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6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67.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3"/>
  </p:notesMasterIdLst>
  <p:sldIdLst>
    <p:sldId id="262" r:id="rId5"/>
    <p:sldId id="269" r:id="rId6"/>
    <p:sldId id="271" r:id="rId7"/>
    <p:sldId id="268" r:id="rId8"/>
    <p:sldId id="2147483525" r:id="rId9"/>
    <p:sldId id="2147483529" r:id="rId10"/>
    <p:sldId id="2147483600" r:id="rId11"/>
    <p:sldId id="2147483564" r:id="rId12"/>
    <p:sldId id="2147481988" r:id="rId13"/>
    <p:sldId id="266" r:id="rId14"/>
    <p:sldId id="2147481994" r:id="rId15"/>
    <p:sldId id="267" r:id="rId16"/>
    <p:sldId id="2147483568" r:id="rId17"/>
    <p:sldId id="2147483552" r:id="rId18"/>
    <p:sldId id="2147483616" r:id="rId19"/>
    <p:sldId id="2147479498" r:id="rId20"/>
    <p:sldId id="2147483536" r:id="rId21"/>
    <p:sldId id="278" r:id="rId22"/>
    <p:sldId id="2147483647" r:id="rId23"/>
    <p:sldId id="260" r:id="rId24"/>
    <p:sldId id="261" r:id="rId25"/>
    <p:sldId id="264" r:id="rId26"/>
    <p:sldId id="265" r:id="rId27"/>
    <p:sldId id="273" r:id="rId28"/>
    <p:sldId id="274" r:id="rId29"/>
    <p:sldId id="275" r:id="rId30"/>
    <p:sldId id="263" r:id="rId31"/>
    <p:sldId id="277" r:id="rId32"/>
    <p:sldId id="2147483643" r:id="rId33"/>
    <p:sldId id="2147483617" r:id="rId34"/>
    <p:sldId id="272" r:id="rId35"/>
    <p:sldId id="270" r:id="rId36"/>
    <p:sldId id="2147482000" r:id="rId37"/>
    <p:sldId id="2147483610" r:id="rId38"/>
    <p:sldId id="2147483544" r:id="rId39"/>
    <p:sldId id="2147483603" r:id="rId40"/>
    <p:sldId id="2147483626" r:id="rId41"/>
    <p:sldId id="2147483627" r:id="rId42"/>
    <p:sldId id="292" r:id="rId43"/>
    <p:sldId id="331" r:id="rId44"/>
    <p:sldId id="276"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147483644" r:id="rId58"/>
    <p:sldId id="2147483523" r:id="rId59"/>
    <p:sldId id="293" r:id="rId60"/>
    <p:sldId id="315" r:id="rId61"/>
    <p:sldId id="296" r:id="rId62"/>
    <p:sldId id="295" r:id="rId63"/>
    <p:sldId id="302" r:id="rId64"/>
    <p:sldId id="303" r:id="rId65"/>
    <p:sldId id="304" r:id="rId66"/>
    <p:sldId id="305" r:id="rId67"/>
    <p:sldId id="306" r:id="rId68"/>
    <p:sldId id="307" r:id="rId69"/>
    <p:sldId id="308" r:id="rId70"/>
    <p:sldId id="297" r:id="rId71"/>
    <p:sldId id="298" r:id="rId72"/>
    <p:sldId id="299" r:id="rId73"/>
    <p:sldId id="300" r:id="rId74"/>
    <p:sldId id="301" r:id="rId75"/>
    <p:sldId id="309" r:id="rId76"/>
    <p:sldId id="310" r:id="rId77"/>
    <p:sldId id="311" r:id="rId78"/>
    <p:sldId id="312" r:id="rId79"/>
    <p:sldId id="314" r:id="rId80"/>
    <p:sldId id="345" r:id="rId81"/>
    <p:sldId id="316" r:id="rId82"/>
    <p:sldId id="318" r:id="rId83"/>
    <p:sldId id="321" r:id="rId84"/>
    <p:sldId id="319" r:id="rId85"/>
    <p:sldId id="320" r:id="rId86"/>
    <p:sldId id="291" r:id="rId87"/>
    <p:sldId id="322" r:id="rId88"/>
    <p:sldId id="294" r:id="rId89"/>
    <p:sldId id="329" r:id="rId90"/>
    <p:sldId id="2103813184" r:id="rId91"/>
    <p:sldId id="323" r:id="rId92"/>
    <p:sldId id="324" r:id="rId93"/>
    <p:sldId id="325" r:id="rId94"/>
    <p:sldId id="326" r:id="rId95"/>
    <p:sldId id="327" r:id="rId96"/>
    <p:sldId id="328" r:id="rId97"/>
    <p:sldId id="330" r:id="rId98"/>
    <p:sldId id="332" r:id="rId99"/>
    <p:sldId id="333" r:id="rId100"/>
    <p:sldId id="334" r:id="rId101"/>
    <p:sldId id="335" r:id="rId102"/>
    <p:sldId id="336" r:id="rId103"/>
    <p:sldId id="337" r:id="rId104"/>
    <p:sldId id="338" r:id="rId105"/>
    <p:sldId id="317" r:id="rId106"/>
    <p:sldId id="364" r:id="rId107"/>
    <p:sldId id="340" r:id="rId108"/>
    <p:sldId id="341" r:id="rId109"/>
    <p:sldId id="342" r:id="rId110"/>
    <p:sldId id="344" r:id="rId111"/>
    <p:sldId id="346" r:id="rId112"/>
    <p:sldId id="347" r:id="rId113"/>
    <p:sldId id="348" r:id="rId114"/>
    <p:sldId id="349" r:id="rId115"/>
    <p:sldId id="350" r:id="rId116"/>
    <p:sldId id="351" r:id="rId117"/>
    <p:sldId id="353" r:id="rId118"/>
    <p:sldId id="354" r:id="rId119"/>
    <p:sldId id="355" r:id="rId120"/>
    <p:sldId id="356" r:id="rId121"/>
    <p:sldId id="357" r:id="rId122"/>
    <p:sldId id="358" r:id="rId123"/>
    <p:sldId id="359" r:id="rId124"/>
    <p:sldId id="360" r:id="rId125"/>
    <p:sldId id="361" r:id="rId126"/>
    <p:sldId id="362" r:id="rId127"/>
    <p:sldId id="363" r:id="rId128"/>
    <p:sldId id="2147483623" r:id="rId129"/>
    <p:sldId id="2147483609" r:id="rId130"/>
    <p:sldId id="313" r:id="rId131"/>
    <p:sldId id="339"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262"/>
            <p14:sldId id="269"/>
            <p14:sldId id="271"/>
          </p14:sldIdLst>
        </p14:section>
        <p14:section name="Intro" id="{3F99748E-1B3B-48AB-B310-284D13A5D4C7}">
          <p14:sldIdLst>
            <p14:sldId id="268"/>
            <p14:sldId id="2147483525"/>
            <p14:sldId id="2147483529"/>
            <p14:sldId id="2147483600"/>
            <p14:sldId id="2147483564"/>
            <p14:sldId id="2147481988"/>
            <p14:sldId id="266"/>
          </p14:sldIdLst>
        </p14:section>
        <p14:section name="AI-ready enterprise database" id="{C80AABCA-5AC0-4FF4-93AB-E04276AAE10C}">
          <p14:sldIdLst>
            <p14:sldId id="2147481994"/>
            <p14:sldId id="267"/>
            <p14:sldId id="2147483568"/>
            <p14:sldId id="2147483552"/>
            <p14:sldId id="2147483616"/>
            <p14:sldId id="2147479498"/>
            <p14:sldId id="2147483536"/>
            <p14:sldId id="278"/>
          </p14:sldIdLst>
        </p14:section>
        <p14:section name="Vector Store &amp; Indexes" id="{60207238-68DD-4640-8395-BC0DA129B48E}">
          <p14:sldIdLst>
            <p14:sldId id="2147483647"/>
            <p14:sldId id="260"/>
            <p14:sldId id="261"/>
            <p14:sldId id="264"/>
            <p14:sldId id="265"/>
          </p14:sldIdLst>
        </p14:section>
        <p14:section name="Vector Search &amp; Embeddings" id="{F6A3481C-358C-4996-B98A-D55B57308F56}">
          <p14:sldIdLst>
            <p14:sldId id="273"/>
            <p14:sldId id="274"/>
            <p14:sldId id="275"/>
            <p14:sldId id="263"/>
            <p14:sldId id="277"/>
          </p14:sldIdLst>
        </p14:section>
        <p14:section name="Demo: Intelligent Search" id="{AA0F7B15-EFC4-4CAC-8DE0-B0D3413EF6FA}">
          <p14:sldIdLst>
            <p14:sldId id="2147483643"/>
          </p14:sldIdLst>
        </p14:section>
        <p14:section name="Built for Developers" id="{60A68633-CBFE-4615-81B8-F3A3BBF77882}">
          <p14:sldIdLst>
            <p14:sldId id="2147483617"/>
            <p14:sldId id="272"/>
            <p14:sldId id="270"/>
            <p14:sldId id="2147482000"/>
          </p14:sldIdLst>
        </p14:section>
        <p14:section name="GitHub Copilot for SQL" id="{41DB0F52-B092-447B-AB94-4D00FE0BEAAE}">
          <p14:sldIdLst>
            <p14:sldId id="2147483610"/>
          </p14:sldIdLst>
        </p14:section>
        <p14:section name="JSON Data Types" id="{A452BC5B-21B7-43B4-9D60-486CD6D067B2}">
          <p14:sldIdLst>
            <p14:sldId id="2147483544"/>
            <p14:sldId id="2147483603"/>
            <p14:sldId id="2147483626"/>
            <p14:sldId id="2147483627"/>
          </p14:sldIdLst>
        </p14:section>
        <p14:section name="New T-SQL Functions" id="{D0D2970D-70FA-4AC3-ACCC-085241743729}">
          <p14:sldIdLst>
            <p14:sldId id="292"/>
            <p14:sldId id="331"/>
            <p14:sldId id="276"/>
            <p14:sldId id="279"/>
            <p14:sldId id="280"/>
            <p14:sldId id="281"/>
            <p14:sldId id="282"/>
            <p14:sldId id="283"/>
            <p14:sldId id="284"/>
            <p14:sldId id="285"/>
            <p14:sldId id="286"/>
            <p14:sldId id="287"/>
            <p14:sldId id="288"/>
            <p14:sldId id="289"/>
            <p14:sldId id="290"/>
          </p14:sldIdLst>
        </p14:section>
        <p14:section name="Fabric Mirroring" id="{38FF6322-3509-47D0-B969-C3CD5A4EBD61}">
          <p14:sldIdLst>
            <p14:sldId id="2147483644"/>
            <p14:sldId id="2147483523"/>
          </p14:sldIdLst>
        </p14:section>
        <p14:section name="The Mission Critical Engine" id="{2647CCB7-382B-4F22-A3AA-CD4F9A56EB6B}">
          <p14:sldIdLst>
            <p14:sldId id="293"/>
            <p14:sldId id="315"/>
            <p14:sldId id="296"/>
            <p14:sldId id="295"/>
          </p14:sldIdLst>
        </p14:section>
        <p14:section name="Managed Identities" id="{34C01451-7E4F-41B7-9E0D-AA0A8FC7D174}">
          <p14:sldIdLst>
            <p14:sldId id="302"/>
            <p14:sldId id="303"/>
            <p14:sldId id="304"/>
            <p14:sldId id="305"/>
            <p14:sldId id="306"/>
            <p14:sldId id="307"/>
            <p14:sldId id="308"/>
            <p14:sldId id="297"/>
          </p14:sldIdLst>
        </p14:section>
        <p14:section name="New Encryption Support" id="{A17BF699-7748-486D-A342-606B348E2888}">
          <p14:sldIdLst>
            <p14:sldId id="298"/>
            <p14:sldId id="299"/>
            <p14:sldId id="300"/>
            <p14:sldId id="301"/>
            <p14:sldId id="309"/>
            <p14:sldId id="310"/>
            <p14:sldId id="311"/>
            <p14:sldId id="312"/>
            <p14:sldId id="314"/>
          </p14:sldIdLst>
        </p14:section>
        <p14:section name="Performance Features Overview" id="{71B9926B-CAA4-4F06-8D08-31D4D0BD2C13}">
          <p14:sldIdLst>
            <p14:sldId id="345"/>
            <p14:sldId id="316"/>
            <p14:sldId id="318"/>
            <p14:sldId id="321"/>
            <p14:sldId id="319"/>
            <p14:sldId id="320"/>
            <p14:sldId id="291"/>
          </p14:sldIdLst>
        </p14:section>
        <p14:section name="TempDB Improvements" id="{96BDE724-F043-470D-8F32-4D58E5CBC5C4}">
          <p14:sldIdLst>
            <p14:sldId id="322"/>
          </p14:sldIdLst>
        </p14:section>
        <p14:section name="Persisted Statistics" id="{4C3B63DC-D007-430A-A0E9-4D4F7869C851}">
          <p14:sldIdLst>
            <p14:sldId id="294"/>
            <p14:sldId id="329"/>
          </p14:sldIdLst>
        </p14:section>
        <p14:section name="New IQP Features" id="{42F6FDF0-3487-4FCA-BA96-C6BA7E51522E}">
          <p14:sldIdLst>
            <p14:sldId id="2103813184"/>
            <p14:sldId id="323"/>
            <p14:sldId id="324"/>
            <p14:sldId id="325"/>
            <p14:sldId id="326"/>
            <p14:sldId id="327"/>
            <p14:sldId id="328"/>
            <p14:sldId id="330"/>
          </p14:sldIdLst>
        </p14:section>
        <p14:section name="Miscellaneous Features" id="{01A7DE10-94B1-4926-A5BF-E0A217D7BA38}">
          <p14:sldIdLst>
            <p14:sldId id="332"/>
            <p14:sldId id="333"/>
            <p14:sldId id="334"/>
            <p14:sldId id="335"/>
            <p14:sldId id="336"/>
            <p14:sldId id="337"/>
            <p14:sldId id="338"/>
          </p14:sldIdLst>
        </p14:section>
        <p14:section name="High Availability and Disaster Recovery Features" id="{DEB3C4D5-2B3B-4794-8648-55923B372B18}">
          <p14:sldIdLst>
            <p14:sldId id="317"/>
            <p14:sldId id="364"/>
            <p14:sldId id="340"/>
            <p14:sldId id="341"/>
            <p14:sldId id="342"/>
            <p14:sldId id="344"/>
            <p14:sldId id="346"/>
            <p14:sldId id="347"/>
            <p14:sldId id="348"/>
            <p14:sldId id="349"/>
            <p14:sldId id="350"/>
            <p14:sldId id="351"/>
            <p14:sldId id="353"/>
            <p14:sldId id="354"/>
            <p14:sldId id="355"/>
            <p14:sldId id="356"/>
            <p14:sldId id="357"/>
            <p14:sldId id="358"/>
            <p14:sldId id="359"/>
            <p14:sldId id="360"/>
            <p14:sldId id="361"/>
            <p14:sldId id="362"/>
            <p14:sldId id="363"/>
          </p14:sldIdLst>
        </p14:section>
        <p14:section name="Conclusion" id="{769B8AF8-0163-457C-B99A-F06CE2D43205}">
          <p14:sldIdLst>
            <p14:sldId id="2147483623"/>
            <p14:sldId id="2147483609"/>
          </p14:sldIdLst>
        </p14:section>
        <p14:section name="Closing" id="{1BBA0DFE-AF6C-454A-A8EE-CFFCD6437E62}">
          <p14:sldIdLst>
            <p14:sldId id="313"/>
            <p14:sldId id="3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84" autoAdjust="0"/>
  </p:normalViewPr>
  <p:slideViewPr>
    <p:cSldViewPr snapToGrid="0">
      <p:cViewPr varScale="1">
        <p:scale>
          <a:sx n="84" d="100"/>
          <a:sy n="84" d="100"/>
        </p:scale>
        <p:origin x="1596" y="408"/>
      </p:cViewPr>
      <p:guideLst/>
    </p:cSldViewPr>
  </p:slideViewPr>
  <p:notesTextViewPr>
    <p:cViewPr>
      <p:scale>
        <a:sx n="1" d="1"/>
        <a:sy n="1" d="1"/>
      </p:scale>
      <p:origin x="0" y="0"/>
    </p:cViewPr>
  </p:notesTextViewPr>
  <p:notesViewPr>
    <p:cSldViewPr snapToGrid="0">
      <p:cViewPr varScale="1">
        <p:scale>
          <a:sx n="92" d="100"/>
          <a:sy n="92" d="100"/>
        </p:scale>
        <p:origin x="4114" y="6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s>
</file>

<file path=ppt/diagrams/_rels/data1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diagrams/_rels/data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diagrams/_rels/data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svg"/><Relationship Id="rId1" Type="http://schemas.openxmlformats.org/officeDocument/2006/relationships/image" Target="../media/image169.png"/><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72.svg"/></Relationships>
</file>

<file path=ppt/diagrams/_rels/data2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svg"/><Relationship Id="rId1" Type="http://schemas.openxmlformats.org/officeDocument/2006/relationships/image" Target="../media/image173.png"/><Relationship Id="rId4" Type="http://schemas.openxmlformats.org/officeDocument/2006/relationships/image" Target="../media/image176.svg"/></Relationships>
</file>

<file path=ppt/diagrams/_rels/data3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ata35.xml.rels><?xml version="1.0" encoding="UTF-8" standalone="yes"?>
<Relationships xmlns="http://schemas.openxmlformats.org/package/2006/relationships"><Relationship Id="rId8" Type="http://schemas.openxmlformats.org/officeDocument/2006/relationships/image" Target="../media/image186.svg"/><Relationship Id="rId3" Type="http://schemas.openxmlformats.org/officeDocument/2006/relationships/image" Target="../media/image173.png"/><Relationship Id="rId7" Type="http://schemas.openxmlformats.org/officeDocument/2006/relationships/image" Target="../media/image185.png"/><Relationship Id="rId2" Type="http://schemas.openxmlformats.org/officeDocument/2006/relationships/image" Target="../media/image182.svg"/><Relationship Id="rId1" Type="http://schemas.openxmlformats.org/officeDocument/2006/relationships/image" Target="../media/image181.png"/><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174.svg"/></Relationships>
</file>

<file path=ppt/diagrams/_rels/data36.xml.rels><?xml version="1.0" encoding="UTF-8" standalone="yes"?>
<Relationships xmlns="http://schemas.openxmlformats.org/package/2006/relationships"><Relationship Id="rId8" Type="http://schemas.openxmlformats.org/officeDocument/2006/relationships/image" Target="../media/image192.sv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178.svg"/><Relationship Id="rId1" Type="http://schemas.openxmlformats.org/officeDocument/2006/relationships/image" Target="../media/image177.png"/><Relationship Id="rId6" Type="http://schemas.openxmlformats.org/officeDocument/2006/relationships/image" Target="../media/image190.svg"/><Relationship Id="rId5" Type="http://schemas.openxmlformats.org/officeDocument/2006/relationships/image" Target="../media/image189.png"/><Relationship Id="rId10" Type="http://schemas.openxmlformats.org/officeDocument/2006/relationships/image" Target="../media/image194.svg"/><Relationship Id="rId4" Type="http://schemas.openxmlformats.org/officeDocument/2006/relationships/image" Target="../media/image188.svg"/><Relationship Id="rId9" Type="http://schemas.openxmlformats.org/officeDocument/2006/relationships/image" Target="../media/image193.png"/></Relationships>
</file>

<file path=ppt/diagrams/_rels/data3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svg"/><Relationship Id="rId1" Type="http://schemas.openxmlformats.org/officeDocument/2006/relationships/image" Target="../media/image173.png"/><Relationship Id="rId6" Type="http://schemas.openxmlformats.org/officeDocument/2006/relationships/image" Target="../media/image198.svg"/><Relationship Id="rId5" Type="http://schemas.openxmlformats.org/officeDocument/2006/relationships/image" Target="../media/image181.png"/><Relationship Id="rId4" Type="http://schemas.openxmlformats.org/officeDocument/2006/relationships/image" Target="../media/image197.svg"/></Relationships>
</file>

<file path=ppt/diagrams/_rels/data3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svg"/><Relationship Id="rId1" Type="http://schemas.openxmlformats.org/officeDocument/2006/relationships/image" Target="../media/image199.png"/><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202.svg"/></Relationships>
</file>

<file path=ppt/diagrams/_rels/data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206.svg"/><Relationship Id="rId5" Type="http://schemas.openxmlformats.org/officeDocument/2006/relationships/image" Target="../media/image205.png"/><Relationship Id="rId4" Type="http://schemas.openxmlformats.org/officeDocument/2006/relationships/image" Target="../media/image204.svg"/></Relationships>
</file>

<file path=ppt/diagrams/_rels/data4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74.svg"/><Relationship Id="rId1" Type="http://schemas.openxmlformats.org/officeDocument/2006/relationships/image" Target="../media/image173.png"/><Relationship Id="rId4" Type="http://schemas.openxmlformats.org/officeDocument/2006/relationships/image" Target="../media/image208.svg"/></Relationships>
</file>

<file path=ppt/diagrams/_rels/data43.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203.png"/><Relationship Id="rId7" Type="http://schemas.openxmlformats.org/officeDocument/2006/relationships/image" Target="../media/image173.png"/><Relationship Id="rId2" Type="http://schemas.openxmlformats.org/officeDocument/2006/relationships/image" Target="../media/image210.svg"/><Relationship Id="rId1" Type="http://schemas.openxmlformats.org/officeDocument/2006/relationships/image" Target="../media/image209.png"/><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204.svg"/></Relationships>
</file>

<file path=ppt/diagrams/_rels/data4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12.svg"/><Relationship Id="rId1" Type="http://schemas.openxmlformats.org/officeDocument/2006/relationships/image" Target="../media/image211.png"/><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182.svg"/></Relationships>
</file>

<file path=ppt/diagrams/_rels/data4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06.svg"/></Relationships>
</file>

<file path=ppt/diagrams/_rels/data49.xml.rels><?xml version="1.0" encoding="UTF-8" standalone="yes"?>
<Relationships xmlns="http://schemas.openxmlformats.org/package/2006/relationships"><Relationship Id="rId8" Type="http://schemas.openxmlformats.org/officeDocument/2006/relationships/image" Target="../media/image220.svg"/><Relationship Id="rId3" Type="http://schemas.openxmlformats.org/officeDocument/2006/relationships/image" Target="../media/image209.png"/><Relationship Id="rId7" Type="http://schemas.openxmlformats.org/officeDocument/2006/relationships/image" Target="../media/image219.png"/><Relationship Id="rId2" Type="http://schemas.openxmlformats.org/officeDocument/2006/relationships/image" Target="../media/image182.svg"/><Relationship Id="rId1" Type="http://schemas.openxmlformats.org/officeDocument/2006/relationships/image" Target="../media/image181.png"/><Relationship Id="rId6" Type="http://schemas.openxmlformats.org/officeDocument/2006/relationships/image" Target="../media/image174.svg"/><Relationship Id="rId5" Type="http://schemas.openxmlformats.org/officeDocument/2006/relationships/image" Target="../media/image173.png"/><Relationship Id="rId4" Type="http://schemas.openxmlformats.org/officeDocument/2006/relationships/image" Target="../media/image210.svg"/></Relationships>
</file>

<file path=ppt/diagrams/_rels/data5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4.svg"/><Relationship Id="rId1" Type="http://schemas.openxmlformats.org/officeDocument/2006/relationships/image" Target="../media/image173.png"/><Relationship Id="rId4" Type="http://schemas.openxmlformats.org/officeDocument/2006/relationships/image" Target="../media/image182.svg"/></Relationships>
</file>

<file path=ppt/diagrams/_rels/data51.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image" Target="../media/image221.png"/><Relationship Id="rId7" Type="http://schemas.openxmlformats.org/officeDocument/2006/relationships/image" Target="../media/image217.png"/><Relationship Id="rId2" Type="http://schemas.openxmlformats.org/officeDocument/2006/relationships/image" Target="../media/image200.svg"/><Relationship Id="rId1" Type="http://schemas.openxmlformats.org/officeDocument/2006/relationships/image" Target="../media/image199.png"/><Relationship Id="rId6" Type="http://schemas.openxmlformats.org/officeDocument/2006/relationships/image" Target="../media/image178.svg"/><Relationship Id="rId5" Type="http://schemas.openxmlformats.org/officeDocument/2006/relationships/image" Target="../media/image177.png"/><Relationship Id="rId10" Type="http://schemas.openxmlformats.org/officeDocument/2006/relationships/image" Target="../media/image190.svg"/><Relationship Id="rId4" Type="http://schemas.openxmlformats.org/officeDocument/2006/relationships/image" Target="../media/image222.svg"/><Relationship Id="rId9" Type="http://schemas.openxmlformats.org/officeDocument/2006/relationships/image" Target="../media/image189.png"/></Relationships>
</file>

<file path=ppt/diagrams/_rels/data5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10.svg"/><Relationship Id="rId1" Type="http://schemas.openxmlformats.org/officeDocument/2006/relationships/image" Target="../media/image209.png"/><Relationship Id="rId4" Type="http://schemas.openxmlformats.org/officeDocument/2006/relationships/image" Target="../media/image182.svg"/></Relationships>
</file>

<file path=ppt/diagrams/_rels/data54.xml.rels><?xml version="1.0" encoding="UTF-8" standalone="yes"?>
<Relationships xmlns="http://schemas.openxmlformats.org/package/2006/relationships"><Relationship Id="rId8" Type="http://schemas.openxmlformats.org/officeDocument/2006/relationships/image" Target="../media/image224.svg"/><Relationship Id="rId3" Type="http://schemas.openxmlformats.org/officeDocument/2006/relationships/image" Target="../media/image189.png"/><Relationship Id="rId7" Type="http://schemas.openxmlformats.org/officeDocument/2006/relationships/image" Target="../media/image223.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0.svg"/></Relationships>
</file>

<file path=ppt/diagrams/_rels/data5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svg"/><Relationship Id="rId1" Type="http://schemas.openxmlformats.org/officeDocument/2006/relationships/image" Target="../media/image225.png"/><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228.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svg"/><Relationship Id="rId1" Type="http://schemas.openxmlformats.org/officeDocument/2006/relationships/image" Target="../media/image169.png"/><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72.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svg"/><Relationship Id="rId1" Type="http://schemas.openxmlformats.org/officeDocument/2006/relationships/image" Target="../media/image173.png"/><Relationship Id="rId4" Type="http://schemas.openxmlformats.org/officeDocument/2006/relationships/image" Target="../media/image176.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186.svg"/><Relationship Id="rId3" Type="http://schemas.openxmlformats.org/officeDocument/2006/relationships/image" Target="../media/image173.png"/><Relationship Id="rId7" Type="http://schemas.openxmlformats.org/officeDocument/2006/relationships/image" Target="../media/image185.png"/><Relationship Id="rId2" Type="http://schemas.openxmlformats.org/officeDocument/2006/relationships/image" Target="../media/image182.svg"/><Relationship Id="rId1" Type="http://schemas.openxmlformats.org/officeDocument/2006/relationships/image" Target="../media/image181.png"/><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174.svg"/></Relationships>
</file>

<file path=ppt/diagrams/_rels/drawing36.xml.rels><?xml version="1.0" encoding="UTF-8" standalone="yes"?>
<Relationships xmlns="http://schemas.openxmlformats.org/package/2006/relationships"><Relationship Id="rId8" Type="http://schemas.openxmlformats.org/officeDocument/2006/relationships/image" Target="../media/image192.sv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178.svg"/><Relationship Id="rId1" Type="http://schemas.openxmlformats.org/officeDocument/2006/relationships/image" Target="../media/image177.png"/><Relationship Id="rId6" Type="http://schemas.openxmlformats.org/officeDocument/2006/relationships/image" Target="../media/image190.svg"/><Relationship Id="rId5" Type="http://schemas.openxmlformats.org/officeDocument/2006/relationships/image" Target="../media/image189.png"/><Relationship Id="rId10" Type="http://schemas.openxmlformats.org/officeDocument/2006/relationships/image" Target="../media/image194.svg"/><Relationship Id="rId4" Type="http://schemas.openxmlformats.org/officeDocument/2006/relationships/image" Target="../media/image188.svg"/><Relationship Id="rId9" Type="http://schemas.openxmlformats.org/officeDocument/2006/relationships/image" Target="../media/image193.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svg"/><Relationship Id="rId1" Type="http://schemas.openxmlformats.org/officeDocument/2006/relationships/image" Target="../media/image173.png"/><Relationship Id="rId6" Type="http://schemas.openxmlformats.org/officeDocument/2006/relationships/image" Target="../media/image198.svg"/><Relationship Id="rId5" Type="http://schemas.openxmlformats.org/officeDocument/2006/relationships/image" Target="../media/image181.png"/><Relationship Id="rId4" Type="http://schemas.openxmlformats.org/officeDocument/2006/relationships/image" Target="../media/image197.svg"/></Relationships>
</file>

<file path=ppt/diagrams/_rels/drawing3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svg"/><Relationship Id="rId1" Type="http://schemas.openxmlformats.org/officeDocument/2006/relationships/image" Target="../media/image199.png"/><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202.svg"/></Relationships>
</file>

<file path=ppt/diagrams/_rels/drawing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206.svg"/><Relationship Id="rId5" Type="http://schemas.openxmlformats.org/officeDocument/2006/relationships/image" Target="../media/image205.png"/><Relationship Id="rId4" Type="http://schemas.openxmlformats.org/officeDocument/2006/relationships/image" Target="../media/image204.svg"/></Relationships>
</file>

<file path=ppt/diagrams/_rels/drawing4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74.svg"/><Relationship Id="rId1" Type="http://schemas.openxmlformats.org/officeDocument/2006/relationships/image" Target="../media/image173.png"/><Relationship Id="rId4" Type="http://schemas.openxmlformats.org/officeDocument/2006/relationships/image" Target="../media/image208.svg"/></Relationships>
</file>

<file path=ppt/diagrams/_rels/drawing43.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203.png"/><Relationship Id="rId7" Type="http://schemas.openxmlformats.org/officeDocument/2006/relationships/image" Target="../media/image173.png"/><Relationship Id="rId2" Type="http://schemas.openxmlformats.org/officeDocument/2006/relationships/image" Target="../media/image210.svg"/><Relationship Id="rId1" Type="http://schemas.openxmlformats.org/officeDocument/2006/relationships/image" Target="../media/image209.png"/><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204.svg"/></Relationships>
</file>

<file path=ppt/diagrams/_rels/drawing4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12.svg"/><Relationship Id="rId1" Type="http://schemas.openxmlformats.org/officeDocument/2006/relationships/image" Target="../media/image211.png"/><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182.svg"/></Relationships>
</file>

<file path=ppt/diagrams/_rels/drawing4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06.svg"/></Relationships>
</file>

<file path=ppt/diagrams/_rels/drawing49.xml.rels><?xml version="1.0" encoding="UTF-8" standalone="yes"?>
<Relationships xmlns="http://schemas.openxmlformats.org/package/2006/relationships"><Relationship Id="rId8" Type="http://schemas.openxmlformats.org/officeDocument/2006/relationships/image" Target="../media/image220.svg"/><Relationship Id="rId3" Type="http://schemas.openxmlformats.org/officeDocument/2006/relationships/image" Target="../media/image209.png"/><Relationship Id="rId7" Type="http://schemas.openxmlformats.org/officeDocument/2006/relationships/image" Target="../media/image219.png"/><Relationship Id="rId2" Type="http://schemas.openxmlformats.org/officeDocument/2006/relationships/image" Target="../media/image182.svg"/><Relationship Id="rId1" Type="http://schemas.openxmlformats.org/officeDocument/2006/relationships/image" Target="../media/image181.png"/><Relationship Id="rId6" Type="http://schemas.openxmlformats.org/officeDocument/2006/relationships/image" Target="../media/image174.svg"/><Relationship Id="rId5" Type="http://schemas.openxmlformats.org/officeDocument/2006/relationships/image" Target="../media/image173.png"/><Relationship Id="rId4" Type="http://schemas.openxmlformats.org/officeDocument/2006/relationships/image" Target="../media/image210.svg"/></Relationships>
</file>

<file path=ppt/diagrams/_rels/drawing5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4.svg"/><Relationship Id="rId1" Type="http://schemas.openxmlformats.org/officeDocument/2006/relationships/image" Target="../media/image173.png"/><Relationship Id="rId4" Type="http://schemas.openxmlformats.org/officeDocument/2006/relationships/image" Target="../media/image182.svg"/></Relationships>
</file>

<file path=ppt/diagrams/_rels/drawing51.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image" Target="../media/image221.png"/><Relationship Id="rId7" Type="http://schemas.openxmlformats.org/officeDocument/2006/relationships/image" Target="../media/image217.png"/><Relationship Id="rId2" Type="http://schemas.openxmlformats.org/officeDocument/2006/relationships/image" Target="../media/image200.svg"/><Relationship Id="rId1" Type="http://schemas.openxmlformats.org/officeDocument/2006/relationships/image" Target="../media/image199.png"/><Relationship Id="rId6" Type="http://schemas.openxmlformats.org/officeDocument/2006/relationships/image" Target="../media/image178.svg"/><Relationship Id="rId5" Type="http://schemas.openxmlformats.org/officeDocument/2006/relationships/image" Target="../media/image177.png"/><Relationship Id="rId10" Type="http://schemas.openxmlformats.org/officeDocument/2006/relationships/image" Target="../media/image190.svg"/><Relationship Id="rId4" Type="http://schemas.openxmlformats.org/officeDocument/2006/relationships/image" Target="../media/image222.svg"/><Relationship Id="rId9" Type="http://schemas.openxmlformats.org/officeDocument/2006/relationships/image" Target="../media/image189.png"/></Relationships>
</file>

<file path=ppt/diagrams/_rels/drawing5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10.svg"/><Relationship Id="rId1" Type="http://schemas.openxmlformats.org/officeDocument/2006/relationships/image" Target="../media/image209.png"/><Relationship Id="rId4" Type="http://schemas.openxmlformats.org/officeDocument/2006/relationships/image" Target="../media/image182.svg"/></Relationships>
</file>

<file path=ppt/diagrams/_rels/drawing54.xml.rels><?xml version="1.0" encoding="UTF-8" standalone="yes"?>
<Relationships xmlns="http://schemas.openxmlformats.org/package/2006/relationships"><Relationship Id="rId8" Type="http://schemas.openxmlformats.org/officeDocument/2006/relationships/image" Target="../media/image224.svg"/><Relationship Id="rId3" Type="http://schemas.openxmlformats.org/officeDocument/2006/relationships/image" Target="../media/image189.png"/><Relationship Id="rId7" Type="http://schemas.openxmlformats.org/officeDocument/2006/relationships/image" Target="../media/image223.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0.svg"/></Relationships>
</file>

<file path=ppt/diagrams/_rels/drawing5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svg"/><Relationship Id="rId1" Type="http://schemas.openxmlformats.org/officeDocument/2006/relationships/image" Target="../media/image225.png"/><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228.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03F44E-EB8D-406D-B5CF-AD439999900D}"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US"/>
        </a:p>
      </dgm:t>
    </dgm:pt>
    <dgm:pt modelId="{6D3D952A-3A44-41C8-8FF7-084D95DF806B}">
      <dgm:prSet/>
      <dgm:spPr>
        <a:ln>
          <a:solidFill>
            <a:schemeClr val="accent2">
              <a:lumMod val="75000"/>
            </a:schemeClr>
          </a:solidFill>
        </a:ln>
      </dgm:spPr>
      <dgm:t>
        <a:bodyPr/>
        <a:lstStyle/>
        <a:p>
          <a:r>
            <a:rPr lang="en-US" dirty="0"/>
            <a:t>A </a:t>
          </a:r>
          <a:r>
            <a:rPr lang="en-US" b="1" dirty="0"/>
            <a:t>Vector store </a:t>
          </a:r>
          <a:r>
            <a:rPr lang="en-US" dirty="0"/>
            <a:t>refers to the ability to store high-dimensional numerical arrays—called vectors—directly in SQL Server tables. These vectors typically represent embeddings generated by AI models from text, images, or other data types.</a:t>
          </a:r>
        </a:p>
      </dgm:t>
    </dgm:pt>
    <dgm:pt modelId="{55278920-605F-40A3-8B6F-A02F949B0D8B}" type="parTrans" cxnId="{444B458F-3969-48C3-A45A-0419B1502489}">
      <dgm:prSet/>
      <dgm:spPr/>
      <dgm:t>
        <a:bodyPr/>
        <a:lstStyle/>
        <a:p>
          <a:endParaRPr lang="en-US"/>
        </a:p>
      </dgm:t>
    </dgm:pt>
    <dgm:pt modelId="{D6082B3C-D153-43C6-BF08-9D1CF070BF10}" type="sibTrans" cxnId="{444B458F-3969-48C3-A45A-0419B1502489}">
      <dgm:prSet/>
      <dgm:spPr/>
      <dgm:t>
        <a:bodyPr/>
        <a:lstStyle/>
        <a:p>
          <a:endParaRPr lang="en-US"/>
        </a:p>
      </dgm:t>
    </dgm:pt>
    <dgm:pt modelId="{D124699D-8D89-48F0-AB2A-1DA77FB4358B}">
      <dgm:prSet/>
      <dgm:spPr/>
      <dgm:t>
        <a:bodyPr/>
        <a:lstStyle/>
        <a:p>
          <a:r>
            <a:rPr lang="en-US" b="1"/>
            <a:t>Data Type</a:t>
          </a:r>
          <a:r>
            <a:rPr lang="en-US"/>
            <a:t>: SQL Server 2025 introduces a native VECTOR(n) data type, where n is the number of dimensions (up to 1998). Vectors are stored in an optimized binary format but exposed as JSON arrays for convenience</a:t>
          </a:r>
        </a:p>
      </dgm:t>
    </dgm:pt>
    <dgm:pt modelId="{C509CBFD-1669-4AB0-A519-9E2B67820844}" type="parTrans" cxnId="{6CF48BD2-B7AE-46A4-A4FC-C14D373607AF}">
      <dgm:prSet/>
      <dgm:spPr/>
      <dgm:t>
        <a:bodyPr/>
        <a:lstStyle/>
        <a:p>
          <a:endParaRPr lang="en-US"/>
        </a:p>
      </dgm:t>
    </dgm:pt>
    <dgm:pt modelId="{281CBA72-0CBF-4CFD-9EBA-C2BC5DD93C37}" type="sibTrans" cxnId="{6CF48BD2-B7AE-46A4-A4FC-C14D373607AF}">
      <dgm:prSet/>
      <dgm:spPr/>
      <dgm:t>
        <a:bodyPr/>
        <a:lstStyle/>
        <a:p>
          <a:endParaRPr lang="en-US"/>
        </a:p>
      </dgm:t>
    </dgm:pt>
    <dgm:pt modelId="{EB84E081-CDDC-4676-A158-197EBCD7518A}" type="pres">
      <dgm:prSet presAssocID="{0003F44E-EB8D-406D-B5CF-AD439999900D}" presName="linear" presStyleCnt="0">
        <dgm:presLayoutVars>
          <dgm:animLvl val="lvl"/>
          <dgm:resizeHandles val="exact"/>
        </dgm:presLayoutVars>
      </dgm:prSet>
      <dgm:spPr/>
    </dgm:pt>
    <dgm:pt modelId="{8AC439F8-A258-40D7-836E-0F31A1EBD71E}" type="pres">
      <dgm:prSet presAssocID="{6D3D952A-3A44-41C8-8FF7-084D95DF806B}" presName="parentText" presStyleLbl="node1" presStyleIdx="0" presStyleCnt="2">
        <dgm:presLayoutVars>
          <dgm:chMax val="0"/>
          <dgm:bulletEnabled val="1"/>
        </dgm:presLayoutVars>
      </dgm:prSet>
      <dgm:spPr/>
    </dgm:pt>
    <dgm:pt modelId="{0C1D5BAC-D0B9-45B4-9A85-90414E265E2C}" type="pres">
      <dgm:prSet presAssocID="{D6082B3C-D153-43C6-BF08-9D1CF070BF10}" presName="spacer" presStyleCnt="0"/>
      <dgm:spPr/>
    </dgm:pt>
    <dgm:pt modelId="{F2632FF0-8007-479D-881F-EE6F8D793489}" type="pres">
      <dgm:prSet presAssocID="{D124699D-8D89-48F0-AB2A-1DA77FB4358B}" presName="parentText" presStyleLbl="node1" presStyleIdx="1" presStyleCnt="2">
        <dgm:presLayoutVars>
          <dgm:chMax val="0"/>
          <dgm:bulletEnabled val="1"/>
        </dgm:presLayoutVars>
      </dgm:prSet>
      <dgm:spPr/>
    </dgm:pt>
  </dgm:ptLst>
  <dgm:cxnLst>
    <dgm:cxn modelId="{EE9C3E61-9D1C-4FAF-A8BD-EA27E5B473E6}" type="presOf" srcId="{6D3D952A-3A44-41C8-8FF7-084D95DF806B}" destId="{8AC439F8-A258-40D7-836E-0F31A1EBD71E}" srcOrd="0" destOrd="0" presId="urn:microsoft.com/office/officeart/2005/8/layout/vList2"/>
    <dgm:cxn modelId="{EC8FFF61-96C6-47E6-B573-C9A012B71594}" type="presOf" srcId="{0003F44E-EB8D-406D-B5CF-AD439999900D}" destId="{EB84E081-CDDC-4676-A158-197EBCD7518A}" srcOrd="0" destOrd="0" presId="urn:microsoft.com/office/officeart/2005/8/layout/vList2"/>
    <dgm:cxn modelId="{444B458F-3969-48C3-A45A-0419B1502489}" srcId="{0003F44E-EB8D-406D-B5CF-AD439999900D}" destId="{6D3D952A-3A44-41C8-8FF7-084D95DF806B}" srcOrd="0" destOrd="0" parTransId="{55278920-605F-40A3-8B6F-A02F949B0D8B}" sibTransId="{D6082B3C-D153-43C6-BF08-9D1CF070BF10}"/>
    <dgm:cxn modelId="{6CF48BD2-B7AE-46A4-A4FC-C14D373607AF}" srcId="{0003F44E-EB8D-406D-B5CF-AD439999900D}" destId="{D124699D-8D89-48F0-AB2A-1DA77FB4358B}" srcOrd="1" destOrd="0" parTransId="{C509CBFD-1669-4AB0-A519-9E2B67820844}" sibTransId="{281CBA72-0CBF-4CFD-9EBA-C2BC5DD93C37}"/>
    <dgm:cxn modelId="{D58F12ED-4902-4E7E-89CB-1BF05D0DABDF}" type="presOf" srcId="{D124699D-8D89-48F0-AB2A-1DA77FB4358B}" destId="{F2632FF0-8007-479D-881F-EE6F8D793489}" srcOrd="0" destOrd="0" presId="urn:microsoft.com/office/officeart/2005/8/layout/vList2"/>
    <dgm:cxn modelId="{B000CA17-575E-4172-8165-4B7F98F684B3}" type="presParOf" srcId="{EB84E081-CDDC-4676-A158-197EBCD7518A}" destId="{8AC439F8-A258-40D7-836E-0F31A1EBD71E}" srcOrd="0" destOrd="0" presId="urn:microsoft.com/office/officeart/2005/8/layout/vList2"/>
    <dgm:cxn modelId="{42907FC5-273F-47D9-955B-3C8A20B42488}" type="presParOf" srcId="{EB84E081-CDDC-4676-A158-197EBCD7518A}" destId="{0C1D5BAC-D0B9-45B4-9A85-90414E265E2C}" srcOrd="1" destOrd="0" presId="urn:microsoft.com/office/officeart/2005/8/layout/vList2"/>
    <dgm:cxn modelId="{F0FF34C9-B937-4364-886B-011813759F3C}" type="presParOf" srcId="{EB84E081-CDDC-4676-A158-197EBCD7518A}" destId="{F2632FF0-8007-479D-881F-EE6F8D79348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27F891D-395C-48C7-A0FD-11D983731B60}"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F715AC80-8527-4627-8141-5C0DCA0811B9}">
      <dgm:prSet custT="1"/>
      <dgm:spPr/>
      <dgm:t>
        <a:bodyPr/>
        <a:lstStyle/>
        <a:p>
          <a:r>
            <a:rPr lang="en-US" sz="2000" dirty="0"/>
            <a:t>When you connect your SQL Server instance to Azure Arc, a system-assigned managed identity is automatically created for the server.</a:t>
          </a:r>
        </a:p>
      </dgm:t>
    </dgm:pt>
    <dgm:pt modelId="{2C59AD0A-C83A-45DE-8CBE-3630194D7001}" type="parTrans" cxnId="{D23DA2D6-3AFE-42F3-BB84-AA915F4729FA}">
      <dgm:prSet/>
      <dgm:spPr/>
      <dgm:t>
        <a:bodyPr/>
        <a:lstStyle/>
        <a:p>
          <a:endParaRPr lang="en-US"/>
        </a:p>
      </dgm:t>
    </dgm:pt>
    <dgm:pt modelId="{F9C05CD1-AFDA-4871-A54E-B199A0BB7639}" type="sibTrans" cxnId="{D23DA2D6-3AFE-42F3-BB84-AA915F4729FA}">
      <dgm:prSet/>
      <dgm:spPr/>
      <dgm:t>
        <a:bodyPr/>
        <a:lstStyle/>
        <a:p>
          <a:endParaRPr lang="en-US"/>
        </a:p>
      </dgm:t>
    </dgm:pt>
    <dgm:pt modelId="{6EF6F8B0-FFC3-4EC1-BF97-E417B5A6CA98}">
      <dgm:prSet custT="1"/>
      <dgm:spPr/>
      <dgm:t>
        <a:bodyPr/>
        <a:lstStyle/>
        <a:p>
          <a:r>
            <a:rPr lang="en-US" sz="2000" dirty="0"/>
            <a:t>This identity is associated with the SQL Server instance and the Microsoft Entra tenant ID (Azure AD).</a:t>
          </a:r>
        </a:p>
      </dgm:t>
    </dgm:pt>
    <dgm:pt modelId="{9FD136DE-1669-4771-A504-DD83AEEC3E87}" type="parTrans" cxnId="{83D33040-5890-4030-86A7-F4F08A8711F7}">
      <dgm:prSet/>
      <dgm:spPr/>
      <dgm:t>
        <a:bodyPr/>
        <a:lstStyle/>
        <a:p>
          <a:endParaRPr lang="en-US"/>
        </a:p>
      </dgm:t>
    </dgm:pt>
    <dgm:pt modelId="{723DCD2B-6342-48AC-9624-C223397E7D1B}" type="sibTrans" cxnId="{83D33040-5890-4030-86A7-F4F08A8711F7}">
      <dgm:prSet/>
      <dgm:spPr/>
      <dgm:t>
        <a:bodyPr/>
        <a:lstStyle/>
        <a:p>
          <a:endParaRPr lang="en-US"/>
        </a:p>
      </dgm:t>
    </dgm:pt>
    <dgm:pt modelId="{1EB36327-1989-408D-A66F-3F50AF8DA750}">
      <dgm:prSet custT="1"/>
      <dgm:spPr/>
      <dgm:t>
        <a:bodyPr/>
        <a:lstStyle/>
        <a:p>
          <a:r>
            <a:rPr lang="en-US" sz="2000" dirty="0"/>
            <a:t>The managed identity is used for authentication to Azure services, and permissions are managed via Azure role assignments (e.g., Storage Blob Data Contributor for Blob Storage).</a:t>
          </a:r>
        </a:p>
      </dgm:t>
    </dgm:pt>
    <dgm:pt modelId="{F36A68C3-B871-4F3E-A252-8ADBD53EB861}" type="parTrans" cxnId="{D1BE7FC5-0AFF-4D2F-ABFC-A4349577C656}">
      <dgm:prSet/>
      <dgm:spPr/>
      <dgm:t>
        <a:bodyPr/>
        <a:lstStyle/>
        <a:p>
          <a:endParaRPr lang="en-US"/>
        </a:p>
      </dgm:t>
    </dgm:pt>
    <dgm:pt modelId="{EF9F2588-7FE7-48E4-8339-A347B7C122F6}" type="sibTrans" cxnId="{D1BE7FC5-0AFF-4D2F-ABFC-A4349577C656}">
      <dgm:prSet/>
      <dgm:spPr/>
      <dgm:t>
        <a:bodyPr/>
        <a:lstStyle/>
        <a:p>
          <a:endParaRPr lang="en-US"/>
        </a:p>
      </dgm:t>
    </dgm:pt>
    <dgm:pt modelId="{DDB4B912-4591-4BC6-B34B-9A48758BF36D}">
      <dgm:prSet custT="1"/>
      <dgm:spPr/>
      <dgm:t>
        <a:bodyPr/>
        <a:lstStyle/>
        <a:p>
          <a:r>
            <a:rPr lang="en-US" sz="2000" dirty="0"/>
            <a:t>Only system-assigned managed identities are supported (not user-assigned).</a:t>
          </a:r>
        </a:p>
      </dgm:t>
    </dgm:pt>
    <dgm:pt modelId="{0B5BBC12-78A8-4811-96E4-DD21033E438E}" type="parTrans" cxnId="{7E76BA57-3FE0-4EED-AA85-1087ECB5FFCF}">
      <dgm:prSet/>
      <dgm:spPr/>
      <dgm:t>
        <a:bodyPr/>
        <a:lstStyle/>
        <a:p>
          <a:endParaRPr lang="en-US"/>
        </a:p>
      </dgm:t>
    </dgm:pt>
    <dgm:pt modelId="{AE576B0B-9499-4D9F-9F5D-B3971FC7C15C}" type="sibTrans" cxnId="{7E76BA57-3FE0-4EED-AA85-1087ECB5FFCF}">
      <dgm:prSet/>
      <dgm:spPr/>
      <dgm:t>
        <a:bodyPr/>
        <a:lstStyle/>
        <a:p>
          <a:endParaRPr lang="en-US"/>
        </a:p>
      </dgm:t>
    </dgm:pt>
    <dgm:pt modelId="{2A1FEC5B-AF49-4F42-9F93-30D7D1A02489}">
      <dgm:prSet custT="1"/>
      <dgm:spPr/>
      <dgm:t>
        <a:bodyPr/>
        <a:lstStyle/>
        <a:p>
          <a:r>
            <a:rPr lang="en-US" sz="2000" dirty="0"/>
            <a:t>The managed identity is assigned at the Azure Arc server level.</a:t>
          </a:r>
        </a:p>
      </dgm:t>
    </dgm:pt>
    <dgm:pt modelId="{21DB8F99-9C0A-43B9-9D42-D5BD737EDBE6}" type="parTrans" cxnId="{A9799D85-76B8-4190-A499-EB6D35CACA1F}">
      <dgm:prSet/>
      <dgm:spPr/>
      <dgm:t>
        <a:bodyPr/>
        <a:lstStyle/>
        <a:p>
          <a:endParaRPr lang="en-US"/>
        </a:p>
      </dgm:t>
    </dgm:pt>
    <dgm:pt modelId="{2EEA2B97-568D-4A44-A80D-1D422F116288}" type="sibTrans" cxnId="{A9799D85-76B8-4190-A499-EB6D35CACA1F}">
      <dgm:prSet/>
      <dgm:spPr/>
      <dgm:t>
        <a:bodyPr/>
        <a:lstStyle/>
        <a:p>
          <a:endParaRPr lang="en-US"/>
        </a:p>
      </dgm:t>
    </dgm:pt>
    <dgm:pt modelId="{4EF9E31A-D234-458E-BD48-56A68287A9A3}">
      <dgm:prSet custT="1"/>
      <dgm:spPr/>
      <dgm:t>
        <a:bodyPr/>
        <a:lstStyle/>
        <a:p>
          <a:r>
            <a:rPr lang="en-US" sz="2000" dirty="0"/>
            <a:t>Outbound connections (e.g., backup to URL, PolyBase) require the primary managed identity to be assigned to SQL Server.</a:t>
          </a:r>
        </a:p>
      </dgm:t>
    </dgm:pt>
    <dgm:pt modelId="{D5D184A2-0612-4869-9431-74306B4A324A}" type="parTrans" cxnId="{BC258AC0-59F3-44C2-B9BD-5E6A870A2E60}">
      <dgm:prSet/>
      <dgm:spPr/>
      <dgm:t>
        <a:bodyPr/>
        <a:lstStyle/>
        <a:p>
          <a:endParaRPr lang="en-US"/>
        </a:p>
      </dgm:t>
    </dgm:pt>
    <dgm:pt modelId="{20146907-BED0-4C25-9B38-FD814E9E0F4A}" type="sibTrans" cxnId="{BC258AC0-59F3-44C2-B9BD-5E6A870A2E60}">
      <dgm:prSet/>
      <dgm:spPr/>
      <dgm:t>
        <a:bodyPr/>
        <a:lstStyle/>
        <a:p>
          <a:endParaRPr lang="en-US"/>
        </a:p>
      </dgm:t>
    </dgm:pt>
    <dgm:pt modelId="{5F426262-915B-4DF6-811B-A1DD8FC39E2A}" type="pres">
      <dgm:prSet presAssocID="{927F891D-395C-48C7-A0FD-11D983731B60}" presName="vert0" presStyleCnt="0">
        <dgm:presLayoutVars>
          <dgm:dir/>
          <dgm:animOne val="branch"/>
          <dgm:animLvl val="lvl"/>
        </dgm:presLayoutVars>
      </dgm:prSet>
      <dgm:spPr/>
    </dgm:pt>
    <dgm:pt modelId="{8F8B0729-BE6B-47DB-9E5A-CE3E8158086C}" type="pres">
      <dgm:prSet presAssocID="{F715AC80-8527-4627-8141-5C0DCA0811B9}" presName="thickLine" presStyleLbl="alignNode1" presStyleIdx="0" presStyleCnt="6"/>
      <dgm:spPr/>
    </dgm:pt>
    <dgm:pt modelId="{42776BBE-AB9B-42C2-AB9C-81BEEA33D6B0}" type="pres">
      <dgm:prSet presAssocID="{F715AC80-8527-4627-8141-5C0DCA0811B9}" presName="horz1" presStyleCnt="0"/>
      <dgm:spPr/>
    </dgm:pt>
    <dgm:pt modelId="{1132999F-6909-41DA-AE8C-773893971E72}" type="pres">
      <dgm:prSet presAssocID="{F715AC80-8527-4627-8141-5C0DCA0811B9}" presName="tx1" presStyleLbl="revTx" presStyleIdx="0" presStyleCnt="6"/>
      <dgm:spPr/>
    </dgm:pt>
    <dgm:pt modelId="{E68F73C4-40EE-49DD-B1E5-BBB47CA4DC18}" type="pres">
      <dgm:prSet presAssocID="{F715AC80-8527-4627-8141-5C0DCA0811B9}" presName="vert1" presStyleCnt="0"/>
      <dgm:spPr/>
    </dgm:pt>
    <dgm:pt modelId="{330D2520-900B-4CE6-B722-B4D4DA8C12B4}" type="pres">
      <dgm:prSet presAssocID="{6EF6F8B0-FFC3-4EC1-BF97-E417B5A6CA98}" presName="thickLine" presStyleLbl="alignNode1" presStyleIdx="1" presStyleCnt="6"/>
      <dgm:spPr/>
    </dgm:pt>
    <dgm:pt modelId="{46962482-281D-4493-9B7B-5D1C842D09F3}" type="pres">
      <dgm:prSet presAssocID="{6EF6F8B0-FFC3-4EC1-BF97-E417B5A6CA98}" presName="horz1" presStyleCnt="0"/>
      <dgm:spPr/>
    </dgm:pt>
    <dgm:pt modelId="{7BD9EC5C-1C1C-4D5D-8E6F-D6D604F39F20}" type="pres">
      <dgm:prSet presAssocID="{6EF6F8B0-FFC3-4EC1-BF97-E417B5A6CA98}" presName="tx1" presStyleLbl="revTx" presStyleIdx="1" presStyleCnt="6"/>
      <dgm:spPr/>
    </dgm:pt>
    <dgm:pt modelId="{D2987E87-B70B-4BC0-8E97-5B328122969B}" type="pres">
      <dgm:prSet presAssocID="{6EF6F8B0-FFC3-4EC1-BF97-E417B5A6CA98}" presName="vert1" presStyleCnt="0"/>
      <dgm:spPr/>
    </dgm:pt>
    <dgm:pt modelId="{6338FF30-B1FC-44D6-A9A3-0A9F4D25B204}" type="pres">
      <dgm:prSet presAssocID="{1EB36327-1989-408D-A66F-3F50AF8DA750}" presName="thickLine" presStyleLbl="alignNode1" presStyleIdx="2" presStyleCnt="6"/>
      <dgm:spPr/>
    </dgm:pt>
    <dgm:pt modelId="{7A3F17B0-5870-4CB3-8277-6FFA43165919}" type="pres">
      <dgm:prSet presAssocID="{1EB36327-1989-408D-A66F-3F50AF8DA750}" presName="horz1" presStyleCnt="0"/>
      <dgm:spPr/>
    </dgm:pt>
    <dgm:pt modelId="{66CF3600-F21C-491D-AC67-BF5A97030A71}" type="pres">
      <dgm:prSet presAssocID="{1EB36327-1989-408D-A66F-3F50AF8DA750}" presName="tx1" presStyleLbl="revTx" presStyleIdx="2" presStyleCnt="6"/>
      <dgm:spPr/>
    </dgm:pt>
    <dgm:pt modelId="{61760BC2-520F-4F2E-8F8B-986AC7C270E3}" type="pres">
      <dgm:prSet presAssocID="{1EB36327-1989-408D-A66F-3F50AF8DA750}" presName="vert1" presStyleCnt="0"/>
      <dgm:spPr/>
    </dgm:pt>
    <dgm:pt modelId="{B1157A13-79BF-442A-9497-15361E87188F}" type="pres">
      <dgm:prSet presAssocID="{DDB4B912-4591-4BC6-B34B-9A48758BF36D}" presName="thickLine" presStyleLbl="alignNode1" presStyleIdx="3" presStyleCnt="6"/>
      <dgm:spPr/>
    </dgm:pt>
    <dgm:pt modelId="{49CD5DDC-175A-4CC7-B847-17203B3E2AFD}" type="pres">
      <dgm:prSet presAssocID="{DDB4B912-4591-4BC6-B34B-9A48758BF36D}" presName="horz1" presStyleCnt="0"/>
      <dgm:spPr/>
    </dgm:pt>
    <dgm:pt modelId="{8A6FC9BF-E4F4-41EC-AAB0-7F882161905C}" type="pres">
      <dgm:prSet presAssocID="{DDB4B912-4591-4BC6-B34B-9A48758BF36D}" presName="tx1" presStyleLbl="revTx" presStyleIdx="3" presStyleCnt="6"/>
      <dgm:spPr/>
    </dgm:pt>
    <dgm:pt modelId="{B165598B-AD48-4BC0-B391-82F2C17E3D1C}" type="pres">
      <dgm:prSet presAssocID="{DDB4B912-4591-4BC6-B34B-9A48758BF36D}" presName="vert1" presStyleCnt="0"/>
      <dgm:spPr/>
    </dgm:pt>
    <dgm:pt modelId="{7D6DE3FF-2918-4B76-93C8-496C2B50A827}" type="pres">
      <dgm:prSet presAssocID="{2A1FEC5B-AF49-4F42-9F93-30D7D1A02489}" presName="thickLine" presStyleLbl="alignNode1" presStyleIdx="4" presStyleCnt="6"/>
      <dgm:spPr/>
    </dgm:pt>
    <dgm:pt modelId="{E45CE6D2-15E0-44B8-9DC1-B3BCFD8E3485}" type="pres">
      <dgm:prSet presAssocID="{2A1FEC5B-AF49-4F42-9F93-30D7D1A02489}" presName="horz1" presStyleCnt="0"/>
      <dgm:spPr/>
    </dgm:pt>
    <dgm:pt modelId="{F5C3FF97-6C62-4441-9C08-63E7142AC887}" type="pres">
      <dgm:prSet presAssocID="{2A1FEC5B-AF49-4F42-9F93-30D7D1A02489}" presName="tx1" presStyleLbl="revTx" presStyleIdx="4" presStyleCnt="6"/>
      <dgm:spPr/>
    </dgm:pt>
    <dgm:pt modelId="{05825BBB-89C4-44A0-9C50-70C4F7EC34A8}" type="pres">
      <dgm:prSet presAssocID="{2A1FEC5B-AF49-4F42-9F93-30D7D1A02489}" presName="vert1" presStyleCnt="0"/>
      <dgm:spPr/>
    </dgm:pt>
    <dgm:pt modelId="{A9BB1FA7-CC54-492E-BEAD-FB0DC2174ECD}" type="pres">
      <dgm:prSet presAssocID="{4EF9E31A-D234-458E-BD48-56A68287A9A3}" presName="thickLine" presStyleLbl="alignNode1" presStyleIdx="5" presStyleCnt="6"/>
      <dgm:spPr/>
    </dgm:pt>
    <dgm:pt modelId="{385C7D4C-7D7A-4196-A96A-A731460E95EA}" type="pres">
      <dgm:prSet presAssocID="{4EF9E31A-D234-458E-BD48-56A68287A9A3}" presName="horz1" presStyleCnt="0"/>
      <dgm:spPr/>
    </dgm:pt>
    <dgm:pt modelId="{370371A8-4C87-4EAA-986B-78480CE88D74}" type="pres">
      <dgm:prSet presAssocID="{4EF9E31A-D234-458E-BD48-56A68287A9A3}" presName="tx1" presStyleLbl="revTx" presStyleIdx="5" presStyleCnt="6"/>
      <dgm:spPr/>
    </dgm:pt>
    <dgm:pt modelId="{289CCA9D-9696-42B4-AEED-42A320E87EA9}" type="pres">
      <dgm:prSet presAssocID="{4EF9E31A-D234-458E-BD48-56A68287A9A3}" presName="vert1" presStyleCnt="0"/>
      <dgm:spPr/>
    </dgm:pt>
  </dgm:ptLst>
  <dgm:cxnLst>
    <dgm:cxn modelId="{9F3F9704-8EF5-4E26-A84E-C77ACC171304}" type="presOf" srcId="{927F891D-395C-48C7-A0FD-11D983731B60}" destId="{5F426262-915B-4DF6-811B-A1DD8FC39E2A}" srcOrd="0" destOrd="0" presId="urn:microsoft.com/office/officeart/2008/layout/LinedList"/>
    <dgm:cxn modelId="{F4CD1722-2D28-43EB-9A3F-97C836100076}" type="presOf" srcId="{F715AC80-8527-4627-8141-5C0DCA0811B9}" destId="{1132999F-6909-41DA-AE8C-773893971E72}" srcOrd="0" destOrd="0" presId="urn:microsoft.com/office/officeart/2008/layout/LinedList"/>
    <dgm:cxn modelId="{48893A2E-88C1-4D0F-80CB-79F826582C73}" type="presOf" srcId="{6EF6F8B0-FFC3-4EC1-BF97-E417B5A6CA98}" destId="{7BD9EC5C-1C1C-4D5D-8E6F-D6D604F39F20}" srcOrd="0" destOrd="0" presId="urn:microsoft.com/office/officeart/2008/layout/LinedList"/>
    <dgm:cxn modelId="{83D33040-5890-4030-86A7-F4F08A8711F7}" srcId="{927F891D-395C-48C7-A0FD-11D983731B60}" destId="{6EF6F8B0-FFC3-4EC1-BF97-E417B5A6CA98}" srcOrd="1" destOrd="0" parTransId="{9FD136DE-1669-4771-A504-DD83AEEC3E87}" sibTransId="{723DCD2B-6342-48AC-9624-C223397E7D1B}"/>
    <dgm:cxn modelId="{A6B77356-8051-4F6A-8BB3-764149F5D024}" type="presOf" srcId="{1EB36327-1989-408D-A66F-3F50AF8DA750}" destId="{66CF3600-F21C-491D-AC67-BF5A97030A71}" srcOrd="0" destOrd="0" presId="urn:microsoft.com/office/officeart/2008/layout/LinedList"/>
    <dgm:cxn modelId="{7E76BA57-3FE0-4EED-AA85-1087ECB5FFCF}" srcId="{927F891D-395C-48C7-A0FD-11D983731B60}" destId="{DDB4B912-4591-4BC6-B34B-9A48758BF36D}" srcOrd="3" destOrd="0" parTransId="{0B5BBC12-78A8-4811-96E4-DD21033E438E}" sibTransId="{AE576B0B-9499-4D9F-9F5D-B3971FC7C15C}"/>
    <dgm:cxn modelId="{A9799D85-76B8-4190-A499-EB6D35CACA1F}" srcId="{927F891D-395C-48C7-A0FD-11D983731B60}" destId="{2A1FEC5B-AF49-4F42-9F93-30D7D1A02489}" srcOrd="4" destOrd="0" parTransId="{21DB8F99-9C0A-43B9-9D42-D5BD737EDBE6}" sibTransId="{2EEA2B97-568D-4A44-A80D-1D422F116288}"/>
    <dgm:cxn modelId="{7A480897-F9AE-4A2B-9482-36D15E925183}" type="presOf" srcId="{2A1FEC5B-AF49-4F42-9F93-30D7D1A02489}" destId="{F5C3FF97-6C62-4441-9C08-63E7142AC887}" srcOrd="0" destOrd="0" presId="urn:microsoft.com/office/officeart/2008/layout/LinedList"/>
    <dgm:cxn modelId="{56154F97-37A8-453E-9C5E-1D72C24CD9FF}" type="presOf" srcId="{DDB4B912-4591-4BC6-B34B-9A48758BF36D}" destId="{8A6FC9BF-E4F4-41EC-AAB0-7F882161905C}" srcOrd="0" destOrd="0" presId="urn:microsoft.com/office/officeart/2008/layout/LinedList"/>
    <dgm:cxn modelId="{F5CD02AE-9B09-47B7-8D73-B32476CE8C4B}" type="presOf" srcId="{4EF9E31A-D234-458E-BD48-56A68287A9A3}" destId="{370371A8-4C87-4EAA-986B-78480CE88D74}" srcOrd="0" destOrd="0" presId="urn:microsoft.com/office/officeart/2008/layout/LinedList"/>
    <dgm:cxn modelId="{BC258AC0-59F3-44C2-B9BD-5E6A870A2E60}" srcId="{927F891D-395C-48C7-A0FD-11D983731B60}" destId="{4EF9E31A-D234-458E-BD48-56A68287A9A3}" srcOrd="5" destOrd="0" parTransId="{D5D184A2-0612-4869-9431-74306B4A324A}" sibTransId="{20146907-BED0-4C25-9B38-FD814E9E0F4A}"/>
    <dgm:cxn modelId="{D1BE7FC5-0AFF-4D2F-ABFC-A4349577C656}" srcId="{927F891D-395C-48C7-A0FD-11D983731B60}" destId="{1EB36327-1989-408D-A66F-3F50AF8DA750}" srcOrd="2" destOrd="0" parTransId="{F36A68C3-B871-4F3E-A252-8ADBD53EB861}" sibTransId="{EF9F2588-7FE7-48E4-8339-A347B7C122F6}"/>
    <dgm:cxn modelId="{D23DA2D6-3AFE-42F3-BB84-AA915F4729FA}" srcId="{927F891D-395C-48C7-A0FD-11D983731B60}" destId="{F715AC80-8527-4627-8141-5C0DCA0811B9}" srcOrd="0" destOrd="0" parTransId="{2C59AD0A-C83A-45DE-8CBE-3630194D7001}" sibTransId="{F9C05CD1-AFDA-4871-A54E-B199A0BB7639}"/>
    <dgm:cxn modelId="{7BAF7E2F-8114-4856-88C9-C31160575413}" type="presParOf" srcId="{5F426262-915B-4DF6-811B-A1DD8FC39E2A}" destId="{8F8B0729-BE6B-47DB-9E5A-CE3E8158086C}" srcOrd="0" destOrd="0" presId="urn:microsoft.com/office/officeart/2008/layout/LinedList"/>
    <dgm:cxn modelId="{55C0217C-145F-4050-BCAA-9DDFD3270A8B}" type="presParOf" srcId="{5F426262-915B-4DF6-811B-A1DD8FC39E2A}" destId="{42776BBE-AB9B-42C2-AB9C-81BEEA33D6B0}" srcOrd="1" destOrd="0" presId="urn:microsoft.com/office/officeart/2008/layout/LinedList"/>
    <dgm:cxn modelId="{F76DCA7C-0854-44F2-9D14-3A940452BE9C}" type="presParOf" srcId="{42776BBE-AB9B-42C2-AB9C-81BEEA33D6B0}" destId="{1132999F-6909-41DA-AE8C-773893971E72}" srcOrd="0" destOrd="0" presId="urn:microsoft.com/office/officeart/2008/layout/LinedList"/>
    <dgm:cxn modelId="{43B2C9B2-9233-4485-8E2D-B39B0B8C10BA}" type="presParOf" srcId="{42776BBE-AB9B-42C2-AB9C-81BEEA33D6B0}" destId="{E68F73C4-40EE-49DD-B1E5-BBB47CA4DC18}" srcOrd="1" destOrd="0" presId="urn:microsoft.com/office/officeart/2008/layout/LinedList"/>
    <dgm:cxn modelId="{BB7F3C02-0476-4909-A32B-839378F4BF98}" type="presParOf" srcId="{5F426262-915B-4DF6-811B-A1DD8FC39E2A}" destId="{330D2520-900B-4CE6-B722-B4D4DA8C12B4}" srcOrd="2" destOrd="0" presId="urn:microsoft.com/office/officeart/2008/layout/LinedList"/>
    <dgm:cxn modelId="{74735B9F-5345-4429-8726-096E1AD00744}" type="presParOf" srcId="{5F426262-915B-4DF6-811B-A1DD8FC39E2A}" destId="{46962482-281D-4493-9B7B-5D1C842D09F3}" srcOrd="3" destOrd="0" presId="urn:microsoft.com/office/officeart/2008/layout/LinedList"/>
    <dgm:cxn modelId="{2BB1C9C8-CA48-4CA6-BC23-87D5E0ACC551}" type="presParOf" srcId="{46962482-281D-4493-9B7B-5D1C842D09F3}" destId="{7BD9EC5C-1C1C-4D5D-8E6F-D6D604F39F20}" srcOrd="0" destOrd="0" presId="urn:microsoft.com/office/officeart/2008/layout/LinedList"/>
    <dgm:cxn modelId="{A1650DD5-4199-452D-8C6B-B8393E6B0730}" type="presParOf" srcId="{46962482-281D-4493-9B7B-5D1C842D09F3}" destId="{D2987E87-B70B-4BC0-8E97-5B328122969B}" srcOrd="1" destOrd="0" presId="urn:microsoft.com/office/officeart/2008/layout/LinedList"/>
    <dgm:cxn modelId="{46EF9A53-2F9D-4340-8F4B-35ADE04E6B05}" type="presParOf" srcId="{5F426262-915B-4DF6-811B-A1DD8FC39E2A}" destId="{6338FF30-B1FC-44D6-A9A3-0A9F4D25B204}" srcOrd="4" destOrd="0" presId="urn:microsoft.com/office/officeart/2008/layout/LinedList"/>
    <dgm:cxn modelId="{D0E222C8-F732-4DF0-B567-FC23B1591ECD}" type="presParOf" srcId="{5F426262-915B-4DF6-811B-A1DD8FC39E2A}" destId="{7A3F17B0-5870-4CB3-8277-6FFA43165919}" srcOrd="5" destOrd="0" presId="urn:microsoft.com/office/officeart/2008/layout/LinedList"/>
    <dgm:cxn modelId="{D7825490-58A9-4750-A748-C078EB5652AD}" type="presParOf" srcId="{7A3F17B0-5870-4CB3-8277-6FFA43165919}" destId="{66CF3600-F21C-491D-AC67-BF5A97030A71}" srcOrd="0" destOrd="0" presId="urn:microsoft.com/office/officeart/2008/layout/LinedList"/>
    <dgm:cxn modelId="{4D2338FF-88F7-4C91-9E7A-D1795956B250}" type="presParOf" srcId="{7A3F17B0-5870-4CB3-8277-6FFA43165919}" destId="{61760BC2-520F-4F2E-8F8B-986AC7C270E3}" srcOrd="1" destOrd="0" presId="urn:microsoft.com/office/officeart/2008/layout/LinedList"/>
    <dgm:cxn modelId="{E02D4E5D-2EEA-4EBA-AD74-64EE112CB1D1}" type="presParOf" srcId="{5F426262-915B-4DF6-811B-A1DD8FC39E2A}" destId="{B1157A13-79BF-442A-9497-15361E87188F}" srcOrd="6" destOrd="0" presId="urn:microsoft.com/office/officeart/2008/layout/LinedList"/>
    <dgm:cxn modelId="{19C8D0C0-4371-43D6-93B8-7C6FA7FF5864}" type="presParOf" srcId="{5F426262-915B-4DF6-811B-A1DD8FC39E2A}" destId="{49CD5DDC-175A-4CC7-B847-17203B3E2AFD}" srcOrd="7" destOrd="0" presId="urn:microsoft.com/office/officeart/2008/layout/LinedList"/>
    <dgm:cxn modelId="{CACD57EB-7088-4AEB-B1D8-E7F8B0622B75}" type="presParOf" srcId="{49CD5DDC-175A-4CC7-B847-17203B3E2AFD}" destId="{8A6FC9BF-E4F4-41EC-AAB0-7F882161905C}" srcOrd="0" destOrd="0" presId="urn:microsoft.com/office/officeart/2008/layout/LinedList"/>
    <dgm:cxn modelId="{923AD11D-5783-480A-BBC0-53926A2715AC}" type="presParOf" srcId="{49CD5DDC-175A-4CC7-B847-17203B3E2AFD}" destId="{B165598B-AD48-4BC0-B391-82F2C17E3D1C}" srcOrd="1" destOrd="0" presId="urn:microsoft.com/office/officeart/2008/layout/LinedList"/>
    <dgm:cxn modelId="{361B72B2-AC2C-493F-879E-1B31EFEF1824}" type="presParOf" srcId="{5F426262-915B-4DF6-811B-A1DD8FC39E2A}" destId="{7D6DE3FF-2918-4B76-93C8-496C2B50A827}" srcOrd="8" destOrd="0" presId="urn:microsoft.com/office/officeart/2008/layout/LinedList"/>
    <dgm:cxn modelId="{AF13D487-DFC6-47FB-AF13-9BBAC3E9AE5F}" type="presParOf" srcId="{5F426262-915B-4DF6-811B-A1DD8FC39E2A}" destId="{E45CE6D2-15E0-44B8-9DC1-B3BCFD8E3485}" srcOrd="9" destOrd="0" presId="urn:microsoft.com/office/officeart/2008/layout/LinedList"/>
    <dgm:cxn modelId="{8D914A8B-D3EA-415B-9FDF-5FA28566302D}" type="presParOf" srcId="{E45CE6D2-15E0-44B8-9DC1-B3BCFD8E3485}" destId="{F5C3FF97-6C62-4441-9C08-63E7142AC887}" srcOrd="0" destOrd="0" presId="urn:microsoft.com/office/officeart/2008/layout/LinedList"/>
    <dgm:cxn modelId="{F6C0F5D4-670A-4454-9286-23262279B494}" type="presParOf" srcId="{E45CE6D2-15E0-44B8-9DC1-B3BCFD8E3485}" destId="{05825BBB-89C4-44A0-9C50-70C4F7EC34A8}" srcOrd="1" destOrd="0" presId="urn:microsoft.com/office/officeart/2008/layout/LinedList"/>
    <dgm:cxn modelId="{538A0BC8-5B57-40E0-8BD7-2C173B888E4C}" type="presParOf" srcId="{5F426262-915B-4DF6-811B-A1DD8FC39E2A}" destId="{A9BB1FA7-CC54-492E-BEAD-FB0DC2174ECD}" srcOrd="10" destOrd="0" presId="urn:microsoft.com/office/officeart/2008/layout/LinedList"/>
    <dgm:cxn modelId="{FA5286B9-6495-45D3-B7B9-9F8CB26E267C}" type="presParOf" srcId="{5F426262-915B-4DF6-811B-A1DD8FC39E2A}" destId="{385C7D4C-7D7A-4196-A96A-A731460E95EA}" srcOrd="11" destOrd="0" presId="urn:microsoft.com/office/officeart/2008/layout/LinedList"/>
    <dgm:cxn modelId="{BDA2E66F-B002-49F3-B9E0-34E5A3073BE6}" type="presParOf" srcId="{385C7D4C-7D7A-4196-A96A-A731460E95EA}" destId="{370371A8-4C87-4EAA-986B-78480CE88D74}" srcOrd="0" destOrd="0" presId="urn:microsoft.com/office/officeart/2008/layout/LinedList"/>
    <dgm:cxn modelId="{E9A7D174-F9FF-4B02-8515-0949602E7674}" type="presParOf" srcId="{385C7D4C-7D7A-4196-A96A-A731460E95EA}" destId="{289CCA9D-9696-42B4-AEED-42A320E87EA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2FB4706-A92A-4B43-AAD6-34F0B4F7FD6F}" type="doc">
      <dgm:prSet loTypeId="urn:microsoft.com/office/officeart/2008/layout/LinedList" loCatId="list" qsTypeId="urn:microsoft.com/office/officeart/2005/8/quickstyle/simple5" qsCatId="simple" csTypeId="urn:microsoft.com/office/officeart/2005/8/colors/accent2_2" csCatId="accent2"/>
      <dgm:spPr/>
      <dgm:t>
        <a:bodyPr/>
        <a:lstStyle/>
        <a:p>
          <a:endParaRPr lang="en-US"/>
        </a:p>
      </dgm:t>
    </dgm:pt>
    <dgm:pt modelId="{B2668521-E7FF-4027-B7C8-767FFBA53F5E}">
      <dgm:prSet/>
      <dgm:spPr/>
      <dgm:t>
        <a:bodyPr/>
        <a:lstStyle/>
        <a:p>
          <a:r>
            <a:rPr lang="en-US"/>
            <a:t>Microsoft Entra ID (formerly Azure Active Directory) allows </a:t>
          </a:r>
          <a:r>
            <a:rPr lang="en-US" b="1"/>
            <a:t>duplicate display names</a:t>
          </a:r>
          <a:r>
            <a:rPr lang="en-US"/>
            <a:t> for service principals and groups. </a:t>
          </a:r>
        </a:p>
      </dgm:t>
    </dgm:pt>
    <dgm:pt modelId="{E9477D95-2C51-4A88-9C3D-DA31B15C0F12}" type="parTrans" cxnId="{FA4B0BE0-AE51-47A1-9A93-CDA31016A38E}">
      <dgm:prSet/>
      <dgm:spPr/>
      <dgm:t>
        <a:bodyPr/>
        <a:lstStyle/>
        <a:p>
          <a:endParaRPr lang="en-US"/>
        </a:p>
      </dgm:t>
    </dgm:pt>
    <dgm:pt modelId="{DE8000F4-9195-4DC2-BCA6-720162167EAA}" type="sibTrans" cxnId="{FA4B0BE0-AE51-47A1-9A93-CDA31016A38E}">
      <dgm:prSet/>
      <dgm:spPr/>
      <dgm:t>
        <a:bodyPr/>
        <a:lstStyle/>
        <a:p>
          <a:endParaRPr lang="en-US"/>
        </a:p>
      </dgm:t>
    </dgm:pt>
    <dgm:pt modelId="{8387D3C8-9451-4D1E-B812-178133DC634B}">
      <dgm:prSet/>
      <dgm:spPr/>
      <dgm:t>
        <a:bodyPr/>
        <a:lstStyle/>
        <a:p>
          <a:r>
            <a:rPr lang="en-US" dirty="0"/>
            <a:t>This flexibility, while useful in identity management, causes issues in SQL Server where </a:t>
          </a:r>
          <a:r>
            <a:rPr lang="en-US" b="1" dirty="0"/>
            <a:t>login and user names must be unique</a:t>
          </a:r>
          <a:r>
            <a:rPr lang="en-US" dirty="0"/>
            <a:t>.</a:t>
          </a:r>
        </a:p>
      </dgm:t>
    </dgm:pt>
    <dgm:pt modelId="{E604D886-12BA-4D1F-8251-831A76725CCC}" type="parTrans" cxnId="{7ABFE88C-DFF6-4F40-94A4-C76F448E601E}">
      <dgm:prSet/>
      <dgm:spPr/>
      <dgm:t>
        <a:bodyPr/>
        <a:lstStyle/>
        <a:p>
          <a:endParaRPr lang="en-US"/>
        </a:p>
      </dgm:t>
    </dgm:pt>
    <dgm:pt modelId="{E25D07BA-57E0-4E0E-AA54-22EC3D0B4985}" type="sibTrans" cxnId="{7ABFE88C-DFF6-4F40-94A4-C76F448E601E}">
      <dgm:prSet/>
      <dgm:spPr/>
      <dgm:t>
        <a:bodyPr/>
        <a:lstStyle/>
        <a:p>
          <a:endParaRPr lang="en-US"/>
        </a:p>
      </dgm:t>
    </dgm:pt>
    <dgm:pt modelId="{F4AF91C3-A992-4F5A-B7ED-373A0C44DFD0}">
      <dgm:prSet/>
      <dgm:spPr/>
      <dgm:t>
        <a:bodyPr/>
        <a:lstStyle/>
        <a:p>
          <a:r>
            <a:rPr lang="en-US"/>
            <a:t>SQL Server 2025 introduces the WITH OBJECT_ID clause in CREATE LOGIN and CREATE USER statements to resolve this conflict.</a:t>
          </a:r>
        </a:p>
      </dgm:t>
    </dgm:pt>
    <dgm:pt modelId="{6113E62D-F860-48A8-A241-4AE55695E0CD}" type="parTrans" cxnId="{2F4BFA6F-2F5F-43D1-A9CE-073A46E6AA54}">
      <dgm:prSet/>
      <dgm:spPr/>
      <dgm:t>
        <a:bodyPr/>
        <a:lstStyle/>
        <a:p>
          <a:endParaRPr lang="en-US"/>
        </a:p>
      </dgm:t>
    </dgm:pt>
    <dgm:pt modelId="{246F06D7-E57E-4557-820E-4BA3943E646F}" type="sibTrans" cxnId="{2F4BFA6F-2F5F-43D1-A9CE-073A46E6AA54}">
      <dgm:prSet/>
      <dgm:spPr/>
      <dgm:t>
        <a:bodyPr/>
        <a:lstStyle/>
        <a:p>
          <a:endParaRPr lang="en-US"/>
        </a:p>
      </dgm:t>
    </dgm:pt>
    <dgm:pt modelId="{EFAB8079-66FA-4D6D-A6F4-755FBBF56F0A}">
      <dgm:prSet/>
      <dgm:spPr/>
      <dgm:t>
        <a:bodyPr/>
        <a:lstStyle/>
        <a:p>
          <a:r>
            <a:rPr lang="en-US"/>
            <a:t>CREATE LOGIN [login_alias] FROM EXTERNAL PROVIDER WITH OBJECT_ID = 'objectid-guid'</a:t>
          </a:r>
        </a:p>
      </dgm:t>
    </dgm:pt>
    <dgm:pt modelId="{61CD3B35-2BBD-4B8E-9E6A-FE3723EA4918}" type="parTrans" cxnId="{9C5B3B86-95B7-4329-97DE-A6C80CE859D5}">
      <dgm:prSet/>
      <dgm:spPr/>
      <dgm:t>
        <a:bodyPr/>
        <a:lstStyle/>
        <a:p>
          <a:endParaRPr lang="en-US"/>
        </a:p>
      </dgm:t>
    </dgm:pt>
    <dgm:pt modelId="{2C07C91B-7DD6-4456-A3F0-EDDB6954B0B4}" type="sibTrans" cxnId="{9C5B3B86-95B7-4329-97DE-A6C80CE859D5}">
      <dgm:prSet/>
      <dgm:spPr/>
      <dgm:t>
        <a:bodyPr/>
        <a:lstStyle/>
        <a:p>
          <a:endParaRPr lang="en-US"/>
        </a:p>
      </dgm:t>
    </dgm:pt>
    <dgm:pt modelId="{62D87AC6-ADF5-4B4E-9B94-69BE5AA69626}">
      <dgm:prSet/>
      <dgm:spPr/>
      <dgm:t>
        <a:bodyPr/>
        <a:lstStyle/>
        <a:p>
          <a:r>
            <a:rPr lang="en-US"/>
            <a:t>CREATE USER [user_alias] FROM EXTERNAL PROVIDER WITH OBJECT_ID = 'objectid-guid'</a:t>
          </a:r>
        </a:p>
      </dgm:t>
    </dgm:pt>
    <dgm:pt modelId="{4A58C105-2E87-485E-924D-165DC99F2424}" type="parTrans" cxnId="{930A7A67-589D-49FF-81A3-0194336464CC}">
      <dgm:prSet/>
      <dgm:spPr/>
      <dgm:t>
        <a:bodyPr/>
        <a:lstStyle/>
        <a:p>
          <a:endParaRPr lang="en-US"/>
        </a:p>
      </dgm:t>
    </dgm:pt>
    <dgm:pt modelId="{26C7C3F7-8C82-49BC-B057-1E9620F8C148}" type="sibTrans" cxnId="{930A7A67-589D-49FF-81A3-0194336464CC}">
      <dgm:prSet/>
      <dgm:spPr/>
      <dgm:t>
        <a:bodyPr/>
        <a:lstStyle/>
        <a:p>
          <a:endParaRPr lang="en-US"/>
        </a:p>
      </dgm:t>
    </dgm:pt>
    <dgm:pt modelId="{E43A1B78-B735-46A0-AC72-BF74CE5565C4}" type="pres">
      <dgm:prSet presAssocID="{D2FB4706-A92A-4B43-AAD6-34F0B4F7FD6F}" presName="vert0" presStyleCnt="0">
        <dgm:presLayoutVars>
          <dgm:dir/>
          <dgm:animOne val="branch"/>
          <dgm:animLvl val="lvl"/>
        </dgm:presLayoutVars>
      </dgm:prSet>
      <dgm:spPr/>
    </dgm:pt>
    <dgm:pt modelId="{66E55B6A-4F9F-41B5-A6EA-E04233BC3858}" type="pres">
      <dgm:prSet presAssocID="{B2668521-E7FF-4027-B7C8-767FFBA53F5E}" presName="thickLine" presStyleLbl="alignNode1" presStyleIdx="0" presStyleCnt="5"/>
      <dgm:spPr/>
    </dgm:pt>
    <dgm:pt modelId="{2E6A23CF-545F-4A0D-89C6-505EF06D3578}" type="pres">
      <dgm:prSet presAssocID="{B2668521-E7FF-4027-B7C8-767FFBA53F5E}" presName="horz1" presStyleCnt="0"/>
      <dgm:spPr/>
    </dgm:pt>
    <dgm:pt modelId="{485BCF87-161C-4482-BB6C-9037D5FCB805}" type="pres">
      <dgm:prSet presAssocID="{B2668521-E7FF-4027-B7C8-767FFBA53F5E}" presName="tx1" presStyleLbl="revTx" presStyleIdx="0" presStyleCnt="5"/>
      <dgm:spPr/>
    </dgm:pt>
    <dgm:pt modelId="{66FC9397-7DF0-4034-95E4-620D66AE698C}" type="pres">
      <dgm:prSet presAssocID="{B2668521-E7FF-4027-B7C8-767FFBA53F5E}" presName="vert1" presStyleCnt="0"/>
      <dgm:spPr/>
    </dgm:pt>
    <dgm:pt modelId="{F812E12D-8B5B-4079-9D47-2D7245AD8D51}" type="pres">
      <dgm:prSet presAssocID="{8387D3C8-9451-4D1E-B812-178133DC634B}" presName="thickLine" presStyleLbl="alignNode1" presStyleIdx="1" presStyleCnt="5"/>
      <dgm:spPr/>
    </dgm:pt>
    <dgm:pt modelId="{51890695-1D6C-44F4-91A8-63CB4062C273}" type="pres">
      <dgm:prSet presAssocID="{8387D3C8-9451-4D1E-B812-178133DC634B}" presName="horz1" presStyleCnt="0"/>
      <dgm:spPr/>
    </dgm:pt>
    <dgm:pt modelId="{E1E7278D-40FB-45E8-AD5F-ECD3912807F0}" type="pres">
      <dgm:prSet presAssocID="{8387D3C8-9451-4D1E-B812-178133DC634B}" presName="tx1" presStyleLbl="revTx" presStyleIdx="1" presStyleCnt="5"/>
      <dgm:spPr/>
    </dgm:pt>
    <dgm:pt modelId="{D73ED3C0-16A3-44A4-BC26-1D770FF7D41A}" type="pres">
      <dgm:prSet presAssocID="{8387D3C8-9451-4D1E-B812-178133DC634B}" presName="vert1" presStyleCnt="0"/>
      <dgm:spPr/>
    </dgm:pt>
    <dgm:pt modelId="{46FC9720-CD3D-4D46-8D93-65BFFAD850A7}" type="pres">
      <dgm:prSet presAssocID="{F4AF91C3-A992-4F5A-B7ED-373A0C44DFD0}" presName="thickLine" presStyleLbl="alignNode1" presStyleIdx="2" presStyleCnt="5"/>
      <dgm:spPr/>
    </dgm:pt>
    <dgm:pt modelId="{FB494C4B-BABE-42CD-AA36-A919CA1B85D9}" type="pres">
      <dgm:prSet presAssocID="{F4AF91C3-A992-4F5A-B7ED-373A0C44DFD0}" presName="horz1" presStyleCnt="0"/>
      <dgm:spPr/>
    </dgm:pt>
    <dgm:pt modelId="{F3EB94D7-EB5B-4FD2-9F74-E3347725DCB4}" type="pres">
      <dgm:prSet presAssocID="{F4AF91C3-A992-4F5A-B7ED-373A0C44DFD0}" presName="tx1" presStyleLbl="revTx" presStyleIdx="2" presStyleCnt="5"/>
      <dgm:spPr/>
    </dgm:pt>
    <dgm:pt modelId="{767CFA62-971F-4563-A331-4D69B2B7EB86}" type="pres">
      <dgm:prSet presAssocID="{F4AF91C3-A992-4F5A-B7ED-373A0C44DFD0}" presName="vert1" presStyleCnt="0"/>
      <dgm:spPr/>
    </dgm:pt>
    <dgm:pt modelId="{ABCD570B-2314-41AF-B6C0-CDD2265ED3D6}" type="pres">
      <dgm:prSet presAssocID="{EFAB8079-66FA-4D6D-A6F4-755FBBF56F0A}" presName="thickLine" presStyleLbl="alignNode1" presStyleIdx="3" presStyleCnt="5"/>
      <dgm:spPr/>
    </dgm:pt>
    <dgm:pt modelId="{5485612D-CBF5-458A-93B3-F7C1452E7D19}" type="pres">
      <dgm:prSet presAssocID="{EFAB8079-66FA-4D6D-A6F4-755FBBF56F0A}" presName="horz1" presStyleCnt="0"/>
      <dgm:spPr/>
    </dgm:pt>
    <dgm:pt modelId="{1B9C55E1-AEF9-4C3E-B3B6-27575040BF43}" type="pres">
      <dgm:prSet presAssocID="{EFAB8079-66FA-4D6D-A6F4-755FBBF56F0A}" presName="tx1" presStyleLbl="revTx" presStyleIdx="3" presStyleCnt="5"/>
      <dgm:spPr/>
    </dgm:pt>
    <dgm:pt modelId="{A3F04034-D380-4111-8C93-3C8590656D80}" type="pres">
      <dgm:prSet presAssocID="{EFAB8079-66FA-4D6D-A6F4-755FBBF56F0A}" presName="vert1" presStyleCnt="0"/>
      <dgm:spPr/>
    </dgm:pt>
    <dgm:pt modelId="{1E38593E-9941-4810-9779-2CCB2B169F70}" type="pres">
      <dgm:prSet presAssocID="{62D87AC6-ADF5-4B4E-9B94-69BE5AA69626}" presName="thickLine" presStyleLbl="alignNode1" presStyleIdx="4" presStyleCnt="5"/>
      <dgm:spPr/>
    </dgm:pt>
    <dgm:pt modelId="{C2468F95-0B95-4FFA-8992-7F53BF85282A}" type="pres">
      <dgm:prSet presAssocID="{62D87AC6-ADF5-4B4E-9B94-69BE5AA69626}" presName="horz1" presStyleCnt="0"/>
      <dgm:spPr/>
    </dgm:pt>
    <dgm:pt modelId="{062EA09A-8D22-4A2E-B8BA-0D820F9E9AC9}" type="pres">
      <dgm:prSet presAssocID="{62D87AC6-ADF5-4B4E-9B94-69BE5AA69626}" presName="tx1" presStyleLbl="revTx" presStyleIdx="4" presStyleCnt="5"/>
      <dgm:spPr/>
    </dgm:pt>
    <dgm:pt modelId="{5F5D8679-941C-4FAA-8A53-33C7490FD0FF}" type="pres">
      <dgm:prSet presAssocID="{62D87AC6-ADF5-4B4E-9B94-69BE5AA69626}" presName="vert1" presStyleCnt="0"/>
      <dgm:spPr/>
    </dgm:pt>
  </dgm:ptLst>
  <dgm:cxnLst>
    <dgm:cxn modelId="{B609C21E-7156-430F-9455-7EEEB5D539C2}" type="presOf" srcId="{62D87AC6-ADF5-4B4E-9B94-69BE5AA69626}" destId="{062EA09A-8D22-4A2E-B8BA-0D820F9E9AC9}" srcOrd="0" destOrd="0" presId="urn:microsoft.com/office/officeart/2008/layout/LinedList"/>
    <dgm:cxn modelId="{CF5E6120-8F28-4409-BAE7-0F83C7D9222C}" type="presOf" srcId="{D2FB4706-A92A-4B43-AAD6-34F0B4F7FD6F}" destId="{E43A1B78-B735-46A0-AC72-BF74CE5565C4}" srcOrd="0" destOrd="0" presId="urn:microsoft.com/office/officeart/2008/layout/LinedList"/>
    <dgm:cxn modelId="{930A7A67-589D-49FF-81A3-0194336464CC}" srcId="{D2FB4706-A92A-4B43-AAD6-34F0B4F7FD6F}" destId="{62D87AC6-ADF5-4B4E-9B94-69BE5AA69626}" srcOrd="4" destOrd="0" parTransId="{4A58C105-2E87-485E-924D-165DC99F2424}" sibTransId="{26C7C3F7-8C82-49BC-B057-1E9620F8C148}"/>
    <dgm:cxn modelId="{2F4BFA6F-2F5F-43D1-A9CE-073A46E6AA54}" srcId="{D2FB4706-A92A-4B43-AAD6-34F0B4F7FD6F}" destId="{F4AF91C3-A992-4F5A-B7ED-373A0C44DFD0}" srcOrd="2" destOrd="0" parTransId="{6113E62D-F860-48A8-A241-4AE55695E0CD}" sibTransId="{246F06D7-E57E-4557-820E-4BA3943E646F}"/>
    <dgm:cxn modelId="{EFD4BE55-601F-4594-94ED-C49F3D41FCD6}" type="presOf" srcId="{EFAB8079-66FA-4D6D-A6F4-755FBBF56F0A}" destId="{1B9C55E1-AEF9-4C3E-B3B6-27575040BF43}" srcOrd="0" destOrd="0" presId="urn:microsoft.com/office/officeart/2008/layout/LinedList"/>
    <dgm:cxn modelId="{9C5B3B86-95B7-4329-97DE-A6C80CE859D5}" srcId="{D2FB4706-A92A-4B43-AAD6-34F0B4F7FD6F}" destId="{EFAB8079-66FA-4D6D-A6F4-755FBBF56F0A}" srcOrd="3" destOrd="0" parTransId="{61CD3B35-2BBD-4B8E-9E6A-FE3723EA4918}" sibTransId="{2C07C91B-7DD6-4456-A3F0-EDDB6954B0B4}"/>
    <dgm:cxn modelId="{7ABFE88C-DFF6-4F40-94A4-C76F448E601E}" srcId="{D2FB4706-A92A-4B43-AAD6-34F0B4F7FD6F}" destId="{8387D3C8-9451-4D1E-B812-178133DC634B}" srcOrd="1" destOrd="0" parTransId="{E604D886-12BA-4D1F-8251-831A76725CCC}" sibTransId="{E25D07BA-57E0-4E0E-AA54-22EC3D0B4985}"/>
    <dgm:cxn modelId="{A66F85A9-2C9D-4C0B-B0E8-EAE16FF726D6}" type="presOf" srcId="{8387D3C8-9451-4D1E-B812-178133DC634B}" destId="{E1E7278D-40FB-45E8-AD5F-ECD3912807F0}" srcOrd="0" destOrd="0" presId="urn:microsoft.com/office/officeart/2008/layout/LinedList"/>
    <dgm:cxn modelId="{690758AB-3526-468B-8483-833B716AD9CC}" type="presOf" srcId="{B2668521-E7FF-4027-B7C8-767FFBA53F5E}" destId="{485BCF87-161C-4482-BB6C-9037D5FCB805}" srcOrd="0" destOrd="0" presId="urn:microsoft.com/office/officeart/2008/layout/LinedList"/>
    <dgm:cxn modelId="{DF862EC5-033B-4F35-A86B-73E66D259113}" type="presOf" srcId="{F4AF91C3-A992-4F5A-B7ED-373A0C44DFD0}" destId="{F3EB94D7-EB5B-4FD2-9F74-E3347725DCB4}" srcOrd="0" destOrd="0" presId="urn:microsoft.com/office/officeart/2008/layout/LinedList"/>
    <dgm:cxn modelId="{FA4B0BE0-AE51-47A1-9A93-CDA31016A38E}" srcId="{D2FB4706-A92A-4B43-AAD6-34F0B4F7FD6F}" destId="{B2668521-E7FF-4027-B7C8-767FFBA53F5E}" srcOrd="0" destOrd="0" parTransId="{E9477D95-2C51-4A88-9C3D-DA31B15C0F12}" sibTransId="{DE8000F4-9195-4DC2-BCA6-720162167EAA}"/>
    <dgm:cxn modelId="{54CAD494-80CA-426F-A3CD-289F5D1C6DA1}" type="presParOf" srcId="{E43A1B78-B735-46A0-AC72-BF74CE5565C4}" destId="{66E55B6A-4F9F-41B5-A6EA-E04233BC3858}" srcOrd="0" destOrd="0" presId="urn:microsoft.com/office/officeart/2008/layout/LinedList"/>
    <dgm:cxn modelId="{C24C219F-993D-4D3C-ABFA-4D2F448CFFCC}" type="presParOf" srcId="{E43A1B78-B735-46A0-AC72-BF74CE5565C4}" destId="{2E6A23CF-545F-4A0D-89C6-505EF06D3578}" srcOrd="1" destOrd="0" presId="urn:microsoft.com/office/officeart/2008/layout/LinedList"/>
    <dgm:cxn modelId="{69B0D97D-3B55-4E1A-9011-E88D96956E48}" type="presParOf" srcId="{2E6A23CF-545F-4A0D-89C6-505EF06D3578}" destId="{485BCF87-161C-4482-BB6C-9037D5FCB805}" srcOrd="0" destOrd="0" presId="urn:microsoft.com/office/officeart/2008/layout/LinedList"/>
    <dgm:cxn modelId="{6D9DCF62-EDE2-40A6-8B86-BEE7082310E5}" type="presParOf" srcId="{2E6A23CF-545F-4A0D-89C6-505EF06D3578}" destId="{66FC9397-7DF0-4034-95E4-620D66AE698C}" srcOrd="1" destOrd="0" presId="urn:microsoft.com/office/officeart/2008/layout/LinedList"/>
    <dgm:cxn modelId="{42FEBE69-DF24-4A6F-A5A9-052493BEB835}" type="presParOf" srcId="{E43A1B78-B735-46A0-AC72-BF74CE5565C4}" destId="{F812E12D-8B5B-4079-9D47-2D7245AD8D51}" srcOrd="2" destOrd="0" presId="urn:microsoft.com/office/officeart/2008/layout/LinedList"/>
    <dgm:cxn modelId="{F6E16665-593E-4E95-BFCE-FBEDD8C3CC89}" type="presParOf" srcId="{E43A1B78-B735-46A0-AC72-BF74CE5565C4}" destId="{51890695-1D6C-44F4-91A8-63CB4062C273}" srcOrd="3" destOrd="0" presId="urn:microsoft.com/office/officeart/2008/layout/LinedList"/>
    <dgm:cxn modelId="{CBA90C40-0248-444B-9EBD-F05340614EF5}" type="presParOf" srcId="{51890695-1D6C-44F4-91A8-63CB4062C273}" destId="{E1E7278D-40FB-45E8-AD5F-ECD3912807F0}" srcOrd="0" destOrd="0" presId="urn:microsoft.com/office/officeart/2008/layout/LinedList"/>
    <dgm:cxn modelId="{B0DAA6CB-E4F5-4CB3-AFD0-DD8635FE6AA1}" type="presParOf" srcId="{51890695-1D6C-44F4-91A8-63CB4062C273}" destId="{D73ED3C0-16A3-44A4-BC26-1D770FF7D41A}" srcOrd="1" destOrd="0" presId="urn:microsoft.com/office/officeart/2008/layout/LinedList"/>
    <dgm:cxn modelId="{94BCD5D9-2A88-4A93-BA66-AC37CED9CC1F}" type="presParOf" srcId="{E43A1B78-B735-46A0-AC72-BF74CE5565C4}" destId="{46FC9720-CD3D-4D46-8D93-65BFFAD850A7}" srcOrd="4" destOrd="0" presId="urn:microsoft.com/office/officeart/2008/layout/LinedList"/>
    <dgm:cxn modelId="{756277F9-8F90-45F7-8A42-FF87C5A8B46D}" type="presParOf" srcId="{E43A1B78-B735-46A0-AC72-BF74CE5565C4}" destId="{FB494C4B-BABE-42CD-AA36-A919CA1B85D9}" srcOrd="5" destOrd="0" presId="urn:microsoft.com/office/officeart/2008/layout/LinedList"/>
    <dgm:cxn modelId="{DF1BCA96-E390-4632-949E-CAB74DC74577}" type="presParOf" srcId="{FB494C4B-BABE-42CD-AA36-A919CA1B85D9}" destId="{F3EB94D7-EB5B-4FD2-9F74-E3347725DCB4}" srcOrd="0" destOrd="0" presId="urn:microsoft.com/office/officeart/2008/layout/LinedList"/>
    <dgm:cxn modelId="{F7C11BC1-9928-4944-992B-C40B4FB14375}" type="presParOf" srcId="{FB494C4B-BABE-42CD-AA36-A919CA1B85D9}" destId="{767CFA62-971F-4563-A331-4D69B2B7EB86}" srcOrd="1" destOrd="0" presId="urn:microsoft.com/office/officeart/2008/layout/LinedList"/>
    <dgm:cxn modelId="{C3BC0380-7A35-4BA7-BFD2-D979EF091B66}" type="presParOf" srcId="{E43A1B78-B735-46A0-AC72-BF74CE5565C4}" destId="{ABCD570B-2314-41AF-B6C0-CDD2265ED3D6}" srcOrd="6" destOrd="0" presId="urn:microsoft.com/office/officeart/2008/layout/LinedList"/>
    <dgm:cxn modelId="{0F80E090-DB8F-40F1-8487-F2675CC81F88}" type="presParOf" srcId="{E43A1B78-B735-46A0-AC72-BF74CE5565C4}" destId="{5485612D-CBF5-458A-93B3-F7C1452E7D19}" srcOrd="7" destOrd="0" presId="urn:microsoft.com/office/officeart/2008/layout/LinedList"/>
    <dgm:cxn modelId="{6BFF7793-F77B-4F11-A901-0A9C8A9E441B}" type="presParOf" srcId="{5485612D-CBF5-458A-93B3-F7C1452E7D19}" destId="{1B9C55E1-AEF9-4C3E-B3B6-27575040BF43}" srcOrd="0" destOrd="0" presId="urn:microsoft.com/office/officeart/2008/layout/LinedList"/>
    <dgm:cxn modelId="{6B894AEA-1557-4A16-B89A-12902316BB96}" type="presParOf" srcId="{5485612D-CBF5-458A-93B3-F7C1452E7D19}" destId="{A3F04034-D380-4111-8C93-3C8590656D80}" srcOrd="1" destOrd="0" presId="urn:microsoft.com/office/officeart/2008/layout/LinedList"/>
    <dgm:cxn modelId="{652066A1-068C-4DE6-91AA-2CEB371F7496}" type="presParOf" srcId="{E43A1B78-B735-46A0-AC72-BF74CE5565C4}" destId="{1E38593E-9941-4810-9779-2CCB2B169F70}" srcOrd="8" destOrd="0" presId="urn:microsoft.com/office/officeart/2008/layout/LinedList"/>
    <dgm:cxn modelId="{04F48940-FD87-4905-B9A3-96DDF443A008}" type="presParOf" srcId="{E43A1B78-B735-46A0-AC72-BF74CE5565C4}" destId="{C2468F95-0B95-4FFA-8992-7F53BF85282A}" srcOrd="9" destOrd="0" presId="urn:microsoft.com/office/officeart/2008/layout/LinedList"/>
    <dgm:cxn modelId="{99D23AE6-9104-4DB8-B0E5-6C858036C66F}" type="presParOf" srcId="{C2468F95-0B95-4FFA-8992-7F53BF85282A}" destId="{062EA09A-8D22-4A2E-B8BA-0D820F9E9AC9}" srcOrd="0" destOrd="0" presId="urn:microsoft.com/office/officeart/2008/layout/LinedList"/>
    <dgm:cxn modelId="{FC7891F7-83D9-4621-9B03-FC631FE7017E}" type="presParOf" srcId="{C2468F95-0B95-4FFA-8992-7F53BF85282A}" destId="{5F5D8679-941C-4FAA-8A53-33C7490FD0F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38370B-F099-42BA-9A8F-70A61F8BD3C5}"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US"/>
        </a:p>
      </dgm:t>
    </dgm:pt>
    <dgm:pt modelId="{AEB83463-4A09-427A-AEC5-0EDE338F472E}">
      <dgm:prSet custT="1"/>
      <dgm:spPr>
        <a:solidFill>
          <a:schemeClr val="accent2">
            <a:lumMod val="75000"/>
          </a:schemeClr>
        </a:solidFill>
      </dgm:spPr>
      <dgm:t>
        <a:bodyPr/>
        <a:lstStyle/>
        <a:p>
          <a:pPr>
            <a:lnSpc>
              <a:spcPct val="100000"/>
            </a:lnSpc>
          </a:pPr>
          <a:r>
            <a:rPr lang="en-US" sz="1800" dirty="0"/>
            <a:t>The </a:t>
          </a:r>
          <a:r>
            <a:rPr lang="en-US" sz="1800" b="1" dirty="0"/>
            <a:t>security cache</a:t>
          </a:r>
          <a:r>
            <a:rPr lang="en-US" sz="1800" dirty="0"/>
            <a:t> stores permission data for users and logins across various securable objects (like tables, schemas, and columns). This cache speeds up query execution by avoiding repetitive permission checks.</a:t>
          </a:r>
        </a:p>
      </dgm:t>
    </dgm:pt>
    <dgm:pt modelId="{06985EF5-2DB7-44C4-80B9-11881C56C875}" type="parTrans" cxnId="{04744943-96AF-4282-8362-A3467A7459C4}">
      <dgm:prSet/>
      <dgm:spPr/>
      <dgm:t>
        <a:bodyPr/>
        <a:lstStyle/>
        <a:p>
          <a:endParaRPr lang="en-US"/>
        </a:p>
      </dgm:t>
    </dgm:pt>
    <dgm:pt modelId="{EFE6FFC8-2E46-4BB7-8B01-735B17B33B19}" type="sibTrans" cxnId="{04744943-96AF-4282-8362-A3467A7459C4}">
      <dgm:prSet/>
      <dgm:spPr/>
      <dgm:t>
        <a:bodyPr/>
        <a:lstStyle/>
        <a:p>
          <a:endParaRPr lang="en-US"/>
        </a:p>
      </dgm:t>
    </dgm:pt>
    <dgm:pt modelId="{0D8B2029-B485-4BD1-9690-886FADA143F3}">
      <dgm:prSet custT="1"/>
      <dgm:spPr>
        <a:solidFill>
          <a:schemeClr val="accent2">
            <a:lumMod val="75000"/>
          </a:schemeClr>
        </a:solidFill>
      </dgm:spPr>
      <dgm:t>
        <a:bodyPr/>
        <a:lstStyle/>
        <a:p>
          <a:pPr>
            <a:lnSpc>
              <a:spcPct val="100000"/>
            </a:lnSpc>
          </a:pPr>
          <a:r>
            <a:rPr lang="en-US" sz="1800" b="1" dirty="0"/>
            <a:t>Login-Specific Cache Invalidation</a:t>
          </a:r>
          <a:endParaRPr lang="en-US" sz="1800" dirty="0"/>
        </a:p>
      </dgm:t>
    </dgm:pt>
    <dgm:pt modelId="{0E0BD77F-5934-4FF2-8411-CCF3C7A328A4}" type="parTrans" cxnId="{7EF1F5D7-9097-48A1-B096-1792A24276DC}">
      <dgm:prSet/>
      <dgm:spPr/>
      <dgm:t>
        <a:bodyPr/>
        <a:lstStyle/>
        <a:p>
          <a:endParaRPr lang="en-US"/>
        </a:p>
      </dgm:t>
    </dgm:pt>
    <dgm:pt modelId="{E415FA25-CDA3-4B73-A467-89BE436AC8CC}" type="sibTrans" cxnId="{7EF1F5D7-9097-48A1-B096-1792A24276DC}">
      <dgm:prSet/>
      <dgm:spPr/>
      <dgm:t>
        <a:bodyPr/>
        <a:lstStyle/>
        <a:p>
          <a:endParaRPr lang="en-US"/>
        </a:p>
      </dgm:t>
    </dgm:pt>
    <dgm:pt modelId="{C4A1DE4A-32B4-43E7-86C7-A3566B04BCA3}">
      <dgm:prSet custT="1"/>
      <dgm:spPr>
        <a:solidFill>
          <a:schemeClr val="accent2">
            <a:lumMod val="75000"/>
          </a:schemeClr>
        </a:solidFill>
      </dgm:spPr>
      <dgm:t>
        <a:bodyPr/>
        <a:lstStyle/>
        <a:p>
          <a:pPr>
            <a:lnSpc>
              <a:spcPct val="100000"/>
            </a:lnSpc>
          </a:pPr>
          <a:r>
            <a:rPr lang="en-US" sz="1800" dirty="0"/>
            <a:t>SQL Server 2025 introduces </a:t>
          </a:r>
          <a:r>
            <a:rPr lang="en-US" sz="1800" b="1" dirty="0"/>
            <a:t>targeted cache invalidation</a:t>
          </a:r>
          <a:r>
            <a:rPr lang="en-US" sz="1800" dirty="0"/>
            <a:t>:</a:t>
          </a:r>
        </a:p>
      </dgm:t>
    </dgm:pt>
    <dgm:pt modelId="{4F35C2E4-BC29-4160-8296-5A5DB7D950AA}" type="parTrans" cxnId="{83CE6635-60C3-4A37-A5AB-A9221AE97B18}">
      <dgm:prSet/>
      <dgm:spPr/>
      <dgm:t>
        <a:bodyPr/>
        <a:lstStyle/>
        <a:p>
          <a:endParaRPr lang="en-US"/>
        </a:p>
      </dgm:t>
    </dgm:pt>
    <dgm:pt modelId="{97BCC78D-84B5-4F33-97BE-342F0CFD3F3C}" type="sibTrans" cxnId="{83CE6635-60C3-4A37-A5AB-A9221AE97B18}">
      <dgm:prSet/>
      <dgm:spPr/>
      <dgm:t>
        <a:bodyPr/>
        <a:lstStyle/>
        <a:p>
          <a:endParaRPr lang="en-US"/>
        </a:p>
      </dgm:t>
    </dgm:pt>
    <dgm:pt modelId="{15FCD1A6-9297-45D2-B42F-49E027A03CBD}">
      <dgm:prSet custT="1"/>
      <dgm:spPr/>
      <dgm:t>
        <a:bodyPr/>
        <a:lstStyle/>
        <a:p>
          <a:pPr>
            <a:lnSpc>
              <a:spcPct val="100000"/>
            </a:lnSpc>
          </a:pPr>
          <a:r>
            <a:rPr lang="en-US" sz="1800"/>
            <a:t>Only the cache entries for the </a:t>
          </a:r>
          <a:r>
            <a:rPr lang="en-US" sz="1800" b="1"/>
            <a:t>affected login</a:t>
          </a:r>
          <a:r>
            <a:rPr lang="en-US" sz="1800"/>
            <a:t> are invalidated.</a:t>
          </a:r>
          <a:endParaRPr lang="en-US" sz="1800" dirty="0"/>
        </a:p>
      </dgm:t>
    </dgm:pt>
    <dgm:pt modelId="{197DAB7C-E8D9-4C7F-8B2B-88528AC64BB6}" type="parTrans" cxnId="{922842C4-AD82-4F56-A2BA-6D4E9DF344C0}">
      <dgm:prSet/>
      <dgm:spPr/>
      <dgm:t>
        <a:bodyPr/>
        <a:lstStyle/>
        <a:p>
          <a:endParaRPr lang="en-US"/>
        </a:p>
      </dgm:t>
    </dgm:pt>
    <dgm:pt modelId="{9C96AE13-B17C-43F7-88FE-CF5E9E77A044}" type="sibTrans" cxnId="{922842C4-AD82-4F56-A2BA-6D4E9DF344C0}">
      <dgm:prSet/>
      <dgm:spPr/>
      <dgm:t>
        <a:bodyPr/>
        <a:lstStyle/>
        <a:p>
          <a:endParaRPr lang="en-US"/>
        </a:p>
      </dgm:t>
    </dgm:pt>
    <dgm:pt modelId="{020380B6-D416-4138-8B4C-1AD7D5051039}">
      <dgm:prSet custT="1"/>
      <dgm:spPr/>
      <dgm:t>
        <a:bodyPr/>
        <a:lstStyle/>
        <a:p>
          <a:pPr>
            <a:lnSpc>
              <a:spcPct val="100000"/>
            </a:lnSpc>
          </a:pPr>
          <a:r>
            <a:rPr lang="en-US" sz="1800" dirty="0"/>
            <a:t>Other users' tokens remain untouched.</a:t>
          </a:r>
        </a:p>
      </dgm:t>
    </dgm:pt>
    <dgm:pt modelId="{4873E26D-4310-4ACA-A95E-0223836B226B}" type="parTrans" cxnId="{8660A9A1-8B66-4433-AC1B-9B46AA25D5CC}">
      <dgm:prSet/>
      <dgm:spPr/>
      <dgm:t>
        <a:bodyPr/>
        <a:lstStyle/>
        <a:p>
          <a:endParaRPr lang="en-US"/>
        </a:p>
      </dgm:t>
    </dgm:pt>
    <dgm:pt modelId="{1C7CECF2-F998-4839-B0C2-71184F152E7F}" type="sibTrans" cxnId="{8660A9A1-8B66-4433-AC1B-9B46AA25D5CC}">
      <dgm:prSet/>
      <dgm:spPr/>
      <dgm:t>
        <a:bodyPr/>
        <a:lstStyle/>
        <a:p>
          <a:endParaRPr lang="en-US"/>
        </a:p>
      </dgm:t>
    </dgm:pt>
    <dgm:pt modelId="{07F37D0C-E4EB-4134-929A-F937797DDB78}">
      <dgm:prSet custT="1"/>
      <dgm:spPr/>
      <dgm:t>
        <a:bodyPr/>
        <a:lstStyle/>
        <a:p>
          <a:pPr>
            <a:lnSpc>
              <a:spcPct val="100000"/>
            </a:lnSpc>
          </a:pPr>
          <a:r>
            <a:rPr lang="en-US" sz="1800"/>
            <a:t>Applies to CREATE, ALTER, and DROP LOGIN actions, and individual permission changes.</a:t>
          </a:r>
          <a:endParaRPr lang="en-US" sz="1800" dirty="0"/>
        </a:p>
      </dgm:t>
    </dgm:pt>
    <dgm:pt modelId="{8700AF9D-CC6A-4469-B1F8-291B17FA6CE4}" type="parTrans" cxnId="{EA9023B5-8B9D-4F1B-9DD8-8BF115E1BA5A}">
      <dgm:prSet/>
      <dgm:spPr/>
      <dgm:t>
        <a:bodyPr/>
        <a:lstStyle/>
        <a:p>
          <a:endParaRPr lang="en-US"/>
        </a:p>
      </dgm:t>
    </dgm:pt>
    <dgm:pt modelId="{25032524-66D4-45BE-9486-07A0E54A2FDA}" type="sibTrans" cxnId="{EA9023B5-8B9D-4F1B-9DD8-8BF115E1BA5A}">
      <dgm:prSet/>
      <dgm:spPr/>
      <dgm:t>
        <a:bodyPr/>
        <a:lstStyle/>
        <a:p>
          <a:endParaRPr lang="en-US"/>
        </a:p>
      </dgm:t>
    </dgm:pt>
    <dgm:pt modelId="{2BABFDFF-3304-49BE-8CB4-39713C5E2261}">
      <dgm:prSet custT="1"/>
      <dgm:spPr/>
      <dgm:t>
        <a:bodyPr/>
        <a:lstStyle/>
        <a:p>
          <a:pPr>
            <a:lnSpc>
              <a:spcPct val="100000"/>
            </a:lnSpc>
          </a:pPr>
          <a:r>
            <a:rPr lang="en-US" sz="1800" b="1" dirty="0"/>
            <a:t>Group logins</a:t>
          </a:r>
          <a:r>
            <a:rPr lang="en-US" sz="1800" dirty="0"/>
            <a:t> still trigger server-wide invalidation.</a:t>
          </a:r>
        </a:p>
      </dgm:t>
    </dgm:pt>
    <dgm:pt modelId="{6DED8F60-3CFC-463A-AC31-6DD5AF2F4AB5}" type="parTrans" cxnId="{14475DB2-0053-4C96-A3FD-A2FD6E5F3629}">
      <dgm:prSet/>
      <dgm:spPr/>
      <dgm:t>
        <a:bodyPr/>
        <a:lstStyle/>
        <a:p>
          <a:endParaRPr lang="en-US"/>
        </a:p>
      </dgm:t>
    </dgm:pt>
    <dgm:pt modelId="{022FEF6D-3D29-465A-A8F5-9EA452BCE157}" type="sibTrans" cxnId="{14475DB2-0053-4C96-A3FD-A2FD6E5F3629}">
      <dgm:prSet/>
      <dgm:spPr/>
      <dgm:t>
        <a:bodyPr/>
        <a:lstStyle/>
        <a:p>
          <a:endParaRPr lang="en-US"/>
        </a:p>
      </dgm:t>
    </dgm:pt>
    <dgm:pt modelId="{BBAB6A9F-2CD7-4A59-8663-DFD02BAA3B3E}">
      <dgm:prSet custT="1"/>
      <dgm:spPr/>
      <dgm:t>
        <a:bodyPr/>
        <a:lstStyle/>
        <a:p>
          <a:pPr>
            <a:lnSpc>
              <a:spcPct val="100000"/>
            </a:lnSpc>
          </a:pPr>
          <a:r>
            <a:rPr lang="en-US" sz="1800" dirty="0"/>
            <a:t>Previously, any permission change could invalidate the entire security cache, impacting all users and degrading performance. </a:t>
          </a:r>
        </a:p>
      </dgm:t>
    </dgm:pt>
    <dgm:pt modelId="{381CD732-4298-437B-9BEC-8E3618C257C2}" type="parTrans" cxnId="{5899B002-44F0-49D2-8D2E-6ED2551F7059}">
      <dgm:prSet/>
      <dgm:spPr/>
      <dgm:t>
        <a:bodyPr/>
        <a:lstStyle/>
        <a:p>
          <a:endParaRPr lang="en-US"/>
        </a:p>
      </dgm:t>
    </dgm:pt>
    <dgm:pt modelId="{7A2107F3-720A-465A-9A6C-AE19FBCA4293}" type="sibTrans" cxnId="{5899B002-44F0-49D2-8D2E-6ED2551F7059}">
      <dgm:prSet/>
      <dgm:spPr/>
      <dgm:t>
        <a:bodyPr/>
        <a:lstStyle/>
        <a:p>
          <a:endParaRPr lang="en-US"/>
        </a:p>
      </dgm:t>
    </dgm:pt>
    <dgm:pt modelId="{AE31CCBB-C25F-4BB9-BA9B-880A4643231C}" type="pres">
      <dgm:prSet presAssocID="{9C38370B-F099-42BA-9A8F-70A61F8BD3C5}" presName="linear" presStyleCnt="0">
        <dgm:presLayoutVars>
          <dgm:animLvl val="lvl"/>
          <dgm:resizeHandles val="exact"/>
        </dgm:presLayoutVars>
      </dgm:prSet>
      <dgm:spPr/>
    </dgm:pt>
    <dgm:pt modelId="{9F635D26-69E0-4B08-8BF5-C9AB0B479C24}" type="pres">
      <dgm:prSet presAssocID="{AEB83463-4A09-427A-AEC5-0EDE338F472E}" presName="parentText" presStyleLbl="node1" presStyleIdx="0" presStyleCnt="3">
        <dgm:presLayoutVars>
          <dgm:chMax val="0"/>
          <dgm:bulletEnabled val="1"/>
        </dgm:presLayoutVars>
      </dgm:prSet>
      <dgm:spPr/>
    </dgm:pt>
    <dgm:pt modelId="{6C4D79E7-8FD9-47A4-B0BA-157D7730DAEF}" type="pres">
      <dgm:prSet presAssocID="{EFE6FFC8-2E46-4BB7-8B01-735B17B33B19}" presName="spacer" presStyleCnt="0"/>
      <dgm:spPr/>
    </dgm:pt>
    <dgm:pt modelId="{FC64D741-42C9-46D4-9B94-8DB6BC24CA02}" type="pres">
      <dgm:prSet presAssocID="{0D8B2029-B485-4BD1-9690-886FADA143F3}" presName="parentText" presStyleLbl="node1" presStyleIdx="1" presStyleCnt="3">
        <dgm:presLayoutVars>
          <dgm:chMax val="0"/>
          <dgm:bulletEnabled val="1"/>
        </dgm:presLayoutVars>
      </dgm:prSet>
      <dgm:spPr/>
    </dgm:pt>
    <dgm:pt modelId="{3BF48DA4-86A9-4884-BEB1-70F933C55546}" type="pres">
      <dgm:prSet presAssocID="{0D8B2029-B485-4BD1-9690-886FADA143F3}" presName="childText" presStyleLbl="revTx" presStyleIdx="0" presStyleCnt="2">
        <dgm:presLayoutVars>
          <dgm:bulletEnabled val="1"/>
        </dgm:presLayoutVars>
      </dgm:prSet>
      <dgm:spPr/>
    </dgm:pt>
    <dgm:pt modelId="{79CA9C6B-412B-4F7F-A657-53B0C95DA559}" type="pres">
      <dgm:prSet presAssocID="{C4A1DE4A-32B4-43E7-86C7-A3566B04BCA3}" presName="parentText" presStyleLbl="node1" presStyleIdx="2" presStyleCnt="3">
        <dgm:presLayoutVars>
          <dgm:chMax val="0"/>
          <dgm:bulletEnabled val="1"/>
        </dgm:presLayoutVars>
      </dgm:prSet>
      <dgm:spPr/>
    </dgm:pt>
    <dgm:pt modelId="{4E75EA51-3012-474D-8EBE-F21D4D08F287}" type="pres">
      <dgm:prSet presAssocID="{C4A1DE4A-32B4-43E7-86C7-A3566B04BCA3}" presName="childText" presStyleLbl="revTx" presStyleIdx="1" presStyleCnt="2">
        <dgm:presLayoutVars>
          <dgm:bulletEnabled val="1"/>
        </dgm:presLayoutVars>
      </dgm:prSet>
      <dgm:spPr/>
    </dgm:pt>
  </dgm:ptLst>
  <dgm:cxnLst>
    <dgm:cxn modelId="{5899B002-44F0-49D2-8D2E-6ED2551F7059}" srcId="{0D8B2029-B485-4BD1-9690-886FADA143F3}" destId="{BBAB6A9F-2CD7-4A59-8663-DFD02BAA3B3E}" srcOrd="0" destOrd="0" parTransId="{381CD732-4298-437B-9BEC-8E3618C257C2}" sibTransId="{7A2107F3-720A-465A-9A6C-AE19FBCA4293}"/>
    <dgm:cxn modelId="{0A52BA04-F975-495A-8C5E-44F709C855E5}" type="presOf" srcId="{15FCD1A6-9297-45D2-B42F-49E027A03CBD}" destId="{4E75EA51-3012-474D-8EBE-F21D4D08F287}" srcOrd="0" destOrd="0" presId="urn:microsoft.com/office/officeart/2005/8/layout/vList2"/>
    <dgm:cxn modelId="{6115AE2F-CC9D-48A8-93B3-B943CE483D3A}" type="presOf" srcId="{BBAB6A9F-2CD7-4A59-8663-DFD02BAA3B3E}" destId="{3BF48DA4-86A9-4884-BEB1-70F933C55546}" srcOrd="0" destOrd="0" presId="urn:microsoft.com/office/officeart/2005/8/layout/vList2"/>
    <dgm:cxn modelId="{4739BE31-FB2F-4A98-9340-569BBBA648E2}" type="presOf" srcId="{020380B6-D416-4138-8B4C-1AD7D5051039}" destId="{4E75EA51-3012-474D-8EBE-F21D4D08F287}" srcOrd="0" destOrd="1" presId="urn:microsoft.com/office/officeart/2005/8/layout/vList2"/>
    <dgm:cxn modelId="{83CE6635-60C3-4A37-A5AB-A9221AE97B18}" srcId="{9C38370B-F099-42BA-9A8F-70A61F8BD3C5}" destId="{C4A1DE4A-32B4-43E7-86C7-A3566B04BCA3}" srcOrd="2" destOrd="0" parTransId="{4F35C2E4-BC29-4160-8296-5A5DB7D950AA}" sibTransId="{97BCC78D-84B5-4F33-97BE-342F0CFD3F3C}"/>
    <dgm:cxn modelId="{04744943-96AF-4282-8362-A3467A7459C4}" srcId="{9C38370B-F099-42BA-9A8F-70A61F8BD3C5}" destId="{AEB83463-4A09-427A-AEC5-0EDE338F472E}" srcOrd="0" destOrd="0" parTransId="{06985EF5-2DB7-44C4-80B9-11881C56C875}" sibTransId="{EFE6FFC8-2E46-4BB7-8B01-735B17B33B19}"/>
    <dgm:cxn modelId="{A335EA64-BEFC-4533-B409-2CAB157389FD}" type="presOf" srcId="{07F37D0C-E4EB-4134-929A-F937797DDB78}" destId="{4E75EA51-3012-474D-8EBE-F21D4D08F287}" srcOrd="0" destOrd="2" presId="urn:microsoft.com/office/officeart/2005/8/layout/vList2"/>
    <dgm:cxn modelId="{545D8A9A-B32F-47BF-A717-367CD3C67839}" type="presOf" srcId="{2BABFDFF-3304-49BE-8CB4-39713C5E2261}" destId="{4E75EA51-3012-474D-8EBE-F21D4D08F287}" srcOrd="0" destOrd="3" presId="urn:microsoft.com/office/officeart/2005/8/layout/vList2"/>
    <dgm:cxn modelId="{8660A9A1-8B66-4433-AC1B-9B46AA25D5CC}" srcId="{C4A1DE4A-32B4-43E7-86C7-A3566B04BCA3}" destId="{020380B6-D416-4138-8B4C-1AD7D5051039}" srcOrd="1" destOrd="0" parTransId="{4873E26D-4310-4ACA-A95E-0223836B226B}" sibTransId="{1C7CECF2-F998-4839-B0C2-71184F152E7F}"/>
    <dgm:cxn modelId="{C4DDBDA8-ED1F-41D7-BC82-1D6B25482195}" type="presOf" srcId="{9C38370B-F099-42BA-9A8F-70A61F8BD3C5}" destId="{AE31CCBB-C25F-4BB9-BA9B-880A4643231C}" srcOrd="0" destOrd="0" presId="urn:microsoft.com/office/officeart/2005/8/layout/vList2"/>
    <dgm:cxn modelId="{14475DB2-0053-4C96-A3FD-A2FD6E5F3629}" srcId="{C4A1DE4A-32B4-43E7-86C7-A3566B04BCA3}" destId="{2BABFDFF-3304-49BE-8CB4-39713C5E2261}" srcOrd="3" destOrd="0" parTransId="{6DED8F60-3CFC-463A-AC31-6DD5AF2F4AB5}" sibTransId="{022FEF6D-3D29-465A-A8F5-9EA452BCE157}"/>
    <dgm:cxn modelId="{C4DDBEB4-5320-403A-9994-FD766112683C}" type="presOf" srcId="{C4A1DE4A-32B4-43E7-86C7-A3566B04BCA3}" destId="{79CA9C6B-412B-4F7F-A657-53B0C95DA559}" srcOrd="0" destOrd="0" presId="urn:microsoft.com/office/officeart/2005/8/layout/vList2"/>
    <dgm:cxn modelId="{EA9023B5-8B9D-4F1B-9DD8-8BF115E1BA5A}" srcId="{C4A1DE4A-32B4-43E7-86C7-A3566B04BCA3}" destId="{07F37D0C-E4EB-4134-929A-F937797DDB78}" srcOrd="2" destOrd="0" parTransId="{8700AF9D-CC6A-4469-B1F8-291B17FA6CE4}" sibTransId="{25032524-66D4-45BE-9486-07A0E54A2FDA}"/>
    <dgm:cxn modelId="{922842C4-AD82-4F56-A2BA-6D4E9DF344C0}" srcId="{C4A1DE4A-32B4-43E7-86C7-A3566B04BCA3}" destId="{15FCD1A6-9297-45D2-B42F-49E027A03CBD}" srcOrd="0" destOrd="0" parTransId="{197DAB7C-E8D9-4C7F-8B2B-88528AC64BB6}" sibTransId="{9C96AE13-B17C-43F7-88FE-CF5E9E77A044}"/>
    <dgm:cxn modelId="{7EF1F5D7-9097-48A1-B096-1792A24276DC}" srcId="{9C38370B-F099-42BA-9A8F-70A61F8BD3C5}" destId="{0D8B2029-B485-4BD1-9690-886FADA143F3}" srcOrd="1" destOrd="0" parTransId="{0E0BD77F-5934-4FF2-8411-CCF3C7A328A4}" sibTransId="{E415FA25-CDA3-4B73-A467-89BE436AC8CC}"/>
    <dgm:cxn modelId="{1604D8F1-1EA6-4E25-AFF6-094DFBBE1966}" type="presOf" srcId="{0D8B2029-B485-4BD1-9690-886FADA143F3}" destId="{FC64D741-42C9-46D4-9B94-8DB6BC24CA02}" srcOrd="0" destOrd="0" presId="urn:microsoft.com/office/officeart/2005/8/layout/vList2"/>
    <dgm:cxn modelId="{2CB1CDF3-35C7-4AF3-9966-A65E529421FB}" type="presOf" srcId="{AEB83463-4A09-427A-AEC5-0EDE338F472E}" destId="{9F635D26-69E0-4B08-8BF5-C9AB0B479C24}" srcOrd="0" destOrd="0" presId="urn:microsoft.com/office/officeart/2005/8/layout/vList2"/>
    <dgm:cxn modelId="{16D0EA8F-743B-4B3D-89FE-B7594880C3C8}" type="presParOf" srcId="{AE31CCBB-C25F-4BB9-BA9B-880A4643231C}" destId="{9F635D26-69E0-4B08-8BF5-C9AB0B479C24}" srcOrd="0" destOrd="0" presId="urn:microsoft.com/office/officeart/2005/8/layout/vList2"/>
    <dgm:cxn modelId="{E5364E41-8039-46D9-8C1E-D89F451686AD}" type="presParOf" srcId="{AE31CCBB-C25F-4BB9-BA9B-880A4643231C}" destId="{6C4D79E7-8FD9-47A4-B0BA-157D7730DAEF}" srcOrd="1" destOrd="0" presId="urn:microsoft.com/office/officeart/2005/8/layout/vList2"/>
    <dgm:cxn modelId="{F0FC6EB0-E386-42D8-9BB6-E79F0AC69F0F}" type="presParOf" srcId="{AE31CCBB-C25F-4BB9-BA9B-880A4643231C}" destId="{FC64D741-42C9-46D4-9B94-8DB6BC24CA02}" srcOrd="2" destOrd="0" presId="urn:microsoft.com/office/officeart/2005/8/layout/vList2"/>
    <dgm:cxn modelId="{1B031E79-8153-413D-899A-18F5EDCA57C4}" type="presParOf" srcId="{AE31CCBB-C25F-4BB9-BA9B-880A4643231C}" destId="{3BF48DA4-86A9-4884-BEB1-70F933C55546}" srcOrd="3" destOrd="0" presId="urn:microsoft.com/office/officeart/2005/8/layout/vList2"/>
    <dgm:cxn modelId="{5991F7CD-8789-4946-9A71-CDE0D9D35991}" type="presParOf" srcId="{AE31CCBB-C25F-4BB9-BA9B-880A4643231C}" destId="{79CA9C6B-412B-4F7F-A657-53B0C95DA559}" srcOrd="4" destOrd="0" presId="urn:microsoft.com/office/officeart/2005/8/layout/vList2"/>
    <dgm:cxn modelId="{B46F481B-D9D8-496F-A1D0-F2AEE93FC3C8}" type="presParOf" srcId="{AE31CCBB-C25F-4BB9-BA9B-880A4643231C}" destId="{4E75EA51-3012-474D-8EBE-F21D4D08F28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1CE0D82-81F5-4953-BE90-D5F6AC5121B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BC96EE8-F988-40A6-9DE2-653D016C2E89}">
      <dgm:prSet/>
      <dgm:spPr/>
      <dgm:t>
        <a:bodyPr/>
        <a:lstStyle/>
        <a:p>
          <a:r>
            <a:rPr lang="en-US" b="1"/>
            <a:t>OAEP (Optimal Asymmetric Encryption Padding)</a:t>
          </a:r>
          <a:r>
            <a:rPr lang="en-US"/>
            <a:t> is a cryptographic padding scheme used with RSA encryption to enhance security. </a:t>
          </a:r>
        </a:p>
      </dgm:t>
    </dgm:pt>
    <dgm:pt modelId="{C53C9970-8E6F-4EAA-8FF7-3C6DA1144C39}" type="parTrans" cxnId="{94C4B3D5-CFEB-4FFA-9106-EB0BCA9FCEB0}">
      <dgm:prSet/>
      <dgm:spPr/>
      <dgm:t>
        <a:bodyPr/>
        <a:lstStyle/>
        <a:p>
          <a:endParaRPr lang="en-US"/>
        </a:p>
      </dgm:t>
    </dgm:pt>
    <dgm:pt modelId="{0C208A05-022D-4344-AAF3-C05A022ACD7B}" type="sibTrans" cxnId="{94C4B3D5-CFEB-4FFA-9106-EB0BCA9FCEB0}">
      <dgm:prSet/>
      <dgm:spPr/>
      <dgm:t>
        <a:bodyPr/>
        <a:lstStyle/>
        <a:p>
          <a:endParaRPr lang="en-US"/>
        </a:p>
      </dgm:t>
    </dgm:pt>
    <dgm:pt modelId="{EA9F485D-5D38-4E4C-9D8A-A7051F9B56F2}">
      <dgm:prSet/>
      <dgm:spPr/>
      <dgm:t>
        <a:bodyPr/>
        <a:lstStyle/>
        <a:p>
          <a:r>
            <a:rPr lang="en-US"/>
            <a:t>Starting with </a:t>
          </a:r>
          <a:r>
            <a:rPr lang="en-US" b="1"/>
            <a:t>SQL Server 2025</a:t>
          </a:r>
          <a:r>
            <a:rPr lang="en-US"/>
            <a:t>, Microsoft introduced </a:t>
          </a:r>
          <a:r>
            <a:rPr lang="en-US" b="1"/>
            <a:t>OAEP-256 support</a:t>
          </a:r>
          <a:r>
            <a:rPr lang="en-US"/>
            <a:t> for RSA-based encryption, replacing the older </a:t>
          </a:r>
          <a:r>
            <a:rPr lang="en-US" b="1"/>
            <a:t>PKCS#1 v1.5</a:t>
          </a:r>
          <a:r>
            <a:rPr lang="en-US"/>
            <a:t> padding mode</a:t>
          </a:r>
        </a:p>
      </dgm:t>
    </dgm:pt>
    <dgm:pt modelId="{62A8CD94-9E6C-4674-96C3-14348569AF23}" type="parTrans" cxnId="{38E63B70-B9A8-48E5-BE98-DDAB7AF14CC1}">
      <dgm:prSet/>
      <dgm:spPr/>
      <dgm:t>
        <a:bodyPr/>
        <a:lstStyle/>
        <a:p>
          <a:endParaRPr lang="en-US"/>
        </a:p>
      </dgm:t>
    </dgm:pt>
    <dgm:pt modelId="{29BB2C7D-40E9-42E3-AA29-B6D3F23980CB}" type="sibTrans" cxnId="{38E63B70-B9A8-48E5-BE98-DDAB7AF14CC1}">
      <dgm:prSet/>
      <dgm:spPr/>
      <dgm:t>
        <a:bodyPr/>
        <a:lstStyle/>
        <a:p>
          <a:endParaRPr lang="en-US"/>
        </a:p>
      </dgm:t>
    </dgm:pt>
    <dgm:pt modelId="{E4BFECC0-CE39-4D9E-8A69-9868FE1B63E4}">
      <dgm:prSet/>
      <dgm:spPr/>
      <dgm:t>
        <a:bodyPr/>
        <a:lstStyle/>
        <a:p>
          <a:r>
            <a:rPr lang="en-US"/>
            <a:t>This change improves resistance against chosen plaintext and ciphertext attacks by adding internal redundancy and hashing between the RSA encryption and padding check. It’s a major step forward in securing encrypted data, especially for certificates and asymmetric keys.</a:t>
          </a:r>
        </a:p>
      </dgm:t>
    </dgm:pt>
    <dgm:pt modelId="{0FD0297D-FA7F-4EF8-87BE-E76E6EECDB02}" type="parTrans" cxnId="{2ABD7AA9-E4F7-44E9-BE56-24077C2B957D}">
      <dgm:prSet/>
      <dgm:spPr/>
      <dgm:t>
        <a:bodyPr/>
        <a:lstStyle/>
        <a:p>
          <a:endParaRPr lang="en-US"/>
        </a:p>
      </dgm:t>
    </dgm:pt>
    <dgm:pt modelId="{97B3E896-C85A-4F0D-AF43-B027CFD8BB48}" type="sibTrans" cxnId="{2ABD7AA9-E4F7-44E9-BE56-24077C2B957D}">
      <dgm:prSet/>
      <dgm:spPr/>
      <dgm:t>
        <a:bodyPr/>
        <a:lstStyle/>
        <a:p>
          <a:endParaRPr lang="en-US"/>
        </a:p>
      </dgm:t>
    </dgm:pt>
    <dgm:pt modelId="{14E9EECF-FE1A-4B60-A4C2-E2516E741484}" type="pres">
      <dgm:prSet presAssocID="{E1CE0D82-81F5-4953-BE90-D5F6AC5121BB}" presName="root" presStyleCnt="0">
        <dgm:presLayoutVars>
          <dgm:dir/>
          <dgm:resizeHandles val="exact"/>
        </dgm:presLayoutVars>
      </dgm:prSet>
      <dgm:spPr/>
    </dgm:pt>
    <dgm:pt modelId="{9EB4162D-ADE5-4B07-A983-1825E7AC4EED}" type="pres">
      <dgm:prSet presAssocID="{5BC96EE8-F988-40A6-9DE2-653D016C2E89}" presName="compNode" presStyleCnt="0"/>
      <dgm:spPr/>
    </dgm:pt>
    <dgm:pt modelId="{7F8E8CEC-1FAD-479D-9E5A-E29A9A9D4BE0}" type="pres">
      <dgm:prSet presAssocID="{5BC96EE8-F988-40A6-9DE2-653D016C2E89}" presName="bgRect" presStyleLbl="bgShp" presStyleIdx="0" presStyleCnt="3"/>
      <dgm:spPr/>
    </dgm:pt>
    <dgm:pt modelId="{4982D834-2BE9-44CC-A506-954E4FA3113A}" type="pres">
      <dgm:prSet presAssocID="{5BC96EE8-F988-40A6-9DE2-653D016C2E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96648495-8C2D-47C5-A315-E852AA8737BD}" type="pres">
      <dgm:prSet presAssocID="{5BC96EE8-F988-40A6-9DE2-653D016C2E89}" presName="spaceRect" presStyleCnt="0"/>
      <dgm:spPr/>
    </dgm:pt>
    <dgm:pt modelId="{4BAE5D46-8A2A-4A19-A4CC-B3B3FEA1AF90}" type="pres">
      <dgm:prSet presAssocID="{5BC96EE8-F988-40A6-9DE2-653D016C2E89}" presName="parTx" presStyleLbl="revTx" presStyleIdx="0" presStyleCnt="3">
        <dgm:presLayoutVars>
          <dgm:chMax val="0"/>
          <dgm:chPref val="0"/>
        </dgm:presLayoutVars>
      </dgm:prSet>
      <dgm:spPr/>
    </dgm:pt>
    <dgm:pt modelId="{DA32B23C-B40C-4FCE-ADC7-25199EEB1E98}" type="pres">
      <dgm:prSet presAssocID="{0C208A05-022D-4344-AAF3-C05A022ACD7B}" presName="sibTrans" presStyleCnt="0"/>
      <dgm:spPr/>
    </dgm:pt>
    <dgm:pt modelId="{02E84E93-DBAF-413B-81CA-8094A35FDB78}" type="pres">
      <dgm:prSet presAssocID="{EA9F485D-5D38-4E4C-9D8A-A7051F9B56F2}" presName="compNode" presStyleCnt="0"/>
      <dgm:spPr/>
    </dgm:pt>
    <dgm:pt modelId="{A123E0EE-236F-43E1-A584-B1C6ECE6EE5F}" type="pres">
      <dgm:prSet presAssocID="{EA9F485D-5D38-4E4C-9D8A-A7051F9B56F2}" presName="bgRect" presStyleLbl="bgShp" presStyleIdx="1" presStyleCnt="3"/>
      <dgm:spPr/>
    </dgm:pt>
    <dgm:pt modelId="{4D222FB6-924F-48DD-B161-286AB67DC28A}" type="pres">
      <dgm:prSet presAssocID="{EA9F485D-5D38-4E4C-9D8A-A7051F9B56F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4591971-4592-4487-8CB3-1335D0C6C40C}" type="pres">
      <dgm:prSet presAssocID="{EA9F485D-5D38-4E4C-9D8A-A7051F9B56F2}" presName="spaceRect" presStyleCnt="0"/>
      <dgm:spPr/>
    </dgm:pt>
    <dgm:pt modelId="{B6DF706E-1DC7-4E5C-B61E-888B021F8B83}" type="pres">
      <dgm:prSet presAssocID="{EA9F485D-5D38-4E4C-9D8A-A7051F9B56F2}" presName="parTx" presStyleLbl="revTx" presStyleIdx="1" presStyleCnt="3">
        <dgm:presLayoutVars>
          <dgm:chMax val="0"/>
          <dgm:chPref val="0"/>
        </dgm:presLayoutVars>
      </dgm:prSet>
      <dgm:spPr/>
    </dgm:pt>
    <dgm:pt modelId="{BC275B26-9AB8-43EC-BFE1-7EEC27099A9A}" type="pres">
      <dgm:prSet presAssocID="{29BB2C7D-40E9-42E3-AA29-B6D3F23980CB}" presName="sibTrans" presStyleCnt="0"/>
      <dgm:spPr/>
    </dgm:pt>
    <dgm:pt modelId="{F5DB281F-011B-4860-976C-2EE94C2438D2}" type="pres">
      <dgm:prSet presAssocID="{E4BFECC0-CE39-4D9E-8A69-9868FE1B63E4}" presName="compNode" presStyleCnt="0"/>
      <dgm:spPr/>
    </dgm:pt>
    <dgm:pt modelId="{60DE025C-A637-4B9F-90A2-CFF9E9CFB730}" type="pres">
      <dgm:prSet presAssocID="{E4BFECC0-CE39-4D9E-8A69-9868FE1B63E4}" presName="bgRect" presStyleLbl="bgShp" presStyleIdx="2" presStyleCnt="3"/>
      <dgm:spPr/>
    </dgm:pt>
    <dgm:pt modelId="{1C3BC68F-3F08-4240-ACC1-7C682676A3A5}" type="pres">
      <dgm:prSet presAssocID="{E4BFECC0-CE39-4D9E-8A69-9868FE1B63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4B09585-CA37-4941-BD86-3EAFD7200A4C}" type="pres">
      <dgm:prSet presAssocID="{E4BFECC0-CE39-4D9E-8A69-9868FE1B63E4}" presName="spaceRect" presStyleCnt="0"/>
      <dgm:spPr/>
    </dgm:pt>
    <dgm:pt modelId="{C3EC53BD-4FB9-4E56-A6A1-1B24D81E43B0}" type="pres">
      <dgm:prSet presAssocID="{E4BFECC0-CE39-4D9E-8A69-9868FE1B63E4}" presName="parTx" presStyleLbl="revTx" presStyleIdx="2" presStyleCnt="3">
        <dgm:presLayoutVars>
          <dgm:chMax val="0"/>
          <dgm:chPref val="0"/>
        </dgm:presLayoutVars>
      </dgm:prSet>
      <dgm:spPr/>
    </dgm:pt>
  </dgm:ptLst>
  <dgm:cxnLst>
    <dgm:cxn modelId="{A709A004-2CF0-46D8-ACCC-1DE1B0C287F2}" type="presOf" srcId="{E4BFECC0-CE39-4D9E-8A69-9868FE1B63E4}" destId="{C3EC53BD-4FB9-4E56-A6A1-1B24D81E43B0}" srcOrd="0" destOrd="0" presId="urn:microsoft.com/office/officeart/2018/2/layout/IconVerticalSolidList"/>
    <dgm:cxn modelId="{9352CE23-673B-41E5-A910-E49C8ABC1381}" type="presOf" srcId="{5BC96EE8-F988-40A6-9DE2-653D016C2E89}" destId="{4BAE5D46-8A2A-4A19-A4CC-B3B3FEA1AF90}" srcOrd="0" destOrd="0" presId="urn:microsoft.com/office/officeart/2018/2/layout/IconVerticalSolidList"/>
    <dgm:cxn modelId="{F67FB637-B25F-4FDA-8742-793B1C3B704A}" type="presOf" srcId="{EA9F485D-5D38-4E4C-9D8A-A7051F9B56F2}" destId="{B6DF706E-1DC7-4E5C-B61E-888B021F8B83}" srcOrd="0" destOrd="0" presId="urn:microsoft.com/office/officeart/2018/2/layout/IconVerticalSolidList"/>
    <dgm:cxn modelId="{336AFD45-2131-4C87-BB01-09DEB706C573}" type="presOf" srcId="{E1CE0D82-81F5-4953-BE90-D5F6AC5121BB}" destId="{14E9EECF-FE1A-4B60-A4C2-E2516E741484}" srcOrd="0" destOrd="0" presId="urn:microsoft.com/office/officeart/2018/2/layout/IconVerticalSolidList"/>
    <dgm:cxn modelId="{38E63B70-B9A8-48E5-BE98-DDAB7AF14CC1}" srcId="{E1CE0D82-81F5-4953-BE90-D5F6AC5121BB}" destId="{EA9F485D-5D38-4E4C-9D8A-A7051F9B56F2}" srcOrd="1" destOrd="0" parTransId="{62A8CD94-9E6C-4674-96C3-14348569AF23}" sibTransId="{29BB2C7D-40E9-42E3-AA29-B6D3F23980CB}"/>
    <dgm:cxn modelId="{2ABD7AA9-E4F7-44E9-BE56-24077C2B957D}" srcId="{E1CE0D82-81F5-4953-BE90-D5F6AC5121BB}" destId="{E4BFECC0-CE39-4D9E-8A69-9868FE1B63E4}" srcOrd="2" destOrd="0" parTransId="{0FD0297D-FA7F-4EF8-87BE-E76E6EECDB02}" sibTransId="{97B3E896-C85A-4F0D-AF43-B027CFD8BB48}"/>
    <dgm:cxn modelId="{94C4B3D5-CFEB-4FFA-9106-EB0BCA9FCEB0}" srcId="{E1CE0D82-81F5-4953-BE90-D5F6AC5121BB}" destId="{5BC96EE8-F988-40A6-9DE2-653D016C2E89}" srcOrd="0" destOrd="0" parTransId="{C53C9970-8E6F-4EAA-8FF7-3C6DA1144C39}" sibTransId="{0C208A05-022D-4344-AAF3-C05A022ACD7B}"/>
    <dgm:cxn modelId="{36713EB7-5232-497A-AB91-D31249755B83}" type="presParOf" srcId="{14E9EECF-FE1A-4B60-A4C2-E2516E741484}" destId="{9EB4162D-ADE5-4B07-A983-1825E7AC4EED}" srcOrd="0" destOrd="0" presId="urn:microsoft.com/office/officeart/2018/2/layout/IconVerticalSolidList"/>
    <dgm:cxn modelId="{6C0EAADD-1734-4918-84E0-1DE2EA3DF18F}" type="presParOf" srcId="{9EB4162D-ADE5-4B07-A983-1825E7AC4EED}" destId="{7F8E8CEC-1FAD-479D-9E5A-E29A9A9D4BE0}" srcOrd="0" destOrd="0" presId="urn:microsoft.com/office/officeart/2018/2/layout/IconVerticalSolidList"/>
    <dgm:cxn modelId="{EF4375E4-AD89-4E85-8CEA-599D38C039B6}" type="presParOf" srcId="{9EB4162D-ADE5-4B07-A983-1825E7AC4EED}" destId="{4982D834-2BE9-44CC-A506-954E4FA3113A}" srcOrd="1" destOrd="0" presId="urn:microsoft.com/office/officeart/2018/2/layout/IconVerticalSolidList"/>
    <dgm:cxn modelId="{9DC41A66-BBAC-4C6F-8FA6-9C3ACF6DC659}" type="presParOf" srcId="{9EB4162D-ADE5-4B07-A983-1825E7AC4EED}" destId="{96648495-8C2D-47C5-A315-E852AA8737BD}" srcOrd="2" destOrd="0" presId="urn:microsoft.com/office/officeart/2018/2/layout/IconVerticalSolidList"/>
    <dgm:cxn modelId="{A5395633-B212-4C42-91FB-281B2FEA0106}" type="presParOf" srcId="{9EB4162D-ADE5-4B07-A983-1825E7AC4EED}" destId="{4BAE5D46-8A2A-4A19-A4CC-B3B3FEA1AF90}" srcOrd="3" destOrd="0" presId="urn:microsoft.com/office/officeart/2018/2/layout/IconVerticalSolidList"/>
    <dgm:cxn modelId="{0BFA742F-14EE-4AC4-A5DC-ED9F225656B4}" type="presParOf" srcId="{14E9EECF-FE1A-4B60-A4C2-E2516E741484}" destId="{DA32B23C-B40C-4FCE-ADC7-25199EEB1E98}" srcOrd="1" destOrd="0" presId="urn:microsoft.com/office/officeart/2018/2/layout/IconVerticalSolidList"/>
    <dgm:cxn modelId="{172BC8F8-7602-491B-94C3-C7FE3932779B}" type="presParOf" srcId="{14E9EECF-FE1A-4B60-A4C2-E2516E741484}" destId="{02E84E93-DBAF-413B-81CA-8094A35FDB78}" srcOrd="2" destOrd="0" presId="urn:microsoft.com/office/officeart/2018/2/layout/IconVerticalSolidList"/>
    <dgm:cxn modelId="{05E08084-3279-4AA4-9550-BD1697A54A76}" type="presParOf" srcId="{02E84E93-DBAF-413B-81CA-8094A35FDB78}" destId="{A123E0EE-236F-43E1-A584-B1C6ECE6EE5F}" srcOrd="0" destOrd="0" presId="urn:microsoft.com/office/officeart/2018/2/layout/IconVerticalSolidList"/>
    <dgm:cxn modelId="{741F8060-7D94-4281-83CD-6196C9239AA3}" type="presParOf" srcId="{02E84E93-DBAF-413B-81CA-8094A35FDB78}" destId="{4D222FB6-924F-48DD-B161-286AB67DC28A}" srcOrd="1" destOrd="0" presId="urn:microsoft.com/office/officeart/2018/2/layout/IconVerticalSolidList"/>
    <dgm:cxn modelId="{F5761C49-0B38-437E-B8F4-78C1131ED4F8}" type="presParOf" srcId="{02E84E93-DBAF-413B-81CA-8094A35FDB78}" destId="{54591971-4592-4487-8CB3-1335D0C6C40C}" srcOrd="2" destOrd="0" presId="urn:microsoft.com/office/officeart/2018/2/layout/IconVerticalSolidList"/>
    <dgm:cxn modelId="{EF4F0FBA-03C3-4434-AE7B-363FDE879F6D}" type="presParOf" srcId="{02E84E93-DBAF-413B-81CA-8094A35FDB78}" destId="{B6DF706E-1DC7-4E5C-B61E-888B021F8B83}" srcOrd="3" destOrd="0" presId="urn:microsoft.com/office/officeart/2018/2/layout/IconVerticalSolidList"/>
    <dgm:cxn modelId="{CADCB595-7232-41BA-93EE-4D495D6F93DA}" type="presParOf" srcId="{14E9EECF-FE1A-4B60-A4C2-E2516E741484}" destId="{BC275B26-9AB8-43EC-BFE1-7EEC27099A9A}" srcOrd="3" destOrd="0" presId="urn:microsoft.com/office/officeart/2018/2/layout/IconVerticalSolidList"/>
    <dgm:cxn modelId="{9241086D-4930-424A-8924-16F0EB7FDDB2}" type="presParOf" srcId="{14E9EECF-FE1A-4B60-A4C2-E2516E741484}" destId="{F5DB281F-011B-4860-976C-2EE94C2438D2}" srcOrd="4" destOrd="0" presId="urn:microsoft.com/office/officeart/2018/2/layout/IconVerticalSolidList"/>
    <dgm:cxn modelId="{C4F9F752-BD09-4A7E-ABB6-5D6601FF5B28}" type="presParOf" srcId="{F5DB281F-011B-4860-976C-2EE94C2438D2}" destId="{60DE025C-A637-4B9F-90A2-CFF9E9CFB730}" srcOrd="0" destOrd="0" presId="urn:microsoft.com/office/officeart/2018/2/layout/IconVerticalSolidList"/>
    <dgm:cxn modelId="{77D9BE9A-F2A4-4430-9FAA-99F0069C6655}" type="presParOf" srcId="{F5DB281F-011B-4860-976C-2EE94C2438D2}" destId="{1C3BC68F-3F08-4240-ACC1-7C682676A3A5}" srcOrd="1" destOrd="0" presId="urn:microsoft.com/office/officeart/2018/2/layout/IconVerticalSolidList"/>
    <dgm:cxn modelId="{3AD5132C-4730-4608-BF6F-326EE0237F82}" type="presParOf" srcId="{F5DB281F-011B-4860-976C-2EE94C2438D2}" destId="{F4B09585-CA37-4941-BD86-3EAFD7200A4C}" srcOrd="2" destOrd="0" presId="urn:microsoft.com/office/officeart/2018/2/layout/IconVerticalSolidList"/>
    <dgm:cxn modelId="{66597199-45A2-49B8-BCD9-6FE237C8B587}" type="presParOf" srcId="{F5DB281F-011B-4860-976C-2EE94C2438D2}" destId="{C3EC53BD-4FB9-4E56-A6A1-1B24D81E43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9A1C445-E2F7-4A81-9632-D3E53474666A}"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US"/>
        </a:p>
      </dgm:t>
    </dgm:pt>
    <dgm:pt modelId="{B9CD462C-7475-4FE6-BB3D-F0ECBBFA42F8}">
      <dgm:prSet custT="1"/>
      <dgm:spPr/>
      <dgm:t>
        <a:bodyPr/>
        <a:lstStyle/>
        <a:p>
          <a:r>
            <a:rPr lang="en-US" sz="2000" dirty="0"/>
            <a:t>OAEP-256 is now supported in the following encryption contexts:</a:t>
          </a:r>
        </a:p>
      </dgm:t>
    </dgm:pt>
    <dgm:pt modelId="{0F99C417-E63D-42F8-8BE7-73C1B778A4AC}" type="parTrans" cxnId="{B3C1505C-26B3-42FB-9418-2EF66DFCB72F}">
      <dgm:prSet/>
      <dgm:spPr/>
      <dgm:t>
        <a:bodyPr/>
        <a:lstStyle/>
        <a:p>
          <a:endParaRPr lang="en-US"/>
        </a:p>
      </dgm:t>
    </dgm:pt>
    <dgm:pt modelId="{A57034EF-F308-42E5-83DB-C51984D88CF8}" type="sibTrans" cxnId="{B3C1505C-26B3-42FB-9418-2EF66DFCB72F}">
      <dgm:prSet/>
      <dgm:spPr/>
      <dgm:t>
        <a:bodyPr/>
        <a:lstStyle/>
        <a:p>
          <a:endParaRPr lang="en-US"/>
        </a:p>
      </dgm:t>
    </dgm:pt>
    <dgm:pt modelId="{877DF108-A002-4C72-B44B-F23C2ABFFE9A}">
      <dgm:prSet custT="1"/>
      <dgm:spPr/>
      <dgm:t>
        <a:bodyPr/>
        <a:lstStyle/>
        <a:p>
          <a:r>
            <a:rPr lang="en-US" sz="2000" b="1" dirty="0"/>
            <a:t>Built-in functions</a:t>
          </a:r>
          <a:r>
            <a:rPr lang="en-US" sz="2000" dirty="0"/>
            <a:t>: </a:t>
          </a:r>
          <a:r>
            <a:rPr lang="en-US" sz="2000" dirty="0" err="1"/>
            <a:t>EncryptByCert</a:t>
          </a:r>
          <a:r>
            <a:rPr lang="en-US" sz="2000" dirty="0"/>
            <a:t>, </a:t>
          </a:r>
          <a:r>
            <a:rPr lang="en-US" sz="2000" dirty="0" err="1"/>
            <a:t>DecryptByCert</a:t>
          </a:r>
          <a:r>
            <a:rPr lang="en-US" sz="2000" dirty="0"/>
            <a:t>, </a:t>
          </a:r>
          <a:r>
            <a:rPr lang="en-US" sz="2000" dirty="0" err="1"/>
            <a:t>EncryptByAsymKey</a:t>
          </a:r>
          <a:r>
            <a:rPr lang="en-US" sz="2000" dirty="0"/>
            <a:t>, </a:t>
          </a:r>
          <a:r>
            <a:rPr lang="en-US" sz="2000" dirty="0" err="1"/>
            <a:t>DecryptByAsymKey</a:t>
          </a:r>
          <a:endParaRPr lang="en-US" sz="2000" dirty="0"/>
        </a:p>
      </dgm:t>
    </dgm:pt>
    <dgm:pt modelId="{5D9A8C50-5964-46DF-B239-979F062EB9FF}" type="parTrans" cxnId="{88EF2B20-054E-4EF4-BDCB-A272C46129F9}">
      <dgm:prSet/>
      <dgm:spPr/>
      <dgm:t>
        <a:bodyPr/>
        <a:lstStyle/>
        <a:p>
          <a:endParaRPr lang="en-US"/>
        </a:p>
      </dgm:t>
    </dgm:pt>
    <dgm:pt modelId="{16C0962B-FFC9-4906-AC3D-41ED2CA4C3E6}" type="sibTrans" cxnId="{88EF2B20-054E-4EF4-BDCB-A272C46129F9}">
      <dgm:prSet/>
      <dgm:spPr/>
      <dgm:t>
        <a:bodyPr/>
        <a:lstStyle/>
        <a:p>
          <a:endParaRPr lang="en-US"/>
        </a:p>
      </dgm:t>
    </dgm:pt>
    <dgm:pt modelId="{ACAA8067-A800-406D-A297-2AC6A8C3EFB3}">
      <dgm:prSet custT="1"/>
      <dgm:spPr/>
      <dgm:t>
        <a:bodyPr/>
        <a:lstStyle/>
        <a:p>
          <a:r>
            <a:rPr lang="en-US" sz="2000" b="1" dirty="0"/>
            <a:t>Symmetric key encryption</a:t>
          </a:r>
          <a:r>
            <a:rPr lang="en-US" sz="2000" dirty="0"/>
            <a:t>: When encrypted by a certificate or asymmetric key</a:t>
          </a:r>
        </a:p>
      </dgm:t>
    </dgm:pt>
    <dgm:pt modelId="{DB478CAF-48B3-4B7E-B069-5AD7BAFD4D8E}" type="parTrans" cxnId="{E84EB0A2-592C-4D5C-BF6D-B297D162E2BF}">
      <dgm:prSet/>
      <dgm:spPr/>
      <dgm:t>
        <a:bodyPr/>
        <a:lstStyle/>
        <a:p>
          <a:endParaRPr lang="en-US"/>
        </a:p>
      </dgm:t>
    </dgm:pt>
    <dgm:pt modelId="{1964AA12-7007-4767-9CAA-79332A8900F2}" type="sibTrans" cxnId="{E84EB0A2-592C-4D5C-BF6D-B297D162E2BF}">
      <dgm:prSet/>
      <dgm:spPr/>
      <dgm:t>
        <a:bodyPr/>
        <a:lstStyle/>
        <a:p>
          <a:endParaRPr lang="en-US"/>
        </a:p>
      </dgm:t>
    </dgm:pt>
    <dgm:pt modelId="{0D9ED5F5-3564-4EC6-8E59-4E27818D9DE0}">
      <dgm:prSet custT="1"/>
      <dgm:spPr/>
      <dgm:t>
        <a:bodyPr/>
        <a:lstStyle/>
        <a:p>
          <a:r>
            <a:rPr lang="en-US" sz="2000" b="1" dirty="0"/>
            <a:t>Database encryption key</a:t>
          </a:r>
          <a:endParaRPr lang="en-US" sz="2000" dirty="0"/>
        </a:p>
      </dgm:t>
    </dgm:pt>
    <dgm:pt modelId="{EDC7E70E-3558-4A63-8038-4570C4B6B85F}" type="parTrans" cxnId="{77419A0A-6F6F-4A29-ACD9-DC4FCCFFC3FE}">
      <dgm:prSet/>
      <dgm:spPr/>
      <dgm:t>
        <a:bodyPr/>
        <a:lstStyle/>
        <a:p>
          <a:endParaRPr lang="en-US"/>
        </a:p>
      </dgm:t>
    </dgm:pt>
    <dgm:pt modelId="{24051211-9F4D-49FF-AA7C-F179084CC6D9}" type="sibTrans" cxnId="{77419A0A-6F6F-4A29-ACD9-DC4FCCFFC3FE}">
      <dgm:prSet/>
      <dgm:spPr/>
      <dgm:t>
        <a:bodyPr/>
        <a:lstStyle/>
        <a:p>
          <a:endParaRPr lang="en-US"/>
        </a:p>
      </dgm:t>
    </dgm:pt>
    <dgm:pt modelId="{BABB458D-2236-4072-8E48-59135C03FE2B}">
      <dgm:prSet custT="1"/>
      <dgm:spPr/>
      <dgm:t>
        <a:bodyPr/>
        <a:lstStyle/>
        <a:p>
          <a:r>
            <a:rPr lang="en-US" sz="2000" b="1" dirty="0"/>
            <a:t>Always Encrypted</a:t>
          </a:r>
          <a:r>
            <a:rPr lang="en-US" sz="2000" dirty="0"/>
            <a:t>: OAEP is used for encrypting column encryption keys with column master keys</a:t>
          </a:r>
        </a:p>
      </dgm:t>
    </dgm:pt>
    <dgm:pt modelId="{82010CB8-4A2A-482B-A9BE-B34C7A18D597}" type="parTrans" cxnId="{042011DE-B8EE-422B-9B84-8B70CCDEC745}">
      <dgm:prSet/>
      <dgm:spPr/>
      <dgm:t>
        <a:bodyPr/>
        <a:lstStyle/>
        <a:p>
          <a:endParaRPr lang="en-US"/>
        </a:p>
      </dgm:t>
    </dgm:pt>
    <dgm:pt modelId="{29E062AA-9E5E-45D1-9B88-F439FCFCE878}" type="sibTrans" cxnId="{042011DE-B8EE-422B-9B84-8B70CCDEC745}">
      <dgm:prSet/>
      <dgm:spPr/>
      <dgm:t>
        <a:bodyPr/>
        <a:lstStyle/>
        <a:p>
          <a:endParaRPr lang="en-US"/>
        </a:p>
      </dgm:t>
    </dgm:pt>
    <dgm:pt modelId="{AA197F6A-9EBE-439A-ADE9-92B3EB6F42EE}">
      <dgm:prSet custT="1"/>
      <dgm:spPr/>
      <dgm:t>
        <a:bodyPr/>
        <a:lstStyle/>
        <a:p>
          <a:r>
            <a:rPr lang="en-US" sz="2000" dirty="0"/>
            <a:t>These enhancements are available </a:t>
          </a:r>
          <a:r>
            <a:rPr lang="en-US" sz="2000" b="1" dirty="0"/>
            <a:t>only</a:t>
          </a:r>
          <a:r>
            <a:rPr lang="en-US" sz="2000" dirty="0"/>
            <a:t> when the database is set to </a:t>
          </a:r>
          <a:r>
            <a:rPr lang="en-US" sz="2000" b="1" dirty="0"/>
            <a:t>compatibility level 170 or higher</a:t>
          </a:r>
          <a:r>
            <a:rPr lang="en-US" sz="2000" dirty="0"/>
            <a:t>.</a:t>
          </a:r>
        </a:p>
      </dgm:t>
    </dgm:pt>
    <dgm:pt modelId="{CD80E275-BB73-4203-9C01-750A0A090D1A}" type="parTrans" cxnId="{C0B44B2E-41DE-4182-B8C5-46259031CA93}">
      <dgm:prSet/>
      <dgm:spPr/>
      <dgm:t>
        <a:bodyPr/>
        <a:lstStyle/>
        <a:p>
          <a:endParaRPr lang="en-US"/>
        </a:p>
      </dgm:t>
    </dgm:pt>
    <dgm:pt modelId="{65AD1698-C7F9-43C2-8859-9187E54F0012}" type="sibTrans" cxnId="{C0B44B2E-41DE-4182-B8C5-46259031CA93}">
      <dgm:prSet/>
      <dgm:spPr/>
      <dgm:t>
        <a:bodyPr/>
        <a:lstStyle/>
        <a:p>
          <a:endParaRPr lang="en-US"/>
        </a:p>
      </dgm:t>
    </dgm:pt>
    <dgm:pt modelId="{A55FEE25-840F-4EA6-903B-D493BF51C1FB}" type="pres">
      <dgm:prSet presAssocID="{29A1C445-E2F7-4A81-9632-D3E53474666A}" presName="linear" presStyleCnt="0">
        <dgm:presLayoutVars>
          <dgm:animLvl val="lvl"/>
          <dgm:resizeHandles val="exact"/>
        </dgm:presLayoutVars>
      </dgm:prSet>
      <dgm:spPr/>
    </dgm:pt>
    <dgm:pt modelId="{E250BA9A-CF08-4E1F-8736-3DBF8AF387CB}" type="pres">
      <dgm:prSet presAssocID="{B9CD462C-7475-4FE6-BB3D-F0ECBBFA42F8}" presName="parentText" presStyleLbl="node1" presStyleIdx="0" presStyleCnt="2">
        <dgm:presLayoutVars>
          <dgm:chMax val="0"/>
          <dgm:bulletEnabled val="1"/>
        </dgm:presLayoutVars>
      </dgm:prSet>
      <dgm:spPr/>
    </dgm:pt>
    <dgm:pt modelId="{B9113309-CDDC-4488-B653-54FAF0D10D2D}" type="pres">
      <dgm:prSet presAssocID="{B9CD462C-7475-4FE6-BB3D-F0ECBBFA42F8}" presName="childText" presStyleLbl="revTx" presStyleIdx="0" presStyleCnt="1">
        <dgm:presLayoutVars>
          <dgm:bulletEnabled val="1"/>
        </dgm:presLayoutVars>
      </dgm:prSet>
      <dgm:spPr/>
    </dgm:pt>
    <dgm:pt modelId="{F1B218C9-5DB0-487E-B72C-8B0B11C243BE}" type="pres">
      <dgm:prSet presAssocID="{AA197F6A-9EBE-439A-ADE9-92B3EB6F42EE}" presName="parentText" presStyleLbl="node1" presStyleIdx="1" presStyleCnt="2">
        <dgm:presLayoutVars>
          <dgm:chMax val="0"/>
          <dgm:bulletEnabled val="1"/>
        </dgm:presLayoutVars>
      </dgm:prSet>
      <dgm:spPr/>
    </dgm:pt>
  </dgm:ptLst>
  <dgm:cxnLst>
    <dgm:cxn modelId="{EF46690A-4F95-4E56-BA73-E5E14CE684F2}" type="presOf" srcId="{ACAA8067-A800-406D-A297-2AC6A8C3EFB3}" destId="{B9113309-CDDC-4488-B653-54FAF0D10D2D}" srcOrd="0" destOrd="1" presId="urn:microsoft.com/office/officeart/2005/8/layout/vList2"/>
    <dgm:cxn modelId="{77419A0A-6F6F-4A29-ACD9-DC4FCCFFC3FE}" srcId="{B9CD462C-7475-4FE6-BB3D-F0ECBBFA42F8}" destId="{0D9ED5F5-3564-4EC6-8E59-4E27818D9DE0}" srcOrd="2" destOrd="0" parTransId="{EDC7E70E-3558-4A63-8038-4570C4B6B85F}" sibTransId="{24051211-9F4D-49FF-AA7C-F179084CC6D9}"/>
    <dgm:cxn modelId="{88EF2B20-054E-4EF4-BDCB-A272C46129F9}" srcId="{B9CD462C-7475-4FE6-BB3D-F0ECBBFA42F8}" destId="{877DF108-A002-4C72-B44B-F23C2ABFFE9A}" srcOrd="0" destOrd="0" parTransId="{5D9A8C50-5964-46DF-B239-979F062EB9FF}" sibTransId="{16C0962B-FFC9-4906-AC3D-41ED2CA4C3E6}"/>
    <dgm:cxn modelId="{C0B44B2E-41DE-4182-B8C5-46259031CA93}" srcId="{29A1C445-E2F7-4A81-9632-D3E53474666A}" destId="{AA197F6A-9EBE-439A-ADE9-92B3EB6F42EE}" srcOrd="1" destOrd="0" parTransId="{CD80E275-BB73-4203-9C01-750A0A090D1A}" sibTransId="{65AD1698-C7F9-43C2-8859-9187E54F0012}"/>
    <dgm:cxn modelId="{B3C1505C-26B3-42FB-9418-2EF66DFCB72F}" srcId="{29A1C445-E2F7-4A81-9632-D3E53474666A}" destId="{B9CD462C-7475-4FE6-BB3D-F0ECBBFA42F8}" srcOrd="0" destOrd="0" parTransId="{0F99C417-E63D-42F8-8BE7-73C1B778A4AC}" sibTransId="{A57034EF-F308-42E5-83DB-C51984D88CF8}"/>
    <dgm:cxn modelId="{458E9A56-6398-4D30-8335-A1DEBAE27686}" type="presOf" srcId="{BABB458D-2236-4072-8E48-59135C03FE2B}" destId="{B9113309-CDDC-4488-B653-54FAF0D10D2D}" srcOrd="0" destOrd="3" presId="urn:microsoft.com/office/officeart/2005/8/layout/vList2"/>
    <dgm:cxn modelId="{58463B9B-E730-40B9-A6D1-F86BAFD51DA1}" type="presOf" srcId="{0D9ED5F5-3564-4EC6-8E59-4E27818D9DE0}" destId="{B9113309-CDDC-4488-B653-54FAF0D10D2D}" srcOrd="0" destOrd="2" presId="urn:microsoft.com/office/officeart/2005/8/layout/vList2"/>
    <dgm:cxn modelId="{E1B4009C-93C2-4296-9F62-9877ABA7C459}" type="presOf" srcId="{AA197F6A-9EBE-439A-ADE9-92B3EB6F42EE}" destId="{F1B218C9-5DB0-487E-B72C-8B0B11C243BE}" srcOrd="0" destOrd="0" presId="urn:microsoft.com/office/officeart/2005/8/layout/vList2"/>
    <dgm:cxn modelId="{55DE4A9E-432C-4CA8-BF78-F8B0E149508B}" type="presOf" srcId="{877DF108-A002-4C72-B44B-F23C2ABFFE9A}" destId="{B9113309-CDDC-4488-B653-54FAF0D10D2D}" srcOrd="0" destOrd="0" presId="urn:microsoft.com/office/officeart/2005/8/layout/vList2"/>
    <dgm:cxn modelId="{E84EB0A2-592C-4D5C-BF6D-B297D162E2BF}" srcId="{B9CD462C-7475-4FE6-BB3D-F0ECBBFA42F8}" destId="{ACAA8067-A800-406D-A297-2AC6A8C3EFB3}" srcOrd="1" destOrd="0" parTransId="{DB478CAF-48B3-4B7E-B069-5AD7BAFD4D8E}" sibTransId="{1964AA12-7007-4767-9CAA-79332A8900F2}"/>
    <dgm:cxn modelId="{F3B0BDB4-4236-4229-8E71-EB2D6F1B220F}" type="presOf" srcId="{B9CD462C-7475-4FE6-BB3D-F0ECBBFA42F8}" destId="{E250BA9A-CF08-4E1F-8736-3DBF8AF387CB}" srcOrd="0" destOrd="0" presId="urn:microsoft.com/office/officeart/2005/8/layout/vList2"/>
    <dgm:cxn modelId="{2E5A96BA-F936-446F-B32B-D6E054D6CD93}" type="presOf" srcId="{29A1C445-E2F7-4A81-9632-D3E53474666A}" destId="{A55FEE25-840F-4EA6-903B-D493BF51C1FB}" srcOrd="0" destOrd="0" presId="urn:microsoft.com/office/officeart/2005/8/layout/vList2"/>
    <dgm:cxn modelId="{042011DE-B8EE-422B-9B84-8B70CCDEC745}" srcId="{B9CD462C-7475-4FE6-BB3D-F0ECBBFA42F8}" destId="{BABB458D-2236-4072-8E48-59135C03FE2B}" srcOrd="3" destOrd="0" parTransId="{82010CB8-4A2A-482B-A9BE-B34C7A18D597}" sibTransId="{29E062AA-9E5E-45D1-9B88-F439FCFCE878}"/>
    <dgm:cxn modelId="{95ECACCD-2D9C-442A-8549-A0496ED12357}" type="presParOf" srcId="{A55FEE25-840F-4EA6-903B-D493BF51C1FB}" destId="{E250BA9A-CF08-4E1F-8736-3DBF8AF387CB}" srcOrd="0" destOrd="0" presId="urn:microsoft.com/office/officeart/2005/8/layout/vList2"/>
    <dgm:cxn modelId="{A1C605D6-896B-480F-B515-01A04C215965}" type="presParOf" srcId="{A55FEE25-840F-4EA6-903B-D493BF51C1FB}" destId="{B9113309-CDDC-4488-B653-54FAF0D10D2D}" srcOrd="1" destOrd="0" presId="urn:microsoft.com/office/officeart/2005/8/layout/vList2"/>
    <dgm:cxn modelId="{B1C612EC-ED0F-4F22-91A5-0367F1DA1B93}" type="presParOf" srcId="{A55FEE25-840F-4EA6-903B-D493BF51C1FB}" destId="{F1B218C9-5DB0-487E-B72C-8B0B11C243B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7F5C20A-7B31-4866-9358-49B07A60F97A}"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US"/>
        </a:p>
      </dgm:t>
    </dgm:pt>
    <dgm:pt modelId="{D732702E-0074-4344-9359-AB55EA2CDB1B}">
      <dgm:prSet custT="1"/>
      <dgm:spPr/>
      <dgm:t>
        <a:bodyPr/>
        <a:lstStyle/>
        <a:p>
          <a:r>
            <a:rPr lang="en-US" sz="2000" dirty="0"/>
            <a:t>SQL Server 2025 allows fine-grained control over OAEP support via trace flags:</a:t>
          </a:r>
        </a:p>
      </dgm:t>
    </dgm:pt>
    <dgm:pt modelId="{0E3FF7DA-D741-44B5-BC1A-35DF23B16BBF}" type="parTrans" cxnId="{C3844450-B756-4D55-90DE-2EE0F3577672}">
      <dgm:prSet/>
      <dgm:spPr/>
      <dgm:t>
        <a:bodyPr/>
        <a:lstStyle/>
        <a:p>
          <a:endParaRPr lang="en-US"/>
        </a:p>
      </dgm:t>
    </dgm:pt>
    <dgm:pt modelId="{67B0CBCE-D891-4EA7-9EC7-834D5A6404D6}" type="sibTrans" cxnId="{C3844450-B756-4D55-90DE-2EE0F3577672}">
      <dgm:prSet/>
      <dgm:spPr/>
      <dgm:t>
        <a:bodyPr/>
        <a:lstStyle/>
        <a:p>
          <a:endParaRPr lang="en-US"/>
        </a:p>
      </dgm:t>
    </dgm:pt>
    <dgm:pt modelId="{04265DDD-54B0-41E7-8362-D10987FA33EA}">
      <dgm:prSet custT="1"/>
      <dgm:spPr/>
      <dgm:t>
        <a:bodyPr/>
        <a:lstStyle/>
        <a:p>
          <a:r>
            <a:rPr lang="en-US" sz="2000" b="1" dirty="0"/>
            <a:t>TF 15023</a:t>
          </a:r>
          <a:r>
            <a:rPr lang="en-US" sz="2000" dirty="0"/>
            <a:t>: Disable OAEP-256 for built-in functions</a:t>
          </a:r>
        </a:p>
      </dgm:t>
    </dgm:pt>
    <dgm:pt modelId="{1DAD6976-A209-477E-8602-7A20D1BB557F}" type="parTrans" cxnId="{C82CFA64-9238-4878-B07D-D62896579C01}">
      <dgm:prSet/>
      <dgm:spPr/>
      <dgm:t>
        <a:bodyPr/>
        <a:lstStyle/>
        <a:p>
          <a:endParaRPr lang="en-US"/>
        </a:p>
      </dgm:t>
    </dgm:pt>
    <dgm:pt modelId="{FC9988F6-8E7D-491C-954F-D1B052603274}" type="sibTrans" cxnId="{C82CFA64-9238-4878-B07D-D62896579C01}">
      <dgm:prSet/>
      <dgm:spPr/>
      <dgm:t>
        <a:bodyPr/>
        <a:lstStyle/>
        <a:p>
          <a:endParaRPr lang="en-US"/>
        </a:p>
      </dgm:t>
    </dgm:pt>
    <dgm:pt modelId="{346CD289-49C9-4BA9-8361-678A344E7AB2}">
      <dgm:prSet custT="1"/>
      <dgm:spPr/>
      <dgm:t>
        <a:bodyPr/>
        <a:lstStyle/>
        <a:p>
          <a:r>
            <a:rPr lang="en-US" sz="2000" b="1" dirty="0"/>
            <a:t>TF 4669</a:t>
          </a:r>
          <a:r>
            <a:rPr lang="en-US" sz="2000" dirty="0"/>
            <a:t>: Disable OAEP-256 for symmetric key encryption</a:t>
          </a:r>
        </a:p>
      </dgm:t>
    </dgm:pt>
    <dgm:pt modelId="{86511564-86D8-4C7D-BC39-1889DFA4457E}" type="parTrans" cxnId="{0E692E87-73F5-4659-8F62-506170FB55FD}">
      <dgm:prSet/>
      <dgm:spPr/>
      <dgm:t>
        <a:bodyPr/>
        <a:lstStyle/>
        <a:p>
          <a:endParaRPr lang="en-US"/>
        </a:p>
      </dgm:t>
    </dgm:pt>
    <dgm:pt modelId="{B144F42F-26D0-499F-A6BB-6C4F694A54D8}" type="sibTrans" cxnId="{0E692E87-73F5-4659-8F62-506170FB55FD}">
      <dgm:prSet/>
      <dgm:spPr/>
      <dgm:t>
        <a:bodyPr/>
        <a:lstStyle/>
        <a:p>
          <a:endParaRPr lang="en-US"/>
        </a:p>
      </dgm:t>
    </dgm:pt>
    <dgm:pt modelId="{A2739821-03F6-4DBD-803B-08417569038E}">
      <dgm:prSet custT="1"/>
      <dgm:spPr/>
      <dgm:t>
        <a:bodyPr/>
        <a:lstStyle/>
        <a:p>
          <a:r>
            <a:rPr lang="en-US" sz="2000" b="1" dirty="0"/>
            <a:t>TF 15027</a:t>
          </a:r>
          <a:r>
            <a:rPr lang="en-US" sz="2000" dirty="0"/>
            <a:t>: Disable OAEP-256 for database encryption key</a:t>
          </a:r>
        </a:p>
      </dgm:t>
    </dgm:pt>
    <dgm:pt modelId="{3A6BAFB4-5AE7-4BEA-9CFF-A9ACA39F96C3}" type="parTrans" cxnId="{D5EB548C-0E0E-4070-8441-55B0167045AB}">
      <dgm:prSet/>
      <dgm:spPr/>
      <dgm:t>
        <a:bodyPr/>
        <a:lstStyle/>
        <a:p>
          <a:endParaRPr lang="en-US"/>
        </a:p>
      </dgm:t>
    </dgm:pt>
    <dgm:pt modelId="{9C5E271A-F2EE-40D3-8680-8958431B8234}" type="sibTrans" cxnId="{D5EB548C-0E0E-4070-8441-55B0167045AB}">
      <dgm:prSet/>
      <dgm:spPr/>
      <dgm:t>
        <a:bodyPr/>
        <a:lstStyle/>
        <a:p>
          <a:endParaRPr lang="en-US"/>
        </a:p>
      </dgm:t>
    </dgm:pt>
    <dgm:pt modelId="{139C77A8-11D8-4FB2-BDFD-13DC30EC8FD3}">
      <dgm:prSet custT="1"/>
      <dgm:spPr/>
      <dgm:t>
        <a:bodyPr/>
        <a:lstStyle/>
        <a:p>
          <a:r>
            <a:rPr lang="en-US" sz="2000" dirty="0"/>
            <a:t>These flags are useful for maintaining backward compatibility with older SQL Server versions while still operating at compatibility level 170.</a:t>
          </a:r>
        </a:p>
      </dgm:t>
    </dgm:pt>
    <dgm:pt modelId="{E043D949-65D6-4BCB-B57A-A90A90CCFCE8}" type="parTrans" cxnId="{D9AADD2B-83F3-4F5D-A2E5-B5AC195C1E40}">
      <dgm:prSet/>
      <dgm:spPr/>
      <dgm:t>
        <a:bodyPr/>
        <a:lstStyle/>
        <a:p>
          <a:endParaRPr lang="en-US"/>
        </a:p>
      </dgm:t>
    </dgm:pt>
    <dgm:pt modelId="{97DE939C-FFED-4328-9CD0-578F1D02ACFC}" type="sibTrans" cxnId="{D9AADD2B-83F3-4F5D-A2E5-B5AC195C1E40}">
      <dgm:prSet/>
      <dgm:spPr/>
      <dgm:t>
        <a:bodyPr/>
        <a:lstStyle/>
        <a:p>
          <a:endParaRPr lang="en-US"/>
        </a:p>
      </dgm:t>
    </dgm:pt>
    <dgm:pt modelId="{B9922450-F856-4269-B84E-FF033DD86FD9}" type="pres">
      <dgm:prSet presAssocID="{67F5C20A-7B31-4866-9358-49B07A60F97A}" presName="linear" presStyleCnt="0">
        <dgm:presLayoutVars>
          <dgm:animLvl val="lvl"/>
          <dgm:resizeHandles val="exact"/>
        </dgm:presLayoutVars>
      </dgm:prSet>
      <dgm:spPr/>
    </dgm:pt>
    <dgm:pt modelId="{020A9D7B-23EA-4735-86B2-F7ECDA42E04D}" type="pres">
      <dgm:prSet presAssocID="{D732702E-0074-4344-9359-AB55EA2CDB1B}" presName="parentText" presStyleLbl="node1" presStyleIdx="0" presStyleCnt="2">
        <dgm:presLayoutVars>
          <dgm:chMax val="0"/>
          <dgm:bulletEnabled val="1"/>
        </dgm:presLayoutVars>
      </dgm:prSet>
      <dgm:spPr/>
    </dgm:pt>
    <dgm:pt modelId="{8F1872A8-0DF4-4587-98D4-09127CF529B2}" type="pres">
      <dgm:prSet presAssocID="{D732702E-0074-4344-9359-AB55EA2CDB1B}" presName="childText" presStyleLbl="revTx" presStyleIdx="0" presStyleCnt="1">
        <dgm:presLayoutVars>
          <dgm:bulletEnabled val="1"/>
        </dgm:presLayoutVars>
      </dgm:prSet>
      <dgm:spPr/>
    </dgm:pt>
    <dgm:pt modelId="{A89A6FF8-8501-4B97-9423-395F4FFC914D}" type="pres">
      <dgm:prSet presAssocID="{139C77A8-11D8-4FB2-BDFD-13DC30EC8FD3}" presName="parentText" presStyleLbl="node1" presStyleIdx="1" presStyleCnt="2">
        <dgm:presLayoutVars>
          <dgm:chMax val="0"/>
          <dgm:bulletEnabled val="1"/>
        </dgm:presLayoutVars>
      </dgm:prSet>
      <dgm:spPr/>
    </dgm:pt>
  </dgm:ptLst>
  <dgm:cxnLst>
    <dgm:cxn modelId="{2AF63D11-8D6F-4674-A4E0-0116D40CC0E5}" type="presOf" srcId="{67F5C20A-7B31-4866-9358-49B07A60F97A}" destId="{B9922450-F856-4269-B84E-FF033DD86FD9}" srcOrd="0" destOrd="0" presId="urn:microsoft.com/office/officeart/2005/8/layout/vList2"/>
    <dgm:cxn modelId="{C3911014-E047-4FD4-AD00-43A822CDF71B}" type="presOf" srcId="{346CD289-49C9-4BA9-8361-678A344E7AB2}" destId="{8F1872A8-0DF4-4587-98D4-09127CF529B2}" srcOrd="0" destOrd="1" presId="urn:microsoft.com/office/officeart/2005/8/layout/vList2"/>
    <dgm:cxn modelId="{D9AADD2B-83F3-4F5D-A2E5-B5AC195C1E40}" srcId="{67F5C20A-7B31-4866-9358-49B07A60F97A}" destId="{139C77A8-11D8-4FB2-BDFD-13DC30EC8FD3}" srcOrd="1" destOrd="0" parTransId="{E043D949-65D6-4BCB-B57A-A90A90CCFCE8}" sibTransId="{97DE939C-FFED-4328-9CD0-578F1D02ACFC}"/>
    <dgm:cxn modelId="{34D46B30-0FCF-43C4-963A-E6FD471F157C}" type="presOf" srcId="{D732702E-0074-4344-9359-AB55EA2CDB1B}" destId="{020A9D7B-23EA-4735-86B2-F7ECDA42E04D}" srcOrd="0" destOrd="0" presId="urn:microsoft.com/office/officeart/2005/8/layout/vList2"/>
    <dgm:cxn modelId="{1FF3DE3F-1EB6-4D16-B415-8C2BDFF28329}" type="presOf" srcId="{139C77A8-11D8-4FB2-BDFD-13DC30EC8FD3}" destId="{A89A6FF8-8501-4B97-9423-395F4FFC914D}" srcOrd="0" destOrd="0" presId="urn:microsoft.com/office/officeart/2005/8/layout/vList2"/>
    <dgm:cxn modelId="{C82CFA64-9238-4878-B07D-D62896579C01}" srcId="{D732702E-0074-4344-9359-AB55EA2CDB1B}" destId="{04265DDD-54B0-41E7-8362-D10987FA33EA}" srcOrd="0" destOrd="0" parTransId="{1DAD6976-A209-477E-8602-7A20D1BB557F}" sibTransId="{FC9988F6-8E7D-491C-954F-D1B052603274}"/>
    <dgm:cxn modelId="{2F109546-6841-4745-B790-049C67D41AF3}" type="presOf" srcId="{04265DDD-54B0-41E7-8362-D10987FA33EA}" destId="{8F1872A8-0DF4-4587-98D4-09127CF529B2}" srcOrd="0" destOrd="0" presId="urn:microsoft.com/office/officeart/2005/8/layout/vList2"/>
    <dgm:cxn modelId="{C3844450-B756-4D55-90DE-2EE0F3577672}" srcId="{67F5C20A-7B31-4866-9358-49B07A60F97A}" destId="{D732702E-0074-4344-9359-AB55EA2CDB1B}" srcOrd="0" destOrd="0" parTransId="{0E3FF7DA-D741-44B5-BC1A-35DF23B16BBF}" sibTransId="{67B0CBCE-D891-4EA7-9EC7-834D5A6404D6}"/>
    <dgm:cxn modelId="{0E692E87-73F5-4659-8F62-506170FB55FD}" srcId="{D732702E-0074-4344-9359-AB55EA2CDB1B}" destId="{346CD289-49C9-4BA9-8361-678A344E7AB2}" srcOrd="1" destOrd="0" parTransId="{86511564-86D8-4C7D-BC39-1889DFA4457E}" sibTransId="{B144F42F-26D0-499F-A6BB-6C4F694A54D8}"/>
    <dgm:cxn modelId="{D5EB548C-0E0E-4070-8441-55B0167045AB}" srcId="{D732702E-0074-4344-9359-AB55EA2CDB1B}" destId="{A2739821-03F6-4DBD-803B-08417569038E}" srcOrd="2" destOrd="0" parTransId="{3A6BAFB4-5AE7-4BEA-9CFF-A9ACA39F96C3}" sibTransId="{9C5E271A-F2EE-40D3-8680-8958431B8234}"/>
    <dgm:cxn modelId="{35015CDF-D600-4177-8A11-E0C4D55CE4C9}" type="presOf" srcId="{A2739821-03F6-4DBD-803B-08417569038E}" destId="{8F1872A8-0DF4-4587-98D4-09127CF529B2}" srcOrd="0" destOrd="2" presId="urn:microsoft.com/office/officeart/2005/8/layout/vList2"/>
    <dgm:cxn modelId="{A7BFF4A4-2265-43D5-BA5E-A62201918013}" type="presParOf" srcId="{B9922450-F856-4269-B84E-FF033DD86FD9}" destId="{020A9D7B-23EA-4735-86B2-F7ECDA42E04D}" srcOrd="0" destOrd="0" presId="urn:microsoft.com/office/officeart/2005/8/layout/vList2"/>
    <dgm:cxn modelId="{D47B3FBA-A09F-458C-9FFE-F90A2EA55857}" type="presParOf" srcId="{B9922450-F856-4269-B84E-FF033DD86FD9}" destId="{8F1872A8-0DF4-4587-98D4-09127CF529B2}" srcOrd="1" destOrd="0" presId="urn:microsoft.com/office/officeart/2005/8/layout/vList2"/>
    <dgm:cxn modelId="{71245B9D-7AAE-4B08-BC2E-DFE4749BAC25}" type="presParOf" srcId="{B9922450-F856-4269-B84E-FF033DD86FD9}" destId="{A89A6FF8-8501-4B97-9423-395F4FFC914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99B00B4-1B36-4615-AA93-E68FA7AC0288}"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US"/>
        </a:p>
      </dgm:t>
    </dgm:pt>
    <dgm:pt modelId="{170A678D-CEE8-4C78-BBFD-4A443D6FEF5F}">
      <dgm:prSet/>
      <dgm:spPr/>
      <dgm:t>
        <a:bodyPr/>
        <a:lstStyle/>
        <a:p>
          <a:r>
            <a:rPr lang="en-US" baseline="0" dirty="0"/>
            <a:t>PBKDF2 is a cryptographic algorithm designed to make password hashes more resistant to brute-force attacks. </a:t>
          </a:r>
          <a:endParaRPr lang="en-US" dirty="0"/>
        </a:p>
      </dgm:t>
    </dgm:pt>
    <dgm:pt modelId="{3AB94A09-5A2D-49F7-BB2A-429AFE27ED7B}" type="parTrans" cxnId="{C51DB846-BE43-431C-B4B7-F2E540316C34}">
      <dgm:prSet/>
      <dgm:spPr/>
      <dgm:t>
        <a:bodyPr/>
        <a:lstStyle/>
        <a:p>
          <a:endParaRPr lang="en-US"/>
        </a:p>
      </dgm:t>
    </dgm:pt>
    <dgm:pt modelId="{4099236D-ED98-4EB1-8E24-678715776190}" type="sibTrans" cxnId="{C51DB846-BE43-431C-B4B7-F2E540316C34}">
      <dgm:prSet/>
      <dgm:spPr/>
      <dgm:t>
        <a:bodyPr/>
        <a:lstStyle/>
        <a:p>
          <a:endParaRPr lang="en-US"/>
        </a:p>
      </dgm:t>
    </dgm:pt>
    <dgm:pt modelId="{9604CD89-F75B-426C-B468-02D94518B89A}">
      <dgm:prSet/>
      <dgm:spPr/>
      <dgm:t>
        <a:bodyPr/>
        <a:lstStyle/>
        <a:p>
          <a:r>
            <a:rPr lang="en-US" baseline="0" dirty="0"/>
            <a:t>It works by using a </a:t>
          </a:r>
          <a:r>
            <a:rPr lang="en-US" b="1" baseline="0" dirty="0"/>
            <a:t>SHA-512 hash function</a:t>
          </a:r>
          <a:r>
            <a:rPr lang="en-US" baseline="0" dirty="0"/>
            <a:t>.</a:t>
          </a:r>
          <a:endParaRPr lang="en-US" dirty="0"/>
        </a:p>
      </dgm:t>
    </dgm:pt>
    <dgm:pt modelId="{562594E3-1200-4834-8BC5-815C118E79DB}" type="parTrans" cxnId="{A986F2BA-4F62-4718-96E3-6D7A23B7CFD7}">
      <dgm:prSet/>
      <dgm:spPr/>
      <dgm:t>
        <a:bodyPr/>
        <a:lstStyle/>
        <a:p>
          <a:endParaRPr lang="en-US"/>
        </a:p>
      </dgm:t>
    </dgm:pt>
    <dgm:pt modelId="{0EB06B28-F3DF-4F6F-9907-2660821568C0}" type="sibTrans" cxnId="{A986F2BA-4F62-4718-96E3-6D7A23B7CFD7}">
      <dgm:prSet/>
      <dgm:spPr/>
      <dgm:t>
        <a:bodyPr/>
        <a:lstStyle/>
        <a:p>
          <a:endParaRPr lang="en-US"/>
        </a:p>
      </dgm:t>
    </dgm:pt>
    <dgm:pt modelId="{2680B2FB-FF94-4DBF-8710-E7388ADFC8CD}">
      <dgm:prSet/>
      <dgm:spPr/>
      <dgm:t>
        <a:bodyPr/>
        <a:lstStyle/>
        <a:p>
          <a:r>
            <a:rPr lang="en-US" baseline="0" dirty="0"/>
            <a:t>Applying </a:t>
          </a:r>
          <a:r>
            <a:rPr lang="en-US" b="1" baseline="0" dirty="0"/>
            <a:t>100,000 iterations</a:t>
          </a:r>
          <a:r>
            <a:rPr lang="en-US" baseline="0" dirty="0"/>
            <a:t> of hashing.</a:t>
          </a:r>
          <a:endParaRPr lang="en-US" dirty="0"/>
        </a:p>
      </dgm:t>
    </dgm:pt>
    <dgm:pt modelId="{91EB6C75-99BE-46B6-8265-EF93C74E9F63}" type="parTrans" cxnId="{3A78ADE0-1E86-4E6E-A67D-17C2B4F78F0C}">
      <dgm:prSet/>
      <dgm:spPr/>
      <dgm:t>
        <a:bodyPr/>
        <a:lstStyle/>
        <a:p>
          <a:endParaRPr lang="en-US"/>
        </a:p>
      </dgm:t>
    </dgm:pt>
    <dgm:pt modelId="{110C50A0-B8B9-43BF-B5E8-331C29C81CE2}" type="sibTrans" cxnId="{3A78ADE0-1E86-4E6E-A67D-17C2B4F78F0C}">
      <dgm:prSet/>
      <dgm:spPr/>
      <dgm:t>
        <a:bodyPr/>
        <a:lstStyle/>
        <a:p>
          <a:endParaRPr lang="en-US"/>
        </a:p>
      </dgm:t>
    </dgm:pt>
    <dgm:pt modelId="{F7E9E271-8F1C-400C-B0D9-3D9920FED0DE}">
      <dgm:prSet/>
      <dgm:spPr/>
      <dgm:t>
        <a:bodyPr/>
        <a:lstStyle/>
        <a:p>
          <a:r>
            <a:rPr lang="en-US" baseline="0" dirty="0"/>
            <a:t>Combining the password with a </a:t>
          </a:r>
          <a:r>
            <a:rPr lang="en-US" b="1" baseline="0" dirty="0"/>
            <a:t>unique 32-bit salt</a:t>
          </a:r>
          <a:r>
            <a:rPr lang="en-US" baseline="0" dirty="0"/>
            <a:t>.</a:t>
          </a:r>
          <a:endParaRPr lang="en-US" dirty="0"/>
        </a:p>
      </dgm:t>
    </dgm:pt>
    <dgm:pt modelId="{80BC55B5-EA44-4960-8794-37992937BA27}" type="parTrans" cxnId="{56C27F71-9C3D-40DB-8473-A064A4827812}">
      <dgm:prSet/>
      <dgm:spPr/>
      <dgm:t>
        <a:bodyPr/>
        <a:lstStyle/>
        <a:p>
          <a:endParaRPr lang="en-US"/>
        </a:p>
      </dgm:t>
    </dgm:pt>
    <dgm:pt modelId="{5DE1C92E-FB10-4A2B-B4E5-394DC7023224}" type="sibTrans" cxnId="{56C27F71-9C3D-40DB-8473-A064A4827812}">
      <dgm:prSet/>
      <dgm:spPr/>
      <dgm:t>
        <a:bodyPr/>
        <a:lstStyle/>
        <a:p>
          <a:endParaRPr lang="en-US"/>
        </a:p>
      </dgm:t>
    </dgm:pt>
    <dgm:pt modelId="{CB40A620-A750-4E6A-A587-91E309053083}">
      <dgm:prSet/>
      <dgm:spPr/>
      <dgm:t>
        <a:bodyPr/>
        <a:lstStyle/>
        <a:p>
          <a:r>
            <a:rPr lang="en-US" baseline="0" dirty="0"/>
            <a:t>This dramatically increases the time required for attackers to guess passwords, even with powerful hardware</a:t>
          </a:r>
          <a:endParaRPr lang="en-US" dirty="0"/>
        </a:p>
      </dgm:t>
    </dgm:pt>
    <dgm:pt modelId="{4779E329-2D1E-4FAA-9FFC-5BCCE427BAAE}" type="parTrans" cxnId="{3DB74468-AC91-48F7-8F13-6CD3723D4839}">
      <dgm:prSet/>
      <dgm:spPr/>
      <dgm:t>
        <a:bodyPr/>
        <a:lstStyle/>
        <a:p>
          <a:endParaRPr lang="en-US"/>
        </a:p>
      </dgm:t>
    </dgm:pt>
    <dgm:pt modelId="{6013DD05-58F2-4CC5-98BD-BF7FE03C5FA1}" type="sibTrans" cxnId="{3DB74468-AC91-48F7-8F13-6CD3723D4839}">
      <dgm:prSet/>
      <dgm:spPr/>
      <dgm:t>
        <a:bodyPr/>
        <a:lstStyle/>
        <a:p>
          <a:endParaRPr lang="en-US"/>
        </a:p>
      </dgm:t>
    </dgm:pt>
    <dgm:pt modelId="{E22F816B-420E-45CD-B07E-5598ABC32A44}" type="pres">
      <dgm:prSet presAssocID="{599B00B4-1B36-4615-AA93-E68FA7AC0288}" presName="linear" presStyleCnt="0">
        <dgm:presLayoutVars>
          <dgm:animLvl val="lvl"/>
          <dgm:resizeHandles val="exact"/>
        </dgm:presLayoutVars>
      </dgm:prSet>
      <dgm:spPr/>
    </dgm:pt>
    <dgm:pt modelId="{545E1EC7-B92B-4387-A359-B4C1090B8E13}" type="pres">
      <dgm:prSet presAssocID="{170A678D-CEE8-4C78-BBFD-4A443D6FEF5F}" presName="parentText" presStyleLbl="node1" presStyleIdx="0" presStyleCnt="1">
        <dgm:presLayoutVars>
          <dgm:chMax val="0"/>
          <dgm:bulletEnabled val="1"/>
        </dgm:presLayoutVars>
      </dgm:prSet>
      <dgm:spPr/>
    </dgm:pt>
    <dgm:pt modelId="{DFCE50C0-FE39-4CA7-A431-5887B79850FA}" type="pres">
      <dgm:prSet presAssocID="{170A678D-CEE8-4C78-BBFD-4A443D6FEF5F}" presName="childText" presStyleLbl="revTx" presStyleIdx="0" presStyleCnt="1">
        <dgm:presLayoutVars>
          <dgm:bulletEnabled val="1"/>
        </dgm:presLayoutVars>
      </dgm:prSet>
      <dgm:spPr/>
    </dgm:pt>
  </dgm:ptLst>
  <dgm:cxnLst>
    <dgm:cxn modelId="{FED2AB3D-399B-4729-A4A0-649E8FBC8EF9}" type="presOf" srcId="{170A678D-CEE8-4C78-BBFD-4A443D6FEF5F}" destId="{545E1EC7-B92B-4387-A359-B4C1090B8E13}" srcOrd="0" destOrd="0" presId="urn:microsoft.com/office/officeart/2005/8/layout/vList2"/>
    <dgm:cxn modelId="{C51DB846-BE43-431C-B4B7-F2E540316C34}" srcId="{599B00B4-1B36-4615-AA93-E68FA7AC0288}" destId="{170A678D-CEE8-4C78-BBFD-4A443D6FEF5F}" srcOrd="0" destOrd="0" parTransId="{3AB94A09-5A2D-49F7-BB2A-429AFE27ED7B}" sibTransId="{4099236D-ED98-4EB1-8E24-678715776190}"/>
    <dgm:cxn modelId="{3DB74468-AC91-48F7-8F13-6CD3723D4839}" srcId="{170A678D-CEE8-4C78-BBFD-4A443D6FEF5F}" destId="{CB40A620-A750-4E6A-A587-91E309053083}" srcOrd="3" destOrd="0" parTransId="{4779E329-2D1E-4FAA-9FFC-5BCCE427BAAE}" sibTransId="{6013DD05-58F2-4CC5-98BD-BF7FE03C5FA1}"/>
    <dgm:cxn modelId="{56C27F71-9C3D-40DB-8473-A064A4827812}" srcId="{170A678D-CEE8-4C78-BBFD-4A443D6FEF5F}" destId="{F7E9E271-8F1C-400C-B0D9-3D9920FED0DE}" srcOrd="2" destOrd="0" parTransId="{80BC55B5-EA44-4960-8794-37992937BA27}" sibTransId="{5DE1C92E-FB10-4A2B-B4E5-394DC7023224}"/>
    <dgm:cxn modelId="{0B2C8D78-FB84-4EC5-A316-03C707DE2131}" type="presOf" srcId="{599B00B4-1B36-4615-AA93-E68FA7AC0288}" destId="{E22F816B-420E-45CD-B07E-5598ABC32A44}" srcOrd="0" destOrd="0" presId="urn:microsoft.com/office/officeart/2005/8/layout/vList2"/>
    <dgm:cxn modelId="{6340E792-C4CE-4A86-B669-F439FE4CA549}" type="presOf" srcId="{CB40A620-A750-4E6A-A587-91E309053083}" destId="{DFCE50C0-FE39-4CA7-A431-5887B79850FA}" srcOrd="0" destOrd="3" presId="urn:microsoft.com/office/officeart/2005/8/layout/vList2"/>
    <dgm:cxn modelId="{F74F349E-A099-4720-A2D0-EF8E9D6F870E}" type="presOf" srcId="{9604CD89-F75B-426C-B468-02D94518B89A}" destId="{DFCE50C0-FE39-4CA7-A431-5887B79850FA}" srcOrd="0" destOrd="0" presId="urn:microsoft.com/office/officeart/2005/8/layout/vList2"/>
    <dgm:cxn modelId="{DCEAA6B0-3FC7-457B-B1C3-0416295573E5}" type="presOf" srcId="{2680B2FB-FF94-4DBF-8710-E7388ADFC8CD}" destId="{DFCE50C0-FE39-4CA7-A431-5887B79850FA}" srcOrd="0" destOrd="1" presId="urn:microsoft.com/office/officeart/2005/8/layout/vList2"/>
    <dgm:cxn modelId="{A986F2BA-4F62-4718-96E3-6D7A23B7CFD7}" srcId="{170A678D-CEE8-4C78-BBFD-4A443D6FEF5F}" destId="{9604CD89-F75B-426C-B468-02D94518B89A}" srcOrd="0" destOrd="0" parTransId="{562594E3-1200-4834-8BC5-815C118E79DB}" sibTransId="{0EB06B28-F3DF-4F6F-9907-2660821568C0}"/>
    <dgm:cxn modelId="{3A78ADE0-1E86-4E6E-A67D-17C2B4F78F0C}" srcId="{170A678D-CEE8-4C78-BBFD-4A443D6FEF5F}" destId="{2680B2FB-FF94-4DBF-8710-E7388ADFC8CD}" srcOrd="1" destOrd="0" parTransId="{91EB6C75-99BE-46B6-8265-EF93C74E9F63}" sibTransId="{110C50A0-B8B9-43BF-B5E8-331C29C81CE2}"/>
    <dgm:cxn modelId="{3433A6E1-6592-477F-B43E-9315E903F1ED}" type="presOf" srcId="{F7E9E271-8F1C-400C-B0D9-3D9920FED0DE}" destId="{DFCE50C0-FE39-4CA7-A431-5887B79850FA}" srcOrd="0" destOrd="2" presId="urn:microsoft.com/office/officeart/2005/8/layout/vList2"/>
    <dgm:cxn modelId="{04CEBA55-7120-4E3B-894D-C49724626FDE}" type="presParOf" srcId="{E22F816B-420E-45CD-B07E-5598ABC32A44}" destId="{545E1EC7-B92B-4387-A359-B4C1090B8E13}" srcOrd="0" destOrd="0" presId="urn:microsoft.com/office/officeart/2005/8/layout/vList2"/>
    <dgm:cxn modelId="{486F8ABC-0DB4-4B58-8A52-34BDD38A5698}" type="presParOf" srcId="{E22F816B-420E-45CD-B07E-5598ABC32A44}" destId="{DFCE50C0-FE39-4CA7-A431-5887B79850F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9417AA0-1A03-468E-939C-70A47DA8FEB0}" type="doc">
      <dgm:prSet loTypeId="urn:microsoft.com/office/officeart/2005/8/layout/vList2" loCatId="list" qsTypeId="urn:microsoft.com/office/officeart/2005/8/quickstyle/simple1" qsCatId="simple" csTypeId="urn:microsoft.com/office/officeart/2005/8/colors/accent0_2" csCatId="mainScheme"/>
      <dgm:spPr/>
      <dgm:t>
        <a:bodyPr/>
        <a:lstStyle/>
        <a:p>
          <a:endParaRPr lang="en-US"/>
        </a:p>
      </dgm:t>
    </dgm:pt>
    <dgm:pt modelId="{8D8057AA-4990-4379-B5F6-8A362FC5607C}">
      <dgm:prSet/>
      <dgm:spPr/>
      <dgm:t>
        <a:bodyPr/>
        <a:lstStyle/>
        <a:p>
          <a:r>
            <a:rPr lang="en-US" b="1" dirty="0"/>
            <a:t>TDS (Tabular Data Stream) 8.0</a:t>
          </a:r>
          <a:r>
            <a:rPr lang="en-US" dirty="0"/>
            <a:t> is the newest version of the protocol used for communication between SQL Server and client tools. It brings enhanced security and performance, especially when paired with </a:t>
          </a:r>
          <a:r>
            <a:rPr lang="en-US" b="1" dirty="0"/>
            <a:t>TLS 1.3</a:t>
          </a:r>
          <a:r>
            <a:rPr lang="en-US" dirty="0"/>
            <a:t>.</a:t>
          </a:r>
        </a:p>
      </dgm:t>
    </dgm:pt>
    <dgm:pt modelId="{73E06825-33BB-4CFF-BF74-8BBBCAFADAF4}" type="parTrans" cxnId="{50B2577D-F5AD-40CB-A0D9-062E2C5CAAA2}">
      <dgm:prSet/>
      <dgm:spPr/>
      <dgm:t>
        <a:bodyPr/>
        <a:lstStyle/>
        <a:p>
          <a:endParaRPr lang="en-US"/>
        </a:p>
      </dgm:t>
    </dgm:pt>
    <dgm:pt modelId="{AE44B6BE-39A6-4802-8635-41DEB16AC64B}" type="sibTrans" cxnId="{50B2577D-F5AD-40CB-A0D9-062E2C5CAAA2}">
      <dgm:prSet/>
      <dgm:spPr/>
      <dgm:t>
        <a:bodyPr/>
        <a:lstStyle/>
        <a:p>
          <a:endParaRPr lang="en-US"/>
        </a:p>
      </dgm:t>
    </dgm:pt>
    <dgm:pt modelId="{13F421DF-4C34-4334-AF03-5E582C2D34A1}">
      <dgm:prSet/>
      <dgm:spPr/>
      <dgm:t>
        <a:bodyPr/>
        <a:lstStyle/>
        <a:p>
          <a:r>
            <a:rPr lang="en-US" b="1" dirty="0"/>
            <a:t>TLS 1.3 (Transport Layer Security)</a:t>
          </a:r>
          <a:r>
            <a:rPr lang="en-US" dirty="0"/>
            <a:t> is the latest encryption protocol, offering faster handshakes, stronger security, and removal of outdated cryptographic algorithms</a:t>
          </a:r>
        </a:p>
      </dgm:t>
    </dgm:pt>
    <dgm:pt modelId="{AB8C5A2E-671D-4EAF-B76F-0960BFC757DC}" type="parTrans" cxnId="{B7500AF2-5A55-4426-845D-78B8513AE658}">
      <dgm:prSet/>
      <dgm:spPr/>
      <dgm:t>
        <a:bodyPr/>
        <a:lstStyle/>
        <a:p>
          <a:endParaRPr lang="en-US"/>
        </a:p>
      </dgm:t>
    </dgm:pt>
    <dgm:pt modelId="{73B8E878-FF60-481A-A6B5-9C91B37D496E}" type="sibTrans" cxnId="{B7500AF2-5A55-4426-845D-78B8513AE658}">
      <dgm:prSet/>
      <dgm:spPr/>
      <dgm:t>
        <a:bodyPr/>
        <a:lstStyle/>
        <a:p>
          <a:endParaRPr lang="en-US"/>
        </a:p>
      </dgm:t>
    </dgm:pt>
    <dgm:pt modelId="{C5C7F549-6665-4D42-9AA3-95AE4F5CC2EA}" type="pres">
      <dgm:prSet presAssocID="{59417AA0-1A03-468E-939C-70A47DA8FEB0}" presName="linear" presStyleCnt="0">
        <dgm:presLayoutVars>
          <dgm:animLvl val="lvl"/>
          <dgm:resizeHandles val="exact"/>
        </dgm:presLayoutVars>
      </dgm:prSet>
      <dgm:spPr/>
    </dgm:pt>
    <dgm:pt modelId="{34A82A5A-0C49-458E-8563-026E0ED2EA2D}" type="pres">
      <dgm:prSet presAssocID="{8D8057AA-4990-4379-B5F6-8A362FC5607C}" presName="parentText" presStyleLbl="node1" presStyleIdx="0" presStyleCnt="2">
        <dgm:presLayoutVars>
          <dgm:chMax val="0"/>
          <dgm:bulletEnabled val="1"/>
        </dgm:presLayoutVars>
      </dgm:prSet>
      <dgm:spPr/>
    </dgm:pt>
    <dgm:pt modelId="{87FED2D3-3DB8-40E0-A9D3-4849B58C839B}" type="pres">
      <dgm:prSet presAssocID="{AE44B6BE-39A6-4802-8635-41DEB16AC64B}" presName="spacer" presStyleCnt="0"/>
      <dgm:spPr/>
    </dgm:pt>
    <dgm:pt modelId="{3EA7F194-8C0A-4308-801C-BE5B70F89ECC}" type="pres">
      <dgm:prSet presAssocID="{13F421DF-4C34-4334-AF03-5E582C2D34A1}" presName="parentText" presStyleLbl="node1" presStyleIdx="1" presStyleCnt="2">
        <dgm:presLayoutVars>
          <dgm:chMax val="0"/>
          <dgm:bulletEnabled val="1"/>
        </dgm:presLayoutVars>
      </dgm:prSet>
      <dgm:spPr/>
    </dgm:pt>
  </dgm:ptLst>
  <dgm:cxnLst>
    <dgm:cxn modelId="{67703023-DB6E-4ACA-B875-36098FE6A229}" type="presOf" srcId="{8D8057AA-4990-4379-B5F6-8A362FC5607C}" destId="{34A82A5A-0C49-458E-8563-026E0ED2EA2D}" srcOrd="0" destOrd="0" presId="urn:microsoft.com/office/officeart/2005/8/layout/vList2"/>
    <dgm:cxn modelId="{7EB24D3B-2106-4D94-B9F4-CDBA4BC7A4E8}" type="presOf" srcId="{59417AA0-1A03-468E-939C-70A47DA8FEB0}" destId="{C5C7F549-6665-4D42-9AA3-95AE4F5CC2EA}" srcOrd="0" destOrd="0" presId="urn:microsoft.com/office/officeart/2005/8/layout/vList2"/>
    <dgm:cxn modelId="{50B2577D-F5AD-40CB-A0D9-062E2C5CAAA2}" srcId="{59417AA0-1A03-468E-939C-70A47DA8FEB0}" destId="{8D8057AA-4990-4379-B5F6-8A362FC5607C}" srcOrd="0" destOrd="0" parTransId="{73E06825-33BB-4CFF-BF74-8BBBCAFADAF4}" sibTransId="{AE44B6BE-39A6-4802-8635-41DEB16AC64B}"/>
    <dgm:cxn modelId="{7BA43092-5AAC-4FD6-85C7-942A1DDA8153}" type="presOf" srcId="{13F421DF-4C34-4334-AF03-5E582C2D34A1}" destId="{3EA7F194-8C0A-4308-801C-BE5B70F89ECC}" srcOrd="0" destOrd="0" presId="urn:microsoft.com/office/officeart/2005/8/layout/vList2"/>
    <dgm:cxn modelId="{B7500AF2-5A55-4426-845D-78B8513AE658}" srcId="{59417AA0-1A03-468E-939C-70A47DA8FEB0}" destId="{13F421DF-4C34-4334-AF03-5E582C2D34A1}" srcOrd="1" destOrd="0" parTransId="{AB8C5A2E-671D-4EAF-B76F-0960BFC757DC}" sibTransId="{73B8E878-FF60-481A-A6B5-9C91B37D496E}"/>
    <dgm:cxn modelId="{653167A0-F143-4EDA-9D40-53E907A2285B}" type="presParOf" srcId="{C5C7F549-6665-4D42-9AA3-95AE4F5CC2EA}" destId="{34A82A5A-0C49-458E-8563-026E0ED2EA2D}" srcOrd="0" destOrd="0" presId="urn:microsoft.com/office/officeart/2005/8/layout/vList2"/>
    <dgm:cxn modelId="{2902A0C0-A29A-478B-A6E0-F2973188DD25}" type="presParOf" srcId="{C5C7F549-6665-4D42-9AA3-95AE4F5CC2EA}" destId="{87FED2D3-3DB8-40E0-A9D3-4849B58C839B}" srcOrd="1" destOrd="0" presId="urn:microsoft.com/office/officeart/2005/8/layout/vList2"/>
    <dgm:cxn modelId="{2ADF596D-CD53-48D5-A3F6-B4AC603B6647}" type="presParOf" srcId="{C5C7F549-6665-4D42-9AA3-95AE4F5CC2EA}" destId="{3EA7F194-8C0A-4308-801C-BE5B70F89EC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F3660C-3845-4559-9BA4-5BA69AB3D25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20B6EB4-2453-47CB-B9CF-E8F74402E5DF}">
      <dgm:prSet/>
      <dgm:spPr/>
      <dgm:t>
        <a:bodyPr/>
        <a:lstStyle/>
        <a:p>
          <a:pPr>
            <a:lnSpc>
              <a:spcPct val="100000"/>
            </a:lnSpc>
          </a:pPr>
          <a:r>
            <a:rPr lang="en-US" dirty="0"/>
            <a:t>End-to-End Encryption: With TDS 8.0, the entire connection sequence—including prelogin, authentication, and data exchange—is encrypted from the start, unlike previous versions where prelogin was in cleartext.</a:t>
          </a:r>
        </a:p>
      </dgm:t>
    </dgm:pt>
    <dgm:pt modelId="{2BE78FD5-F0A4-4C64-AEBE-52F274569761}" type="parTrans" cxnId="{818373C5-00FF-451A-88DF-ACDF738C6953}">
      <dgm:prSet/>
      <dgm:spPr/>
      <dgm:t>
        <a:bodyPr/>
        <a:lstStyle/>
        <a:p>
          <a:endParaRPr lang="en-US"/>
        </a:p>
      </dgm:t>
    </dgm:pt>
    <dgm:pt modelId="{267E7258-5ACE-4BB8-84C6-C63D81AECB18}" type="sibTrans" cxnId="{818373C5-00FF-451A-88DF-ACDF738C6953}">
      <dgm:prSet/>
      <dgm:spPr/>
      <dgm:t>
        <a:bodyPr/>
        <a:lstStyle/>
        <a:p>
          <a:endParaRPr lang="en-US"/>
        </a:p>
      </dgm:t>
    </dgm:pt>
    <dgm:pt modelId="{52A82E5E-0D41-4D3A-BC74-C8AF9FB84326}">
      <dgm:prSet/>
      <dgm:spPr/>
      <dgm:t>
        <a:bodyPr/>
        <a:lstStyle/>
        <a:p>
          <a:pPr>
            <a:lnSpc>
              <a:spcPct val="100000"/>
            </a:lnSpc>
          </a:pPr>
          <a:r>
            <a:rPr lang="en-US"/>
            <a:t>Performance: TLS 1.3 reduces handshake round trips, making connections faster and more secure. </a:t>
          </a:r>
        </a:p>
      </dgm:t>
    </dgm:pt>
    <dgm:pt modelId="{50CEE7FD-3335-4630-8909-94525D55FF4F}" type="parTrans" cxnId="{9B97CA0E-5BE0-4D2D-989D-F58ABF5C9FAE}">
      <dgm:prSet/>
      <dgm:spPr/>
      <dgm:t>
        <a:bodyPr/>
        <a:lstStyle/>
        <a:p>
          <a:endParaRPr lang="en-US"/>
        </a:p>
      </dgm:t>
    </dgm:pt>
    <dgm:pt modelId="{06CB4567-3A7E-47BC-A099-F7971FDFC95E}" type="sibTrans" cxnId="{9B97CA0E-5BE0-4D2D-989D-F58ABF5C9FAE}">
      <dgm:prSet/>
      <dgm:spPr/>
      <dgm:t>
        <a:bodyPr/>
        <a:lstStyle/>
        <a:p>
          <a:endParaRPr lang="en-US"/>
        </a:p>
      </dgm:t>
    </dgm:pt>
    <dgm:pt modelId="{2322A179-A27E-4138-82CB-F2F6731840C9}">
      <dgm:prSet/>
      <dgm:spPr/>
      <dgm:t>
        <a:bodyPr/>
        <a:lstStyle/>
        <a:p>
          <a:pPr>
            <a:lnSpc>
              <a:spcPct val="100000"/>
            </a:lnSpc>
          </a:pPr>
          <a:r>
            <a:rPr lang="en-US"/>
            <a:t>Security: TLS 1.3 removes legacy ciphers (RC4, SHA-1, MD5, etc.), making SQL Server connections more resilient against modern attacks.</a:t>
          </a:r>
        </a:p>
      </dgm:t>
    </dgm:pt>
    <dgm:pt modelId="{0117F7D3-FA36-49DB-BD11-93828DF8DAF9}" type="parTrans" cxnId="{E7E9A7B6-6666-48D7-836C-BAE9F4F0E491}">
      <dgm:prSet/>
      <dgm:spPr/>
      <dgm:t>
        <a:bodyPr/>
        <a:lstStyle/>
        <a:p>
          <a:endParaRPr lang="en-US"/>
        </a:p>
      </dgm:t>
    </dgm:pt>
    <dgm:pt modelId="{62E44BAB-09F4-4498-B44A-A0264E69874C}" type="sibTrans" cxnId="{E7E9A7B6-6666-48D7-836C-BAE9F4F0E491}">
      <dgm:prSet/>
      <dgm:spPr/>
      <dgm:t>
        <a:bodyPr/>
        <a:lstStyle/>
        <a:p>
          <a:endParaRPr lang="en-US"/>
        </a:p>
      </dgm:t>
    </dgm:pt>
    <dgm:pt modelId="{864BFECD-6AA5-42A0-BB6E-54404833BC9E}" type="pres">
      <dgm:prSet presAssocID="{E0F3660C-3845-4559-9BA4-5BA69AB3D256}" presName="root" presStyleCnt="0">
        <dgm:presLayoutVars>
          <dgm:dir/>
          <dgm:resizeHandles val="exact"/>
        </dgm:presLayoutVars>
      </dgm:prSet>
      <dgm:spPr/>
    </dgm:pt>
    <dgm:pt modelId="{F925014D-E2E9-446E-B07F-669A9636F568}" type="pres">
      <dgm:prSet presAssocID="{120B6EB4-2453-47CB-B9CF-E8F74402E5DF}" presName="compNode" presStyleCnt="0"/>
      <dgm:spPr/>
    </dgm:pt>
    <dgm:pt modelId="{43D478CF-E9B6-456A-B877-59214D1AA5E0}" type="pres">
      <dgm:prSet presAssocID="{120B6EB4-2453-47CB-B9CF-E8F74402E5DF}" presName="bgRect" presStyleLbl="bgShp" presStyleIdx="0" presStyleCnt="3"/>
      <dgm:spPr/>
    </dgm:pt>
    <dgm:pt modelId="{9C5B22E5-83C3-49D7-AA71-0B169CECF6ED}" type="pres">
      <dgm:prSet presAssocID="{120B6EB4-2453-47CB-B9CF-E8F74402E5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F0E88443-D83E-415B-9D18-A881068EA593}" type="pres">
      <dgm:prSet presAssocID="{120B6EB4-2453-47CB-B9CF-E8F74402E5DF}" presName="spaceRect" presStyleCnt="0"/>
      <dgm:spPr/>
    </dgm:pt>
    <dgm:pt modelId="{630296E1-A0DA-4377-85D6-B76CC07AE4E0}" type="pres">
      <dgm:prSet presAssocID="{120B6EB4-2453-47CB-B9CF-E8F74402E5DF}" presName="parTx" presStyleLbl="revTx" presStyleIdx="0" presStyleCnt="3">
        <dgm:presLayoutVars>
          <dgm:chMax val="0"/>
          <dgm:chPref val="0"/>
        </dgm:presLayoutVars>
      </dgm:prSet>
      <dgm:spPr/>
    </dgm:pt>
    <dgm:pt modelId="{4C19A184-6772-4B28-BEA0-3F1489BFEB0D}" type="pres">
      <dgm:prSet presAssocID="{267E7258-5ACE-4BB8-84C6-C63D81AECB18}" presName="sibTrans" presStyleCnt="0"/>
      <dgm:spPr/>
    </dgm:pt>
    <dgm:pt modelId="{8FDE3ADF-2461-44C1-A8A0-666CF7017202}" type="pres">
      <dgm:prSet presAssocID="{52A82E5E-0D41-4D3A-BC74-C8AF9FB84326}" presName="compNode" presStyleCnt="0"/>
      <dgm:spPr/>
    </dgm:pt>
    <dgm:pt modelId="{66170393-B078-47DF-8085-5692B0094289}" type="pres">
      <dgm:prSet presAssocID="{52A82E5E-0D41-4D3A-BC74-C8AF9FB84326}" presName="bgRect" presStyleLbl="bgShp" presStyleIdx="1" presStyleCnt="3"/>
      <dgm:spPr/>
    </dgm:pt>
    <dgm:pt modelId="{03C82D03-BC1B-4FEF-B3C6-AF7F375443E4}" type="pres">
      <dgm:prSet presAssocID="{52A82E5E-0D41-4D3A-BC74-C8AF9FB843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A9CC553F-2941-4EA5-9837-8AE83373A48B}" type="pres">
      <dgm:prSet presAssocID="{52A82E5E-0D41-4D3A-BC74-C8AF9FB84326}" presName="spaceRect" presStyleCnt="0"/>
      <dgm:spPr/>
    </dgm:pt>
    <dgm:pt modelId="{C7E6972D-228D-4EF9-8A94-15123F138702}" type="pres">
      <dgm:prSet presAssocID="{52A82E5E-0D41-4D3A-BC74-C8AF9FB84326}" presName="parTx" presStyleLbl="revTx" presStyleIdx="1" presStyleCnt="3">
        <dgm:presLayoutVars>
          <dgm:chMax val="0"/>
          <dgm:chPref val="0"/>
        </dgm:presLayoutVars>
      </dgm:prSet>
      <dgm:spPr/>
    </dgm:pt>
    <dgm:pt modelId="{7CBBF3A5-9489-4A89-B9B2-221A6BE6DF0E}" type="pres">
      <dgm:prSet presAssocID="{06CB4567-3A7E-47BC-A099-F7971FDFC95E}" presName="sibTrans" presStyleCnt="0"/>
      <dgm:spPr/>
    </dgm:pt>
    <dgm:pt modelId="{B005C0E6-D1FD-47BF-A7FD-B166A159131F}" type="pres">
      <dgm:prSet presAssocID="{2322A179-A27E-4138-82CB-F2F6731840C9}" presName="compNode" presStyleCnt="0"/>
      <dgm:spPr/>
    </dgm:pt>
    <dgm:pt modelId="{119EFE07-0CEC-475A-9295-65F81287278A}" type="pres">
      <dgm:prSet presAssocID="{2322A179-A27E-4138-82CB-F2F6731840C9}" presName="bgRect" presStyleLbl="bgShp" presStyleIdx="2" presStyleCnt="3"/>
      <dgm:spPr/>
    </dgm:pt>
    <dgm:pt modelId="{E3911A8E-5E76-4E7E-995B-2C9EB7DBFF5C}" type="pres">
      <dgm:prSet presAssocID="{2322A179-A27E-4138-82CB-F2F6731840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redder"/>
        </a:ext>
      </dgm:extLst>
    </dgm:pt>
    <dgm:pt modelId="{E1EE8B93-2D80-4B9E-BE2D-936698C14D5F}" type="pres">
      <dgm:prSet presAssocID="{2322A179-A27E-4138-82CB-F2F6731840C9}" presName="spaceRect" presStyleCnt="0"/>
      <dgm:spPr/>
    </dgm:pt>
    <dgm:pt modelId="{CD173636-CFD5-4D43-B334-4C890D8A1234}" type="pres">
      <dgm:prSet presAssocID="{2322A179-A27E-4138-82CB-F2F6731840C9}" presName="parTx" presStyleLbl="revTx" presStyleIdx="2" presStyleCnt="3">
        <dgm:presLayoutVars>
          <dgm:chMax val="0"/>
          <dgm:chPref val="0"/>
        </dgm:presLayoutVars>
      </dgm:prSet>
      <dgm:spPr/>
    </dgm:pt>
  </dgm:ptLst>
  <dgm:cxnLst>
    <dgm:cxn modelId="{9B97CA0E-5BE0-4D2D-989D-F58ABF5C9FAE}" srcId="{E0F3660C-3845-4559-9BA4-5BA69AB3D256}" destId="{52A82E5E-0D41-4D3A-BC74-C8AF9FB84326}" srcOrd="1" destOrd="0" parTransId="{50CEE7FD-3335-4630-8909-94525D55FF4F}" sibTransId="{06CB4567-3A7E-47BC-A099-F7971FDFC95E}"/>
    <dgm:cxn modelId="{E4EC4A3B-17FD-434F-A5C0-B465B3C3FFF0}" type="presOf" srcId="{E0F3660C-3845-4559-9BA4-5BA69AB3D256}" destId="{864BFECD-6AA5-42A0-BB6E-54404833BC9E}" srcOrd="0" destOrd="0" presId="urn:microsoft.com/office/officeart/2018/2/layout/IconVerticalSolidList"/>
    <dgm:cxn modelId="{3A6E6FA8-E40A-4938-9D33-83A49FEAAD92}" type="presOf" srcId="{2322A179-A27E-4138-82CB-F2F6731840C9}" destId="{CD173636-CFD5-4D43-B334-4C890D8A1234}" srcOrd="0" destOrd="0" presId="urn:microsoft.com/office/officeart/2018/2/layout/IconVerticalSolidList"/>
    <dgm:cxn modelId="{D7C632AB-F819-43F8-9848-58D527BE38C1}" type="presOf" srcId="{120B6EB4-2453-47CB-B9CF-E8F74402E5DF}" destId="{630296E1-A0DA-4377-85D6-B76CC07AE4E0}" srcOrd="0" destOrd="0" presId="urn:microsoft.com/office/officeart/2018/2/layout/IconVerticalSolidList"/>
    <dgm:cxn modelId="{E7E9A7B6-6666-48D7-836C-BAE9F4F0E491}" srcId="{E0F3660C-3845-4559-9BA4-5BA69AB3D256}" destId="{2322A179-A27E-4138-82CB-F2F6731840C9}" srcOrd="2" destOrd="0" parTransId="{0117F7D3-FA36-49DB-BD11-93828DF8DAF9}" sibTransId="{62E44BAB-09F4-4498-B44A-A0264E69874C}"/>
    <dgm:cxn modelId="{818373C5-00FF-451A-88DF-ACDF738C6953}" srcId="{E0F3660C-3845-4559-9BA4-5BA69AB3D256}" destId="{120B6EB4-2453-47CB-B9CF-E8F74402E5DF}" srcOrd="0" destOrd="0" parTransId="{2BE78FD5-F0A4-4C64-AEBE-52F274569761}" sibTransId="{267E7258-5ACE-4BB8-84C6-C63D81AECB18}"/>
    <dgm:cxn modelId="{894196FE-AA55-4959-9F44-B13712B23B14}" type="presOf" srcId="{52A82E5E-0D41-4D3A-BC74-C8AF9FB84326}" destId="{C7E6972D-228D-4EF9-8A94-15123F138702}" srcOrd="0" destOrd="0" presId="urn:microsoft.com/office/officeart/2018/2/layout/IconVerticalSolidList"/>
    <dgm:cxn modelId="{3165981A-E904-49AC-8367-C2E04EA986E2}" type="presParOf" srcId="{864BFECD-6AA5-42A0-BB6E-54404833BC9E}" destId="{F925014D-E2E9-446E-B07F-669A9636F568}" srcOrd="0" destOrd="0" presId="urn:microsoft.com/office/officeart/2018/2/layout/IconVerticalSolidList"/>
    <dgm:cxn modelId="{07ABE35D-5C56-40FB-994A-4BC4EC4A9376}" type="presParOf" srcId="{F925014D-E2E9-446E-B07F-669A9636F568}" destId="{43D478CF-E9B6-456A-B877-59214D1AA5E0}" srcOrd="0" destOrd="0" presId="urn:microsoft.com/office/officeart/2018/2/layout/IconVerticalSolidList"/>
    <dgm:cxn modelId="{FF241056-5714-4C4C-9472-D50483C948B4}" type="presParOf" srcId="{F925014D-E2E9-446E-B07F-669A9636F568}" destId="{9C5B22E5-83C3-49D7-AA71-0B169CECF6ED}" srcOrd="1" destOrd="0" presId="urn:microsoft.com/office/officeart/2018/2/layout/IconVerticalSolidList"/>
    <dgm:cxn modelId="{36B9F23F-BB7D-49AD-B1BD-79E281399053}" type="presParOf" srcId="{F925014D-E2E9-446E-B07F-669A9636F568}" destId="{F0E88443-D83E-415B-9D18-A881068EA593}" srcOrd="2" destOrd="0" presId="urn:microsoft.com/office/officeart/2018/2/layout/IconVerticalSolidList"/>
    <dgm:cxn modelId="{8C65E006-B0E6-4897-BE92-77C7BBC21A03}" type="presParOf" srcId="{F925014D-E2E9-446E-B07F-669A9636F568}" destId="{630296E1-A0DA-4377-85D6-B76CC07AE4E0}" srcOrd="3" destOrd="0" presId="urn:microsoft.com/office/officeart/2018/2/layout/IconVerticalSolidList"/>
    <dgm:cxn modelId="{A8600A52-CBE3-4096-A5C3-0DE114AFE032}" type="presParOf" srcId="{864BFECD-6AA5-42A0-BB6E-54404833BC9E}" destId="{4C19A184-6772-4B28-BEA0-3F1489BFEB0D}" srcOrd="1" destOrd="0" presId="urn:microsoft.com/office/officeart/2018/2/layout/IconVerticalSolidList"/>
    <dgm:cxn modelId="{65E9637C-6BBA-4A3A-881E-749ABAAEB02F}" type="presParOf" srcId="{864BFECD-6AA5-42A0-BB6E-54404833BC9E}" destId="{8FDE3ADF-2461-44C1-A8A0-666CF7017202}" srcOrd="2" destOrd="0" presId="urn:microsoft.com/office/officeart/2018/2/layout/IconVerticalSolidList"/>
    <dgm:cxn modelId="{E64C7DD7-127E-4765-A6BC-31B330938D6F}" type="presParOf" srcId="{8FDE3ADF-2461-44C1-A8A0-666CF7017202}" destId="{66170393-B078-47DF-8085-5692B0094289}" srcOrd="0" destOrd="0" presId="urn:microsoft.com/office/officeart/2018/2/layout/IconVerticalSolidList"/>
    <dgm:cxn modelId="{2D02A787-4815-4F93-A8AA-DAC82A83014D}" type="presParOf" srcId="{8FDE3ADF-2461-44C1-A8A0-666CF7017202}" destId="{03C82D03-BC1B-4FEF-B3C6-AF7F375443E4}" srcOrd="1" destOrd="0" presId="urn:microsoft.com/office/officeart/2018/2/layout/IconVerticalSolidList"/>
    <dgm:cxn modelId="{8E2DF3CA-F9CE-406D-8779-BC24B442EEE3}" type="presParOf" srcId="{8FDE3ADF-2461-44C1-A8A0-666CF7017202}" destId="{A9CC553F-2941-4EA5-9837-8AE83373A48B}" srcOrd="2" destOrd="0" presId="urn:microsoft.com/office/officeart/2018/2/layout/IconVerticalSolidList"/>
    <dgm:cxn modelId="{EC609E1B-9E84-49C0-A715-BA7C059DA79B}" type="presParOf" srcId="{8FDE3ADF-2461-44C1-A8A0-666CF7017202}" destId="{C7E6972D-228D-4EF9-8A94-15123F138702}" srcOrd="3" destOrd="0" presId="urn:microsoft.com/office/officeart/2018/2/layout/IconVerticalSolidList"/>
    <dgm:cxn modelId="{11A291BF-5E66-480F-9924-1D623D3D52EF}" type="presParOf" srcId="{864BFECD-6AA5-42A0-BB6E-54404833BC9E}" destId="{7CBBF3A5-9489-4A89-B9B2-221A6BE6DF0E}" srcOrd="3" destOrd="0" presId="urn:microsoft.com/office/officeart/2018/2/layout/IconVerticalSolidList"/>
    <dgm:cxn modelId="{DF6DE31A-81A6-4CCA-A369-9A99E1568935}" type="presParOf" srcId="{864BFECD-6AA5-42A0-BB6E-54404833BC9E}" destId="{B005C0E6-D1FD-47BF-A7FD-B166A159131F}" srcOrd="4" destOrd="0" presId="urn:microsoft.com/office/officeart/2018/2/layout/IconVerticalSolidList"/>
    <dgm:cxn modelId="{38657DAA-34CF-4203-847B-68F77E3A0AA4}" type="presParOf" srcId="{B005C0E6-D1FD-47BF-A7FD-B166A159131F}" destId="{119EFE07-0CEC-475A-9295-65F81287278A}" srcOrd="0" destOrd="0" presId="urn:microsoft.com/office/officeart/2018/2/layout/IconVerticalSolidList"/>
    <dgm:cxn modelId="{83F68899-B203-4E96-AD18-A0A1A73AA523}" type="presParOf" srcId="{B005C0E6-D1FD-47BF-A7FD-B166A159131F}" destId="{E3911A8E-5E76-4E7E-995B-2C9EB7DBFF5C}" srcOrd="1" destOrd="0" presId="urn:microsoft.com/office/officeart/2018/2/layout/IconVerticalSolidList"/>
    <dgm:cxn modelId="{F0980520-8028-40DD-85B2-D05421DFEBB5}" type="presParOf" srcId="{B005C0E6-D1FD-47BF-A7FD-B166A159131F}" destId="{E1EE8B93-2D80-4B9E-BE2D-936698C14D5F}" srcOrd="2" destOrd="0" presId="urn:microsoft.com/office/officeart/2018/2/layout/IconVerticalSolidList"/>
    <dgm:cxn modelId="{EA59CC01-9C01-4EB2-B473-4FFDEE978FB9}" type="presParOf" srcId="{B005C0E6-D1FD-47BF-A7FD-B166A159131F}" destId="{CD173636-CFD5-4D43-B334-4C890D8A123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3FE0942-F127-4D7A-AD4E-994006D6657D}"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US"/>
        </a:p>
      </dgm:t>
    </dgm:pt>
    <dgm:pt modelId="{600F2339-FDD1-48D3-998B-5232AF2E96A3}">
      <dgm:prSet/>
      <dgm:spPr/>
      <dgm:t>
        <a:bodyPr/>
        <a:lstStyle/>
        <a:p>
          <a:r>
            <a:rPr lang="en-US" b="1"/>
            <a:t>SQL Server Agent: </a:t>
          </a:r>
          <a:r>
            <a:rPr lang="en-US"/>
            <a:t>Uses the latest ODBC driver (MSODBCSQL v18+) for secure connections. Encryption is mandatory by default, and you can verify encryption status using system views. </a:t>
          </a:r>
        </a:p>
      </dgm:t>
    </dgm:pt>
    <dgm:pt modelId="{694334AE-2E9A-42BD-AAC0-C6F9FB2BCB63}" type="parTrans" cxnId="{53D7AAAB-E735-45E0-B51C-EE9EEA1E920E}">
      <dgm:prSet/>
      <dgm:spPr/>
      <dgm:t>
        <a:bodyPr/>
        <a:lstStyle/>
        <a:p>
          <a:endParaRPr lang="en-US"/>
        </a:p>
      </dgm:t>
    </dgm:pt>
    <dgm:pt modelId="{62320E57-7C8A-4B21-8F80-DCCADB4CB682}" type="sibTrans" cxnId="{53D7AAAB-E735-45E0-B51C-EE9EEA1E920E}">
      <dgm:prSet/>
      <dgm:spPr/>
      <dgm:t>
        <a:bodyPr/>
        <a:lstStyle/>
        <a:p>
          <a:endParaRPr lang="en-US"/>
        </a:p>
      </dgm:t>
    </dgm:pt>
    <dgm:pt modelId="{68D65DE0-69CC-497B-9205-630E1EE8884E}">
      <dgm:prSet/>
      <dgm:spPr/>
      <dgm:t>
        <a:bodyPr/>
        <a:lstStyle/>
        <a:p>
          <a:r>
            <a:rPr lang="en-US" b="1"/>
            <a:t>Linked Servers: </a:t>
          </a:r>
          <a:r>
            <a:rPr lang="en-US"/>
            <a:t>Leverages OLE DB v19 and TDS 8.0 for secure distributed queries. The new Encrypt=Strict connection option enforces TLS 1.3 encryption. </a:t>
          </a:r>
        </a:p>
      </dgm:t>
    </dgm:pt>
    <dgm:pt modelId="{12CB05C2-3427-462B-97AA-F6A7ECACCF8A}" type="parTrans" cxnId="{3FAB9F74-E159-4896-B285-FB49B6D2E377}">
      <dgm:prSet/>
      <dgm:spPr/>
      <dgm:t>
        <a:bodyPr/>
        <a:lstStyle/>
        <a:p>
          <a:endParaRPr lang="en-US"/>
        </a:p>
      </dgm:t>
    </dgm:pt>
    <dgm:pt modelId="{50DA3BDC-822F-44D9-839E-B93F8CC7D7E8}" type="sibTrans" cxnId="{3FAB9F74-E159-4896-B285-FB49B6D2E377}">
      <dgm:prSet/>
      <dgm:spPr/>
      <dgm:t>
        <a:bodyPr/>
        <a:lstStyle/>
        <a:p>
          <a:endParaRPr lang="en-US"/>
        </a:p>
      </dgm:t>
    </dgm:pt>
    <dgm:pt modelId="{9DAEFA52-1A95-43B0-ACD0-E6109F409E9F}">
      <dgm:prSet/>
      <dgm:spPr/>
      <dgm:t>
        <a:bodyPr/>
        <a:lstStyle/>
        <a:p>
          <a:r>
            <a:rPr lang="en-US" b="1"/>
            <a:t>sqlcmd &amp; bcp utilities</a:t>
          </a:r>
          <a:r>
            <a:rPr lang="en-US"/>
            <a:t>: Command-line tools now support TDS 8.0/TLS 1.3 for secure scripting and data movement. </a:t>
          </a:r>
        </a:p>
      </dgm:t>
    </dgm:pt>
    <dgm:pt modelId="{40CE265C-8E8D-4EAC-ABEA-1112764FEAD1}" type="parTrans" cxnId="{A78A5599-E9DF-43CA-8179-9C7104B33908}">
      <dgm:prSet/>
      <dgm:spPr/>
      <dgm:t>
        <a:bodyPr/>
        <a:lstStyle/>
        <a:p>
          <a:endParaRPr lang="en-US"/>
        </a:p>
      </dgm:t>
    </dgm:pt>
    <dgm:pt modelId="{5A790AC1-2C2E-419A-8DFA-A70F4FC3AC73}" type="sibTrans" cxnId="{A78A5599-E9DF-43CA-8179-9C7104B33908}">
      <dgm:prSet/>
      <dgm:spPr/>
      <dgm:t>
        <a:bodyPr/>
        <a:lstStyle/>
        <a:p>
          <a:endParaRPr lang="en-US"/>
        </a:p>
      </dgm:t>
    </dgm:pt>
    <dgm:pt modelId="{362728A8-6C00-4818-91CD-312DC1986F49}">
      <dgm:prSet/>
      <dgm:spPr/>
      <dgm:t>
        <a:bodyPr/>
        <a:lstStyle/>
        <a:p>
          <a:r>
            <a:rPr lang="en-US" b="1"/>
            <a:t>Always On Availability Groups &amp; Failover Cluster Instances </a:t>
          </a:r>
          <a:r>
            <a:rPr lang="en-US"/>
            <a:t>(FCI): Cluster and replica communication can be encrypted with TLS 1.3 and TDS 8.0. </a:t>
          </a:r>
        </a:p>
      </dgm:t>
    </dgm:pt>
    <dgm:pt modelId="{C93C4B57-0A45-4A1B-97A8-3557259EC4D8}" type="parTrans" cxnId="{B7B1DB5B-D10B-4E44-9F2D-8FBDE656A5A6}">
      <dgm:prSet/>
      <dgm:spPr/>
      <dgm:t>
        <a:bodyPr/>
        <a:lstStyle/>
        <a:p>
          <a:endParaRPr lang="en-US"/>
        </a:p>
      </dgm:t>
    </dgm:pt>
    <dgm:pt modelId="{3627013C-B370-4794-AFE9-7617F18C13CC}" type="sibTrans" cxnId="{B7B1DB5B-D10B-4E44-9F2D-8FBDE656A5A6}">
      <dgm:prSet/>
      <dgm:spPr/>
      <dgm:t>
        <a:bodyPr/>
        <a:lstStyle/>
        <a:p>
          <a:endParaRPr lang="en-US"/>
        </a:p>
      </dgm:t>
    </dgm:pt>
    <dgm:pt modelId="{3F37E7ED-C789-4EC8-8449-18699AC95E3C}">
      <dgm:prSet/>
      <dgm:spPr/>
      <dgm:t>
        <a:bodyPr/>
        <a:lstStyle/>
        <a:p>
          <a:r>
            <a:rPr lang="en-US" b="1"/>
            <a:t>Transactional, Merge, and Snapshot Replication: </a:t>
          </a:r>
          <a:r>
            <a:rPr lang="en-US"/>
            <a:t>Replication traffic is now secured with TLS 1.3/TDS 8.0. </a:t>
          </a:r>
        </a:p>
      </dgm:t>
    </dgm:pt>
    <dgm:pt modelId="{1F2C0E4B-4394-49B8-AD64-BBE1AD5AF177}" type="parTrans" cxnId="{A0853B48-F28D-4C4A-8D07-B19E54295A24}">
      <dgm:prSet/>
      <dgm:spPr/>
      <dgm:t>
        <a:bodyPr/>
        <a:lstStyle/>
        <a:p>
          <a:endParaRPr lang="en-US"/>
        </a:p>
      </dgm:t>
    </dgm:pt>
    <dgm:pt modelId="{02C5021B-443A-4EFC-9A5E-FBC1C4870838}" type="sibTrans" cxnId="{A0853B48-F28D-4C4A-8D07-B19E54295A24}">
      <dgm:prSet/>
      <dgm:spPr/>
      <dgm:t>
        <a:bodyPr/>
        <a:lstStyle/>
        <a:p>
          <a:endParaRPr lang="en-US"/>
        </a:p>
      </dgm:t>
    </dgm:pt>
    <dgm:pt modelId="{C716D9A1-69D0-45A8-9EFE-09044DD49E73}">
      <dgm:prSet/>
      <dgm:spPr/>
      <dgm:t>
        <a:bodyPr/>
        <a:lstStyle/>
        <a:p>
          <a:r>
            <a:rPr lang="en-US" b="1"/>
            <a:t>Log Shipping: </a:t>
          </a:r>
          <a:r>
            <a:rPr lang="en-US"/>
            <a:t>Inter-server communication for log shipping is encrypted. </a:t>
          </a:r>
        </a:p>
      </dgm:t>
    </dgm:pt>
    <dgm:pt modelId="{ADEF660A-ADDE-42DF-AB56-5934371684E7}" type="parTrans" cxnId="{BA23F64B-DD2D-4906-987D-65EA789C58AB}">
      <dgm:prSet/>
      <dgm:spPr/>
      <dgm:t>
        <a:bodyPr/>
        <a:lstStyle/>
        <a:p>
          <a:endParaRPr lang="en-US"/>
        </a:p>
      </dgm:t>
    </dgm:pt>
    <dgm:pt modelId="{02046397-939E-4872-9703-6D9EA4FF7167}" type="sibTrans" cxnId="{BA23F64B-DD2D-4906-987D-65EA789C58AB}">
      <dgm:prSet/>
      <dgm:spPr/>
      <dgm:t>
        <a:bodyPr/>
        <a:lstStyle/>
        <a:p>
          <a:endParaRPr lang="en-US"/>
        </a:p>
      </dgm:t>
    </dgm:pt>
    <dgm:pt modelId="{92587575-6E69-432D-937C-97AE655ECBA9}">
      <dgm:prSet/>
      <dgm:spPr/>
      <dgm:t>
        <a:bodyPr/>
        <a:lstStyle/>
        <a:p>
          <a:r>
            <a:rPr lang="en-US" b="1"/>
            <a:t>PolyBase, SQL VSS Writer, SQL CEIP Service: </a:t>
          </a:r>
          <a:r>
            <a:rPr lang="en-US"/>
            <a:t>These services also benefit from the new protocol and encryption support.</a:t>
          </a:r>
        </a:p>
      </dgm:t>
    </dgm:pt>
    <dgm:pt modelId="{7EFE12CD-5F7E-4CA2-81F2-6564699AF18F}" type="parTrans" cxnId="{A82CA109-D816-4ED5-BD13-B610F0A4E831}">
      <dgm:prSet/>
      <dgm:spPr/>
      <dgm:t>
        <a:bodyPr/>
        <a:lstStyle/>
        <a:p>
          <a:endParaRPr lang="en-US"/>
        </a:p>
      </dgm:t>
    </dgm:pt>
    <dgm:pt modelId="{C738511C-D4DB-4B2D-89F0-0144DC3C3A8A}" type="sibTrans" cxnId="{A82CA109-D816-4ED5-BD13-B610F0A4E831}">
      <dgm:prSet/>
      <dgm:spPr/>
      <dgm:t>
        <a:bodyPr/>
        <a:lstStyle/>
        <a:p>
          <a:endParaRPr lang="en-US"/>
        </a:p>
      </dgm:t>
    </dgm:pt>
    <dgm:pt modelId="{5E0374A8-9216-4EA6-A8A6-26AADCCFF5BD}" type="pres">
      <dgm:prSet presAssocID="{A3FE0942-F127-4D7A-AD4E-994006D6657D}" presName="linear" presStyleCnt="0">
        <dgm:presLayoutVars>
          <dgm:animLvl val="lvl"/>
          <dgm:resizeHandles val="exact"/>
        </dgm:presLayoutVars>
      </dgm:prSet>
      <dgm:spPr/>
    </dgm:pt>
    <dgm:pt modelId="{60AB92B4-FD2F-4C5C-9BE3-87B18DB5FFB8}" type="pres">
      <dgm:prSet presAssocID="{600F2339-FDD1-48D3-998B-5232AF2E96A3}" presName="parentText" presStyleLbl="node1" presStyleIdx="0" presStyleCnt="7">
        <dgm:presLayoutVars>
          <dgm:chMax val="0"/>
          <dgm:bulletEnabled val="1"/>
        </dgm:presLayoutVars>
      </dgm:prSet>
      <dgm:spPr/>
    </dgm:pt>
    <dgm:pt modelId="{CDFEA575-0302-470A-B9C1-E8654B1F05BB}" type="pres">
      <dgm:prSet presAssocID="{62320E57-7C8A-4B21-8F80-DCCADB4CB682}" presName="spacer" presStyleCnt="0"/>
      <dgm:spPr/>
    </dgm:pt>
    <dgm:pt modelId="{15093E40-3BFA-4F92-82DB-6D2EC88B185F}" type="pres">
      <dgm:prSet presAssocID="{68D65DE0-69CC-497B-9205-630E1EE8884E}" presName="parentText" presStyleLbl="node1" presStyleIdx="1" presStyleCnt="7">
        <dgm:presLayoutVars>
          <dgm:chMax val="0"/>
          <dgm:bulletEnabled val="1"/>
        </dgm:presLayoutVars>
      </dgm:prSet>
      <dgm:spPr/>
    </dgm:pt>
    <dgm:pt modelId="{5DDF11A6-1BDD-4A7D-874B-1D48770A2EEC}" type="pres">
      <dgm:prSet presAssocID="{50DA3BDC-822F-44D9-839E-B93F8CC7D7E8}" presName="spacer" presStyleCnt="0"/>
      <dgm:spPr/>
    </dgm:pt>
    <dgm:pt modelId="{537FC9FE-C6DC-4A71-AB63-9AB57B141B38}" type="pres">
      <dgm:prSet presAssocID="{9DAEFA52-1A95-43B0-ACD0-E6109F409E9F}" presName="parentText" presStyleLbl="node1" presStyleIdx="2" presStyleCnt="7">
        <dgm:presLayoutVars>
          <dgm:chMax val="0"/>
          <dgm:bulletEnabled val="1"/>
        </dgm:presLayoutVars>
      </dgm:prSet>
      <dgm:spPr/>
    </dgm:pt>
    <dgm:pt modelId="{EBB86878-5FFC-4D54-AD4F-F6D36FC27B48}" type="pres">
      <dgm:prSet presAssocID="{5A790AC1-2C2E-419A-8DFA-A70F4FC3AC73}" presName="spacer" presStyleCnt="0"/>
      <dgm:spPr/>
    </dgm:pt>
    <dgm:pt modelId="{7E4737FC-DC0D-47C5-982A-6779F02F2FA0}" type="pres">
      <dgm:prSet presAssocID="{362728A8-6C00-4818-91CD-312DC1986F49}" presName="parentText" presStyleLbl="node1" presStyleIdx="3" presStyleCnt="7">
        <dgm:presLayoutVars>
          <dgm:chMax val="0"/>
          <dgm:bulletEnabled val="1"/>
        </dgm:presLayoutVars>
      </dgm:prSet>
      <dgm:spPr/>
    </dgm:pt>
    <dgm:pt modelId="{F9624797-5505-4516-BFE0-28D1A2A9FC5B}" type="pres">
      <dgm:prSet presAssocID="{3627013C-B370-4794-AFE9-7617F18C13CC}" presName="spacer" presStyleCnt="0"/>
      <dgm:spPr/>
    </dgm:pt>
    <dgm:pt modelId="{4087D7C3-85DD-4964-B5C2-D024F10C3A10}" type="pres">
      <dgm:prSet presAssocID="{3F37E7ED-C789-4EC8-8449-18699AC95E3C}" presName="parentText" presStyleLbl="node1" presStyleIdx="4" presStyleCnt="7">
        <dgm:presLayoutVars>
          <dgm:chMax val="0"/>
          <dgm:bulletEnabled val="1"/>
        </dgm:presLayoutVars>
      </dgm:prSet>
      <dgm:spPr/>
    </dgm:pt>
    <dgm:pt modelId="{7496CB48-2BBB-47F6-8E6B-7E88CD40F620}" type="pres">
      <dgm:prSet presAssocID="{02C5021B-443A-4EFC-9A5E-FBC1C4870838}" presName="spacer" presStyleCnt="0"/>
      <dgm:spPr/>
    </dgm:pt>
    <dgm:pt modelId="{DA06F981-2F3D-4275-A970-CC24210F79CB}" type="pres">
      <dgm:prSet presAssocID="{C716D9A1-69D0-45A8-9EFE-09044DD49E73}" presName="parentText" presStyleLbl="node1" presStyleIdx="5" presStyleCnt="7">
        <dgm:presLayoutVars>
          <dgm:chMax val="0"/>
          <dgm:bulletEnabled val="1"/>
        </dgm:presLayoutVars>
      </dgm:prSet>
      <dgm:spPr/>
    </dgm:pt>
    <dgm:pt modelId="{83CD1D3F-54D9-49A0-9CC8-BFF69D95ED7B}" type="pres">
      <dgm:prSet presAssocID="{02046397-939E-4872-9703-6D9EA4FF7167}" presName="spacer" presStyleCnt="0"/>
      <dgm:spPr/>
    </dgm:pt>
    <dgm:pt modelId="{7897E37D-492D-4132-AD98-F66733ED8D02}" type="pres">
      <dgm:prSet presAssocID="{92587575-6E69-432D-937C-97AE655ECBA9}" presName="parentText" presStyleLbl="node1" presStyleIdx="6" presStyleCnt="7">
        <dgm:presLayoutVars>
          <dgm:chMax val="0"/>
          <dgm:bulletEnabled val="1"/>
        </dgm:presLayoutVars>
      </dgm:prSet>
      <dgm:spPr/>
    </dgm:pt>
  </dgm:ptLst>
  <dgm:cxnLst>
    <dgm:cxn modelId="{A82CA109-D816-4ED5-BD13-B610F0A4E831}" srcId="{A3FE0942-F127-4D7A-AD4E-994006D6657D}" destId="{92587575-6E69-432D-937C-97AE655ECBA9}" srcOrd="6" destOrd="0" parTransId="{7EFE12CD-5F7E-4CA2-81F2-6564699AF18F}" sibTransId="{C738511C-D4DB-4B2D-89F0-0144DC3C3A8A}"/>
    <dgm:cxn modelId="{005DA234-8B75-4CFD-8F64-BF450A4EA357}" type="presOf" srcId="{600F2339-FDD1-48D3-998B-5232AF2E96A3}" destId="{60AB92B4-FD2F-4C5C-9BE3-87B18DB5FFB8}" srcOrd="0" destOrd="0" presId="urn:microsoft.com/office/officeart/2005/8/layout/vList2"/>
    <dgm:cxn modelId="{B7B1DB5B-D10B-4E44-9F2D-8FBDE656A5A6}" srcId="{A3FE0942-F127-4D7A-AD4E-994006D6657D}" destId="{362728A8-6C00-4818-91CD-312DC1986F49}" srcOrd="3" destOrd="0" parTransId="{C93C4B57-0A45-4A1B-97A8-3557259EC4D8}" sibTransId="{3627013C-B370-4794-AFE9-7617F18C13CC}"/>
    <dgm:cxn modelId="{A0853B48-F28D-4C4A-8D07-B19E54295A24}" srcId="{A3FE0942-F127-4D7A-AD4E-994006D6657D}" destId="{3F37E7ED-C789-4EC8-8449-18699AC95E3C}" srcOrd="4" destOrd="0" parTransId="{1F2C0E4B-4394-49B8-AD64-BBE1AD5AF177}" sibTransId="{02C5021B-443A-4EFC-9A5E-FBC1C4870838}"/>
    <dgm:cxn modelId="{0AAADC6B-95F0-491B-90E9-FA85D0C6DC8D}" type="presOf" srcId="{3F37E7ED-C789-4EC8-8449-18699AC95E3C}" destId="{4087D7C3-85DD-4964-B5C2-D024F10C3A10}" srcOrd="0" destOrd="0" presId="urn:microsoft.com/office/officeart/2005/8/layout/vList2"/>
    <dgm:cxn modelId="{BA23F64B-DD2D-4906-987D-65EA789C58AB}" srcId="{A3FE0942-F127-4D7A-AD4E-994006D6657D}" destId="{C716D9A1-69D0-45A8-9EFE-09044DD49E73}" srcOrd="5" destOrd="0" parTransId="{ADEF660A-ADDE-42DF-AB56-5934371684E7}" sibTransId="{02046397-939E-4872-9703-6D9EA4FF7167}"/>
    <dgm:cxn modelId="{3FAB9F74-E159-4896-B285-FB49B6D2E377}" srcId="{A3FE0942-F127-4D7A-AD4E-994006D6657D}" destId="{68D65DE0-69CC-497B-9205-630E1EE8884E}" srcOrd="1" destOrd="0" parTransId="{12CB05C2-3427-462B-97AA-F6A7ECACCF8A}" sibTransId="{50DA3BDC-822F-44D9-839E-B93F8CC7D7E8}"/>
    <dgm:cxn modelId="{9BC7CA79-99BD-4BA7-8654-C2CAE275B01F}" type="presOf" srcId="{C716D9A1-69D0-45A8-9EFE-09044DD49E73}" destId="{DA06F981-2F3D-4275-A970-CC24210F79CB}" srcOrd="0" destOrd="0" presId="urn:microsoft.com/office/officeart/2005/8/layout/vList2"/>
    <dgm:cxn modelId="{2007FF8C-EC67-4F59-A2AE-ED2E975C369E}" type="presOf" srcId="{A3FE0942-F127-4D7A-AD4E-994006D6657D}" destId="{5E0374A8-9216-4EA6-A8A6-26AADCCFF5BD}" srcOrd="0" destOrd="0" presId="urn:microsoft.com/office/officeart/2005/8/layout/vList2"/>
    <dgm:cxn modelId="{41173B99-E78D-4B2A-9C17-41B225D92B02}" type="presOf" srcId="{68D65DE0-69CC-497B-9205-630E1EE8884E}" destId="{15093E40-3BFA-4F92-82DB-6D2EC88B185F}" srcOrd="0" destOrd="0" presId="urn:microsoft.com/office/officeart/2005/8/layout/vList2"/>
    <dgm:cxn modelId="{A78A5599-E9DF-43CA-8179-9C7104B33908}" srcId="{A3FE0942-F127-4D7A-AD4E-994006D6657D}" destId="{9DAEFA52-1A95-43B0-ACD0-E6109F409E9F}" srcOrd="2" destOrd="0" parTransId="{40CE265C-8E8D-4EAC-ABEA-1112764FEAD1}" sibTransId="{5A790AC1-2C2E-419A-8DFA-A70F4FC3AC73}"/>
    <dgm:cxn modelId="{2B88F6A8-B5F5-48C0-BEB6-A2E09B7A4613}" type="presOf" srcId="{9DAEFA52-1A95-43B0-ACD0-E6109F409E9F}" destId="{537FC9FE-C6DC-4A71-AB63-9AB57B141B38}" srcOrd="0" destOrd="0" presId="urn:microsoft.com/office/officeart/2005/8/layout/vList2"/>
    <dgm:cxn modelId="{53D7AAAB-E735-45E0-B51C-EE9EEA1E920E}" srcId="{A3FE0942-F127-4D7A-AD4E-994006D6657D}" destId="{600F2339-FDD1-48D3-998B-5232AF2E96A3}" srcOrd="0" destOrd="0" parTransId="{694334AE-2E9A-42BD-AAC0-C6F9FB2BCB63}" sibTransId="{62320E57-7C8A-4B21-8F80-DCCADB4CB682}"/>
    <dgm:cxn modelId="{BD74DFB6-BCC7-4AFA-A5BC-205932A1A942}" type="presOf" srcId="{92587575-6E69-432D-937C-97AE655ECBA9}" destId="{7897E37D-492D-4132-AD98-F66733ED8D02}" srcOrd="0" destOrd="0" presId="urn:microsoft.com/office/officeart/2005/8/layout/vList2"/>
    <dgm:cxn modelId="{F62719F5-9C9E-4134-9F15-EF61423554CA}" type="presOf" srcId="{362728A8-6C00-4818-91CD-312DC1986F49}" destId="{7E4737FC-DC0D-47C5-982A-6779F02F2FA0}" srcOrd="0" destOrd="0" presId="urn:microsoft.com/office/officeart/2005/8/layout/vList2"/>
    <dgm:cxn modelId="{2B6EFCE3-7EDE-4867-B890-89913FF674B2}" type="presParOf" srcId="{5E0374A8-9216-4EA6-A8A6-26AADCCFF5BD}" destId="{60AB92B4-FD2F-4C5C-9BE3-87B18DB5FFB8}" srcOrd="0" destOrd="0" presId="urn:microsoft.com/office/officeart/2005/8/layout/vList2"/>
    <dgm:cxn modelId="{70FD8568-9CF7-4C33-A539-134212B982ED}" type="presParOf" srcId="{5E0374A8-9216-4EA6-A8A6-26AADCCFF5BD}" destId="{CDFEA575-0302-470A-B9C1-E8654B1F05BB}" srcOrd="1" destOrd="0" presId="urn:microsoft.com/office/officeart/2005/8/layout/vList2"/>
    <dgm:cxn modelId="{95D0C630-C657-4130-B153-DAC830B82397}" type="presParOf" srcId="{5E0374A8-9216-4EA6-A8A6-26AADCCFF5BD}" destId="{15093E40-3BFA-4F92-82DB-6D2EC88B185F}" srcOrd="2" destOrd="0" presId="urn:microsoft.com/office/officeart/2005/8/layout/vList2"/>
    <dgm:cxn modelId="{DCF29334-9BB8-4A61-B152-CF7242A91932}" type="presParOf" srcId="{5E0374A8-9216-4EA6-A8A6-26AADCCFF5BD}" destId="{5DDF11A6-1BDD-4A7D-874B-1D48770A2EEC}" srcOrd="3" destOrd="0" presId="urn:microsoft.com/office/officeart/2005/8/layout/vList2"/>
    <dgm:cxn modelId="{683F3D7D-024D-4102-90B5-AB70B2C1CDA0}" type="presParOf" srcId="{5E0374A8-9216-4EA6-A8A6-26AADCCFF5BD}" destId="{537FC9FE-C6DC-4A71-AB63-9AB57B141B38}" srcOrd="4" destOrd="0" presId="urn:microsoft.com/office/officeart/2005/8/layout/vList2"/>
    <dgm:cxn modelId="{CD464EB8-55AC-4F27-8866-38EC7981B98A}" type="presParOf" srcId="{5E0374A8-9216-4EA6-A8A6-26AADCCFF5BD}" destId="{EBB86878-5FFC-4D54-AD4F-F6D36FC27B48}" srcOrd="5" destOrd="0" presId="urn:microsoft.com/office/officeart/2005/8/layout/vList2"/>
    <dgm:cxn modelId="{44B77051-5A00-4A44-A6C1-2916AA9AE251}" type="presParOf" srcId="{5E0374A8-9216-4EA6-A8A6-26AADCCFF5BD}" destId="{7E4737FC-DC0D-47C5-982A-6779F02F2FA0}" srcOrd="6" destOrd="0" presId="urn:microsoft.com/office/officeart/2005/8/layout/vList2"/>
    <dgm:cxn modelId="{BAA5BB5C-8789-4C4D-AC5B-86FB549EB2CF}" type="presParOf" srcId="{5E0374A8-9216-4EA6-A8A6-26AADCCFF5BD}" destId="{F9624797-5505-4516-BFE0-28D1A2A9FC5B}" srcOrd="7" destOrd="0" presId="urn:microsoft.com/office/officeart/2005/8/layout/vList2"/>
    <dgm:cxn modelId="{7D549A6D-DD43-4583-92C1-C4037F80080C}" type="presParOf" srcId="{5E0374A8-9216-4EA6-A8A6-26AADCCFF5BD}" destId="{4087D7C3-85DD-4964-B5C2-D024F10C3A10}" srcOrd="8" destOrd="0" presId="urn:microsoft.com/office/officeart/2005/8/layout/vList2"/>
    <dgm:cxn modelId="{C1D92F0F-9270-4334-9AED-4DCAF3ABBE41}" type="presParOf" srcId="{5E0374A8-9216-4EA6-A8A6-26AADCCFF5BD}" destId="{7496CB48-2BBB-47F6-8E6B-7E88CD40F620}" srcOrd="9" destOrd="0" presId="urn:microsoft.com/office/officeart/2005/8/layout/vList2"/>
    <dgm:cxn modelId="{DA698DDF-8F89-411C-A601-D3DE24BC8DEE}" type="presParOf" srcId="{5E0374A8-9216-4EA6-A8A6-26AADCCFF5BD}" destId="{DA06F981-2F3D-4275-A970-CC24210F79CB}" srcOrd="10" destOrd="0" presId="urn:microsoft.com/office/officeart/2005/8/layout/vList2"/>
    <dgm:cxn modelId="{C308F432-CB04-4EC2-BAF2-0658B77B0BEA}" type="presParOf" srcId="{5E0374A8-9216-4EA6-A8A6-26AADCCFF5BD}" destId="{83CD1D3F-54D9-49A0-9CC8-BFF69D95ED7B}" srcOrd="11" destOrd="0" presId="urn:microsoft.com/office/officeart/2005/8/layout/vList2"/>
    <dgm:cxn modelId="{34AB2B60-57DE-4A0E-92FA-55E41EC67111}" type="presParOf" srcId="{5E0374A8-9216-4EA6-A8A6-26AADCCFF5BD}" destId="{7897E37D-492D-4132-AD98-F66733ED8D02}"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7ED5F-8048-430C-BAFB-A5418D689C4D}" type="doc">
      <dgm:prSet loTypeId="urn:microsoft.com/office/officeart/2005/8/layout/vList2" loCatId="list" qsTypeId="urn:microsoft.com/office/officeart/2005/8/quickstyle/simple2" qsCatId="simple" csTypeId="urn:microsoft.com/office/officeart/2005/8/colors/accent2_1" csCatId="accent2" phldr="1"/>
      <dgm:spPr/>
      <dgm:t>
        <a:bodyPr/>
        <a:lstStyle/>
        <a:p>
          <a:endParaRPr lang="en-US"/>
        </a:p>
      </dgm:t>
    </dgm:pt>
    <dgm:pt modelId="{47DFC912-D24E-420A-9698-35E908B57454}">
      <dgm:prSet/>
      <dgm:spPr>
        <a:ln>
          <a:solidFill>
            <a:schemeClr val="accent2">
              <a:lumMod val="75000"/>
            </a:schemeClr>
          </a:solidFill>
        </a:ln>
      </dgm:spPr>
      <dgm:t>
        <a:bodyPr/>
        <a:lstStyle/>
        <a:p>
          <a:r>
            <a:rPr lang="en-US"/>
            <a:t>Semantic search</a:t>
          </a:r>
        </a:p>
      </dgm:t>
    </dgm:pt>
    <dgm:pt modelId="{E9F2E526-6820-48A7-881E-FAF5DCAC0AE0}" type="parTrans" cxnId="{07523103-0E23-41F7-8C53-C3F038014602}">
      <dgm:prSet/>
      <dgm:spPr/>
      <dgm:t>
        <a:bodyPr/>
        <a:lstStyle/>
        <a:p>
          <a:endParaRPr lang="en-US"/>
        </a:p>
      </dgm:t>
    </dgm:pt>
    <dgm:pt modelId="{8B52C45E-85E1-46F0-8EB4-B42A6097D6CC}" type="sibTrans" cxnId="{07523103-0E23-41F7-8C53-C3F038014602}">
      <dgm:prSet/>
      <dgm:spPr/>
      <dgm:t>
        <a:bodyPr/>
        <a:lstStyle/>
        <a:p>
          <a:endParaRPr lang="en-US"/>
        </a:p>
      </dgm:t>
    </dgm:pt>
    <dgm:pt modelId="{771DA63E-FF10-4730-8CB1-7E5730C4EB60}">
      <dgm:prSet/>
      <dgm:spPr>
        <a:ln>
          <a:solidFill>
            <a:schemeClr val="accent2">
              <a:lumMod val="75000"/>
            </a:schemeClr>
          </a:solidFill>
        </a:ln>
      </dgm:spPr>
      <dgm:t>
        <a:bodyPr/>
        <a:lstStyle/>
        <a:p>
          <a:r>
            <a:rPr lang="en-US" dirty="0"/>
            <a:t>Recommendation systems</a:t>
          </a:r>
        </a:p>
      </dgm:t>
    </dgm:pt>
    <dgm:pt modelId="{3810473F-3D3F-40E9-8607-106350FEB173}" type="parTrans" cxnId="{FF085789-9AC0-4819-B895-E10D157FE7A7}">
      <dgm:prSet/>
      <dgm:spPr/>
      <dgm:t>
        <a:bodyPr/>
        <a:lstStyle/>
        <a:p>
          <a:endParaRPr lang="en-US"/>
        </a:p>
      </dgm:t>
    </dgm:pt>
    <dgm:pt modelId="{06532150-9872-4E5E-808A-F9D1EEC85466}" type="sibTrans" cxnId="{FF085789-9AC0-4819-B895-E10D157FE7A7}">
      <dgm:prSet/>
      <dgm:spPr/>
      <dgm:t>
        <a:bodyPr/>
        <a:lstStyle/>
        <a:p>
          <a:endParaRPr lang="en-US"/>
        </a:p>
      </dgm:t>
    </dgm:pt>
    <dgm:pt modelId="{A10133BB-6A07-47F9-A5BF-B2A715ACB809}">
      <dgm:prSet/>
      <dgm:spPr>
        <a:ln>
          <a:solidFill>
            <a:schemeClr val="accent2">
              <a:lumMod val="75000"/>
            </a:schemeClr>
          </a:solidFill>
        </a:ln>
      </dgm:spPr>
      <dgm:t>
        <a:bodyPr/>
        <a:lstStyle/>
        <a:p>
          <a:r>
            <a:rPr lang="en-US"/>
            <a:t>Fraud detection</a:t>
          </a:r>
        </a:p>
      </dgm:t>
    </dgm:pt>
    <dgm:pt modelId="{66A036C5-7591-461A-8D52-80D9F241A505}" type="parTrans" cxnId="{0B3750B8-17E2-4D10-8878-5AB95E9379B6}">
      <dgm:prSet/>
      <dgm:spPr/>
      <dgm:t>
        <a:bodyPr/>
        <a:lstStyle/>
        <a:p>
          <a:endParaRPr lang="en-US"/>
        </a:p>
      </dgm:t>
    </dgm:pt>
    <dgm:pt modelId="{148E89E3-E3C2-4FB7-8755-B0103244C2D0}" type="sibTrans" cxnId="{0B3750B8-17E2-4D10-8878-5AB95E9379B6}">
      <dgm:prSet/>
      <dgm:spPr/>
      <dgm:t>
        <a:bodyPr/>
        <a:lstStyle/>
        <a:p>
          <a:endParaRPr lang="en-US"/>
        </a:p>
      </dgm:t>
    </dgm:pt>
    <dgm:pt modelId="{788CBF99-C615-44C7-ABC5-257EDE4DF85A}">
      <dgm:prSet/>
      <dgm:spPr>
        <a:ln>
          <a:solidFill>
            <a:schemeClr val="accent2">
              <a:lumMod val="75000"/>
            </a:schemeClr>
          </a:solidFill>
        </a:ln>
      </dgm:spPr>
      <dgm:t>
        <a:bodyPr/>
        <a:lstStyle/>
        <a:p>
          <a:r>
            <a:rPr lang="en-US" dirty="0"/>
            <a:t>Natural Language Processing pipelines</a:t>
          </a:r>
        </a:p>
      </dgm:t>
    </dgm:pt>
    <dgm:pt modelId="{02BC49BD-4665-45B6-AC5C-CB360BC73D09}" type="parTrans" cxnId="{53873FEA-BD35-4C02-AE0B-570785DDECED}">
      <dgm:prSet/>
      <dgm:spPr/>
      <dgm:t>
        <a:bodyPr/>
        <a:lstStyle/>
        <a:p>
          <a:endParaRPr lang="en-US"/>
        </a:p>
      </dgm:t>
    </dgm:pt>
    <dgm:pt modelId="{7E030F22-60C9-4517-A631-1B507E88B1BD}" type="sibTrans" cxnId="{53873FEA-BD35-4C02-AE0B-570785DDECED}">
      <dgm:prSet/>
      <dgm:spPr/>
      <dgm:t>
        <a:bodyPr/>
        <a:lstStyle/>
        <a:p>
          <a:endParaRPr lang="en-US"/>
        </a:p>
      </dgm:t>
    </dgm:pt>
    <dgm:pt modelId="{9E016B1F-04BC-4F94-85AD-6EE4E5CE5F18}">
      <dgm:prSet/>
      <dgm:spPr>
        <a:ln>
          <a:solidFill>
            <a:schemeClr val="accent2">
              <a:lumMod val="75000"/>
            </a:schemeClr>
          </a:solidFill>
        </a:ln>
      </dgm:spPr>
      <dgm:t>
        <a:bodyPr/>
        <a:lstStyle/>
        <a:p>
          <a:r>
            <a:rPr lang="en-US"/>
            <a:t>Retrieval-Augmented Generation (RAG) patterns</a:t>
          </a:r>
        </a:p>
      </dgm:t>
    </dgm:pt>
    <dgm:pt modelId="{FA6AEFCA-7654-4A4C-AA74-91F6BACE01E0}" type="parTrans" cxnId="{900FAF57-E0F2-4D6B-BE55-1E0F8460D99B}">
      <dgm:prSet/>
      <dgm:spPr/>
      <dgm:t>
        <a:bodyPr/>
        <a:lstStyle/>
        <a:p>
          <a:endParaRPr lang="en-US"/>
        </a:p>
      </dgm:t>
    </dgm:pt>
    <dgm:pt modelId="{4B4E54BA-4495-4675-8701-601BCA80702A}" type="sibTrans" cxnId="{900FAF57-E0F2-4D6B-BE55-1E0F8460D99B}">
      <dgm:prSet/>
      <dgm:spPr/>
      <dgm:t>
        <a:bodyPr/>
        <a:lstStyle/>
        <a:p>
          <a:endParaRPr lang="en-US"/>
        </a:p>
      </dgm:t>
    </dgm:pt>
    <dgm:pt modelId="{BFDBF91A-7951-47FF-A55B-63688BE0BD01}">
      <dgm:prSet/>
      <dgm:spPr>
        <a:ln>
          <a:solidFill>
            <a:schemeClr val="accent2">
              <a:lumMod val="75000"/>
            </a:schemeClr>
          </a:solidFill>
        </a:ln>
      </dgm:spPr>
      <dgm:t>
        <a:bodyPr/>
        <a:lstStyle/>
        <a:p>
          <a:r>
            <a:rPr lang="en-US"/>
            <a:t>Machine Learning pipelines</a:t>
          </a:r>
          <a:endParaRPr lang="en-US" dirty="0"/>
        </a:p>
      </dgm:t>
    </dgm:pt>
    <dgm:pt modelId="{683B473E-D36F-49F5-B211-1A2F210B415B}" type="parTrans" cxnId="{003F3F26-18B2-42A1-8320-A7D94103104E}">
      <dgm:prSet/>
      <dgm:spPr/>
      <dgm:t>
        <a:bodyPr/>
        <a:lstStyle/>
        <a:p>
          <a:endParaRPr lang="en-US"/>
        </a:p>
      </dgm:t>
    </dgm:pt>
    <dgm:pt modelId="{3491B953-8A1B-4ADD-932D-5D3D1E503C2F}" type="sibTrans" cxnId="{003F3F26-18B2-42A1-8320-A7D94103104E}">
      <dgm:prSet/>
      <dgm:spPr/>
      <dgm:t>
        <a:bodyPr/>
        <a:lstStyle/>
        <a:p>
          <a:endParaRPr lang="en-US"/>
        </a:p>
      </dgm:t>
    </dgm:pt>
    <dgm:pt modelId="{FC1195A0-F6FF-4FD6-BD09-146D80D44E34}" type="pres">
      <dgm:prSet presAssocID="{5C77ED5F-8048-430C-BAFB-A5418D689C4D}" presName="linear" presStyleCnt="0">
        <dgm:presLayoutVars>
          <dgm:animLvl val="lvl"/>
          <dgm:resizeHandles val="exact"/>
        </dgm:presLayoutVars>
      </dgm:prSet>
      <dgm:spPr/>
    </dgm:pt>
    <dgm:pt modelId="{7B1FD772-622C-4A0A-A694-EF10B8D20467}" type="pres">
      <dgm:prSet presAssocID="{47DFC912-D24E-420A-9698-35E908B57454}" presName="parentText" presStyleLbl="node1" presStyleIdx="0" presStyleCnt="6">
        <dgm:presLayoutVars>
          <dgm:chMax val="0"/>
          <dgm:bulletEnabled val="1"/>
        </dgm:presLayoutVars>
      </dgm:prSet>
      <dgm:spPr/>
    </dgm:pt>
    <dgm:pt modelId="{D7C09828-C87C-4304-8CDA-0FFC5A4BACE9}" type="pres">
      <dgm:prSet presAssocID="{8B52C45E-85E1-46F0-8EB4-B42A6097D6CC}" presName="spacer" presStyleCnt="0"/>
      <dgm:spPr/>
    </dgm:pt>
    <dgm:pt modelId="{AE26E4E2-44C1-4599-82F1-05E3E8640F87}" type="pres">
      <dgm:prSet presAssocID="{771DA63E-FF10-4730-8CB1-7E5730C4EB60}" presName="parentText" presStyleLbl="node1" presStyleIdx="1" presStyleCnt="6">
        <dgm:presLayoutVars>
          <dgm:chMax val="0"/>
          <dgm:bulletEnabled val="1"/>
        </dgm:presLayoutVars>
      </dgm:prSet>
      <dgm:spPr/>
    </dgm:pt>
    <dgm:pt modelId="{29FEE0F5-4F4C-42C0-935F-643A94944704}" type="pres">
      <dgm:prSet presAssocID="{06532150-9872-4E5E-808A-F9D1EEC85466}" presName="spacer" presStyleCnt="0"/>
      <dgm:spPr/>
    </dgm:pt>
    <dgm:pt modelId="{77368C18-FFDD-4129-82D7-73AD9D6AC90D}" type="pres">
      <dgm:prSet presAssocID="{A10133BB-6A07-47F9-A5BF-B2A715ACB809}" presName="parentText" presStyleLbl="node1" presStyleIdx="2" presStyleCnt="6">
        <dgm:presLayoutVars>
          <dgm:chMax val="0"/>
          <dgm:bulletEnabled val="1"/>
        </dgm:presLayoutVars>
      </dgm:prSet>
      <dgm:spPr/>
    </dgm:pt>
    <dgm:pt modelId="{4A3F539A-FABA-4997-AC5D-86611F21D8D7}" type="pres">
      <dgm:prSet presAssocID="{148E89E3-E3C2-4FB7-8755-B0103244C2D0}" presName="spacer" presStyleCnt="0"/>
      <dgm:spPr/>
    </dgm:pt>
    <dgm:pt modelId="{D75D5067-1641-4F50-AA72-54AC984B1AA2}" type="pres">
      <dgm:prSet presAssocID="{788CBF99-C615-44C7-ABC5-257EDE4DF85A}" presName="parentText" presStyleLbl="node1" presStyleIdx="3" presStyleCnt="6">
        <dgm:presLayoutVars>
          <dgm:chMax val="0"/>
          <dgm:bulletEnabled val="1"/>
        </dgm:presLayoutVars>
      </dgm:prSet>
      <dgm:spPr/>
    </dgm:pt>
    <dgm:pt modelId="{9373B801-5074-4C4C-9254-8E2B2C95B207}" type="pres">
      <dgm:prSet presAssocID="{7E030F22-60C9-4517-A631-1B507E88B1BD}" presName="spacer" presStyleCnt="0"/>
      <dgm:spPr/>
    </dgm:pt>
    <dgm:pt modelId="{7F7652DF-DFE5-45E4-845A-B2A3F16437AB}" type="pres">
      <dgm:prSet presAssocID="{BFDBF91A-7951-47FF-A55B-63688BE0BD01}" presName="parentText" presStyleLbl="node1" presStyleIdx="4" presStyleCnt="6">
        <dgm:presLayoutVars>
          <dgm:chMax val="0"/>
          <dgm:bulletEnabled val="1"/>
        </dgm:presLayoutVars>
      </dgm:prSet>
      <dgm:spPr/>
    </dgm:pt>
    <dgm:pt modelId="{7ECAB87C-E9C8-4B7A-A578-C8F2928ACFFE}" type="pres">
      <dgm:prSet presAssocID="{3491B953-8A1B-4ADD-932D-5D3D1E503C2F}" presName="spacer" presStyleCnt="0"/>
      <dgm:spPr/>
    </dgm:pt>
    <dgm:pt modelId="{6934507F-8EB3-4301-AA4D-1B5574145E45}" type="pres">
      <dgm:prSet presAssocID="{9E016B1F-04BC-4F94-85AD-6EE4E5CE5F18}" presName="parentText" presStyleLbl="node1" presStyleIdx="5" presStyleCnt="6">
        <dgm:presLayoutVars>
          <dgm:chMax val="0"/>
          <dgm:bulletEnabled val="1"/>
        </dgm:presLayoutVars>
      </dgm:prSet>
      <dgm:spPr/>
    </dgm:pt>
  </dgm:ptLst>
  <dgm:cxnLst>
    <dgm:cxn modelId="{07523103-0E23-41F7-8C53-C3F038014602}" srcId="{5C77ED5F-8048-430C-BAFB-A5418D689C4D}" destId="{47DFC912-D24E-420A-9698-35E908B57454}" srcOrd="0" destOrd="0" parTransId="{E9F2E526-6820-48A7-881E-FAF5DCAC0AE0}" sibTransId="{8B52C45E-85E1-46F0-8EB4-B42A6097D6CC}"/>
    <dgm:cxn modelId="{003F3F26-18B2-42A1-8320-A7D94103104E}" srcId="{5C77ED5F-8048-430C-BAFB-A5418D689C4D}" destId="{BFDBF91A-7951-47FF-A55B-63688BE0BD01}" srcOrd="4" destOrd="0" parTransId="{683B473E-D36F-49F5-B211-1A2F210B415B}" sibTransId="{3491B953-8A1B-4ADD-932D-5D3D1E503C2F}"/>
    <dgm:cxn modelId="{D807F663-196E-4BC9-919F-69A3F79EABA4}" type="presOf" srcId="{9E016B1F-04BC-4F94-85AD-6EE4E5CE5F18}" destId="{6934507F-8EB3-4301-AA4D-1B5574145E45}" srcOrd="0" destOrd="0" presId="urn:microsoft.com/office/officeart/2005/8/layout/vList2"/>
    <dgm:cxn modelId="{87A97777-D92C-4184-9B44-6095B391EBAA}" type="presOf" srcId="{771DA63E-FF10-4730-8CB1-7E5730C4EB60}" destId="{AE26E4E2-44C1-4599-82F1-05E3E8640F87}" srcOrd="0" destOrd="0" presId="urn:microsoft.com/office/officeart/2005/8/layout/vList2"/>
    <dgm:cxn modelId="{900FAF57-E0F2-4D6B-BE55-1E0F8460D99B}" srcId="{5C77ED5F-8048-430C-BAFB-A5418D689C4D}" destId="{9E016B1F-04BC-4F94-85AD-6EE4E5CE5F18}" srcOrd="5" destOrd="0" parTransId="{FA6AEFCA-7654-4A4C-AA74-91F6BACE01E0}" sibTransId="{4B4E54BA-4495-4675-8701-601BCA80702A}"/>
    <dgm:cxn modelId="{FCC6BA58-83AA-4A3F-811D-4306A7D9A11C}" type="presOf" srcId="{788CBF99-C615-44C7-ABC5-257EDE4DF85A}" destId="{D75D5067-1641-4F50-AA72-54AC984B1AA2}" srcOrd="0" destOrd="0" presId="urn:microsoft.com/office/officeart/2005/8/layout/vList2"/>
    <dgm:cxn modelId="{FF085789-9AC0-4819-B895-E10D157FE7A7}" srcId="{5C77ED5F-8048-430C-BAFB-A5418D689C4D}" destId="{771DA63E-FF10-4730-8CB1-7E5730C4EB60}" srcOrd="1" destOrd="0" parTransId="{3810473F-3D3F-40E9-8607-106350FEB173}" sibTransId="{06532150-9872-4E5E-808A-F9D1EEC85466}"/>
    <dgm:cxn modelId="{0C3210A8-8A6B-4FB1-AF74-40FD51796FC8}" type="presOf" srcId="{BFDBF91A-7951-47FF-A55B-63688BE0BD01}" destId="{7F7652DF-DFE5-45E4-845A-B2A3F16437AB}" srcOrd="0" destOrd="0" presId="urn:microsoft.com/office/officeart/2005/8/layout/vList2"/>
    <dgm:cxn modelId="{0B3750B8-17E2-4D10-8878-5AB95E9379B6}" srcId="{5C77ED5F-8048-430C-BAFB-A5418D689C4D}" destId="{A10133BB-6A07-47F9-A5BF-B2A715ACB809}" srcOrd="2" destOrd="0" parTransId="{66A036C5-7591-461A-8D52-80D9F241A505}" sibTransId="{148E89E3-E3C2-4FB7-8755-B0103244C2D0}"/>
    <dgm:cxn modelId="{B80E66BD-E00A-40F8-9EAF-D4FC5C09AF6E}" type="presOf" srcId="{5C77ED5F-8048-430C-BAFB-A5418D689C4D}" destId="{FC1195A0-F6FF-4FD6-BD09-146D80D44E34}" srcOrd="0" destOrd="0" presId="urn:microsoft.com/office/officeart/2005/8/layout/vList2"/>
    <dgm:cxn modelId="{7DB17BC5-2CAE-4587-8696-D01D15D0B86E}" type="presOf" srcId="{A10133BB-6A07-47F9-A5BF-B2A715ACB809}" destId="{77368C18-FFDD-4129-82D7-73AD9D6AC90D}" srcOrd="0" destOrd="0" presId="urn:microsoft.com/office/officeart/2005/8/layout/vList2"/>
    <dgm:cxn modelId="{EE5D08E8-C3DA-4BA5-B2D8-5D392D49419E}" type="presOf" srcId="{47DFC912-D24E-420A-9698-35E908B57454}" destId="{7B1FD772-622C-4A0A-A694-EF10B8D20467}" srcOrd="0" destOrd="0" presId="urn:microsoft.com/office/officeart/2005/8/layout/vList2"/>
    <dgm:cxn modelId="{53873FEA-BD35-4C02-AE0B-570785DDECED}" srcId="{5C77ED5F-8048-430C-BAFB-A5418D689C4D}" destId="{788CBF99-C615-44C7-ABC5-257EDE4DF85A}" srcOrd="3" destOrd="0" parTransId="{02BC49BD-4665-45B6-AC5C-CB360BC73D09}" sibTransId="{7E030F22-60C9-4517-A631-1B507E88B1BD}"/>
    <dgm:cxn modelId="{3FEC114E-3523-40BD-A97C-AB0849933093}" type="presParOf" srcId="{FC1195A0-F6FF-4FD6-BD09-146D80D44E34}" destId="{7B1FD772-622C-4A0A-A694-EF10B8D20467}" srcOrd="0" destOrd="0" presId="urn:microsoft.com/office/officeart/2005/8/layout/vList2"/>
    <dgm:cxn modelId="{1BEF8A14-83B5-4038-BCEB-D105E53C9A5D}" type="presParOf" srcId="{FC1195A0-F6FF-4FD6-BD09-146D80D44E34}" destId="{D7C09828-C87C-4304-8CDA-0FFC5A4BACE9}" srcOrd="1" destOrd="0" presId="urn:microsoft.com/office/officeart/2005/8/layout/vList2"/>
    <dgm:cxn modelId="{26E1BA93-F58F-4253-A80C-07611533CBA5}" type="presParOf" srcId="{FC1195A0-F6FF-4FD6-BD09-146D80D44E34}" destId="{AE26E4E2-44C1-4599-82F1-05E3E8640F87}" srcOrd="2" destOrd="0" presId="urn:microsoft.com/office/officeart/2005/8/layout/vList2"/>
    <dgm:cxn modelId="{02620DB4-6500-40D7-8CBD-9A61155A001A}" type="presParOf" srcId="{FC1195A0-F6FF-4FD6-BD09-146D80D44E34}" destId="{29FEE0F5-4F4C-42C0-935F-643A94944704}" srcOrd="3" destOrd="0" presId="urn:microsoft.com/office/officeart/2005/8/layout/vList2"/>
    <dgm:cxn modelId="{4176EC64-C749-4160-A05F-19729602FF90}" type="presParOf" srcId="{FC1195A0-F6FF-4FD6-BD09-146D80D44E34}" destId="{77368C18-FFDD-4129-82D7-73AD9D6AC90D}" srcOrd="4" destOrd="0" presId="urn:microsoft.com/office/officeart/2005/8/layout/vList2"/>
    <dgm:cxn modelId="{E60A3245-F40D-4431-9EBE-F385C7CA3F08}" type="presParOf" srcId="{FC1195A0-F6FF-4FD6-BD09-146D80D44E34}" destId="{4A3F539A-FABA-4997-AC5D-86611F21D8D7}" srcOrd="5" destOrd="0" presId="urn:microsoft.com/office/officeart/2005/8/layout/vList2"/>
    <dgm:cxn modelId="{3402B12F-C976-48FE-A26D-80F0A0B5B1A1}" type="presParOf" srcId="{FC1195A0-F6FF-4FD6-BD09-146D80D44E34}" destId="{D75D5067-1641-4F50-AA72-54AC984B1AA2}" srcOrd="6" destOrd="0" presId="urn:microsoft.com/office/officeart/2005/8/layout/vList2"/>
    <dgm:cxn modelId="{2BA36018-C5AD-47EF-AD6B-0FEC72D1DE53}" type="presParOf" srcId="{FC1195A0-F6FF-4FD6-BD09-146D80D44E34}" destId="{9373B801-5074-4C4C-9254-8E2B2C95B207}" srcOrd="7" destOrd="0" presId="urn:microsoft.com/office/officeart/2005/8/layout/vList2"/>
    <dgm:cxn modelId="{DAE7443A-DB82-49DF-8D94-6624D655332C}" type="presParOf" srcId="{FC1195A0-F6FF-4FD6-BD09-146D80D44E34}" destId="{7F7652DF-DFE5-45E4-845A-B2A3F16437AB}" srcOrd="8" destOrd="0" presId="urn:microsoft.com/office/officeart/2005/8/layout/vList2"/>
    <dgm:cxn modelId="{AAE330DA-1808-4271-BB85-5E57E1B62922}" type="presParOf" srcId="{FC1195A0-F6FF-4FD6-BD09-146D80D44E34}" destId="{7ECAB87C-E9C8-4B7A-A578-C8F2928ACFFE}" srcOrd="9" destOrd="0" presId="urn:microsoft.com/office/officeart/2005/8/layout/vList2"/>
    <dgm:cxn modelId="{62F82F0E-DC6C-41E8-A6DF-4C342BB29B90}" type="presParOf" srcId="{FC1195A0-F6FF-4FD6-BD09-146D80D44E34}" destId="{6934507F-8EB3-4301-AA4D-1B5574145E4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3D3C9D8-AD94-42B3-88ED-6FA51D048007}"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574B24C4-3816-4878-9CB5-A3B2CCDF5D98}">
      <dgm:prSet custT="1"/>
      <dgm:spPr/>
      <dgm:t>
        <a:bodyPr/>
        <a:lstStyle/>
        <a:p>
          <a:pPr>
            <a:lnSpc>
              <a:spcPct val="100000"/>
            </a:lnSpc>
            <a:defRPr b="1"/>
          </a:pPr>
          <a:r>
            <a:rPr lang="en-US" sz="1800" b="1" i="0" baseline="0" dirty="0"/>
            <a:t>Certificates</a:t>
          </a:r>
          <a:r>
            <a:rPr lang="en-US" sz="1800" b="0" i="0" baseline="0" dirty="0"/>
            <a:t>: You must use a valid CA-signed certificate </a:t>
          </a:r>
          <a:endParaRPr lang="en-US" sz="1800" dirty="0"/>
        </a:p>
      </dgm:t>
    </dgm:pt>
    <dgm:pt modelId="{9A3C6EA2-4B52-4CB7-A2F7-00CAD190F1B1}" type="parTrans" cxnId="{F196DF09-442D-4E44-8CAE-4FE32E54AF5D}">
      <dgm:prSet/>
      <dgm:spPr/>
      <dgm:t>
        <a:bodyPr/>
        <a:lstStyle/>
        <a:p>
          <a:endParaRPr lang="en-US"/>
        </a:p>
      </dgm:t>
    </dgm:pt>
    <dgm:pt modelId="{1BECF611-8B59-408C-A46A-E8407E033B12}" type="sibTrans" cxnId="{F196DF09-442D-4E44-8CAE-4FE32E54AF5D}">
      <dgm:prSet/>
      <dgm:spPr/>
      <dgm:t>
        <a:bodyPr/>
        <a:lstStyle/>
        <a:p>
          <a:endParaRPr lang="en-US"/>
        </a:p>
      </dgm:t>
    </dgm:pt>
    <dgm:pt modelId="{E4771A24-37E7-4022-901A-EA250F3CA0BF}">
      <dgm:prSet custT="1"/>
      <dgm:spPr/>
      <dgm:t>
        <a:bodyPr/>
        <a:lstStyle/>
        <a:p>
          <a:pPr>
            <a:lnSpc>
              <a:spcPct val="100000"/>
            </a:lnSpc>
          </a:pPr>
          <a:r>
            <a:rPr lang="en-US" sz="1800" b="0" i="0" baseline="0" dirty="0"/>
            <a:t>Self-signed certificates are not sufficient for strict encryption </a:t>
          </a:r>
          <a:endParaRPr lang="en-US" sz="1800" dirty="0"/>
        </a:p>
      </dgm:t>
    </dgm:pt>
    <dgm:pt modelId="{88589163-8E8F-4095-80EB-D76EFA6A8FBE}" type="parTrans" cxnId="{A1A2104C-F8F7-43E7-8067-4847DAF2BD48}">
      <dgm:prSet/>
      <dgm:spPr/>
      <dgm:t>
        <a:bodyPr/>
        <a:lstStyle/>
        <a:p>
          <a:endParaRPr lang="en-US"/>
        </a:p>
      </dgm:t>
    </dgm:pt>
    <dgm:pt modelId="{82BF3AEE-1F66-4129-B425-3C9D1CE8EF05}" type="sibTrans" cxnId="{A1A2104C-F8F7-43E7-8067-4847DAF2BD48}">
      <dgm:prSet/>
      <dgm:spPr/>
      <dgm:t>
        <a:bodyPr/>
        <a:lstStyle/>
        <a:p>
          <a:endParaRPr lang="en-US"/>
        </a:p>
      </dgm:t>
    </dgm:pt>
    <dgm:pt modelId="{1D91467C-D4BE-4BBA-BDF9-7FD5A6725212}">
      <dgm:prSet custT="1"/>
      <dgm:spPr/>
      <dgm:t>
        <a:bodyPr/>
        <a:lstStyle/>
        <a:p>
          <a:pPr>
            <a:lnSpc>
              <a:spcPct val="100000"/>
            </a:lnSpc>
          </a:pPr>
          <a:r>
            <a:rPr lang="en-US" sz="1800" b="0" i="0" baseline="0" dirty="0"/>
            <a:t>The certificate must have the correct Subject Alternative Name for listeners and replicas. </a:t>
          </a:r>
          <a:endParaRPr lang="en-US" sz="1800" dirty="0"/>
        </a:p>
      </dgm:t>
    </dgm:pt>
    <dgm:pt modelId="{EDEDE69D-407E-4FC7-AB55-2B97217FEAD7}" type="parTrans" cxnId="{8219DCB1-A7A9-4CB7-B7C5-4445607BB1EF}">
      <dgm:prSet/>
      <dgm:spPr/>
      <dgm:t>
        <a:bodyPr/>
        <a:lstStyle/>
        <a:p>
          <a:endParaRPr lang="en-US"/>
        </a:p>
      </dgm:t>
    </dgm:pt>
    <dgm:pt modelId="{E616E324-F3D3-498F-A48F-88D09AD0F9FE}" type="sibTrans" cxnId="{8219DCB1-A7A9-4CB7-B7C5-4445607BB1EF}">
      <dgm:prSet/>
      <dgm:spPr/>
      <dgm:t>
        <a:bodyPr/>
        <a:lstStyle/>
        <a:p>
          <a:endParaRPr lang="en-US"/>
        </a:p>
      </dgm:t>
    </dgm:pt>
    <dgm:pt modelId="{78900A3C-0C29-49C2-9106-2C6E4B845C38}">
      <dgm:prSet custT="1"/>
      <dgm:spPr/>
      <dgm:t>
        <a:bodyPr/>
        <a:lstStyle/>
        <a:p>
          <a:pPr>
            <a:lnSpc>
              <a:spcPct val="100000"/>
            </a:lnSpc>
            <a:defRPr b="1"/>
          </a:pPr>
          <a:r>
            <a:rPr lang="en-US" sz="1800" b="1" i="0" baseline="0" dirty="0"/>
            <a:t>Drivers</a:t>
          </a:r>
          <a:r>
            <a:rPr lang="en-US" sz="1800" b="0" i="0" baseline="0" dirty="0"/>
            <a:t>: Ensure you have ODBC Driver 18 or OLE DB Driver 19 installed. </a:t>
          </a:r>
          <a:endParaRPr lang="en-US" sz="1800" dirty="0"/>
        </a:p>
      </dgm:t>
    </dgm:pt>
    <dgm:pt modelId="{F4FCD45F-F893-45F0-AD2B-96F74151FB3C}" type="parTrans" cxnId="{9438D680-0E71-4AF1-82D3-92878D9194CC}">
      <dgm:prSet/>
      <dgm:spPr/>
      <dgm:t>
        <a:bodyPr/>
        <a:lstStyle/>
        <a:p>
          <a:endParaRPr lang="en-US"/>
        </a:p>
      </dgm:t>
    </dgm:pt>
    <dgm:pt modelId="{0DBFF93F-14AD-4A85-A32E-487591BDC815}" type="sibTrans" cxnId="{9438D680-0E71-4AF1-82D3-92878D9194CC}">
      <dgm:prSet/>
      <dgm:spPr/>
      <dgm:t>
        <a:bodyPr/>
        <a:lstStyle/>
        <a:p>
          <a:endParaRPr lang="en-US"/>
        </a:p>
      </dgm:t>
    </dgm:pt>
    <dgm:pt modelId="{B002A139-0B7D-4261-BB57-51E908A371D5}">
      <dgm:prSet custT="1"/>
      <dgm:spPr/>
      <dgm:t>
        <a:bodyPr/>
        <a:lstStyle/>
        <a:p>
          <a:pPr>
            <a:lnSpc>
              <a:spcPct val="100000"/>
            </a:lnSpc>
          </a:pPr>
          <a:r>
            <a:rPr lang="en-US" sz="1800" b="0" i="0" baseline="0" dirty="0"/>
            <a:t>These are required for strict encryption and TDS 8.0 support. </a:t>
          </a:r>
          <a:endParaRPr lang="en-US" sz="1800" dirty="0"/>
        </a:p>
      </dgm:t>
    </dgm:pt>
    <dgm:pt modelId="{00182562-1D4D-4679-9EE5-0CFE50E57581}" type="parTrans" cxnId="{233E29EE-1D9B-420D-8234-E7D2CEDEB8C2}">
      <dgm:prSet/>
      <dgm:spPr/>
      <dgm:t>
        <a:bodyPr/>
        <a:lstStyle/>
        <a:p>
          <a:endParaRPr lang="en-US"/>
        </a:p>
      </dgm:t>
    </dgm:pt>
    <dgm:pt modelId="{6118C55C-8D52-4A1A-B2A6-967AFCDFB86C}" type="sibTrans" cxnId="{233E29EE-1D9B-420D-8234-E7D2CEDEB8C2}">
      <dgm:prSet/>
      <dgm:spPr/>
      <dgm:t>
        <a:bodyPr/>
        <a:lstStyle/>
        <a:p>
          <a:endParaRPr lang="en-US"/>
        </a:p>
      </dgm:t>
    </dgm:pt>
    <dgm:pt modelId="{BEB22381-BC80-46A7-90DF-AB9E7751D945}">
      <dgm:prSet custT="1"/>
      <dgm:spPr/>
      <dgm:t>
        <a:bodyPr/>
        <a:lstStyle/>
        <a:p>
          <a:pPr>
            <a:lnSpc>
              <a:spcPct val="100000"/>
            </a:lnSpc>
            <a:defRPr b="1"/>
          </a:pPr>
          <a:r>
            <a:rPr lang="en-US" sz="1800" b="1" i="0" baseline="0" dirty="0"/>
            <a:t>Connection Strings</a:t>
          </a:r>
          <a:r>
            <a:rPr lang="en-US" sz="1800" b="0" i="0" baseline="0" dirty="0"/>
            <a:t>: Use the Encrypt=Strict parameter in your connection string to enforce TLS 1.3 and TDS 8.0. </a:t>
          </a:r>
          <a:endParaRPr lang="en-US" sz="1800" dirty="0"/>
        </a:p>
      </dgm:t>
    </dgm:pt>
    <dgm:pt modelId="{4B18B82F-4514-4A2D-8EAC-E08F22CF59F2}" type="parTrans" cxnId="{CCE51F4D-5DEB-4873-9FB7-21715701466C}">
      <dgm:prSet/>
      <dgm:spPr/>
      <dgm:t>
        <a:bodyPr/>
        <a:lstStyle/>
        <a:p>
          <a:endParaRPr lang="en-US"/>
        </a:p>
      </dgm:t>
    </dgm:pt>
    <dgm:pt modelId="{90DAA9BA-05D6-4F53-B808-1FAC6E95D48B}" type="sibTrans" cxnId="{CCE51F4D-5DEB-4873-9FB7-21715701466C}">
      <dgm:prSet/>
      <dgm:spPr/>
      <dgm:t>
        <a:bodyPr/>
        <a:lstStyle/>
        <a:p>
          <a:endParaRPr lang="en-US"/>
        </a:p>
      </dgm:t>
    </dgm:pt>
    <dgm:pt modelId="{AE864E63-7263-4FD2-BC9F-1FFCA80EBBC8}">
      <dgm:prSet custT="1"/>
      <dgm:spPr/>
      <dgm:t>
        <a:bodyPr/>
        <a:lstStyle/>
        <a:p>
          <a:pPr>
            <a:lnSpc>
              <a:spcPct val="100000"/>
            </a:lnSpc>
          </a:pPr>
          <a:r>
            <a:rPr lang="en-US" sz="1800" b="0" i="0" baseline="0" dirty="0"/>
            <a:t>Previous options like Encrypt=True/False are replaced with Strict for mandatory encryption. </a:t>
          </a:r>
          <a:endParaRPr lang="en-US" sz="1800" dirty="0"/>
        </a:p>
      </dgm:t>
    </dgm:pt>
    <dgm:pt modelId="{B5BB4784-2ACE-4648-A59F-829997839AB8}" type="parTrans" cxnId="{92ACFEFC-A2FD-422A-9861-74FA0F072B2E}">
      <dgm:prSet/>
      <dgm:spPr/>
      <dgm:t>
        <a:bodyPr/>
        <a:lstStyle/>
        <a:p>
          <a:endParaRPr lang="en-US"/>
        </a:p>
      </dgm:t>
    </dgm:pt>
    <dgm:pt modelId="{3166F2FD-23A9-4FA2-A64C-924CC5F4B027}" type="sibTrans" cxnId="{92ACFEFC-A2FD-422A-9861-74FA0F072B2E}">
      <dgm:prSet/>
      <dgm:spPr/>
      <dgm:t>
        <a:bodyPr/>
        <a:lstStyle/>
        <a:p>
          <a:endParaRPr lang="en-US"/>
        </a:p>
      </dgm:t>
    </dgm:pt>
    <dgm:pt modelId="{C78B1CB4-AAFE-4121-992E-273DC16F8478}" type="pres">
      <dgm:prSet presAssocID="{03D3C9D8-AD94-42B3-88ED-6FA51D048007}" presName="root" presStyleCnt="0">
        <dgm:presLayoutVars>
          <dgm:dir/>
          <dgm:resizeHandles val="exact"/>
        </dgm:presLayoutVars>
      </dgm:prSet>
      <dgm:spPr/>
    </dgm:pt>
    <dgm:pt modelId="{D769B2C8-5D19-4024-8047-76E0B4DF5E39}" type="pres">
      <dgm:prSet presAssocID="{574B24C4-3816-4878-9CB5-A3B2CCDF5D98}" presName="compNode" presStyleCnt="0"/>
      <dgm:spPr/>
    </dgm:pt>
    <dgm:pt modelId="{AE8089EA-8F36-412D-B4A2-8A811388CAA9}" type="pres">
      <dgm:prSet presAssocID="{574B24C4-3816-4878-9CB5-A3B2CCDF5D98}" presName="iconRect" presStyleLbl="node1" presStyleIdx="0" presStyleCnt="3" custLinFactNeighborX="71925" custLinFactNeighborY="-9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a:ext>
      </dgm:extLst>
    </dgm:pt>
    <dgm:pt modelId="{6138EB5A-79F0-4931-AAF9-C7A41027FBE3}" type="pres">
      <dgm:prSet presAssocID="{574B24C4-3816-4878-9CB5-A3B2CCDF5D98}" presName="iconSpace" presStyleCnt="0"/>
      <dgm:spPr/>
    </dgm:pt>
    <dgm:pt modelId="{96C281B2-6F4F-412C-A64A-FD7AB4B28951}" type="pres">
      <dgm:prSet presAssocID="{574B24C4-3816-4878-9CB5-A3B2CCDF5D98}" presName="parTx" presStyleLbl="revTx" presStyleIdx="0" presStyleCnt="6">
        <dgm:presLayoutVars>
          <dgm:chMax val="0"/>
          <dgm:chPref val="0"/>
        </dgm:presLayoutVars>
      </dgm:prSet>
      <dgm:spPr/>
    </dgm:pt>
    <dgm:pt modelId="{06172554-28D9-4875-9153-9A9A8AB7DCA8}" type="pres">
      <dgm:prSet presAssocID="{574B24C4-3816-4878-9CB5-A3B2CCDF5D98}" presName="txSpace" presStyleCnt="0"/>
      <dgm:spPr/>
    </dgm:pt>
    <dgm:pt modelId="{5CD080C7-6D2A-4904-99FE-FA698AEACECB}" type="pres">
      <dgm:prSet presAssocID="{574B24C4-3816-4878-9CB5-A3B2CCDF5D98}" presName="desTx" presStyleLbl="revTx" presStyleIdx="1" presStyleCnt="6" custLinFactNeighborX="265" custLinFactNeighborY="-30996">
        <dgm:presLayoutVars/>
      </dgm:prSet>
      <dgm:spPr/>
    </dgm:pt>
    <dgm:pt modelId="{2159360E-A953-400A-AB0F-658E3414796F}" type="pres">
      <dgm:prSet presAssocID="{1BECF611-8B59-408C-A46A-E8407E033B12}" presName="sibTrans" presStyleCnt="0"/>
      <dgm:spPr/>
    </dgm:pt>
    <dgm:pt modelId="{DA9B4149-E273-45F6-862F-8D36D7EB473B}" type="pres">
      <dgm:prSet presAssocID="{78900A3C-0C29-49C2-9106-2C6E4B845C38}" presName="compNode" presStyleCnt="0"/>
      <dgm:spPr/>
    </dgm:pt>
    <dgm:pt modelId="{79DD0A1F-16A3-4119-B9AF-DFEC74E939AC}" type="pres">
      <dgm:prSet presAssocID="{78900A3C-0C29-49C2-9106-2C6E4B845C38}" presName="iconRect" presStyleLbl="node1" presStyleIdx="1" presStyleCnt="3" custLinFactNeighborX="69654" custLinFactNeighborY="-151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2530EF0A-9133-4A32-912C-EA6CF37B7571}" type="pres">
      <dgm:prSet presAssocID="{78900A3C-0C29-49C2-9106-2C6E4B845C38}" presName="iconSpace" presStyleCnt="0"/>
      <dgm:spPr/>
    </dgm:pt>
    <dgm:pt modelId="{9E8F8076-50AB-4A11-893C-8DE8F850274C}" type="pres">
      <dgm:prSet presAssocID="{78900A3C-0C29-49C2-9106-2C6E4B845C38}" presName="parTx" presStyleLbl="revTx" presStyleIdx="2" presStyleCnt="6">
        <dgm:presLayoutVars>
          <dgm:chMax val="0"/>
          <dgm:chPref val="0"/>
        </dgm:presLayoutVars>
      </dgm:prSet>
      <dgm:spPr/>
    </dgm:pt>
    <dgm:pt modelId="{B6ABFE1E-8403-4A8C-9D87-7C76E9328207}" type="pres">
      <dgm:prSet presAssocID="{78900A3C-0C29-49C2-9106-2C6E4B845C38}" presName="txSpace" presStyleCnt="0"/>
      <dgm:spPr/>
    </dgm:pt>
    <dgm:pt modelId="{F8B69BDF-4927-49E9-A635-CF4DD2CB8BE7}" type="pres">
      <dgm:prSet presAssocID="{78900A3C-0C29-49C2-9106-2C6E4B845C38}" presName="desTx" presStyleLbl="revTx" presStyleIdx="3" presStyleCnt="6" custLinFactNeighborX="530" custLinFactNeighborY="-21376">
        <dgm:presLayoutVars/>
      </dgm:prSet>
      <dgm:spPr/>
    </dgm:pt>
    <dgm:pt modelId="{EA2C6DCF-F607-4831-B2E3-B5CEA8EA5369}" type="pres">
      <dgm:prSet presAssocID="{0DBFF93F-14AD-4A85-A32E-487591BDC815}" presName="sibTrans" presStyleCnt="0"/>
      <dgm:spPr/>
    </dgm:pt>
    <dgm:pt modelId="{5C44E3E1-7213-4F4E-BAD2-29BEC168869D}" type="pres">
      <dgm:prSet presAssocID="{BEB22381-BC80-46A7-90DF-AB9E7751D945}" presName="compNode" presStyleCnt="0"/>
      <dgm:spPr/>
    </dgm:pt>
    <dgm:pt modelId="{6DCB4961-FCB6-4037-A175-08D442121AFF}" type="pres">
      <dgm:prSet presAssocID="{BEB22381-BC80-46A7-90DF-AB9E7751D945}" presName="iconRect" presStyleLbl="node1" presStyleIdx="2" presStyleCnt="3" custLinFactNeighborX="56783" custLinFactNeighborY="-95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DEE4B0B2-67C7-4DBF-BB90-2CD79C9D3DFE}" type="pres">
      <dgm:prSet presAssocID="{BEB22381-BC80-46A7-90DF-AB9E7751D945}" presName="iconSpace" presStyleCnt="0"/>
      <dgm:spPr/>
    </dgm:pt>
    <dgm:pt modelId="{148B8827-EA29-49FE-81E9-82B609D9C2FB}" type="pres">
      <dgm:prSet presAssocID="{BEB22381-BC80-46A7-90DF-AB9E7751D945}" presName="parTx" presStyleLbl="revTx" presStyleIdx="4" presStyleCnt="6">
        <dgm:presLayoutVars>
          <dgm:chMax val="0"/>
          <dgm:chPref val="0"/>
        </dgm:presLayoutVars>
      </dgm:prSet>
      <dgm:spPr/>
    </dgm:pt>
    <dgm:pt modelId="{FBBF7E81-D876-4126-8BA9-4F5D0C3C88A2}" type="pres">
      <dgm:prSet presAssocID="{BEB22381-BC80-46A7-90DF-AB9E7751D945}" presName="txSpace" presStyleCnt="0"/>
      <dgm:spPr/>
    </dgm:pt>
    <dgm:pt modelId="{21F896C2-815E-4835-871F-64B284316ACB}" type="pres">
      <dgm:prSet presAssocID="{BEB22381-BC80-46A7-90DF-AB9E7751D945}" presName="desTx" presStyleLbl="revTx" presStyleIdx="5" presStyleCnt="6">
        <dgm:presLayoutVars/>
      </dgm:prSet>
      <dgm:spPr/>
    </dgm:pt>
  </dgm:ptLst>
  <dgm:cxnLst>
    <dgm:cxn modelId="{14EF4001-790E-4366-A516-B45C2E46252F}" type="presOf" srcId="{B002A139-0B7D-4261-BB57-51E908A371D5}" destId="{F8B69BDF-4927-49E9-A635-CF4DD2CB8BE7}" srcOrd="0" destOrd="0" presId="urn:microsoft.com/office/officeart/2018/2/layout/IconLabelDescriptionList"/>
    <dgm:cxn modelId="{F196DF09-442D-4E44-8CAE-4FE32E54AF5D}" srcId="{03D3C9D8-AD94-42B3-88ED-6FA51D048007}" destId="{574B24C4-3816-4878-9CB5-A3B2CCDF5D98}" srcOrd="0" destOrd="0" parTransId="{9A3C6EA2-4B52-4CB7-A2F7-00CAD190F1B1}" sibTransId="{1BECF611-8B59-408C-A46A-E8407E033B12}"/>
    <dgm:cxn modelId="{66CEAD15-7D46-4063-969C-05E90CFD949A}" type="presOf" srcId="{03D3C9D8-AD94-42B3-88ED-6FA51D048007}" destId="{C78B1CB4-AAFE-4121-992E-273DC16F8478}" srcOrd="0" destOrd="0" presId="urn:microsoft.com/office/officeart/2018/2/layout/IconLabelDescriptionList"/>
    <dgm:cxn modelId="{A1A2104C-F8F7-43E7-8067-4847DAF2BD48}" srcId="{574B24C4-3816-4878-9CB5-A3B2CCDF5D98}" destId="{E4771A24-37E7-4022-901A-EA250F3CA0BF}" srcOrd="0" destOrd="0" parTransId="{88589163-8E8F-4095-80EB-D76EFA6A8FBE}" sibTransId="{82BF3AEE-1F66-4129-B425-3C9D1CE8EF05}"/>
    <dgm:cxn modelId="{CCE51F4D-5DEB-4873-9FB7-21715701466C}" srcId="{03D3C9D8-AD94-42B3-88ED-6FA51D048007}" destId="{BEB22381-BC80-46A7-90DF-AB9E7751D945}" srcOrd="2" destOrd="0" parTransId="{4B18B82F-4514-4A2D-8EAC-E08F22CF59F2}" sibTransId="{90DAA9BA-05D6-4F53-B808-1FAC6E95D48B}"/>
    <dgm:cxn modelId="{D2C29C77-46CD-41F3-897A-05A4729B8D04}" type="presOf" srcId="{E4771A24-37E7-4022-901A-EA250F3CA0BF}" destId="{5CD080C7-6D2A-4904-99FE-FA698AEACECB}" srcOrd="0" destOrd="0" presId="urn:microsoft.com/office/officeart/2018/2/layout/IconLabelDescriptionList"/>
    <dgm:cxn modelId="{9438D680-0E71-4AF1-82D3-92878D9194CC}" srcId="{03D3C9D8-AD94-42B3-88ED-6FA51D048007}" destId="{78900A3C-0C29-49C2-9106-2C6E4B845C38}" srcOrd="1" destOrd="0" parTransId="{F4FCD45F-F893-45F0-AD2B-96F74151FB3C}" sibTransId="{0DBFF93F-14AD-4A85-A32E-487591BDC815}"/>
    <dgm:cxn modelId="{8219DCB1-A7A9-4CB7-B7C5-4445607BB1EF}" srcId="{574B24C4-3816-4878-9CB5-A3B2CCDF5D98}" destId="{1D91467C-D4BE-4BBA-BDF9-7FD5A6725212}" srcOrd="1" destOrd="0" parTransId="{EDEDE69D-407E-4FC7-AB55-2B97217FEAD7}" sibTransId="{E616E324-F3D3-498F-A48F-88D09AD0F9FE}"/>
    <dgm:cxn modelId="{501C4CC0-A214-4C89-825A-745D9780F590}" type="presOf" srcId="{78900A3C-0C29-49C2-9106-2C6E4B845C38}" destId="{9E8F8076-50AB-4A11-893C-8DE8F850274C}" srcOrd="0" destOrd="0" presId="urn:microsoft.com/office/officeart/2018/2/layout/IconLabelDescriptionList"/>
    <dgm:cxn modelId="{FD0A90C9-3380-4909-8426-F20365BB8E39}" type="presOf" srcId="{AE864E63-7263-4FD2-BC9F-1FFCA80EBBC8}" destId="{21F896C2-815E-4835-871F-64B284316ACB}" srcOrd="0" destOrd="0" presId="urn:microsoft.com/office/officeart/2018/2/layout/IconLabelDescriptionList"/>
    <dgm:cxn modelId="{6092B0E4-0A9F-4AAE-815B-12D5F4C2CB48}" type="presOf" srcId="{BEB22381-BC80-46A7-90DF-AB9E7751D945}" destId="{148B8827-EA29-49FE-81E9-82B609D9C2FB}" srcOrd="0" destOrd="0" presId="urn:microsoft.com/office/officeart/2018/2/layout/IconLabelDescriptionList"/>
    <dgm:cxn modelId="{A79AF1E6-5302-4E7F-89BB-D393EDB8275F}" type="presOf" srcId="{574B24C4-3816-4878-9CB5-A3B2CCDF5D98}" destId="{96C281B2-6F4F-412C-A64A-FD7AB4B28951}" srcOrd="0" destOrd="0" presId="urn:microsoft.com/office/officeart/2018/2/layout/IconLabelDescriptionList"/>
    <dgm:cxn modelId="{233E29EE-1D9B-420D-8234-E7D2CEDEB8C2}" srcId="{78900A3C-0C29-49C2-9106-2C6E4B845C38}" destId="{B002A139-0B7D-4261-BB57-51E908A371D5}" srcOrd="0" destOrd="0" parTransId="{00182562-1D4D-4679-9EE5-0CFE50E57581}" sibTransId="{6118C55C-8D52-4A1A-B2A6-967AFCDFB86C}"/>
    <dgm:cxn modelId="{3222E6F5-CEEC-4F8E-8CCC-E3D1D5331893}" type="presOf" srcId="{1D91467C-D4BE-4BBA-BDF9-7FD5A6725212}" destId="{5CD080C7-6D2A-4904-99FE-FA698AEACECB}" srcOrd="0" destOrd="1" presId="urn:microsoft.com/office/officeart/2018/2/layout/IconLabelDescriptionList"/>
    <dgm:cxn modelId="{92ACFEFC-A2FD-422A-9861-74FA0F072B2E}" srcId="{BEB22381-BC80-46A7-90DF-AB9E7751D945}" destId="{AE864E63-7263-4FD2-BC9F-1FFCA80EBBC8}" srcOrd="0" destOrd="0" parTransId="{B5BB4784-2ACE-4648-A59F-829997839AB8}" sibTransId="{3166F2FD-23A9-4FA2-A64C-924CC5F4B027}"/>
    <dgm:cxn modelId="{595EA5EB-ABD4-4FF7-A22B-06ECBB42FA5A}" type="presParOf" srcId="{C78B1CB4-AAFE-4121-992E-273DC16F8478}" destId="{D769B2C8-5D19-4024-8047-76E0B4DF5E39}" srcOrd="0" destOrd="0" presId="urn:microsoft.com/office/officeart/2018/2/layout/IconLabelDescriptionList"/>
    <dgm:cxn modelId="{66104995-08AE-480E-9E23-FA81C6BF3C76}" type="presParOf" srcId="{D769B2C8-5D19-4024-8047-76E0B4DF5E39}" destId="{AE8089EA-8F36-412D-B4A2-8A811388CAA9}" srcOrd="0" destOrd="0" presId="urn:microsoft.com/office/officeart/2018/2/layout/IconLabelDescriptionList"/>
    <dgm:cxn modelId="{4045ED08-6DFB-477B-8996-AFD75E6CC976}" type="presParOf" srcId="{D769B2C8-5D19-4024-8047-76E0B4DF5E39}" destId="{6138EB5A-79F0-4931-AAF9-C7A41027FBE3}" srcOrd="1" destOrd="0" presId="urn:microsoft.com/office/officeart/2018/2/layout/IconLabelDescriptionList"/>
    <dgm:cxn modelId="{405BA23F-E5FB-46E6-B53F-AAD7630A2726}" type="presParOf" srcId="{D769B2C8-5D19-4024-8047-76E0B4DF5E39}" destId="{96C281B2-6F4F-412C-A64A-FD7AB4B28951}" srcOrd="2" destOrd="0" presId="urn:microsoft.com/office/officeart/2018/2/layout/IconLabelDescriptionList"/>
    <dgm:cxn modelId="{E6D3E815-9922-4D05-8067-5EA8417E636B}" type="presParOf" srcId="{D769B2C8-5D19-4024-8047-76E0B4DF5E39}" destId="{06172554-28D9-4875-9153-9A9A8AB7DCA8}" srcOrd="3" destOrd="0" presId="urn:microsoft.com/office/officeart/2018/2/layout/IconLabelDescriptionList"/>
    <dgm:cxn modelId="{AAC27771-64FD-4BAE-8E82-5C56A69C0633}" type="presParOf" srcId="{D769B2C8-5D19-4024-8047-76E0B4DF5E39}" destId="{5CD080C7-6D2A-4904-99FE-FA698AEACECB}" srcOrd="4" destOrd="0" presId="urn:microsoft.com/office/officeart/2018/2/layout/IconLabelDescriptionList"/>
    <dgm:cxn modelId="{423AA8F6-2223-48F7-BCB7-463251AA4A0C}" type="presParOf" srcId="{C78B1CB4-AAFE-4121-992E-273DC16F8478}" destId="{2159360E-A953-400A-AB0F-658E3414796F}" srcOrd="1" destOrd="0" presId="urn:microsoft.com/office/officeart/2018/2/layout/IconLabelDescriptionList"/>
    <dgm:cxn modelId="{4CCA055C-61B1-41E0-B997-4A27B628A100}" type="presParOf" srcId="{C78B1CB4-AAFE-4121-992E-273DC16F8478}" destId="{DA9B4149-E273-45F6-862F-8D36D7EB473B}" srcOrd="2" destOrd="0" presId="urn:microsoft.com/office/officeart/2018/2/layout/IconLabelDescriptionList"/>
    <dgm:cxn modelId="{B7173A0D-6BE6-42A6-A96E-741CA92A8245}" type="presParOf" srcId="{DA9B4149-E273-45F6-862F-8D36D7EB473B}" destId="{79DD0A1F-16A3-4119-B9AF-DFEC74E939AC}" srcOrd="0" destOrd="0" presId="urn:microsoft.com/office/officeart/2018/2/layout/IconLabelDescriptionList"/>
    <dgm:cxn modelId="{24C80118-1EDD-4972-92DF-B1E5D568C2FA}" type="presParOf" srcId="{DA9B4149-E273-45F6-862F-8D36D7EB473B}" destId="{2530EF0A-9133-4A32-912C-EA6CF37B7571}" srcOrd="1" destOrd="0" presId="urn:microsoft.com/office/officeart/2018/2/layout/IconLabelDescriptionList"/>
    <dgm:cxn modelId="{0613A441-E106-42B7-BCD9-A12BE6B30C29}" type="presParOf" srcId="{DA9B4149-E273-45F6-862F-8D36D7EB473B}" destId="{9E8F8076-50AB-4A11-893C-8DE8F850274C}" srcOrd="2" destOrd="0" presId="urn:microsoft.com/office/officeart/2018/2/layout/IconLabelDescriptionList"/>
    <dgm:cxn modelId="{DC07744C-F05F-4B96-BE82-755773282591}" type="presParOf" srcId="{DA9B4149-E273-45F6-862F-8D36D7EB473B}" destId="{B6ABFE1E-8403-4A8C-9D87-7C76E9328207}" srcOrd="3" destOrd="0" presId="urn:microsoft.com/office/officeart/2018/2/layout/IconLabelDescriptionList"/>
    <dgm:cxn modelId="{8DCCA914-634B-47CF-BA57-806C7D4ABDD3}" type="presParOf" srcId="{DA9B4149-E273-45F6-862F-8D36D7EB473B}" destId="{F8B69BDF-4927-49E9-A635-CF4DD2CB8BE7}" srcOrd="4" destOrd="0" presId="urn:microsoft.com/office/officeart/2018/2/layout/IconLabelDescriptionList"/>
    <dgm:cxn modelId="{E8E9571C-3BF2-4F06-91A5-6EDA35C94C28}" type="presParOf" srcId="{C78B1CB4-AAFE-4121-992E-273DC16F8478}" destId="{EA2C6DCF-F607-4831-B2E3-B5CEA8EA5369}" srcOrd="3" destOrd="0" presId="urn:microsoft.com/office/officeart/2018/2/layout/IconLabelDescriptionList"/>
    <dgm:cxn modelId="{37BF440D-2C79-4146-967F-BF4B4A0F71C6}" type="presParOf" srcId="{C78B1CB4-AAFE-4121-992E-273DC16F8478}" destId="{5C44E3E1-7213-4F4E-BAD2-29BEC168869D}" srcOrd="4" destOrd="0" presId="urn:microsoft.com/office/officeart/2018/2/layout/IconLabelDescriptionList"/>
    <dgm:cxn modelId="{4BAA9F6B-A003-43FE-8614-6B51B53119B4}" type="presParOf" srcId="{5C44E3E1-7213-4F4E-BAD2-29BEC168869D}" destId="{6DCB4961-FCB6-4037-A175-08D442121AFF}" srcOrd="0" destOrd="0" presId="urn:microsoft.com/office/officeart/2018/2/layout/IconLabelDescriptionList"/>
    <dgm:cxn modelId="{23FB8418-BD2B-4C07-9AC8-CE7636DE1483}" type="presParOf" srcId="{5C44E3E1-7213-4F4E-BAD2-29BEC168869D}" destId="{DEE4B0B2-67C7-4DBF-BB90-2CD79C9D3DFE}" srcOrd="1" destOrd="0" presId="urn:microsoft.com/office/officeart/2018/2/layout/IconLabelDescriptionList"/>
    <dgm:cxn modelId="{5FF7E256-DFDB-4604-BD0F-0033C0A5B48E}" type="presParOf" srcId="{5C44E3E1-7213-4F4E-BAD2-29BEC168869D}" destId="{148B8827-EA29-49FE-81E9-82B609D9C2FB}" srcOrd="2" destOrd="0" presId="urn:microsoft.com/office/officeart/2018/2/layout/IconLabelDescriptionList"/>
    <dgm:cxn modelId="{1176CDDA-8E45-4379-B2CA-C3B0335265B7}" type="presParOf" srcId="{5C44E3E1-7213-4F4E-BAD2-29BEC168869D}" destId="{FBBF7E81-D876-4126-8BA9-4F5D0C3C88A2}" srcOrd="3" destOrd="0" presId="urn:microsoft.com/office/officeart/2018/2/layout/IconLabelDescriptionList"/>
    <dgm:cxn modelId="{099F082A-3734-487C-8084-50D2CA215E2E}" type="presParOf" srcId="{5C44E3E1-7213-4F4E-BAD2-29BEC168869D}" destId="{21F896C2-815E-4835-871F-64B284316AC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769B620-13E5-472B-A33F-DC1208E6A760}" type="doc">
      <dgm:prSet loTypeId="urn:microsoft.com/office/officeart/2005/8/layout/process4" loCatId="process" qsTypeId="urn:microsoft.com/office/officeart/2005/8/quickstyle/simple2" qsCatId="simple" csTypeId="urn:microsoft.com/office/officeart/2005/8/colors/accent2_2" csCatId="accent2" phldr="1"/>
      <dgm:spPr/>
      <dgm:t>
        <a:bodyPr/>
        <a:lstStyle/>
        <a:p>
          <a:endParaRPr lang="en-US"/>
        </a:p>
      </dgm:t>
    </dgm:pt>
    <dgm:pt modelId="{E5B31AF4-C331-4D50-9D27-32EC896DCB4B}">
      <dgm:prSet/>
      <dgm:spPr>
        <a:solidFill>
          <a:schemeClr val="accent2">
            <a:lumMod val="75000"/>
          </a:schemeClr>
        </a:solidFill>
      </dgm:spPr>
      <dgm:t>
        <a:bodyPr/>
        <a:lstStyle/>
        <a:p>
          <a:r>
            <a:rPr lang="en-US" b="1" i="0" baseline="0" dirty="0"/>
            <a:t>Backward Compatibility</a:t>
          </a:r>
          <a:r>
            <a:rPr lang="en-US" b="0" i="0" baseline="0" dirty="0"/>
            <a:t>: TDS 8.0 is compatible with TLS 1.2, but TLS 1.3 is recommended for maximum security. </a:t>
          </a:r>
          <a:endParaRPr lang="en-US" dirty="0"/>
        </a:p>
      </dgm:t>
    </dgm:pt>
    <dgm:pt modelId="{767E1307-ACB1-4F20-8ABB-2C33DE90275C}" type="parTrans" cxnId="{62CFAA9E-6B28-495D-A09E-0B86045CE760}">
      <dgm:prSet/>
      <dgm:spPr/>
      <dgm:t>
        <a:bodyPr/>
        <a:lstStyle/>
        <a:p>
          <a:endParaRPr lang="en-US"/>
        </a:p>
      </dgm:t>
    </dgm:pt>
    <dgm:pt modelId="{BE666EF0-FD8B-4722-9FA1-3B55E4AB5749}" type="sibTrans" cxnId="{62CFAA9E-6B28-495D-A09E-0B86045CE760}">
      <dgm:prSet/>
      <dgm:spPr/>
      <dgm:t>
        <a:bodyPr/>
        <a:lstStyle/>
        <a:p>
          <a:endParaRPr lang="en-US"/>
        </a:p>
      </dgm:t>
    </dgm:pt>
    <dgm:pt modelId="{DF8C9ADF-9129-441D-9F2E-C37F9007A626}">
      <dgm:prSet/>
      <dgm:spPr>
        <a:solidFill>
          <a:schemeClr val="accent2">
            <a:lumMod val="75000"/>
          </a:schemeClr>
        </a:solidFill>
      </dgm:spPr>
      <dgm:t>
        <a:bodyPr/>
        <a:lstStyle/>
        <a:p>
          <a:r>
            <a:rPr lang="en-US" b="1" i="0" baseline="0" dirty="0"/>
            <a:t>SSMS 20.0+</a:t>
          </a:r>
          <a:r>
            <a:rPr lang="en-US" b="0" i="0" baseline="0" dirty="0"/>
            <a:t>: The latest SQL Server Management Studio supports strict encryption and TDS 8.0, with improved connection dialogs for security settings. </a:t>
          </a:r>
          <a:endParaRPr lang="en-US" dirty="0"/>
        </a:p>
      </dgm:t>
    </dgm:pt>
    <dgm:pt modelId="{6989FA2D-B7D6-41D7-8D61-7F66F46125E4}" type="parTrans" cxnId="{6D2C65B8-A931-4496-984C-3620E549027E}">
      <dgm:prSet/>
      <dgm:spPr/>
      <dgm:t>
        <a:bodyPr/>
        <a:lstStyle/>
        <a:p>
          <a:endParaRPr lang="en-US"/>
        </a:p>
      </dgm:t>
    </dgm:pt>
    <dgm:pt modelId="{0AD3C64D-27BF-486B-A82D-77B15EE602C3}" type="sibTrans" cxnId="{6D2C65B8-A931-4496-984C-3620E549027E}">
      <dgm:prSet/>
      <dgm:spPr/>
      <dgm:t>
        <a:bodyPr/>
        <a:lstStyle/>
        <a:p>
          <a:endParaRPr lang="en-US"/>
        </a:p>
      </dgm:t>
    </dgm:pt>
    <dgm:pt modelId="{9D640C05-95D3-4037-8280-1C8B556DB0A3}">
      <dgm:prSet/>
      <dgm:spPr>
        <a:solidFill>
          <a:schemeClr val="accent2">
            <a:lumMod val="75000"/>
          </a:schemeClr>
        </a:solidFill>
      </dgm:spPr>
      <dgm:t>
        <a:bodyPr/>
        <a:lstStyle/>
        <a:p>
          <a:r>
            <a:rPr lang="en-US" b="1" i="0" baseline="0" dirty="0"/>
            <a:t>Linux Support</a:t>
          </a:r>
          <a:r>
            <a:rPr lang="en-US" b="0" i="0" baseline="0" dirty="0"/>
            <a:t>: TLS 1.3 is enabled by default on supported Linux distributions (e.g., Ubuntu 24.04). </a:t>
          </a:r>
          <a:endParaRPr lang="en-US" dirty="0"/>
        </a:p>
      </dgm:t>
    </dgm:pt>
    <dgm:pt modelId="{2DC27473-E513-4A25-B1C0-485360213B82}" type="parTrans" cxnId="{C150323F-7B09-4383-B2AC-CA26E3CE9D26}">
      <dgm:prSet/>
      <dgm:spPr/>
      <dgm:t>
        <a:bodyPr/>
        <a:lstStyle/>
        <a:p>
          <a:endParaRPr lang="en-US"/>
        </a:p>
      </dgm:t>
    </dgm:pt>
    <dgm:pt modelId="{270883FD-EB2F-48FE-BB0E-6BE70DD64526}" type="sibTrans" cxnId="{C150323F-7B09-4383-B2AC-CA26E3CE9D26}">
      <dgm:prSet/>
      <dgm:spPr/>
      <dgm:t>
        <a:bodyPr/>
        <a:lstStyle/>
        <a:p>
          <a:endParaRPr lang="en-US"/>
        </a:p>
      </dgm:t>
    </dgm:pt>
    <dgm:pt modelId="{117A555D-E909-4A13-81FF-78672989D406}" type="pres">
      <dgm:prSet presAssocID="{4769B620-13E5-472B-A33F-DC1208E6A760}" presName="Name0" presStyleCnt="0">
        <dgm:presLayoutVars>
          <dgm:dir/>
          <dgm:animLvl val="lvl"/>
          <dgm:resizeHandles val="exact"/>
        </dgm:presLayoutVars>
      </dgm:prSet>
      <dgm:spPr/>
    </dgm:pt>
    <dgm:pt modelId="{85ABEC85-C342-4431-8C61-B03ECD86FAA3}" type="pres">
      <dgm:prSet presAssocID="{9D640C05-95D3-4037-8280-1C8B556DB0A3}" presName="boxAndChildren" presStyleCnt="0"/>
      <dgm:spPr/>
    </dgm:pt>
    <dgm:pt modelId="{68B5A8E4-647B-4B1A-9085-DA94578CA8ED}" type="pres">
      <dgm:prSet presAssocID="{9D640C05-95D3-4037-8280-1C8B556DB0A3}" presName="parentTextBox" presStyleLbl="node1" presStyleIdx="0" presStyleCnt="3"/>
      <dgm:spPr/>
    </dgm:pt>
    <dgm:pt modelId="{842CC1A4-BDF3-4269-93A2-ADF59D7215CD}" type="pres">
      <dgm:prSet presAssocID="{0AD3C64D-27BF-486B-A82D-77B15EE602C3}" presName="sp" presStyleCnt="0"/>
      <dgm:spPr/>
    </dgm:pt>
    <dgm:pt modelId="{F9E461D0-40ED-4D1D-834A-E7E6CCC09345}" type="pres">
      <dgm:prSet presAssocID="{DF8C9ADF-9129-441D-9F2E-C37F9007A626}" presName="arrowAndChildren" presStyleCnt="0"/>
      <dgm:spPr/>
    </dgm:pt>
    <dgm:pt modelId="{E9764D96-6098-4EC4-A44A-6ECCE9E7E827}" type="pres">
      <dgm:prSet presAssocID="{DF8C9ADF-9129-441D-9F2E-C37F9007A626}" presName="parentTextArrow" presStyleLbl="node1" presStyleIdx="1" presStyleCnt="3"/>
      <dgm:spPr/>
    </dgm:pt>
    <dgm:pt modelId="{BC1C870B-DFDA-47C1-80EC-47547489BE2E}" type="pres">
      <dgm:prSet presAssocID="{BE666EF0-FD8B-4722-9FA1-3B55E4AB5749}" presName="sp" presStyleCnt="0"/>
      <dgm:spPr/>
    </dgm:pt>
    <dgm:pt modelId="{38AA7C26-33FF-4743-AB9B-37EB4D327098}" type="pres">
      <dgm:prSet presAssocID="{E5B31AF4-C331-4D50-9D27-32EC896DCB4B}" presName="arrowAndChildren" presStyleCnt="0"/>
      <dgm:spPr/>
    </dgm:pt>
    <dgm:pt modelId="{25225815-C326-44C4-B6ED-BC0895570676}" type="pres">
      <dgm:prSet presAssocID="{E5B31AF4-C331-4D50-9D27-32EC896DCB4B}" presName="parentTextArrow" presStyleLbl="node1" presStyleIdx="2" presStyleCnt="3"/>
      <dgm:spPr/>
    </dgm:pt>
  </dgm:ptLst>
  <dgm:cxnLst>
    <dgm:cxn modelId="{27441F25-B856-47BD-8EEF-CE41238EA712}" type="presOf" srcId="{9D640C05-95D3-4037-8280-1C8B556DB0A3}" destId="{68B5A8E4-647B-4B1A-9085-DA94578CA8ED}" srcOrd="0" destOrd="0" presId="urn:microsoft.com/office/officeart/2005/8/layout/process4"/>
    <dgm:cxn modelId="{C150323F-7B09-4383-B2AC-CA26E3CE9D26}" srcId="{4769B620-13E5-472B-A33F-DC1208E6A760}" destId="{9D640C05-95D3-4037-8280-1C8B556DB0A3}" srcOrd="2" destOrd="0" parTransId="{2DC27473-E513-4A25-B1C0-485360213B82}" sibTransId="{270883FD-EB2F-48FE-BB0E-6BE70DD64526}"/>
    <dgm:cxn modelId="{2896463F-8F2A-4AED-A818-2C69D640F167}" type="presOf" srcId="{4769B620-13E5-472B-A33F-DC1208E6A760}" destId="{117A555D-E909-4A13-81FF-78672989D406}" srcOrd="0" destOrd="0" presId="urn:microsoft.com/office/officeart/2005/8/layout/process4"/>
    <dgm:cxn modelId="{2446E95C-FE08-437C-A72F-E83F2DAAD776}" type="presOf" srcId="{DF8C9ADF-9129-441D-9F2E-C37F9007A626}" destId="{E9764D96-6098-4EC4-A44A-6ECCE9E7E827}" srcOrd="0" destOrd="0" presId="urn:microsoft.com/office/officeart/2005/8/layout/process4"/>
    <dgm:cxn modelId="{62CFAA9E-6B28-495D-A09E-0B86045CE760}" srcId="{4769B620-13E5-472B-A33F-DC1208E6A760}" destId="{E5B31AF4-C331-4D50-9D27-32EC896DCB4B}" srcOrd="0" destOrd="0" parTransId="{767E1307-ACB1-4F20-8ABB-2C33DE90275C}" sibTransId="{BE666EF0-FD8B-4722-9FA1-3B55E4AB5749}"/>
    <dgm:cxn modelId="{6D2C65B8-A931-4496-984C-3620E549027E}" srcId="{4769B620-13E5-472B-A33F-DC1208E6A760}" destId="{DF8C9ADF-9129-441D-9F2E-C37F9007A626}" srcOrd="1" destOrd="0" parTransId="{6989FA2D-B7D6-41D7-8D61-7F66F46125E4}" sibTransId="{0AD3C64D-27BF-486B-A82D-77B15EE602C3}"/>
    <dgm:cxn modelId="{CCBBFAE5-B19D-4841-9223-A30AC80153A6}" type="presOf" srcId="{E5B31AF4-C331-4D50-9D27-32EC896DCB4B}" destId="{25225815-C326-44C4-B6ED-BC0895570676}" srcOrd="0" destOrd="0" presId="urn:microsoft.com/office/officeart/2005/8/layout/process4"/>
    <dgm:cxn modelId="{EB18EE67-D5A1-4F14-96B8-A7B4E875086F}" type="presParOf" srcId="{117A555D-E909-4A13-81FF-78672989D406}" destId="{85ABEC85-C342-4431-8C61-B03ECD86FAA3}" srcOrd="0" destOrd="0" presId="urn:microsoft.com/office/officeart/2005/8/layout/process4"/>
    <dgm:cxn modelId="{07ED475D-08FB-4A2A-AE68-B01C102F44AE}" type="presParOf" srcId="{85ABEC85-C342-4431-8C61-B03ECD86FAA3}" destId="{68B5A8E4-647B-4B1A-9085-DA94578CA8ED}" srcOrd="0" destOrd="0" presId="urn:microsoft.com/office/officeart/2005/8/layout/process4"/>
    <dgm:cxn modelId="{E8435650-6BEB-490D-9045-2AFA41C23CB4}" type="presParOf" srcId="{117A555D-E909-4A13-81FF-78672989D406}" destId="{842CC1A4-BDF3-4269-93A2-ADF59D7215CD}" srcOrd="1" destOrd="0" presId="urn:microsoft.com/office/officeart/2005/8/layout/process4"/>
    <dgm:cxn modelId="{3A639267-A96F-4600-9E10-0C6D39213BD5}" type="presParOf" srcId="{117A555D-E909-4A13-81FF-78672989D406}" destId="{F9E461D0-40ED-4D1D-834A-E7E6CCC09345}" srcOrd="2" destOrd="0" presId="urn:microsoft.com/office/officeart/2005/8/layout/process4"/>
    <dgm:cxn modelId="{B7F8C3BC-4488-48B8-A94C-7B98A7CE3373}" type="presParOf" srcId="{F9E461D0-40ED-4D1D-834A-E7E6CCC09345}" destId="{E9764D96-6098-4EC4-A44A-6ECCE9E7E827}" srcOrd="0" destOrd="0" presId="urn:microsoft.com/office/officeart/2005/8/layout/process4"/>
    <dgm:cxn modelId="{35BC2F26-92A9-4429-A22D-B1C7D894632F}" type="presParOf" srcId="{117A555D-E909-4A13-81FF-78672989D406}" destId="{BC1C870B-DFDA-47C1-80EC-47547489BE2E}" srcOrd="3" destOrd="0" presId="urn:microsoft.com/office/officeart/2005/8/layout/process4"/>
    <dgm:cxn modelId="{A5237E90-2E85-434C-B2FE-E5005B6D1E49}" type="presParOf" srcId="{117A555D-E909-4A13-81FF-78672989D406}" destId="{38AA7C26-33FF-4743-AB9B-37EB4D327098}" srcOrd="4" destOrd="0" presId="urn:microsoft.com/office/officeart/2005/8/layout/process4"/>
    <dgm:cxn modelId="{44B4F587-0C34-414E-8968-33B84B7791E4}" type="presParOf" srcId="{38AA7C26-33FF-4743-AB9B-37EB4D327098}" destId="{25225815-C326-44C4-B6ED-BC089557067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324BB26-F8CD-4F61-89A1-879925289A3E}" type="doc">
      <dgm:prSet loTypeId="urn:microsoft.com/office/officeart/2005/8/layout/hList1" loCatId="list" qsTypeId="urn:microsoft.com/office/officeart/2005/8/quickstyle/simple1" qsCatId="simple" csTypeId="urn:microsoft.com/office/officeart/2005/8/colors/accent0_2" csCatId="mainScheme" phldr="1"/>
      <dgm:spPr/>
      <dgm:t>
        <a:bodyPr/>
        <a:lstStyle/>
        <a:p>
          <a:endParaRPr lang="en-US"/>
        </a:p>
      </dgm:t>
    </dgm:pt>
    <dgm:pt modelId="{A52DDF50-9FCC-49B3-AA74-6557CF5E56FE}">
      <dgm:prSet custT="1"/>
      <dgm:spPr>
        <a:solidFill>
          <a:schemeClr val="accent2">
            <a:lumMod val="75000"/>
          </a:schemeClr>
        </a:solidFill>
      </dgm:spPr>
      <dgm:t>
        <a:bodyPr/>
        <a:lstStyle/>
        <a:p>
          <a:r>
            <a:rPr lang="en-US" sz="1800" b="1" dirty="0">
              <a:solidFill>
                <a:schemeClr val="bg1"/>
              </a:solidFill>
            </a:rPr>
            <a:t>Optimized Locking</a:t>
          </a:r>
          <a:r>
            <a:rPr lang="en-US" sz="1800" dirty="0">
              <a:solidFill>
                <a:schemeClr val="bg1"/>
              </a:solidFill>
            </a:rPr>
            <a:t> is a new feature in SQL Server 2025 designed to improve concurrency and reduce memory usage by minimizing the number and duration of locks held during transactions. It is especially beneficial for </a:t>
          </a:r>
          <a:r>
            <a:rPr lang="en-US" sz="1800" b="1" dirty="0">
              <a:solidFill>
                <a:schemeClr val="bg1"/>
              </a:solidFill>
            </a:rPr>
            <a:t>Data Modification Language (DML)</a:t>
          </a:r>
          <a:r>
            <a:rPr lang="en-US" sz="1800" dirty="0">
              <a:solidFill>
                <a:schemeClr val="bg1"/>
              </a:solidFill>
            </a:rPr>
            <a:t> operations like </a:t>
          </a:r>
          <a:r>
            <a:rPr lang="en-US" sz="1800" b="1" dirty="0">
              <a:solidFill>
                <a:schemeClr val="bg1"/>
              </a:solidFill>
            </a:rPr>
            <a:t>INSERT, UPDATE, DELETE</a:t>
          </a:r>
          <a:r>
            <a:rPr lang="en-US" sz="1800" dirty="0">
              <a:solidFill>
                <a:schemeClr val="bg1"/>
              </a:solidFill>
            </a:rPr>
            <a:t>, and </a:t>
          </a:r>
          <a:r>
            <a:rPr lang="en-US" sz="1800" b="1" dirty="0">
              <a:solidFill>
                <a:schemeClr val="bg1"/>
              </a:solidFill>
            </a:rPr>
            <a:t>MERGE</a:t>
          </a:r>
          <a:r>
            <a:rPr lang="en-US" sz="1800" dirty="0">
              <a:solidFill>
                <a:schemeClr val="bg1"/>
              </a:solidFill>
            </a:rPr>
            <a:t>.</a:t>
          </a:r>
        </a:p>
      </dgm:t>
    </dgm:pt>
    <dgm:pt modelId="{E5CF6ECD-9214-4C22-99F0-7614078C90F5}" type="parTrans" cxnId="{5B0B9938-56DD-42D4-A1CD-01AA4CF45385}">
      <dgm:prSet/>
      <dgm:spPr/>
      <dgm:t>
        <a:bodyPr/>
        <a:lstStyle/>
        <a:p>
          <a:endParaRPr lang="en-US"/>
        </a:p>
      </dgm:t>
    </dgm:pt>
    <dgm:pt modelId="{9B4AF675-A3C6-4561-B100-C489B4357890}" type="sibTrans" cxnId="{5B0B9938-56DD-42D4-A1CD-01AA4CF45385}">
      <dgm:prSet/>
      <dgm:spPr/>
      <dgm:t>
        <a:bodyPr/>
        <a:lstStyle/>
        <a:p>
          <a:endParaRPr lang="en-US"/>
        </a:p>
      </dgm:t>
    </dgm:pt>
    <dgm:pt modelId="{CE317E92-AB5A-4566-97E3-3B7F568A932E}">
      <dgm:prSet custT="1"/>
      <dgm:spPr/>
      <dgm:t>
        <a:bodyPr/>
        <a:lstStyle/>
        <a:p>
          <a:r>
            <a:rPr lang="en-US" sz="1800" b="1" dirty="0"/>
            <a:t>Transaction ID (TID) Locking</a:t>
          </a:r>
          <a:r>
            <a:rPr lang="en-US" sz="1800" dirty="0"/>
            <a:t>: Each row modified by a transaction is tagged with a unique TID. Instead of holding multiple row-level locks, SQL Server holds a single lock on the TID, which significantly reduces memory consumption and lock contention.</a:t>
          </a:r>
        </a:p>
      </dgm:t>
    </dgm:pt>
    <dgm:pt modelId="{7BB14261-B232-4551-BE5A-7E4C679D9398}" type="parTrans" cxnId="{CF2D479A-F15B-4D73-B155-6CA4F0F6F8D8}">
      <dgm:prSet/>
      <dgm:spPr/>
      <dgm:t>
        <a:bodyPr/>
        <a:lstStyle/>
        <a:p>
          <a:endParaRPr lang="en-US"/>
        </a:p>
      </dgm:t>
    </dgm:pt>
    <dgm:pt modelId="{C02256C5-7684-4D51-88F9-7B12305A55D4}" type="sibTrans" cxnId="{CF2D479A-F15B-4D73-B155-6CA4F0F6F8D8}">
      <dgm:prSet/>
      <dgm:spPr/>
      <dgm:t>
        <a:bodyPr/>
        <a:lstStyle/>
        <a:p>
          <a:endParaRPr lang="en-US"/>
        </a:p>
      </dgm:t>
    </dgm:pt>
    <dgm:pt modelId="{244553F3-DFFE-4590-B668-C30B0C8688F6}">
      <dgm:prSet custT="1"/>
      <dgm:spPr/>
      <dgm:t>
        <a:bodyPr/>
        <a:lstStyle/>
        <a:p>
          <a:r>
            <a:rPr lang="en-US" sz="1800" b="1" dirty="0"/>
            <a:t>Lock After Qualification (LAQ)</a:t>
          </a:r>
          <a:r>
            <a:rPr lang="en-US" sz="1800" dirty="0"/>
            <a:t>: SQL Server evaluates query predicates using the latest committed version of a row without acquiring a lock. Only if the predicate is satisfied does it acquire a lock, and that lock is released immediately after the row is modified.</a:t>
          </a:r>
        </a:p>
      </dgm:t>
    </dgm:pt>
    <dgm:pt modelId="{259CBC61-C78F-4EDB-9E1D-C5E7502AF198}" type="parTrans" cxnId="{B05553FC-17D3-4FC8-9DFC-B4F87462897B}">
      <dgm:prSet/>
      <dgm:spPr/>
      <dgm:t>
        <a:bodyPr/>
        <a:lstStyle/>
        <a:p>
          <a:endParaRPr lang="en-US"/>
        </a:p>
      </dgm:t>
    </dgm:pt>
    <dgm:pt modelId="{1062B73D-8A80-4E6D-BF8E-A4F93984586E}" type="sibTrans" cxnId="{B05553FC-17D3-4FC8-9DFC-B4F87462897B}">
      <dgm:prSet/>
      <dgm:spPr/>
      <dgm:t>
        <a:bodyPr/>
        <a:lstStyle/>
        <a:p>
          <a:endParaRPr lang="en-US"/>
        </a:p>
      </dgm:t>
    </dgm:pt>
    <dgm:pt modelId="{94421944-166C-4DF0-A005-0DAC8BB4991F}">
      <dgm:prSet custT="1"/>
      <dgm:spPr/>
      <dgm:t>
        <a:bodyPr/>
        <a:lstStyle/>
        <a:p>
          <a:endParaRPr lang="en-US" sz="1800" dirty="0"/>
        </a:p>
      </dgm:t>
    </dgm:pt>
    <dgm:pt modelId="{8F0C9E95-E796-40D2-A634-FE0B49B2A42C}" type="parTrans" cxnId="{3AAE026E-8F13-4EF6-A67B-E301A9CA236D}">
      <dgm:prSet/>
      <dgm:spPr/>
      <dgm:t>
        <a:bodyPr/>
        <a:lstStyle/>
        <a:p>
          <a:endParaRPr lang="en-US"/>
        </a:p>
      </dgm:t>
    </dgm:pt>
    <dgm:pt modelId="{F0FC872F-9040-4720-A8A8-93A35FA4EC94}" type="sibTrans" cxnId="{3AAE026E-8F13-4EF6-A67B-E301A9CA236D}">
      <dgm:prSet/>
      <dgm:spPr/>
      <dgm:t>
        <a:bodyPr/>
        <a:lstStyle/>
        <a:p>
          <a:endParaRPr lang="en-US"/>
        </a:p>
      </dgm:t>
    </dgm:pt>
    <dgm:pt modelId="{2B7CBA75-06F6-4294-9C90-2D15828E2DBA}">
      <dgm:prSet custT="1"/>
      <dgm:spPr/>
      <dgm:t>
        <a:bodyPr/>
        <a:lstStyle/>
        <a:p>
          <a:endParaRPr lang="en-US" sz="1800" dirty="0"/>
        </a:p>
      </dgm:t>
    </dgm:pt>
    <dgm:pt modelId="{EA4252DA-7398-44E6-9A6E-D771A02E512B}" type="parTrans" cxnId="{C9C4E014-9062-4B8D-9E1E-65FC362A45AA}">
      <dgm:prSet/>
      <dgm:spPr/>
      <dgm:t>
        <a:bodyPr/>
        <a:lstStyle/>
        <a:p>
          <a:endParaRPr lang="en-US"/>
        </a:p>
      </dgm:t>
    </dgm:pt>
    <dgm:pt modelId="{4C731527-1AD2-4305-9E91-8B0CB6B17827}" type="sibTrans" cxnId="{C9C4E014-9062-4B8D-9E1E-65FC362A45AA}">
      <dgm:prSet/>
      <dgm:spPr/>
      <dgm:t>
        <a:bodyPr/>
        <a:lstStyle/>
        <a:p>
          <a:endParaRPr lang="en-US"/>
        </a:p>
      </dgm:t>
    </dgm:pt>
    <dgm:pt modelId="{7ACAE2AC-F470-496C-B3CA-B36409AB20BE}" type="pres">
      <dgm:prSet presAssocID="{4324BB26-F8CD-4F61-89A1-879925289A3E}" presName="Name0" presStyleCnt="0">
        <dgm:presLayoutVars>
          <dgm:dir/>
          <dgm:animLvl val="lvl"/>
          <dgm:resizeHandles val="exact"/>
        </dgm:presLayoutVars>
      </dgm:prSet>
      <dgm:spPr/>
    </dgm:pt>
    <dgm:pt modelId="{E9FA3BF1-A452-46E0-BD3F-D3ECFCB1B329}" type="pres">
      <dgm:prSet presAssocID="{A52DDF50-9FCC-49B3-AA74-6557CF5E56FE}" presName="composite" presStyleCnt="0"/>
      <dgm:spPr/>
    </dgm:pt>
    <dgm:pt modelId="{A338FF03-E38F-4232-91F8-AE068F0443D5}" type="pres">
      <dgm:prSet presAssocID="{A52DDF50-9FCC-49B3-AA74-6557CF5E56FE}" presName="parTx" presStyleLbl="alignNode1" presStyleIdx="0" presStyleCnt="1">
        <dgm:presLayoutVars>
          <dgm:chMax val="0"/>
          <dgm:chPref val="0"/>
          <dgm:bulletEnabled val="1"/>
        </dgm:presLayoutVars>
      </dgm:prSet>
      <dgm:spPr/>
    </dgm:pt>
    <dgm:pt modelId="{19E9ED6B-B797-4A12-8E40-ED85A0C56578}" type="pres">
      <dgm:prSet presAssocID="{A52DDF50-9FCC-49B3-AA74-6557CF5E56FE}" presName="desTx" presStyleLbl="alignAccFollowNode1" presStyleIdx="0" presStyleCnt="1">
        <dgm:presLayoutVars>
          <dgm:bulletEnabled val="1"/>
        </dgm:presLayoutVars>
      </dgm:prSet>
      <dgm:spPr/>
    </dgm:pt>
  </dgm:ptLst>
  <dgm:cxnLst>
    <dgm:cxn modelId="{C9C4E014-9062-4B8D-9E1E-65FC362A45AA}" srcId="{A52DDF50-9FCC-49B3-AA74-6557CF5E56FE}" destId="{2B7CBA75-06F6-4294-9C90-2D15828E2DBA}" srcOrd="3" destOrd="0" parTransId="{EA4252DA-7398-44E6-9A6E-D771A02E512B}" sibTransId="{4C731527-1AD2-4305-9E91-8B0CB6B17827}"/>
    <dgm:cxn modelId="{3A72D624-00D4-4EB5-AB47-270E5B4AB549}" type="presOf" srcId="{4324BB26-F8CD-4F61-89A1-879925289A3E}" destId="{7ACAE2AC-F470-496C-B3CA-B36409AB20BE}" srcOrd="0" destOrd="0" presId="urn:microsoft.com/office/officeart/2005/8/layout/hList1"/>
    <dgm:cxn modelId="{5B0B9938-56DD-42D4-A1CD-01AA4CF45385}" srcId="{4324BB26-F8CD-4F61-89A1-879925289A3E}" destId="{A52DDF50-9FCC-49B3-AA74-6557CF5E56FE}" srcOrd="0" destOrd="0" parTransId="{E5CF6ECD-9214-4C22-99F0-7614078C90F5}" sibTransId="{9B4AF675-A3C6-4561-B100-C489B4357890}"/>
    <dgm:cxn modelId="{0104B368-C616-477C-B7FB-4489DC3AE14E}" type="presOf" srcId="{2B7CBA75-06F6-4294-9C90-2D15828E2DBA}" destId="{19E9ED6B-B797-4A12-8E40-ED85A0C56578}" srcOrd="0" destOrd="3" presId="urn:microsoft.com/office/officeart/2005/8/layout/hList1"/>
    <dgm:cxn modelId="{3AAE026E-8F13-4EF6-A67B-E301A9CA236D}" srcId="{A52DDF50-9FCC-49B3-AA74-6557CF5E56FE}" destId="{94421944-166C-4DF0-A005-0DAC8BB4991F}" srcOrd="1" destOrd="0" parTransId="{8F0C9E95-E796-40D2-A634-FE0B49B2A42C}" sibTransId="{F0FC872F-9040-4720-A8A8-93A35FA4EC94}"/>
    <dgm:cxn modelId="{3AA48188-CB4D-4A46-9CF8-EF02AE3B2085}" type="presOf" srcId="{CE317E92-AB5A-4566-97E3-3B7F568A932E}" destId="{19E9ED6B-B797-4A12-8E40-ED85A0C56578}" srcOrd="0" destOrd="0" presId="urn:microsoft.com/office/officeart/2005/8/layout/hList1"/>
    <dgm:cxn modelId="{BA315693-3E04-47A0-9C08-9AF92F02F1DF}" type="presOf" srcId="{244553F3-DFFE-4590-B668-C30B0C8688F6}" destId="{19E9ED6B-B797-4A12-8E40-ED85A0C56578}" srcOrd="0" destOrd="2" presId="urn:microsoft.com/office/officeart/2005/8/layout/hList1"/>
    <dgm:cxn modelId="{CF2D479A-F15B-4D73-B155-6CA4F0F6F8D8}" srcId="{A52DDF50-9FCC-49B3-AA74-6557CF5E56FE}" destId="{CE317E92-AB5A-4566-97E3-3B7F568A932E}" srcOrd="0" destOrd="0" parTransId="{7BB14261-B232-4551-BE5A-7E4C679D9398}" sibTransId="{C02256C5-7684-4D51-88F9-7B12305A55D4}"/>
    <dgm:cxn modelId="{D6A715C3-BA49-42C1-9749-AF97CAE53F3C}" type="presOf" srcId="{A52DDF50-9FCC-49B3-AA74-6557CF5E56FE}" destId="{A338FF03-E38F-4232-91F8-AE068F0443D5}" srcOrd="0" destOrd="0" presId="urn:microsoft.com/office/officeart/2005/8/layout/hList1"/>
    <dgm:cxn modelId="{44B79FC8-4157-464A-9C2A-2EBCB6532251}" type="presOf" srcId="{94421944-166C-4DF0-A005-0DAC8BB4991F}" destId="{19E9ED6B-B797-4A12-8E40-ED85A0C56578}" srcOrd="0" destOrd="1" presId="urn:microsoft.com/office/officeart/2005/8/layout/hList1"/>
    <dgm:cxn modelId="{B05553FC-17D3-4FC8-9DFC-B4F87462897B}" srcId="{A52DDF50-9FCC-49B3-AA74-6557CF5E56FE}" destId="{244553F3-DFFE-4590-B668-C30B0C8688F6}" srcOrd="2" destOrd="0" parTransId="{259CBC61-C78F-4EDB-9E1D-C5E7502AF198}" sibTransId="{1062B73D-8A80-4E6D-BF8E-A4F93984586E}"/>
    <dgm:cxn modelId="{4A1BFE0C-363F-42A1-8D76-C021B8FB74F7}" type="presParOf" srcId="{7ACAE2AC-F470-496C-B3CA-B36409AB20BE}" destId="{E9FA3BF1-A452-46E0-BD3F-D3ECFCB1B329}" srcOrd="0" destOrd="0" presId="urn:microsoft.com/office/officeart/2005/8/layout/hList1"/>
    <dgm:cxn modelId="{6E592718-6542-4BC6-A240-6726DC006204}" type="presParOf" srcId="{E9FA3BF1-A452-46E0-BD3F-D3ECFCB1B329}" destId="{A338FF03-E38F-4232-91F8-AE068F0443D5}" srcOrd="0" destOrd="0" presId="urn:microsoft.com/office/officeart/2005/8/layout/hList1"/>
    <dgm:cxn modelId="{C134D167-5065-43A7-B978-BED4C79AF632}" type="presParOf" srcId="{E9FA3BF1-A452-46E0-BD3F-D3ECFCB1B329}" destId="{19E9ED6B-B797-4A12-8E40-ED85A0C5657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324BB26-F8CD-4F61-89A1-879925289A3E}" type="doc">
      <dgm:prSet loTypeId="urn:microsoft.com/office/officeart/2005/8/layout/hList1" loCatId="list" qsTypeId="urn:microsoft.com/office/officeart/2005/8/quickstyle/simple1" qsCatId="simple" csTypeId="urn:microsoft.com/office/officeart/2005/8/colors/accent0_2" csCatId="mainScheme" phldr="1"/>
      <dgm:spPr/>
      <dgm:t>
        <a:bodyPr/>
        <a:lstStyle/>
        <a:p>
          <a:endParaRPr lang="en-US"/>
        </a:p>
      </dgm:t>
    </dgm:pt>
    <dgm:pt modelId="{A52DDF50-9FCC-49B3-AA74-6557CF5E56FE}">
      <dgm:prSet custT="1"/>
      <dgm:spPr>
        <a:solidFill>
          <a:schemeClr val="accent2">
            <a:lumMod val="75000"/>
          </a:schemeClr>
        </a:solidFill>
      </dgm:spPr>
      <dgm:t>
        <a:bodyPr/>
        <a:lstStyle/>
        <a:p>
          <a:r>
            <a:rPr lang="en-US" sz="2000" dirty="0">
              <a:solidFill>
                <a:schemeClr val="bg1"/>
              </a:solidFill>
            </a:rPr>
            <a:t>This behavior reduces the likelihood of </a:t>
          </a:r>
          <a:r>
            <a:rPr lang="en-US" sz="2000" b="1" dirty="0">
              <a:solidFill>
                <a:schemeClr val="bg1"/>
              </a:solidFill>
            </a:rPr>
            <a:t>lock escalation</a:t>
          </a:r>
          <a:r>
            <a:rPr lang="en-US" sz="2000" dirty="0">
              <a:solidFill>
                <a:schemeClr val="bg1"/>
              </a:solidFill>
            </a:rPr>
            <a:t> and improves </a:t>
          </a:r>
          <a:r>
            <a:rPr lang="en-US" sz="2000" b="1" dirty="0">
              <a:solidFill>
                <a:schemeClr val="bg1"/>
              </a:solidFill>
            </a:rPr>
            <a:t>workload concurrency</a:t>
          </a:r>
          <a:r>
            <a:rPr lang="en-US" sz="2000" dirty="0">
              <a:solidFill>
                <a:schemeClr val="bg1"/>
              </a:solidFill>
            </a:rPr>
            <a:t>.</a:t>
          </a:r>
        </a:p>
      </dgm:t>
    </dgm:pt>
    <dgm:pt modelId="{E5CF6ECD-9214-4C22-99F0-7614078C90F5}" type="parTrans" cxnId="{5B0B9938-56DD-42D4-A1CD-01AA4CF45385}">
      <dgm:prSet/>
      <dgm:spPr/>
      <dgm:t>
        <a:bodyPr/>
        <a:lstStyle/>
        <a:p>
          <a:endParaRPr lang="en-US"/>
        </a:p>
      </dgm:t>
    </dgm:pt>
    <dgm:pt modelId="{9B4AF675-A3C6-4561-B100-C489B4357890}" type="sibTrans" cxnId="{5B0B9938-56DD-42D4-A1CD-01AA4CF45385}">
      <dgm:prSet/>
      <dgm:spPr/>
      <dgm:t>
        <a:bodyPr/>
        <a:lstStyle/>
        <a:p>
          <a:endParaRPr lang="en-US"/>
        </a:p>
      </dgm:t>
    </dgm:pt>
    <dgm:pt modelId="{CE317E92-AB5A-4566-97E3-3B7F568A932E}">
      <dgm:prSet custT="1"/>
      <dgm:spPr/>
      <dgm:t>
        <a:bodyPr/>
        <a:lstStyle/>
        <a:p>
          <a:r>
            <a:rPr lang="en-US" sz="2000" b="1" dirty="0"/>
            <a:t>Without Optimized Locking: </a:t>
          </a:r>
          <a:r>
            <a:rPr lang="en-US" sz="2000" dirty="0"/>
            <a:t>Updating 1,000 rows might require 1,000 exclusive locks held until the transaction completes. </a:t>
          </a:r>
        </a:p>
      </dgm:t>
    </dgm:pt>
    <dgm:pt modelId="{7BB14261-B232-4551-BE5A-7E4C679D9398}" type="parTrans" cxnId="{CF2D479A-F15B-4D73-B155-6CA4F0F6F8D8}">
      <dgm:prSet/>
      <dgm:spPr/>
      <dgm:t>
        <a:bodyPr/>
        <a:lstStyle/>
        <a:p>
          <a:endParaRPr lang="en-US"/>
        </a:p>
      </dgm:t>
    </dgm:pt>
    <dgm:pt modelId="{C02256C5-7684-4D51-88F9-7B12305A55D4}" type="sibTrans" cxnId="{CF2D479A-F15B-4D73-B155-6CA4F0F6F8D8}">
      <dgm:prSet/>
      <dgm:spPr/>
      <dgm:t>
        <a:bodyPr/>
        <a:lstStyle/>
        <a:p>
          <a:endParaRPr lang="en-US"/>
        </a:p>
      </dgm:t>
    </dgm:pt>
    <dgm:pt modelId="{FAD15282-3A17-40A9-861A-42A1361E4F74}">
      <dgm:prSet custT="1"/>
      <dgm:spPr/>
      <dgm:t>
        <a:bodyPr/>
        <a:lstStyle/>
        <a:p>
          <a:r>
            <a:rPr lang="en-US" sz="2000" b="1" dirty="0"/>
            <a:t>With Optimized Locking: </a:t>
          </a:r>
          <a:r>
            <a:rPr lang="en-US" sz="2000" dirty="0"/>
            <a:t>Each row lock is released immediately after modification, and only one TID lock is held until the transaction ends.</a:t>
          </a:r>
        </a:p>
      </dgm:t>
    </dgm:pt>
    <dgm:pt modelId="{6685763E-EA0C-4943-B49C-CC8BCF06F10F}" type="parTrans" cxnId="{C50BB956-ADAD-4A91-92E0-6E54DB559D8E}">
      <dgm:prSet/>
      <dgm:spPr/>
      <dgm:t>
        <a:bodyPr/>
        <a:lstStyle/>
        <a:p>
          <a:endParaRPr lang="en-US"/>
        </a:p>
      </dgm:t>
    </dgm:pt>
    <dgm:pt modelId="{5398826A-6E03-4145-A882-2D1CDE9CABB3}" type="sibTrans" cxnId="{C50BB956-ADAD-4A91-92E0-6E54DB559D8E}">
      <dgm:prSet/>
      <dgm:spPr/>
      <dgm:t>
        <a:bodyPr/>
        <a:lstStyle/>
        <a:p>
          <a:endParaRPr lang="en-US"/>
        </a:p>
      </dgm:t>
    </dgm:pt>
    <dgm:pt modelId="{7E9686CF-3E42-48A9-A1D0-D831A0D6FAB1}">
      <dgm:prSet custT="1"/>
      <dgm:spPr/>
      <dgm:t>
        <a:bodyPr/>
        <a:lstStyle/>
        <a:p>
          <a:endParaRPr lang="en-US" sz="2000" dirty="0"/>
        </a:p>
      </dgm:t>
    </dgm:pt>
    <dgm:pt modelId="{6949B0C3-0A85-469D-AF2F-86B300C007D5}" type="parTrans" cxnId="{F4DEB003-C83C-42FB-8E68-69A6E36DFC41}">
      <dgm:prSet/>
      <dgm:spPr/>
      <dgm:t>
        <a:bodyPr/>
        <a:lstStyle/>
        <a:p>
          <a:endParaRPr lang="en-US"/>
        </a:p>
      </dgm:t>
    </dgm:pt>
    <dgm:pt modelId="{AAB2BB1A-B6AF-42BF-8343-4EECDD16FE0A}" type="sibTrans" cxnId="{F4DEB003-C83C-42FB-8E68-69A6E36DFC41}">
      <dgm:prSet/>
      <dgm:spPr/>
      <dgm:t>
        <a:bodyPr/>
        <a:lstStyle/>
        <a:p>
          <a:endParaRPr lang="en-US"/>
        </a:p>
      </dgm:t>
    </dgm:pt>
    <dgm:pt modelId="{7ACAE2AC-F470-496C-B3CA-B36409AB20BE}" type="pres">
      <dgm:prSet presAssocID="{4324BB26-F8CD-4F61-89A1-879925289A3E}" presName="Name0" presStyleCnt="0">
        <dgm:presLayoutVars>
          <dgm:dir/>
          <dgm:animLvl val="lvl"/>
          <dgm:resizeHandles val="exact"/>
        </dgm:presLayoutVars>
      </dgm:prSet>
      <dgm:spPr/>
    </dgm:pt>
    <dgm:pt modelId="{E9FA3BF1-A452-46E0-BD3F-D3ECFCB1B329}" type="pres">
      <dgm:prSet presAssocID="{A52DDF50-9FCC-49B3-AA74-6557CF5E56FE}" presName="composite" presStyleCnt="0"/>
      <dgm:spPr/>
    </dgm:pt>
    <dgm:pt modelId="{A338FF03-E38F-4232-91F8-AE068F0443D5}" type="pres">
      <dgm:prSet presAssocID="{A52DDF50-9FCC-49B3-AA74-6557CF5E56FE}" presName="parTx" presStyleLbl="alignNode1" presStyleIdx="0" presStyleCnt="1">
        <dgm:presLayoutVars>
          <dgm:chMax val="0"/>
          <dgm:chPref val="0"/>
          <dgm:bulletEnabled val="1"/>
        </dgm:presLayoutVars>
      </dgm:prSet>
      <dgm:spPr/>
    </dgm:pt>
    <dgm:pt modelId="{19E9ED6B-B797-4A12-8E40-ED85A0C56578}" type="pres">
      <dgm:prSet presAssocID="{A52DDF50-9FCC-49B3-AA74-6557CF5E56FE}" presName="desTx" presStyleLbl="alignAccFollowNode1" presStyleIdx="0" presStyleCnt="1">
        <dgm:presLayoutVars>
          <dgm:bulletEnabled val="1"/>
        </dgm:presLayoutVars>
      </dgm:prSet>
      <dgm:spPr/>
    </dgm:pt>
  </dgm:ptLst>
  <dgm:cxnLst>
    <dgm:cxn modelId="{F4DEB003-C83C-42FB-8E68-69A6E36DFC41}" srcId="{A52DDF50-9FCC-49B3-AA74-6557CF5E56FE}" destId="{7E9686CF-3E42-48A9-A1D0-D831A0D6FAB1}" srcOrd="1" destOrd="0" parTransId="{6949B0C3-0A85-469D-AF2F-86B300C007D5}" sibTransId="{AAB2BB1A-B6AF-42BF-8343-4EECDD16FE0A}"/>
    <dgm:cxn modelId="{03869217-518F-4EB0-B0BF-B5E848903E7D}" type="presOf" srcId="{CE317E92-AB5A-4566-97E3-3B7F568A932E}" destId="{19E9ED6B-B797-4A12-8E40-ED85A0C56578}" srcOrd="0" destOrd="0" presId="urn:microsoft.com/office/officeart/2005/8/layout/hList1"/>
    <dgm:cxn modelId="{3A72D624-00D4-4EB5-AB47-270E5B4AB549}" type="presOf" srcId="{4324BB26-F8CD-4F61-89A1-879925289A3E}" destId="{7ACAE2AC-F470-496C-B3CA-B36409AB20BE}" srcOrd="0" destOrd="0" presId="urn:microsoft.com/office/officeart/2005/8/layout/hList1"/>
    <dgm:cxn modelId="{5B0B9938-56DD-42D4-A1CD-01AA4CF45385}" srcId="{4324BB26-F8CD-4F61-89A1-879925289A3E}" destId="{A52DDF50-9FCC-49B3-AA74-6557CF5E56FE}" srcOrd="0" destOrd="0" parTransId="{E5CF6ECD-9214-4C22-99F0-7614078C90F5}" sibTransId="{9B4AF675-A3C6-4561-B100-C489B4357890}"/>
    <dgm:cxn modelId="{844D213C-4CA3-46CA-89AB-DC2655D0E8B2}" type="presOf" srcId="{FAD15282-3A17-40A9-861A-42A1361E4F74}" destId="{19E9ED6B-B797-4A12-8E40-ED85A0C56578}" srcOrd="0" destOrd="2" presId="urn:microsoft.com/office/officeart/2005/8/layout/hList1"/>
    <dgm:cxn modelId="{C50BB956-ADAD-4A91-92E0-6E54DB559D8E}" srcId="{A52DDF50-9FCC-49B3-AA74-6557CF5E56FE}" destId="{FAD15282-3A17-40A9-861A-42A1361E4F74}" srcOrd="2" destOrd="0" parTransId="{6685763E-EA0C-4943-B49C-CC8BCF06F10F}" sibTransId="{5398826A-6E03-4145-A882-2D1CDE9CABB3}"/>
    <dgm:cxn modelId="{CF2D479A-F15B-4D73-B155-6CA4F0F6F8D8}" srcId="{A52DDF50-9FCC-49B3-AA74-6557CF5E56FE}" destId="{CE317E92-AB5A-4566-97E3-3B7F568A932E}" srcOrd="0" destOrd="0" parTransId="{7BB14261-B232-4551-BE5A-7E4C679D9398}" sibTransId="{C02256C5-7684-4D51-88F9-7B12305A55D4}"/>
    <dgm:cxn modelId="{3E0ACCA4-901D-4745-A507-711FB7D64BA6}" type="presOf" srcId="{A52DDF50-9FCC-49B3-AA74-6557CF5E56FE}" destId="{A338FF03-E38F-4232-91F8-AE068F0443D5}" srcOrd="0" destOrd="0" presId="urn:microsoft.com/office/officeart/2005/8/layout/hList1"/>
    <dgm:cxn modelId="{203B67FC-F7CD-486C-B3AB-662464876850}" type="presOf" srcId="{7E9686CF-3E42-48A9-A1D0-D831A0D6FAB1}" destId="{19E9ED6B-B797-4A12-8E40-ED85A0C56578}" srcOrd="0" destOrd="1" presId="urn:microsoft.com/office/officeart/2005/8/layout/hList1"/>
    <dgm:cxn modelId="{42AA90C7-B39C-48BA-B843-D49B646FE6D6}" type="presParOf" srcId="{7ACAE2AC-F470-496C-B3CA-B36409AB20BE}" destId="{E9FA3BF1-A452-46E0-BD3F-D3ECFCB1B329}" srcOrd="0" destOrd="0" presId="urn:microsoft.com/office/officeart/2005/8/layout/hList1"/>
    <dgm:cxn modelId="{700DDE69-F110-4D24-B419-120806145B07}" type="presParOf" srcId="{E9FA3BF1-A452-46E0-BD3F-D3ECFCB1B329}" destId="{A338FF03-E38F-4232-91F8-AE068F0443D5}" srcOrd="0" destOrd="0" presId="urn:microsoft.com/office/officeart/2005/8/layout/hList1"/>
    <dgm:cxn modelId="{161D97D1-D4E0-4F55-B4F6-5F5D62F9F321}" type="presParOf" srcId="{E9FA3BF1-A452-46E0-BD3F-D3ECFCB1B329}" destId="{19E9ED6B-B797-4A12-8E40-ED85A0C5657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324BB26-F8CD-4F61-89A1-879925289A3E}" type="doc">
      <dgm:prSet loTypeId="urn:microsoft.com/office/officeart/2005/8/layout/hList1" loCatId="list" qsTypeId="urn:microsoft.com/office/officeart/2005/8/quickstyle/simple1" qsCatId="simple" csTypeId="urn:microsoft.com/office/officeart/2005/8/colors/accent0_2" csCatId="mainScheme" phldr="1"/>
      <dgm:spPr/>
      <dgm:t>
        <a:bodyPr/>
        <a:lstStyle/>
        <a:p>
          <a:endParaRPr lang="en-US"/>
        </a:p>
      </dgm:t>
    </dgm:pt>
    <dgm:pt modelId="{A52DDF50-9FCC-49B3-AA74-6557CF5E56FE}">
      <dgm:prSet custT="1"/>
      <dgm:spPr>
        <a:solidFill>
          <a:schemeClr val="accent2">
            <a:lumMod val="75000"/>
          </a:schemeClr>
        </a:solidFill>
      </dgm:spPr>
      <dgm:t>
        <a:bodyPr/>
        <a:lstStyle/>
        <a:p>
          <a:r>
            <a:rPr lang="en-US" sz="1800" dirty="0">
              <a:solidFill>
                <a:schemeClr val="bg1"/>
              </a:solidFill>
            </a:rPr>
            <a:t>To enable optimized locking in SQL Server 2025:</a:t>
          </a:r>
        </a:p>
      </dgm:t>
    </dgm:pt>
    <dgm:pt modelId="{E5CF6ECD-9214-4C22-99F0-7614078C90F5}" type="parTrans" cxnId="{5B0B9938-56DD-42D4-A1CD-01AA4CF45385}">
      <dgm:prSet/>
      <dgm:spPr/>
      <dgm:t>
        <a:bodyPr/>
        <a:lstStyle/>
        <a:p>
          <a:endParaRPr lang="en-US"/>
        </a:p>
      </dgm:t>
    </dgm:pt>
    <dgm:pt modelId="{9B4AF675-A3C6-4561-B100-C489B4357890}" type="sibTrans" cxnId="{5B0B9938-56DD-42D4-A1CD-01AA4CF45385}">
      <dgm:prSet/>
      <dgm:spPr/>
      <dgm:t>
        <a:bodyPr/>
        <a:lstStyle/>
        <a:p>
          <a:endParaRPr lang="en-US"/>
        </a:p>
      </dgm:t>
    </dgm:pt>
    <dgm:pt modelId="{197F66D7-19C4-48E3-BB0D-3B588A7CA87A}">
      <dgm:prSet custT="1"/>
      <dgm:spPr/>
      <dgm:t>
        <a:bodyPr/>
        <a:lstStyle/>
        <a:p>
          <a:r>
            <a:rPr lang="en-US" sz="1800" b="1" dirty="0"/>
            <a:t>Accelerated Database Recovery (ADR)</a:t>
          </a:r>
          <a:r>
            <a:rPr lang="en-US" sz="1800" dirty="0"/>
            <a:t> must be enabled.</a:t>
          </a:r>
        </a:p>
      </dgm:t>
    </dgm:pt>
    <dgm:pt modelId="{E1C29C11-714C-41A2-8D4E-BF67044062F9}" type="parTrans" cxnId="{90581CCD-FD76-4E34-A4F4-B1A3910A89AC}">
      <dgm:prSet/>
      <dgm:spPr/>
      <dgm:t>
        <a:bodyPr/>
        <a:lstStyle/>
        <a:p>
          <a:endParaRPr lang="en-US"/>
        </a:p>
      </dgm:t>
    </dgm:pt>
    <dgm:pt modelId="{6590B50A-6C13-4FA1-A5A0-079166F29146}" type="sibTrans" cxnId="{90581CCD-FD76-4E34-A4F4-B1A3910A89AC}">
      <dgm:prSet/>
      <dgm:spPr/>
      <dgm:t>
        <a:bodyPr/>
        <a:lstStyle/>
        <a:p>
          <a:endParaRPr lang="en-US"/>
        </a:p>
      </dgm:t>
    </dgm:pt>
    <dgm:pt modelId="{353974AE-9034-42EC-8BA8-0645741C5129}">
      <dgm:prSet custT="1"/>
      <dgm:spPr/>
      <dgm:t>
        <a:bodyPr/>
        <a:lstStyle/>
        <a:p>
          <a:r>
            <a:rPr lang="en-US" sz="1800" b="1" dirty="0"/>
            <a:t>Read Committed Snapshot Isolation (RCSI)</a:t>
          </a:r>
          <a:r>
            <a:rPr lang="en-US" sz="1800" dirty="0"/>
            <a:t> should be enabled to activate LAQ</a:t>
          </a:r>
        </a:p>
      </dgm:t>
    </dgm:pt>
    <dgm:pt modelId="{2E1D2050-CCA5-4B7F-94D0-FF327B24BE31}" type="parTrans" cxnId="{D4A4383F-61F8-49CF-B032-CC4CBC3DFD9D}">
      <dgm:prSet/>
      <dgm:spPr/>
      <dgm:t>
        <a:bodyPr/>
        <a:lstStyle/>
        <a:p>
          <a:endParaRPr lang="en-US"/>
        </a:p>
      </dgm:t>
    </dgm:pt>
    <dgm:pt modelId="{83184B98-369F-4070-BB9B-07B34CD6DE43}" type="sibTrans" cxnId="{D4A4383F-61F8-49CF-B032-CC4CBC3DFD9D}">
      <dgm:prSet/>
      <dgm:spPr/>
      <dgm:t>
        <a:bodyPr/>
        <a:lstStyle/>
        <a:p>
          <a:endParaRPr lang="en-US"/>
        </a:p>
      </dgm:t>
    </dgm:pt>
    <dgm:pt modelId="{7ACAE2AC-F470-496C-B3CA-B36409AB20BE}" type="pres">
      <dgm:prSet presAssocID="{4324BB26-F8CD-4F61-89A1-879925289A3E}" presName="Name0" presStyleCnt="0">
        <dgm:presLayoutVars>
          <dgm:dir/>
          <dgm:animLvl val="lvl"/>
          <dgm:resizeHandles val="exact"/>
        </dgm:presLayoutVars>
      </dgm:prSet>
      <dgm:spPr/>
    </dgm:pt>
    <dgm:pt modelId="{E9FA3BF1-A452-46E0-BD3F-D3ECFCB1B329}" type="pres">
      <dgm:prSet presAssocID="{A52DDF50-9FCC-49B3-AA74-6557CF5E56FE}" presName="composite" presStyleCnt="0"/>
      <dgm:spPr/>
    </dgm:pt>
    <dgm:pt modelId="{A338FF03-E38F-4232-91F8-AE068F0443D5}" type="pres">
      <dgm:prSet presAssocID="{A52DDF50-9FCC-49B3-AA74-6557CF5E56FE}" presName="parTx" presStyleLbl="alignNode1" presStyleIdx="0" presStyleCnt="1">
        <dgm:presLayoutVars>
          <dgm:chMax val="0"/>
          <dgm:chPref val="0"/>
          <dgm:bulletEnabled val="1"/>
        </dgm:presLayoutVars>
      </dgm:prSet>
      <dgm:spPr/>
    </dgm:pt>
    <dgm:pt modelId="{19E9ED6B-B797-4A12-8E40-ED85A0C56578}" type="pres">
      <dgm:prSet presAssocID="{A52DDF50-9FCC-49B3-AA74-6557CF5E56FE}" presName="desTx" presStyleLbl="alignAccFollowNode1" presStyleIdx="0" presStyleCnt="1">
        <dgm:presLayoutVars>
          <dgm:bulletEnabled val="1"/>
        </dgm:presLayoutVars>
      </dgm:prSet>
      <dgm:spPr/>
    </dgm:pt>
  </dgm:ptLst>
  <dgm:cxnLst>
    <dgm:cxn modelId="{A90CB90F-967E-49FE-9905-7EAAADC4CC5F}" type="presOf" srcId="{353974AE-9034-42EC-8BA8-0645741C5129}" destId="{19E9ED6B-B797-4A12-8E40-ED85A0C56578}" srcOrd="0" destOrd="1" presId="urn:microsoft.com/office/officeart/2005/8/layout/hList1"/>
    <dgm:cxn modelId="{3A72D624-00D4-4EB5-AB47-270E5B4AB549}" type="presOf" srcId="{4324BB26-F8CD-4F61-89A1-879925289A3E}" destId="{7ACAE2AC-F470-496C-B3CA-B36409AB20BE}" srcOrd="0" destOrd="0" presId="urn:microsoft.com/office/officeart/2005/8/layout/hList1"/>
    <dgm:cxn modelId="{5B0B9938-56DD-42D4-A1CD-01AA4CF45385}" srcId="{4324BB26-F8CD-4F61-89A1-879925289A3E}" destId="{A52DDF50-9FCC-49B3-AA74-6557CF5E56FE}" srcOrd="0" destOrd="0" parTransId="{E5CF6ECD-9214-4C22-99F0-7614078C90F5}" sibTransId="{9B4AF675-A3C6-4561-B100-C489B4357890}"/>
    <dgm:cxn modelId="{D4A4383F-61F8-49CF-B032-CC4CBC3DFD9D}" srcId="{A52DDF50-9FCC-49B3-AA74-6557CF5E56FE}" destId="{353974AE-9034-42EC-8BA8-0645741C5129}" srcOrd="1" destOrd="0" parTransId="{2E1D2050-CCA5-4B7F-94D0-FF327B24BE31}" sibTransId="{83184B98-369F-4070-BB9B-07B34CD6DE43}"/>
    <dgm:cxn modelId="{E86C234B-0DEC-4CB6-9536-7EBC2ABE8ECC}" type="presOf" srcId="{197F66D7-19C4-48E3-BB0D-3B588A7CA87A}" destId="{19E9ED6B-B797-4A12-8E40-ED85A0C56578}" srcOrd="0" destOrd="0" presId="urn:microsoft.com/office/officeart/2005/8/layout/hList1"/>
    <dgm:cxn modelId="{3E0ACCA4-901D-4745-A507-711FB7D64BA6}" type="presOf" srcId="{A52DDF50-9FCC-49B3-AA74-6557CF5E56FE}" destId="{A338FF03-E38F-4232-91F8-AE068F0443D5}" srcOrd="0" destOrd="0" presId="urn:microsoft.com/office/officeart/2005/8/layout/hList1"/>
    <dgm:cxn modelId="{90581CCD-FD76-4E34-A4F4-B1A3910A89AC}" srcId="{A52DDF50-9FCC-49B3-AA74-6557CF5E56FE}" destId="{197F66D7-19C4-48E3-BB0D-3B588A7CA87A}" srcOrd="0" destOrd="0" parTransId="{E1C29C11-714C-41A2-8D4E-BF67044062F9}" sibTransId="{6590B50A-6C13-4FA1-A5A0-079166F29146}"/>
    <dgm:cxn modelId="{42AA90C7-B39C-48BA-B843-D49B646FE6D6}" type="presParOf" srcId="{7ACAE2AC-F470-496C-B3CA-B36409AB20BE}" destId="{E9FA3BF1-A452-46E0-BD3F-D3ECFCB1B329}" srcOrd="0" destOrd="0" presId="urn:microsoft.com/office/officeart/2005/8/layout/hList1"/>
    <dgm:cxn modelId="{700DDE69-F110-4D24-B419-120806145B07}" type="presParOf" srcId="{E9FA3BF1-A452-46E0-BD3F-D3ECFCB1B329}" destId="{A338FF03-E38F-4232-91F8-AE068F0443D5}" srcOrd="0" destOrd="0" presId="urn:microsoft.com/office/officeart/2005/8/layout/hList1"/>
    <dgm:cxn modelId="{161D97D1-D4E0-4F55-B4F6-5F5D62F9F321}" type="presParOf" srcId="{E9FA3BF1-A452-46E0-BD3F-D3ECFCB1B329}" destId="{19E9ED6B-B797-4A12-8E40-ED85A0C5657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1EBBDC1-1E6E-4412-847B-73E462F596DC}" type="doc">
      <dgm:prSet loTypeId="urn:microsoft.com/office/officeart/2005/8/layout/hList1" loCatId="list" qsTypeId="urn:microsoft.com/office/officeart/2005/8/quickstyle/simple1" qsCatId="simple" csTypeId="urn:microsoft.com/office/officeart/2005/8/colors/accent2_1" csCatId="accent2" phldr="1"/>
      <dgm:spPr/>
      <dgm:t>
        <a:bodyPr/>
        <a:lstStyle/>
        <a:p>
          <a:endParaRPr lang="en-US"/>
        </a:p>
      </dgm:t>
    </dgm:pt>
    <dgm:pt modelId="{98F4DFC0-D51B-45DC-A4A0-636F45F89A40}">
      <dgm:prSet custT="1"/>
      <dgm:spPr>
        <a:solidFill>
          <a:schemeClr val="accent2">
            <a:lumMod val="75000"/>
          </a:schemeClr>
        </a:solidFill>
      </dgm:spPr>
      <dgm:t>
        <a:bodyPr/>
        <a:lstStyle/>
        <a:p>
          <a:r>
            <a:rPr lang="en-US" sz="2000" dirty="0">
              <a:solidFill>
                <a:schemeClr val="bg1"/>
              </a:solidFill>
            </a:rPr>
            <a:t>Resource Governor</a:t>
          </a:r>
        </a:p>
      </dgm:t>
    </dgm:pt>
    <dgm:pt modelId="{AB18AC9C-06CF-42E5-AB6D-EE11F1DA9644}" type="parTrans" cxnId="{757842ED-E497-4A29-BBAA-F63B7BE3128D}">
      <dgm:prSet/>
      <dgm:spPr/>
      <dgm:t>
        <a:bodyPr/>
        <a:lstStyle/>
        <a:p>
          <a:endParaRPr lang="en-US"/>
        </a:p>
      </dgm:t>
    </dgm:pt>
    <dgm:pt modelId="{D5862BA0-458C-4693-82F0-B90AD982A8BE}" type="sibTrans" cxnId="{757842ED-E497-4A29-BBAA-F63B7BE3128D}">
      <dgm:prSet/>
      <dgm:spPr/>
      <dgm:t>
        <a:bodyPr/>
        <a:lstStyle/>
        <a:p>
          <a:endParaRPr lang="en-US"/>
        </a:p>
      </dgm:t>
    </dgm:pt>
    <dgm:pt modelId="{DB4C56B4-9CDC-4E49-9287-4B06A4EA5798}">
      <dgm:prSet custT="1"/>
      <dgm:spPr/>
      <dgm:t>
        <a:bodyPr/>
        <a:lstStyle/>
        <a:p>
          <a:r>
            <a:rPr lang="en-US" sz="1800" b="1" dirty="0"/>
            <a:t>Purpose</a:t>
          </a:r>
          <a:r>
            <a:rPr lang="en-US" sz="1800" dirty="0"/>
            <a:t>: Prevent runaway queries or workloads from consuming excessive tempdb space, which historically caused server-wide outages.</a:t>
          </a:r>
        </a:p>
      </dgm:t>
    </dgm:pt>
    <dgm:pt modelId="{4E143F71-3465-4D6F-ACFC-01BF9743DB51}" type="parTrans" cxnId="{C39E7C02-7801-4EF5-A5DB-B6B946E3E43D}">
      <dgm:prSet/>
      <dgm:spPr/>
      <dgm:t>
        <a:bodyPr/>
        <a:lstStyle/>
        <a:p>
          <a:endParaRPr lang="en-US"/>
        </a:p>
      </dgm:t>
    </dgm:pt>
    <dgm:pt modelId="{7393D319-1DFD-4E36-A167-81994CBB596C}" type="sibTrans" cxnId="{C39E7C02-7801-4EF5-A5DB-B6B946E3E43D}">
      <dgm:prSet/>
      <dgm:spPr/>
      <dgm:t>
        <a:bodyPr/>
        <a:lstStyle/>
        <a:p>
          <a:endParaRPr lang="en-US"/>
        </a:p>
      </dgm:t>
    </dgm:pt>
    <dgm:pt modelId="{5363D8C1-1EE1-40A6-876D-EB293544CFEA}">
      <dgm:prSet custT="1"/>
      <dgm:spPr/>
      <dgm:t>
        <a:bodyPr/>
        <a:lstStyle/>
        <a:p>
          <a:r>
            <a:rPr lang="en-US" sz="1800" b="1" dirty="0"/>
            <a:t>How it works</a:t>
          </a:r>
          <a:r>
            <a:rPr lang="en-US" sz="1800" dirty="0"/>
            <a:t>: You can now set per-workload group limits on tempdb usage. If a query exceeds its group’s limit, it is aborted with error 1138.</a:t>
          </a:r>
        </a:p>
      </dgm:t>
    </dgm:pt>
    <dgm:pt modelId="{7BD649B9-3523-4BD6-AB68-9FCA646527C8}" type="parTrans" cxnId="{415372DA-BBDC-4292-A750-8A2CFF66FD4D}">
      <dgm:prSet/>
      <dgm:spPr/>
      <dgm:t>
        <a:bodyPr/>
        <a:lstStyle/>
        <a:p>
          <a:endParaRPr lang="en-US"/>
        </a:p>
      </dgm:t>
    </dgm:pt>
    <dgm:pt modelId="{327AD6BB-7F84-4D54-B596-2531C1019497}" type="sibTrans" cxnId="{415372DA-BBDC-4292-A750-8A2CFF66FD4D}">
      <dgm:prSet/>
      <dgm:spPr/>
      <dgm:t>
        <a:bodyPr/>
        <a:lstStyle/>
        <a:p>
          <a:endParaRPr lang="en-US"/>
        </a:p>
      </dgm:t>
    </dgm:pt>
    <dgm:pt modelId="{7E86475F-BD4B-4838-94FB-51F9716AE5B0}">
      <dgm:prSet custT="1"/>
      <dgm:spPr/>
      <dgm:t>
        <a:bodyPr/>
        <a:lstStyle/>
        <a:p>
          <a:r>
            <a:rPr lang="en-US" sz="1800" b="1" dirty="0"/>
            <a:t>ALTER WORKLOAD GROUP </a:t>
          </a:r>
          <a:r>
            <a:rPr lang="en-US" sz="1800" dirty="0"/>
            <a:t>[default] WITH (GROUP_MAX_TEMPDB_DATA_MB =17408); </a:t>
          </a:r>
        </a:p>
      </dgm:t>
    </dgm:pt>
    <dgm:pt modelId="{B9DB5CBE-121D-4275-942A-F609B68FAC25}" type="parTrans" cxnId="{D6B71C8E-C2A0-4681-85AC-659574E707E5}">
      <dgm:prSet/>
      <dgm:spPr/>
      <dgm:t>
        <a:bodyPr/>
        <a:lstStyle/>
        <a:p>
          <a:endParaRPr lang="en-US"/>
        </a:p>
      </dgm:t>
    </dgm:pt>
    <dgm:pt modelId="{7988CEA8-7244-4351-859F-56ABCF238266}" type="sibTrans" cxnId="{D6B71C8E-C2A0-4681-85AC-659574E707E5}">
      <dgm:prSet/>
      <dgm:spPr/>
      <dgm:t>
        <a:bodyPr/>
        <a:lstStyle/>
        <a:p>
          <a:endParaRPr lang="en-US"/>
        </a:p>
      </dgm:t>
    </dgm:pt>
    <dgm:pt modelId="{45D1B7A9-4A67-4F17-B98D-D581F6569649}">
      <dgm:prSet custT="1"/>
      <dgm:spPr>
        <a:solidFill>
          <a:schemeClr val="accent2">
            <a:lumMod val="75000"/>
          </a:schemeClr>
        </a:solidFill>
      </dgm:spPr>
      <dgm:t>
        <a:bodyPr/>
        <a:lstStyle/>
        <a:p>
          <a:r>
            <a:rPr lang="en-US" sz="2000" dirty="0">
              <a:solidFill>
                <a:schemeClr val="bg1"/>
              </a:solidFill>
            </a:rPr>
            <a:t>Accelerated Database Recovery</a:t>
          </a:r>
        </a:p>
      </dgm:t>
    </dgm:pt>
    <dgm:pt modelId="{3384B695-A3AA-454C-AFA7-45BC9E3D1FE8}" type="parTrans" cxnId="{8D204E9E-1B14-4ECD-AC09-8A7377D2CA0C}">
      <dgm:prSet/>
      <dgm:spPr/>
      <dgm:t>
        <a:bodyPr/>
        <a:lstStyle/>
        <a:p>
          <a:endParaRPr lang="en-US"/>
        </a:p>
      </dgm:t>
    </dgm:pt>
    <dgm:pt modelId="{3C52CB32-A848-4153-AADB-737704004C05}" type="sibTrans" cxnId="{8D204E9E-1B14-4ECD-AC09-8A7377D2CA0C}">
      <dgm:prSet/>
      <dgm:spPr/>
      <dgm:t>
        <a:bodyPr/>
        <a:lstStyle/>
        <a:p>
          <a:endParaRPr lang="en-US"/>
        </a:p>
      </dgm:t>
    </dgm:pt>
    <dgm:pt modelId="{E4F67E04-2FFE-433E-862D-8F2619015359}">
      <dgm:prSet custT="1"/>
      <dgm:spPr/>
      <dgm:t>
        <a:bodyPr/>
        <a:lstStyle/>
        <a:p>
          <a:r>
            <a:rPr lang="en-US" sz="1800" b="1" dirty="0"/>
            <a:t>Impact</a:t>
          </a:r>
          <a:r>
            <a:rPr lang="en-US" sz="1800" dirty="0"/>
            <a:t>: Enables fast rollback of transactions using temp tables.</a:t>
          </a:r>
        </a:p>
      </dgm:t>
    </dgm:pt>
    <dgm:pt modelId="{3F43B490-EAE9-4825-A34F-AF27B78A79E6}" type="parTrans" cxnId="{6EE139C3-3C6E-4331-92CA-AC4B573C2F28}">
      <dgm:prSet/>
      <dgm:spPr/>
      <dgm:t>
        <a:bodyPr/>
        <a:lstStyle/>
        <a:p>
          <a:endParaRPr lang="en-US"/>
        </a:p>
      </dgm:t>
    </dgm:pt>
    <dgm:pt modelId="{889ABEF0-55ED-4974-8EA5-17BEB3AB24AD}" type="sibTrans" cxnId="{6EE139C3-3C6E-4331-92CA-AC4B573C2F28}">
      <dgm:prSet/>
      <dgm:spPr/>
      <dgm:t>
        <a:bodyPr/>
        <a:lstStyle/>
        <a:p>
          <a:endParaRPr lang="en-US"/>
        </a:p>
      </dgm:t>
    </dgm:pt>
    <dgm:pt modelId="{9E92AB1C-6CBB-478F-A664-C6CBDC9E15DE}">
      <dgm:prSet custT="1"/>
      <dgm:spPr/>
      <dgm:t>
        <a:bodyPr/>
        <a:lstStyle/>
        <a:p>
          <a:r>
            <a:rPr lang="en-US" sz="1800" dirty="0"/>
            <a:t>Improves log truncation and recovery speed for tempdb-heavy workloads.</a:t>
          </a:r>
        </a:p>
      </dgm:t>
    </dgm:pt>
    <dgm:pt modelId="{93F3CB8E-F55F-4333-9854-635B68918644}" type="parTrans" cxnId="{F8C13A51-E8C3-4DD2-918B-87346DDF1FE9}">
      <dgm:prSet/>
      <dgm:spPr/>
      <dgm:t>
        <a:bodyPr/>
        <a:lstStyle/>
        <a:p>
          <a:endParaRPr lang="en-US"/>
        </a:p>
      </dgm:t>
    </dgm:pt>
    <dgm:pt modelId="{2FD7EBC7-D664-43B1-8C6E-23ABB53F2558}" type="sibTrans" cxnId="{F8C13A51-E8C3-4DD2-918B-87346DDF1FE9}">
      <dgm:prSet/>
      <dgm:spPr/>
      <dgm:t>
        <a:bodyPr/>
        <a:lstStyle/>
        <a:p>
          <a:endParaRPr lang="en-US"/>
        </a:p>
      </dgm:t>
    </dgm:pt>
    <dgm:pt modelId="{08670818-B82C-4319-9805-F8D4BE6E2FA9}">
      <dgm:prSet custT="1"/>
      <dgm:spPr/>
      <dgm:t>
        <a:bodyPr/>
        <a:lstStyle/>
        <a:p>
          <a:r>
            <a:rPr lang="en-US" sz="1800" b="1" dirty="0"/>
            <a:t>Use Case</a:t>
          </a:r>
          <a:r>
            <a:rPr lang="en-US" sz="1800" dirty="0"/>
            <a:t>: Ideal for systems with frequent temp table usage or large reporting queries.</a:t>
          </a:r>
        </a:p>
      </dgm:t>
    </dgm:pt>
    <dgm:pt modelId="{E00B8C34-6709-4477-A38B-96DF63F1D004}" type="parTrans" cxnId="{810655B5-D57C-400C-800B-36765D9899DD}">
      <dgm:prSet/>
      <dgm:spPr/>
      <dgm:t>
        <a:bodyPr/>
        <a:lstStyle/>
        <a:p>
          <a:endParaRPr lang="en-US"/>
        </a:p>
      </dgm:t>
    </dgm:pt>
    <dgm:pt modelId="{E05C08AF-FDE7-433D-BEFE-0B34C44106C4}" type="sibTrans" cxnId="{810655B5-D57C-400C-800B-36765D9899DD}">
      <dgm:prSet/>
      <dgm:spPr/>
      <dgm:t>
        <a:bodyPr/>
        <a:lstStyle/>
        <a:p>
          <a:endParaRPr lang="en-US"/>
        </a:p>
      </dgm:t>
    </dgm:pt>
    <dgm:pt modelId="{89BB04CB-6755-4895-8394-179049D166F7}">
      <dgm:prSet custT="1"/>
      <dgm:spPr>
        <a:solidFill>
          <a:schemeClr val="accent2">
            <a:lumMod val="75000"/>
          </a:schemeClr>
        </a:solidFill>
      </dgm:spPr>
      <dgm:t>
        <a:bodyPr/>
        <a:lstStyle/>
        <a:p>
          <a:r>
            <a:rPr lang="en-US" sz="2000" dirty="0">
              <a:solidFill>
                <a:schemeClr val="bg1"/>
              </a:solidFill>
            </a:rPr>
            <a:t>Monitoring Improvements</a:t>
          </a:r>
        </a:p>
      </dgm:t>
    </dgm:pt>
    <dgm:pt modelId="{B0E70B44-CBD2-435D-A36A-ED18FBD3644F}" type="parTrans" cxnId="{8E6BB2C6-D5C3-4639-BA47-DFB6A5D42FEA}">
      <dgm:prSet/>
      <dgm:spPr/>
      <dgm:t>
        <a:bodyPr/>
        <a:lstStyle/>
        <a:p>
          <a:endParaRPr lang="en-US"/>
        </a:p>
      </dgm:t>
    </dgm:pt>
    <dgm:pt modelId="{6E91DCC1-9C9B-4737-9108-71A0436E5B32}" type="sibTrans" cxnId="{8E6BB2C6-D5C3-4639-BA47-DFB6A5D42FEA}">
      <dgm:prSet/>
      <dgm:spPr/>
      <dgm:t>
        <a:bodyPr/>
        <a:lstStyle/>
        <a:p>
          <a:endParaRPr lang="en-US"/>
        </a:p>
      </dgm:t>
    </dgm:pt>
    <dgm:pt modelId="{705C9921-0A77-4EDD-AF64-8376783DB7B5}">
      <dgm:prSet custT="1"/>
      <dgm:spPr/>
      <dgm:t>
        <a:bodyPr/>
        <a:lstStyle/>
        <a:p>
          <a:r>
            <a:rPr lang="en-US" sz="1800" b="1"/>
            <a:t>New Error Code</a:t>
          </a:r>
          <a:r>
            <a:rPr lang="en-US" sz="1800"/>
            <a:t>: Error 1138 is triggered when tempdb usage exceeds configured limits.</a:t>
          </a:r>
        </a:p>
      </dgm:t>
    </dgm:pt>
    <dgm:pt modelId="{F5BFFB76-08EA-4B47-B6CC-C2220DC80F5E}" type="parTrans" cxnId="{22C92EE4-A546-4871-8A62-C25B40D4CBAC}">
      <dgm:prSet/>
      <dgm:spPr/>
      <dgm:t>
        <a:bodyPr/>
        <a:lstStyle/>
        <a:p>
          <a:endParaRPr lang="en-US"/>
        </a:p>
      </dgm:t>
    </dgm:pt>
    <dgm:pt modelId="{4D972535-C723-42BD-80F3-9D763F7DDCB8}" type="sibTrans" cxnId="{22C92EE4-A546-4871-8A62-C25B40D4CBAC}">
      <dgm:prSet/>
      <dgm:spPr/>
      <dgm:t>
        <a:bodyPr/>
        <a:lstStyle/>
        <a:p>
          <a:endParaRPr lang="en-US"/>
        </a:p>
      </dgm:t>
    </dgm:pt>
    <dgm:pt modelId="{63CE54E3-0BE4-4C18-AF2B-7EFDC20E026E}">
      <dgm:prSet custT="1"/>
      <dgm:spPr/>
      <dgm:t>
        <a:bodyPr/>
        <a:lstStyle/>
        <a:p>
          <a:r>
            <a:rPr lang="en-US" sz="1800" b="1" dirty="0"/>
            <a:t>Telemetry Improvements</a:t>
          </a:r>
          <a:r>
            <a:rPr lang="en-US" sz="1800" dirty="0"/>
            <a:t>: Enhanced visibility into tempdb usage patterns and workload behavior.</a:t>
          </a:r>
        </a:p>
      </dgm:t>
    </dgm:pt>
    <dgm:pt modelId="{F8F8D7D7-8A84-475B-AF49-40E18AF1720A}" type="parTrans" cxnId="{BDFC06E3-2A35-428B-BA0E-E530405BDB58}">
      <dgm:prSet/>
      <dgm:spPr/>
      <dgm:t>
        <a:bodyPr/>
        <a:lstStyle/>
        <a:p>
          <a:endParaRPr lang="en-US"/>
        </a:p>
      </dgm:t>
    </dgm:pt>
    <dgm:pt modelId="{8CD1E03C-3BE0-4760-B4A6-9189D532C3EB}" type="sibTrans" cxnId="{BDFC06E3-2A35-428B-BA0E-E530405BDB58}">
      <dgm:prSet/>
      <dgm:spPr/>
      <dgm:t>
        <a:bodyPr/>
        <a:lstStyle/>
        <a:p>
          <a:endParaRPr lang="en-US"/>
        </a:p>
      </dgm:t>
    </dgm:pt>
    <dgm:pt modelId="{D72853BF-4CC6-478E-990B-35FD33C804AD}">
      <dgm:prSet custT="1"/>
      <dgm:spPr/>
      <dgm:t>
        <a:bodyPr/>
        <a:lstStyle/>
        <a:p>
          <a:r>
            <a:rPr lang="en-US" sz="1800" b="1" dirty="0"/>
            <a:t>Integration with Extended Events</a:t>
          </a:r>
          <a:r>
            <a:rPr lang="en-US" sz="1800" dirty="0"/>
            <a:t>: Time-bound events help prevent runaway logging from tempdb-related operations.</a:t>
          </a:r>
        </a:p>
      </dgm:t>
    </dgm:pt>
    <dgm:pt modelId="{B5F32188-E206-44BD-82B5-ABEB069EA0BF}" type="parTrans" cxnId="{479B4F83-E5C4-419A-826A-278FB70338A7}">
      <dgm:prSet/>
      <dgm:spPr/>
      <dgm:t>
        <a:bodyPr/>
        <a:lstStyle/>
        <a:p>
          <a:endParaRPr lang="en-US"/>
        </a:p>
      </dgm:t>
    </dgm:pt>
    <dgm:pt modelId="{0183B038-E128-474D-BC81-87EB005E21AC}" type="sibTrans" cxnId="{479B4F83-E5C4-419A-826A-278FB70338A7}">
      <dgm:prSet/>
      <dgm:spPr/>
      <dgm:t>
        <a:bodyPr/>
        <a:lstStyle/>
        <a:p>
          <a:endParaRPr lang="en-US"/>
        </a:p>
      </dgm:t>
    </dgm:pt>
    <dgm:pt modelId="{6D812C55-20CB-47BE-9CBE-C910BCA33D8E}" type="pres">
      <dgm:prSet presAssocID="{41EBBDC1-1E6E-4412-847B-73E462F596DC}" presName="Name0" presStyleCnt="0">
        <dgm:presLayoutVars>
          <dgm:dir/>
          <dgm:animLvl val="lvl"/>
          <dgm:resizeHandles val="exact"/>
        </dgm:presLayoutVars>
      </dgm:prSet>
      <dgm:spPr/>
    </dgm:pt>
    <dgm:pt modelId="{8B1A44E3-56F7-4CF9-98CB-18726A5A15F5}" type="pres">
      <dgm:prSet presAssocID="{98F4DFC0-D51B-45DC-A4A0-636F45F89A40}" presName="composite" presStyleCnt="0"/>
      <dgm:spPr/>
    </dgm:pt>
    <dgm:pt modelId="{F341EEB6-093E-4E4E-AF38-B05460375548}" type="pres">
      <dgm:prSet presAssocID="{98F4DFC0-D51B-45DC-A4A0-636F45F89A40}" presName="parTx" presStyleLbl="alignNode1" presStyleIdx="0" presStyleCnt="3">
        <dgm:presLayoutVars>
          <dgm:chMax val="0"/>
          <dgm:chPref val="0"/>
          <dgm:bulletEnabled val="1"/>
        </dgm:presLayoutVars>
      </dgm:prSet>
      <dgm:spPr/>
    </dgm:pt>
    <dgm:pt modelId="{B2128300-BFBD-4EFE-A957-7908E54F8F04}" type="pres">
      <dgm:prSet presAssocID="{98F4DFC0-D51B-45DC-A4A0-636F45F89A40}" presName="desTx" presStyleLbl="alignAccFollowNode1" presStyleIdx="0" presStyleCnt="3">
        <dgm:presLayoutVars>
          <dgm:bulletEnabled val="1"/>
        </dgm:presLayoutVars>
      </dgm:prSet>
      <dgm:spPr/>
    </dgm:pt>
    <dgm:pt modelId="{2508462C-FE4F-4D63-921D-21CC67AFB583}" type="pres">
      <dgm:prSet presAssocID="{D5862BA0-458C-4693-82F0-B90AD982A8BE}" presName="space" presStyleCnt="0"/>
      <dgm:spPr/>
    </dgm:pt>
    <dgm:pt modelId="{F1BB57A1-AF64-4133-8100-36E05B3D8D45}" type="pres">
      <dgm:prSet presAssocID="{45D1B7A9-4A67-4F17-B98D-D581F6569649}" presName="composite" presStyleCnt="0"/>
      <dgm:spPr/>
    </dgm:pt>
    <dgm:pt modelId="{6FB2A4B2-243C-4F62-83B0-D2F02D96E522}" type="pres">
      <dgm:prSet presAssocID="{45D1B7A9-4A67-4F17-B98D-D581F6569649}" presName="parTx" presStyleLbl="alignNode1" presStyleIdx="1" presStyleCnt="3">
        <dgm:presLayoutVars>
          <dgm:chMax val="0"/>
          <dgm:chPref val="0"/>
          <dgm:bulletEnabled val="1"/>
        </dgm:presLayoutVars>
      </dgm:prSet>
      <dgm:spPr/>
    </dgm:pt>
    <dgm:pt modelId="{F7210800-CBB0-4306-A6F6-08ECA4B279AA}" type="pres">
      <dgm:prSet presAssocID="{45D1B7A9-4A67-4F17-B98D-D581F6569649}" presName="desTx" presStyleLbl="alignAccFollowNode1" presStyleIdx="1" presStyleCnt="3">
        <dgm:presLayoutVars>
          <dgm:bulletEnabled val="1"/>
        </dgm:presLayoutVars>
      </dgm:prSet>
      <dgm:spPr/>
    </dgm:pt>
    <dgm:pt modelId="{C5030BEE-0DDC-411E-8377-CCF34618F31B}" type="pres">
      <dgm:prSet presAssocID="{3C52CB32-A848-4153-AADB-737704004C05}" presName="space" presStyleCnt="0"/>
      <dgm:spPr/>
    </dgm:pt>
    <dgm:pt modelId="{1E442CC1-AD8A-4345-AF09-75C280800FF5}" type="pres">
      <dgm:prSet presAssocID="{89BB04CB-6755-4895-8394-179049D166F7}" presName="composite" presStyleCnt="0"/>
      <dgm:spPr/>
    </dgm:pt>
    <dgm:pt modelId="{FA946587-2424-4303-89A6-140F82CCF40D}" type="pres">
      <dgm:prSet presAssocID="{89BB04CB-6755-4895-8394-179049D166F7}" presName="parTx" presStyleLbl="alignNode1" presStyleIdx="2" presStyleCnt="3">
        <dgm:presLayoutVars>
          <dgm:chMax val="0"/>
          <dgm:chPref val="0"/>
          <dgm:bulletEnabled val="1"/>
        </dgm:presLayoutVars>
      </dgm:prSet>
      <dgm:spPr/>
    </dgm:pt>
    <dgm:pt modelId="{F11900BF-CDA0-41E7-97DB-AE609B2D6C9F}" type="pres">
      <dgm:prSet presAssocID="{89BB04CB-6755-4895-8394-179049D166F7}" presName="desTx" presStyleLbl="alignAccFollowNode1" presStyleIdx="2" presStyleCnt="3">
        <dgm:presLayoutVars>
          <dgm:bulletEnabled val="1"/>
        </dgm:presLayoutVars>
      </dgm:prSet>
      <dgm:spPr/>
    </dgm:pt>
  </dgm:ptLst>
  <dgm:cxnLst>
    <dgm:cxn modelId="{C39E7C02-7801-4EF5-A5DB-B6B946E3E43D}" srcId="{98F4DFC0-D51B-45DC-A4A0-636F45F89A40}" destId="{DB4C56B4-9CDC-4E49-9287-4B06A4EA5798}" srcOrd="0" destOrd="0" parTransId="{4E143F71-3465-4D6F-ACFC-01BF9743DB51}" sibTransId="{7393D319-1DFD-4E36-A167-81994CBB596C}"/>
    <dgm:cxn modelId="{CAFBBC29-C8DD-42BA-81FD-A7445F164418}" type="presOf" srcId="{9E92AB1C-6CBB-478F-A664-C6CBDC9E15DE}" destId="{F7210800-CBB0-4306-A6F6-08ECA4B279AA}" srcOrd="0" destOrd="1" presId="urn:microsoft.com/office/officeart/2005/8/layout/hList1"/>
    <dgm:cxn modelId="{CC354C2B-D6FC-417F-B3B8-44E37DB13FE2}" type="presOf" srcId="{DB4C56B4-9CDC-4E49-9287-4B06A4EA5798}" destId="{B2128300-BFBD-4EFE-A957-7908E54F8F04}" srcOrd="0" destOrd="0" presId="urn:microsoft.com/office/officeart/2005/8/layout/hList1"/>
    <dgm:cxn modelId="{52D2BF5F-A4D4-4449-ACD2-376F3B1A31EE}" type="presOf" srcId="{45D1B7A9-4A67-4F17-B98D-D581F6569649}" destId="{6FB2A4B2-243C-4F62-83B0-D2F02D96E522}" srcOrd="0" destOrd="0" presId="urn:microsoft.com/office/officeart/2005/8/layout/hList1"/>
    <dgm:cxn modelId="{4005DE66-529B-4F87-8746-0B7B7CB55C18}" type="presOf" srcId="{08670818-B82C-4319-9805-F8D4BE6E2FA9}" destId="{F7210800-CBB0-4306-A6F6-08ECA4B279AA}" srcOrd="0" destOrd="2" presId="urn:microsoft.com/office/officeart/2005/8/layout/hList1"/>
    <dgm:cxn modelId="{69DA826A-535C-4BC1-B9BB-308942323C6A}" type="presOf" srcId="{D72853BF-4CC6-478E-990B-35FD33C804AD}" destId="{F11900BF-CDA0-41E7-97DB-AE609B2D6C9F}" srcOrd="0" destOrd="2" presId="urn:microsoft.com/office/officeart/2005/8/layout/hList1"/>
    <dgm:cxn modelId="{F8C13A51-E8C3-4DD2-918B-87346DDF1FE9}" srcId="{45D1B7A9-4A67-4F17-B98D-D581F6569649}" destId="{9E92AB1C-6CBB-478F-A664-C6CBDC9E15DE}" srcOrd="1" destOrd="0" parTransId="{93F3CB8E-F55F-4333-9854-635B68918644}" sibTransId="{2FD7EBC7-D664-43B1-8C6E-23ABB53F2558}"/>
    <dgm:cxn modelId="{D7BAEB72-1A47-42BE-AAF0-C64242646FCC}" type="presOf" srcId="{5363D8C1-1EE1-40A6-876D-EB293544CFEA}" destId="{B2128300-BFBD-4EFE-A957-7908E54F8F04}" srcOrd="0" destOrd="1" presId="urn:microsoft.com/office/officeart/2005/8/layout/hList1"/>
    <dgm:cxn modelId="{479B4F83-E5C4-419A-826A-278FB70338A7}" srcId="{89BB04CB-6755-4895-8394-179049D166F7}" destId="{D72853BF-4CC6-478E-990B-35FD33C804AD}" srcOrd="2" destOrd="0" parTransId="{B5F32188-E206-44BD-82B5-ABEB069EA0BF}" sibTransId="{0183B038-E128-474D-BC81-87EB005E21AC}"/>
    <dgm:cxn modelId="{757C5D8D-FD71-4EF5-B66F-E86871D7D92B}" type="presOf" srcId="{705C9921-0A77-4EDD-AF64-8376783DB7B5}" destId="{F11900BF-CDA0-41E7-97DB-AE609B2D6C9F}" srcOrd="0" destOrd="0" presId="urn:microsoft.com/office/officeart/2005/8/layout/hList1"/>
    <dgm:cxn modelId="{D6B71C8E-C2A0-4681-85AC-659574E707E5}" srcId="{98F4DFC0-D51B-45DC-A4A0-636F45F89A40}" destId="{7E86475F-BD4B-4838-94FB-51F9716AE5B0}" srcOrd="2" destOrd="0" parTransId="{B9DB5CBE-121D-4275-942A-F609B68FAC25}" sibTransId="{7988CEA8-7244-4351-859F-56ABCF238266}"/>
    <dgm:cxn modelId="{8D204E9E-1B14-4ECD-AC09-8A7377D2CA0C}" srcId="{41EBBDC1-1E6E-4412-847B-73E462F596DC}" destId="{45D1B7A9-4A67-4F17-B98D-D581F6569649}" srcOrd="1" destOrd="0" parTransId="{3384B695-A3AA-454C-AFA7-45BC9E3D1FE8}" sibTransId="{3C52CB32-A848-4153-AADB-737704004C05}"/>
    <dgm:cxn modelId="{3DF225A9-3440-4F1C-B162-F732D2D420BD}" type="presOf" srcId="{7E86475F-BD4B-4838-94FB-51F9716AE5B0}" destId="{B2128300-BFBD-4EFE-A957-7908E54F8F04}" srcOrd="0" destOrd="2" presId="urn:microsoft.com/office/officeart/2005/8/layout/hList1"/>
    <dgm:cxn modelId="{0514C3AE-6BB4-43CB-B85C-5577009A29AD}" type="presOf" srcId="{89BB04CB-6755-4895-8394-179049D166F7}" destId="{FA946587-2424-4303-89A6-140F82CCF40D}" srcOrd="0" destOrd="0" presId="urn:microsoft.com/office/officeart/2005/8/layout/hList1"/>
    <dgm:cxn modelId="{810655B5-D57C-400C-800B-36765D9899DD}" srcId="{45D1B7A9-4A67-4F17-B98D-D581F6569649}" destId="{08670818-B82C-4319-9805-F8D4BE6E2FA9}" srcOrd="2" destOrd="0" parTransId="{E00B8C34-6709-4477-A38B-96DF63F1D004}" sibTransId="{E05C08AF-FDE7-433D-BEFE-0B34C44106C4}"/>
    <dgm:cxn modelId="{12CDCEB9-C516-46AB-831C-FEA82063B22C}" type="presOf" srcId="{41EBBDC1-1E6E-4412-847B-73E462F596DC}" destId="{6D812C55-20CB-47BE-9CBE-C910BCA33D8E}" srcOrd="0" destOrd="0" presId="urn:microsoft.com/office/officeart/2005/8/layout/hList1"/>
    <dgm:cxn modelId="{6EE139C3-3C6E-4331-92CA-AC4B573C2F28}" srcId="{45D1B7A9-4A67-4F17-B98D-D581F6569649}" destId="{E4F67E04-2FFE-433E-862D-8F2619015359}" srcOrd="0" destOrd="0" parTransId="{3F43B490-EAE9-4825-A34F-AF27B78A79E6}" sibTransId="{889ABEF0-55ED-4974-8EA5-17BEB3AB24AD}"/>
    <dgm:cxn modelId="{8E6BB2C6-D5C3-4639-BA47-DFB6A5D42FEA}" srcId="{41EBBDC1-1E6E-4412-847B-73E462F596DC}" destId="{89BB04CB-6755-4895-8394-179049D166F7}" srcOrd="2" destOrd="0" parTransId="{B0E70B44-CBD2-435D-A36A-ED18FBD3644F}" sibTransId="{6E91DCC1-9C9B-4737-9108-71A0436E5B32}"/>
    <dgm:cxn modelId="{494C90C9-7415-4AFC-AEC1-51D425FC9E25}" type="presOf" srcId="{98F4DFC0-D51B-45DC-A4A0-636F45F89A40}" destId="{F341EEB6-093E-4E4E-AF38-B05460375548}" srcOrd="0" destOrd="0" presId="urn:microsoft.com/office/officeart/2005/8/layout/hList1"/>
    <dgm:cxn modelId="{415372DA-BBDC-4292-A750-8A2CFF66FD4D}" srcId="{98F4DFC0-D51B-45DC-A4A0-636F45F89A40}" destId="{5363D8C1-1EE1-40A6-876D-EB293544CFEA}" srcOrd="1" destOrd="0" parTransId="{7BD649B9-3523-4BD6-AB68-9FCA646527C8}" sibTransId="{327AD6BB-7F84-4D54-B596-2531C1019497}"/>
    <dgm:cxn modelId="{BDFC06E3-2A35-428B-BA0E-E530405BDB58}" srcId="{89BB04CB-6755-4895-8394-179049D166F7}" destId="{63CE54E3-0BE4-4C18-AF2B-7EFDC20E026E}" srcOrd="1" destOrd="0" parTransId="{F8F8D7D7-8A84-475B-AF49-40E18AF1720A}" sibTransId="{8CD1E03C-3BE0-4760-B4A6-9189D532C3EB}"/>
    <dgm:cxn modelId="{22C92EE4-A546-4871-8A62-C25B40D4CBAC}" srcId="{89BB04CB-6755-4895-8394-179049D166F7}" destId="{705C9921-0A77-4EDD-AF64-8376783DB7B5}" srcOrd="0" destOrd="0" parTransId="{F5BFFB76-08EA-4B47-B6CC-C2220DC80F5E}" sibTransId="{4D972535-C723-42BD-80F3-9D763F7DDCB8}"/>
    <dgm:cxn modelId="{AB786EE7-773C-4817-BD57-5C218F1EA164}" type="presOf" srcId="{E4F67E04-2FFE-433E-862D-8F2619015359}" destId="{F7210800-CBB0-4306-A6F6-08ECA4B279AA}" srcOrd="0" destOrd="0" presId="urn:microsoft.com/office/officeart/2005/8/layout/hList1"/>
    <dgm:cxn modelId="{757842ED-E497-4A29-BBAA-F63B7BE3128D}" srcId="{41EBBDC1-1E6E-4412-847B-73E462F596DC}" destId="{98F4DFC0-D51B-45DC-A4A0-636F45F89A40}" srcOrd="0" destOrd="0" parTransId="{AB18AC9C-06CF-42E5-AB6D-EE11F1DA9644}" sibTransId="{D5862BA0-458C-4693-82F0-B90AD982A8BE}"/>
    <dgm:cxn modelId="{D30663F6-571F-4C30-8882-EA8F267038B8}" type="presOf" srcId="{63CE54E3-0BE4-4C18-AF2B-7EFDC20E026E}" destId="{F11900BF-CDA0-41E7-97DB-AE609B2D6C9F}" srcOrd="0" destOrd="1" presId="urn:microsoft.com/office/officeart/2005/8/layout/hList1"/>
    <dgm:cxn modelId="{B603A1E7-C4AE-4D9C-A7FB-50CF2AE73F9B}" type="presParOf" srcId="{6D812C55-20CB-47BE-9CBE-C910BCA33D8E}" destId="{8B1A44E3-56F7-4CF9-98CB-18726A5A15F5}" srcOrd="0" destOrd="0" presId="urn:microsoft.com/office/officeart/2005/8/layout/hList1"/>
    <dgm:cxn modelId="{C6C24511-3BFF-4D61-826D-CD896CBF66F9}" type="presParOf" srcId="{8B1A44E3-56F7-4CF9-98CB-18726A5A15F5}" destId="{F341EEB6-093E-4E4E-AF38-B05460375548}" srcOrd="0" destOrd="0" presId="urn:microsoft.com/office/officeart/2005/8/layout/hList1"/>
    <dgm:cxn modelId="{66EE8495-70FF-46D2-ACE8-A5E11FA63655}" type="presParOf" srcId="{8B1A44E3-56F7-4CF9-98CB-18726A5A15F5}" destId="{B2128300-BFBD-4EFE-A957-7908E54F8F04}" srcOrd="1" destOrd="0" presId="urn:microsoft.com/office/officeart/2005/8/layout/hList1"/>
    <dgm:cxn modelId="{C3468B04-AE59-402E-A24D-1DE003DA878B}" type="presParOf" srcId="{6D812C55-20CB-47BE-9CBE-C910BCA33D8E}" destId="{2508462C-FE4F-4D63-921D-21CC67AFB583}" srcOrd="1" destOrd="0" presId="urn:microsoft.com/office/officeart/2005/8/layout/hList1"/>
    <dgm:cxn modelId="{C1B55036-1E33-4D53-9F12-4656CBD3D33E}" type="presParOf" srcId="{6D812C55-20CB-47BE-9CBE-C910BCA33D8E}" destId="{F1BB57A1-AF64-4133-8100-36E05B3D8D45}" srcOrd="2" destOrd="0" presId="urn:microsoft.com/office/officeart/2005/8/layout/hList1"/>
    <dgm:cxn modelId="{9FBD6538-5C70-41D2-A9FB-9D94006EED82}" type="presParOf" srcId="{F1BB57A1-AF64-4133-8100-36E05B3D8D45}" destId="{6FB2A4B2-243C-4F62-83B0-D2F02D96E522}" srcOrd="0" destOrd="0" presId="urn:microsoft.com/office/officeart/2005/8/layout/hList1"/>
    <dgm:cxn modelId="{FF77DB82-4E0F-440D-882D-31B402A6E255}" type="presParOf" srcId="{F1BB57A1-AF64-4133-8100-36E05B3D8D45}" destId="{F7210800-CBB0-4306-A6F6-08ECA4B279AA}" srcOrd="1" destOrd="0" presId="urn:microsoft.com/office/officeart/2005/8/layout/hList1"/>
    <dgm:cxn modelId="{6182FA12-0EC5-427D-8217-FBF466E49D30}" type="presParOf" srcId="{6D812C55-20CB-47BE-9CBE-C910BCA33D8E}" destId="{C5030BEE-0DDC-411E-8377-CCF34618F31B}" srcOrd="3" destOrd="0" presId="urn:microsoft.com/office/officeart/2005/8/layout/hList1"/>
    <dgm:cxn modelId="{11DD97A7-6940-467E-9D02-EB24AFDB705F}" type="presParOf" srcId="{6D812C55-20CB-47BE-9CBE-C910BCA33D8E}" destId="{1E442CC1-AD8A-4345-AF09-75C280800FF5}" srcOrd="4" destOrd="0" presId="urn:microsoft.com/office/officeart/2005/8/layout/hList1"/>
    <dgm:cxn modelId="{FB5A05DD-E787-40E7-9EA0-D85EDF08E911}" type="presParOf" srcId="{1E442CC1-AD8A-4345-AF09-75C280800FF5}" destId="{FA946587-2424-4303-89A6-140F82CCF40D}" srcOrd="0" destOrd="0" presId="urn:microsoft.com/office/officeart/2005/8/layout/hList1"/>
    <dgm:cxn modelId="{DB5BB772-073F-49C4-A970-75D14527E802}" type="presParOf" srcId="{1E442CC1-AD8A-4345-AF09-75C280800FF5}" destId="{F11900BF-CDA0-41E7-97DB-AE609B2D6C9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1EBBDC1-1E6E-4412-847B-73E462F596DC}" type="doc">
      <dgm:prSet loTypeId="urn:microsoft.com/office/officeart/2005/8/layout/hList1" loCatId="list" qsTypeId="urn:microsoft.com/office/officeart/2005/8/quickstyle/simple1" qsCatId="simple" csTypeId="urn:microsoft.com/office/officeart/2005/8/colors/accent2_1" csCatId="accent2" phldr="1"/>
      <dgm:spPr/>
      <dgm:t>
        <a:bodyPr/>
        <a:lstStyle/>
        <a:p>
          <a:endParaRPr lang="en-US"/>
        </a:p>
      </dgm:t>
    </dgm:pt>
    <dgm:pt modelId="{B3E322F6-96A0-4170-8F28-BCC631315980}">
      <dgm:prSet custT="1"/>
      <dgm:spPr/>
      <dgm:t>
        <a:bodyPr/>
        <a:lstStyle/>
        <a:p>
          <a:r>
            <a:rPr lang="en-US" sz="2400" dirty="0"/>
            <a:t>Persisted statistics for readable secondaries dramatically improves query performance and plan stability for workloads running against secondary replicas in Always On Availability Groups.</a:t>
          </a:r>
        </a:p>
      </dgm:t>
    </dgm:pt>
    <dgm:pt modelId="{343DAB28-6A9B-440C-AFBF-E75906F08170}" type="parTrans" cxnId="{8DBC33D6-F571-4EC0-98FF-A3BC47C338EB}">
      <dgm:prSet/>
      <dgm:spPr/>
      <dgm:t>
        <a:bodyPr/>
        <a:lstStyle/>
        <a:p>
          <a:endParaRPr lang="en-US"/>
        </a:p>
      </dgm:t>
    </dgm:pt>
    <dgm:pt modelId="{8FEEC249-1175-43A0-91AF-BB10BEA36333}" type="sibTrans" cxnId="{8DBC33D6-F571-4EC0-98FF-A3BC47C338EB}">
      <dgm:prSet/>
      <dgm:spPr/>
      <dgm:t>
        <a:bodyPr/>
        <a:lstStyle/>
        <a:p>
          <a:endParaRPr lang="en-US"/>
        </a:p>
      </dgm:t>
    </dgm:pt>
    <dgm:pt modelId="{4940FC6B-24D0-4EEF-85F3-22550CD83153}">
      <dgm:prSet custT="1"/>
      <dgm:spPr/>
      <dgm:t>
        <a:bodyPr/>
        <a:lstStyle/>
        <a:p>
          <a:pPr>
            <a:buFont typeface="Arial" panose="020B0604020202020204" pitchFamily="34" charset="0"/>
            <a:buChar char="•"/>
          </a:pPr>
          <a:r>
            <a:rPr lang="en-US" sz="2400" b="1" dirty="0"/>
            <a:t>Prior to SQL Server 2025:</a:t>
          </a:r>
          <a:r>
            <a:rPr lang="en-US" sz="2400" dirty="0"/>
            <a:t> When running read-only queries on secondary replicas, SQL Server could only create temporary statistics in tempdb. These statistics were lost whenever the instance restarted, causing performance regressions and requiring statistics to be rebuilt from scratch. </a:t>
          </a:r>
        </a:p>
      </dgm:t>
    </dgm:pt>
    <dgm:pt modelId="{448CB6B1-C542-4B8E-AA1C-F1C2716D0DB0}" type="parTrans" cxnId="{EE979143-9708-4E4C-8C03-82F40064A01F}">
      <dgm:prSet/>
      <dgm:spPr/>
      <dgm:t>
        <a:bodyPr/>
        <a:lstStyle/>
        <a:p>
          <a:endParaRPr lang="en-US"/>
        </a:p>
      </dgm:t>
    </dgm:pt>
    <dgm:pt modelId="{9154134E-1B52-4E59-9A7A-DE7977E23389}" type="sibTrans" cxnId="{EE979143-9708-4E4C-8C03-82F40064A01F}">
      <dgm:prSet/>
      <dgm:spPr/>
      <dgm:t>
        <a:bodyPr/>
        <a:lstStyle/>
        <a:p>
          <a:endParaRPr lang="en-US"/>
        </a:p>
      </dgm:t>
    </dgm:pt>
    <dgm:pt modelId="{9B947240-A2D8-4BA6-A45A-3887C4657982}">
      <dgm:prSet custT="1"/>
      <dgm:spPr/>
      <dgm:t>
        <a:bodyPr/>
        <a:lstStyle/>
        <a:p>
          <a:pPr>
            <a:buFont typeface="Arial" panose="020B0604020202020204" pitchFamily="34" charset="0"/>
            <a:buChar char="•"/>
          </a:pPr>
          <a:r>
            <a:rPr lang="en-US" sz="2400" b="1" dirty="0"/>
            <a:t>Problem:</a:t>
          </a:r>
          <a:r>
            <a:rPr lang="en-US" sz="2400" dirty="0"/>
            <a:t> Temporary statistics were not shared across replicas and were not persisted, so query plans could degrade after failover or restart.</a:t>
          </a:r>
        </a:p>
      </dgm:t>
    </dgm:pt>
    <dgm:pt modelId="{2A124EC5-A2EA-433F-BF3D-70C0490C57FF}" type="parTrans" cxnId="{C66CD19D-BC63-4A2D-8009-57B0CF46BD5B}">
      <dgm:prSet/>
      <dgm:spPr/>
      <dgm:t>
        <a:bodyPr/>
        <a:lstStyle/>
        <a:p>
          <a:endParaRPr lang="en-US"/>
        </a:p>
      </dgm:t>
    </dgm:pt>
    <dgm:pt modelId="{94BC5E6E-47E7-4D01-BA38-3ADCC738166F}" type="sibTrans" cxnId="{C66CD19D-BC63-4A2D-8009-57B0CF46BD5B}">
      <dgm:prSet/>
      <dgm:spPr/>
      <dgm:t>
        <a:bodyPr/>
        <a:lstStyle/>
        <a:p>
          <a:endParaRPr lang="en-US"/>
        </a:p>
      </dgm:t>
    </dgm:pt>
    <dgm:pt modelId="{6D812C55-20CB-47BE-9CBE-C910BCA33D8E}" type="pres">
      <dgm:prSet presAssocID="{41EBBDC1-1E6E-4412-847B-73E462F596DC}" presName="Name0" presStyleCnt="0">
        <dgm:presLayoutVars>
          <dgm:dir/>
          <dgm:animLvl val="lvl"/>
          <dgm:resizeHandles val="exact"/>
        </dgm:presLayoutVars>
      </dgm:prSet>
      <dgm:spPr/>
    </dgm:pt>
    <dgm:pt modelId="{C45FF8F3-D603-459E-83F3-53CB976106BE}" type="pres">
      <dgm:prSet presAssocID="{B3E322F6-96A0-4170-8F28-BCC631315980}" presName="composite" presStyleCnt="0"/>
      <dgm:spPr/>
    </dgm:pt>
    <dgm:pt modelId="{998F0D9A-8E2C-41A7-9DEA-7F39B155A62B}" type="pres">
      <dgm:prSet presAssocID="{B3E322F6-96A0-4170-8F28-BCC631315980}" presName="parTx" presStyleLbl="alignNode1" presStyleIdx="0" presStyleCnt="1">
        <dgm:presLayoutVars>
          <dgm:chMax val="0"/>
          <dgm:chPref val="0"/>
          <dgm:bulletEnabled val="1"/>
        </dgm:presLayoutVars>
      </dgm:prSet>
      <dgm:spPr/>
    </dgm:pt>
    <dgm:pt modelId="{7606788E-50A6-4263-80D3-78C24EB35AF7}" type="pres">
      <dgm:prSet presAssocID="{B3E322F6-96A0-4170-8F28-BCC631315980}" presName="desTx" presStyleLbl="alignAccFollowNode1" presStyleIdx="0" presStyleCnt="1">
        <dgm:presLayoutVars>
          <dgm:bulletEnabled val="1"/>
        </dgm:presLayoutVars>
      </dgm:prSet>
      <dgm:spPr/>
    </dgm:pt>
  </dgm:ptLst>
  <dgm:cxnLst>
    <dgm:cxn modelId="{EE979143-9708-4E4C-8C03-82F40064A01F}" srcId="{B3E322F6-96A0-4170-8F28-BCC631315980}" destId="{4940FC6B-24D0-4EEF-85F3-22550CD83153}" srcOrd="0" destOrd="0" parTransId="{448CB6B1-C542-4B8E-AA1C-F1C2716D0DB0}" sibTransId="{9154134E-1B52-4E59-9A7A-DE7977E23389}"/>
    <dgm:cxn modelId="{483BFD54-80E8-4840-9592-EBDD10467DBC}" type="presOf" srcId="{4940FC6B-24D0-4EEF-85F3-22550CD83153}" destId="{7606788E-50A6-4263-80D3-78C24EB35AF7}" srcOrd="0" destOrd="0" presId="urn:microsoft.com/office/officeart/2005/8/layout/hList1"/>
    <dgm:cxn modelId="{319A6E57-4101-4109-BE02-E69F80B9FD0C}" type="presOf" srcId="{9B947240-A2D8-4BA6-A45A-3887C4657982}" destId="{7606788E-50A6-4263-80D3-78C24EB35AF7}" srcOrd="0" destOrd="1" presId="urn:microsoft.com/office/officeart/2005/8/layout/hList1"/>
    <dgm:cxn modelId="{C66CD19D-BC63-4A2D-8009-57B0CF46BD5B}" srcId="{B3E322F6-96A0-4170-8F28-BCC631315980}" destId="{9B947240-A2D8-4BA6-A45A-3887C4657982}" srcOrd="1" destOrd="0" parTransId="{2A124EC5-A2EA-433F-BF3D-70C0490C57FF}" sibTransId="{94BC5E6E-47E7-4D01-BA38-3ADCC738166F}"/>
    <dgm:cxn modelId="{12CDCEB9-C516-46AB-831C-FEA82063B22C}" type="presOf" srcId="{41EBBDC1-1E6E-4412-847B-73E462F596DC}" destId="{6D812C55-20CB-47BE-9CBE-C910BCA33D8E}" srcOrd="0" destOrd="0" presId="urn:microsoft.com/office/officeart/2005/8/layout/hList1"/>
    <dgm:cxn modelId="{CD6CCAC8-B104-4AE5-8FAC-758D57FF01A1}" type="presOf" srcId="{B3E322F6-96A0-4170-8F28-BCC631315980}" destId="{998F0D9A-8E2C-41A7-9DEA-7F39B155A62B}" srcOrd="0" destOrd="0" presId="urn:microsoft.com/office/officeart/2005/8/layout/hList1"/>
    <dgm:cxn modelId="{8DBC33D6-F571-4EC0-98FF-A3BC47C338EB}" srcId="{41EBBDC1-1E6E-4412-847B-73E462F596DC}" destId="{B3E322F6-96A0-4170-8F28-BCC631315980}" srcOrd="0" destOrd="0" parTransId="{343DAB28-6A9B-440C-AFBF-E75906F08170}" sibTransId="{8FEEC249-1175-43A0-91AF-BB10BEA36333}"/>
    <dgm:cxn modelId="{C7514F89-EE20-46EA-B9A0-96151A005A79}" type="presParOf" srcId="{6D812C55-20CB-47BE-9CBE-C910BCA33D8E}" destId="{C45FF8F3-D603-459E-83F3-53CB976106BE}" srcOrd="0" destOrd="0" presId="urn:microsoft.com/office/officeart/2005/8/layout/hList1"/>
    <dgm:cxn modelId="{1F6B8D7D-8F9F-467C-BBFD-20ED4DEF93B0}" type="presParOf" srcId="{C45FF8F3-D603-459E-83F3-53CB976106BE}" destId="{998F0D9A-8E2C-41A7-9DEA-7F39B155A62B}" srcOrd="0" destOrd="0" presId="urn:microsoft.com/office/officeart/2005/8/layout/hList1"/>
    <dgm:cxn modelId="{03866D5F-BD43-4DDE-8208-370037F4CE17}" type="presParOf" srcId="{C45FF8F3-D603-459E-83F3-53CB976106BE}" destId="{7606788E-50A6-4263-80D3-78C24EB35AF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728A3DA-4DD5-4B42-8FB8-42443BEA40E1}" type="doc">
      <dgm:prSet loTypeId="urn:microsoft.com/office/officeart/2005/8/layout/hList1" loCatId="list" qsTypeId="urn:microsoft.com/office/officeart/2005/8/quickstyle/simple1" qsCatId="simple" csTypeId="urn:microsoft.com/office/officeart/2005/8/colors/accent2_1" csCatId="accent2" phldr="1"/>
      <dgm:spPr/>
      <dgm:t>
        <a:bodyPr/>
        <a:lstStyle/>
        <a:p>
          <a:endParaRPr lang="en-US"/>
        </a:p>
      </dgm:t>
    </dgm:pt>
    <dgm:pt modelId="{092865EE-AA81-4AF7-8843-377AAC09760F}">
      <dgm:prSet custT="1"/>
      <dgm:spPr>
        <a:solidFill>
          <a:schemeClr val="accent2">
            <a:lumMod val="75000"/>
          </a:schemeClr>
        </a:solidFill>
      </dgm:spPr>
      <dgm:t>
        <a:bodyPr/>
        <a:lstStyle/>
        <a:p>
          <a:r>
            <a:rPr lang="en-US" sz="1400" b="1" dirty="0">
              <a:solidFill>
                <a:schemeClr val="bg1"/>
              </a:solidFill>
            </a:rPr>
            <a:t>Technical Details</a:t>
          </a:r>
          <a:endParaRPr lang="en-US" sz="1400" dirty="0">
            <a:solidFill>
              <a:schemeClr val="bg1"/>
            </a:solidFill>
          </a:endParaRPr>
        </a:p>
      </dgm:t>
    </dgm:pt>
    <dgm:pt modelId="{78A152A2-19A9-454D-AD2E-7298E755FB0B}" type="parTrans" cxnId="{C1217008-4449-440D-98BA-23C81DCB97B9}">
      <dgm:prSet/>
      <dgm:spPr/>
      <dgm:t>
        <a:bodyPr/>
        <a:lstStyle/>
        <a:p>
          <a:endParaRPr lang="en-US"/>
        </a:p>
      </dgm:t>
    </dgm:pt>
    <dgm:pt modelId="{AFA67B61-11F5-4EA1-8454-51CDCCE038C7}" type="sibTrans" cxnId="{C1217008-4449-440D-98BA-23C81DCB97B9}">
      <dgm:prSet/>
      <dgm:spPr/>
      <dgm:t>
        <a:bodyPr/>
        <a:lstStyle/>
        <a:p>
          <a:endParaRPr lang="en-US"/>
        </a:p>
      </dgm:t>
    </dgm:pt>
    <dgm:pt modelId="{5A439B69-D0DB-456B-A526-50165652E664}">
      <dgm:prSet custT="1"/>
      <dgm:spPr/>
      <dgm:t>
        <a:bodyPr/>
        <a:lstStyle/>
        <a:p>
          <a:r>
            <a:rPr lang="en-US" sz="1400" b="1" dirty="0"/>
            <a:t>Temporary Statistics </a:t>
          </a:r>
          <a:r>
            <a:rPr lang="en-US" sz="1400" dirty="0"/>
            <a:t>Naming: Temporary statistics created on secondaries are named with the suffix _</a:t>
          </a:r>
          <a:r>
            <a:rPr lang="en-US" sz="1400" dirty="0" err="1"/>
            <a:t>readonly_database_statistic</a:t>
          </a:r>
          <a:r>
            <a:rPr lang="en-US" sz="1400" dirty="0"/>
            <a:t> to distinguish them from permanent statistics.</a:t>
          </a:r>
        </a:p>
      </dgm:t>
    </dgm:pt>
    <dgm:pt modelId="{F01DA098-DA42-4A29-BF52-C330F3656393}" type="parTrans" cxnId="{AE25D84E-5C91-41FD-914D-30ADD1478867}">
      <dgm:prSet/>
      <dgm:spPr/>
      <dgm:t>
        <a:bodyPr/>
        <a:lstStyle/>
        <a:p>
          <a:endParaRPr lang="en-US"/>
        </a:p>
      </dgm:t>
    </dgm:pt>
    <dgm:pt modelId="{E2EA8EEF-F9AA-4D26-BCB2-A7571F9D47EF}" type="sibTrans" cxnId="{AE25D84E-5C91-41FD-914D-30ADD1478867}">
      <dgm:prSet/>
      <dgm:spPr/>
      <dgm:t>
        <a:bodyPr/>
        <a:lstStyle/>
        <a:p>
          <a:endParaRPr lang="en-US"/>
        </a:p>
      </dgm:t>
    </dgm:pt>
    <dgm:pt modelId="{63E46DDF-6063-4229-BD9D-3835059C6FEE}">
      <dgm:prSet custT="1"/>
      <dgm:spPr/>
      <dgm:t>
        <a:bodyPr/>
        <a:lstStyle/>
        <a:p>
          <a:r>
            <a:rPr lang="en-US" sz="1400" b="1" dirty="0"/>
            <a:t>Catalog Views: </a:t>
          </a:r>
          <a:r>
            <a:rPr lang="en-US" sz="1400" dirty="0"/>
            <a:t>New columns in sys.stats help DBAs track where statistics were created and their replica role (primary, secondary, geo-replication, etc.)</a:t>
          </a:r>
        </a:p>
      </dgm:t>
    </dgm:pt>
    <dgm:pt modelId="{06844186-888E-41CD-988F-19B1FA107493}" type="parTrans" cxnId="{9190CD2F-7D37-4043-98AD-A9A38C1AB73D}">
      <dgm:prSet/>
      <dgm:spPr/>
      <dgm:t>
        <a:bodyPr/>
        <a:lstStyle/>
        <a:p>
          <a:endParaRPr lang="en-US"/>
        </a:p>
      </dgm:t>
    </dgm:pt>
    <dgm:pt modelId="{6828C148-8B1D-49C5-BD7C-9E4AA5FC3A9B}" type="sibTrans" cxnId="{9190CD2F-7D37-4043-98AD-A9A38C1AB73D}">
      <dgm:prSet/>
      <dgm:spPr/>
      <dgm:t>
        <a:bodyPr/>
        <a:lstStyle/>
        <a:p>
          <a:endParaRPr lang="en-US"/>
        </a:p>
      </dgm:t>
    </dgm:pt>
    <dgm:pt modelId="{5D9F6745-BB89-472A-AE62-EBA2FD9B2A90}">
      <dgm:prSet custT="1"/>
      <dgm:spPr/>
      <dgm:t>
        <a:bodyPr/>
        <a:lstStyle/>
        <a:p>
          <a:r>
            <a:rPr lang="en-US" sz="1400" b="1" dirty="0"/>
            <a:t>Enabled by Default: </a:t>
          </a:r>
          <a:r>
            <a:rPr lang="en-US" sz="1400" dirty="0"/>
            <a:t>No configuration is required in SQL Server 2025; the feature is on by default.</a:t>
          </a:r>
        </a:p>
      </dgm:t>
    </dgm:pt>
    <dgm:pt modelId="{CEE2C054-FC52-4B05-AA7B-ECE017B43789}" type="parTrans" cxnId="{81E883A2-923C-41D5-816D-889BCE9D95BD}">
      <dgm:prSet/>
      <dgm:spPr/>
      <dgm:t>
        <a:bodyPr/>
        <a:lstStyle/>
        <a:p>
          <a:endParaRPr lang="en-US"/>
        </a:p>
      </dgm:t>
    </dgm:pt>
    <dgm:pt modelId="{4B5B6152-77ED-4DE6-B10F-9E26AC3CFAC9}" type="sibTrans" cxnId="{81E883A2-923C-41D5-816D-889BCE9D95BD}">
      <dgm:prSet/>
      <dgm:spPr/>
      <dgm:t>
        <a:bodyPr/>
        <a:lstStyle/>
        <a:p>
          <a:endParaRPr lang="en-US"/>
        </a:p>
      </dgm:t>
    </dgm:pt>
    <dgm:pt modelId="{5BF6743E-72DE-44F2-A5C4-1D820983BF90}">
      <dgm:prSet custT="1"/>
      <dgm:spPr>
        <a:solidFill>
          <a:schemeClr val="accent2">
            <a:lumMod val="75000"/>
          </a:schemeClr>
        </a:solidFill>
      </dgm:spPr>
      <dgm:t>
        <a:bodyPr/>
        <a:lstStyle/>
        <a:p>
          <a:r>
            <a:rPr lang="en-US" sz="1400" b="1" dirty="0">
              <a:solidFill>
                <a:schemeClr val="bg1"/>
              </a:solidFill>
            </a:rPr>
            <a:t>How it Works</a:t>
          </a:r>
        </a:p>
      </dgm:t>
    </dgm:pt>
    <dgm:pt modelId="{D6F0CDCC-0D9B-4D7D-91F6-7AB0774F59E5}" type="parTrans" cxnId="{4865C522-D5E3-4FFC-9415-9BF1B41110B1}">
      <dgm:prSet/>
      <dgm:spPr/>
      <dgm:t>
        <a:bodyPr/>
        <a:lstStyle/>
        <a:p>
          <a:endParaRPr lang="en-US"/>
        </a:p>
      </dgm:t>
    </dgm:pt>
    <dgm:pt modelId="{87886996-12DA-4DB4-8323-D3F3BB6C2A98}" type="sibTrans" cxnId="{4865C522-D5E3-4FFC-9415-9BF1B41110B1}">
      <dgm:prSet/>
      <dgm:spPr/>
      <dgm:t>
        <a:bodyPr/>
        <a:lstStyle/>
        <a:p>
          <a:endParaRPr lang="en-US"/>
        </a:p>
      </dgm:t>
    </dgm:pt>
    <dgm:pt modelId="{A8D958DE-48E2-45E7-8CB7-343FA88069F3}">
      <dgm:prSet custT="1"/>
      <dgm:spPr/>
      <dgm:t>
        <a:bodyPr/>
        <a:lstStyle/>
        <a:p>
          <a:r>
            <a:rPr lang="en-US" sz="1400" b="1" dirty="0"/>
            <a:t>Automatic Creation and Persistence: </a:t>
          </a:r>
          <a:r>
            <a:rPr lang="en-US" sz="1400" dirty="0"/>
            <a:t>When a secondary replica creates or updates statistics (for example, due to the AUTO_CREATE_STATISTICS option), these statistics are now sent back to the primary replica.</a:t>
          </a:r>
        </a:p>
      </dgm:t>
    </dgm:pt>
    <dgm:pt modelId="{E915A633-A02D-45F6-AC49-7724A885B053}" type="parTrans" cxnId="{0F8A059C-BD10-47C6-B0A9-E33FF7370D08}">
      <dgm:prSet/>
      <dgm:spPr/>
      <dgm:t>
        <a:bodyPr/>
        <a:lstStyle/>
        <a:p>
          <a:endParaRPr lang="en-US"/>
        </a:p>
      </dgm:t>
    </dgm:pt>
    <dgm:pt modelId="{9606DA07-BFBE-49ED-B416-69A1F0DBD962}" type="sibTrans" cxnId="{0F8A059C-BD10-47C6-B0A9-E33FF7370D08}">
      <dgm:prSet/>
      <dgm:spPr/>
      <dgm:t>
        <a:bodyPr/>
        <a:lstStyle/>
        <a:p>
          <a:endParaRPr lang="en-US"/>
        </a:p>
      </dgm:t>
    </dgm:pt>
    <dgm:pt modelId="{AE55887F-CFA0-4215-8A09-7E5774D881FA}">
      <dgm:prSet custT="1"/>
      <dgm:spPr/>
      <dgm:t>
        <a:bodyPr/>
        <a:lstStyle/>
        <a:p>
          <a:r>
            <a:rPr lang="en-US" sz="1400" b="1" dirty="0"/>
            <a:t>Persistence on Primary: </a:t>
          </a:r>
          <a:r>
            <a:rPr lang="en-US" sz="1400" dirty="0"/>
            <a:t>The primary replica persists these statistics in system tables within the user database. This is a logged change, so it is durable and replicated to all secondaries. </a:t>
          </a:r>
        </a:p>
      </dgm:t>
    </dgm:pt>
    <dgm:pt modelId="{F22F28EE-87D0-46B9-9DF8-AC3FDF8C0F0C}" type="parTrans" cxnId="{C4A3FC69-9E3B-417C-BC7E-6A4FDB8E54B0}">
      <dgm:prSet/>
      <dgm:spPr/>
      <dgm:t>
        <a:bodyPr/>
        <a:lstStyle/>
        <a:p>
          <a:endParaRPr lang="en-US"/>
        </a:p>
      </dgm:t>
    </dgm:pt>
    <dgm:pt modelId="{8E42990E-0D2E-434D-B705-71761653C8CD}" type="sibTrans" cxnId="{C4A3FC69-9E3B-417C-BC7E-6A4FDB8E54B0}">
      <dgm:prSet/>
      <dgm:spPr/>
      <dgm:t>
        <a:bodyPr/>
        <a:lstStyle/>
        <a:p>
          <a:endParaRPr lang="en-US"/>
        </a:p>
      </dgm:t>
    </dgm:pt>
    <dgm:pt modelId="{A52F69B4-FC5D-4F57-A9D0-2BDA29453578}">
      <dgm:prSet custT="1"/>
      <dgm:spPr/>
      <dgm:t>
        <a:bodyPr/>
        <a:lstStyle/>
        <a:p>
          <a:r>
            <a:rPr lang="en-US" sz="1400" b="1" dirty="0"/>
            <a:t>Availability Across Replicas: </a:t>
          </a:r>
          <a:r>
            <a:rPr lang="en-US" sz="1400" dirty="0"/>
            <a:t>Once persisted, these statistics are available to all readable secondary replicas, ensuring consistent query optimization and plan quality even after restarts or failovers.</a:t>
          </a:r>
        </a:p>
      </dgm:t>
    </dgm:pt>
    <dgm:pt modelId="{FAB01B8F-297C-4F40-9902-18805E22F8CB}" type="parTrans" cxnId="{26FECBF8-6B3E-4C57-9C3F-41A024A57E7E}">
      <dgm:prSet/>
      <dgm:spPr/>
      <dgm:t>
        <a:bodyPr/>
        <a:lstStyle/>
        <a:p>
          <a:endParaRPr lang="en-US"/>
        </a:p>
      </dgm:t>
    </dgm:pt>
    <dgm:pt modelId="{303F0970-1629-4326-899F-91E1F671FC15}" type="sibTrans" cxnId="{26FECBF8-6B3E-4C57-9C3F-41A024A57E7E}">
      <dgm:prSet/>
      <dgm:spPr/>
      <dgm:t>
        <a:bodyPr/>
        <a:lstStyle/>
        <a:p>
          <a:endParaRPr lang="en-US"/>
        </a:p>
      </dgm:t>
    </dgm:pt>
    <dgm:pt modelId="{EB690B36-1029-4C6C-97ED-FD3558BA8D71}">
      <dgm:prSet custT="1"/>
      <dgm:spPr>
        <a:solidFill>
          <a:schemeClr val="accent2">
            <a:lumMod val="75000"/>
          </a:schemeClr>
        </a:solidFill>
      </dgm:spPr>
      <dgm:t>
        <a:bodyPr/>
        <a:lstStyle/>
        <a:p>
          <a:r>
            <a:rPr lang="en-US" sz="1400" b="1" dirty="0">
              <a:solidFill>
                <a:schemeClr val="bg1"/>
              </a:solidFill>
            </a:rPr>
            <a:t>Benefits</a:t>
          </a:r>
        </a:p>
      </dgm:t>
    </dgm:pt>
    <dgm:pt modelId="{88F8037B-6667-4442-AD13-649FFBAA2AE9}" type="parTrans" cxnId="{277DCA2A-D534-4147-8955-C62952E21D62}">
      <dgm:prSet/>
      <dgm:spPr/>
      <dgm:t>
        <a:bodyPr/>
        <a:lstStyle/>
        <a:p>
          <a:endParaRPr lang="en-US"/>
        </a:p>
      </dgm:t>
    </dgm:pt>
    <dgm:pt modelId="{13454B58-7669-48BE-B29D-6197BB295E83}" type="sibTrans" cxnId="{277DCA2A-D534-4147-8955-C62952E21D62}">
      <dgm:prSet/>
      <dgm:spPr/>
      <dgm:t>
        <a:bodyPr/>
        <a:lstStyle/>
        <a:p>
          <a:endParaRPr lang="en-US"/>
        </a:p>
      </dgm:t>
    </dgm:pt>
    <dgm:pt modelId="{5C04CA07-0B7A-49E9-8544-C749A3F64C28}">
      <dgm:prSet custT="1"/>
      <dgm:spPr/>
      <dgm:t>
        <a:bodyPr/>
        <a:lstStyle/>
        <a:p>
          <a:r>
            <a:rPr lang="en-US" sz="1400" b="1" dirty="0"/>
            <a:t>Performance Stability: </a:t>
          </a:r>
          <a:r>
            <a:rPr lang="en-US" sz="1400" dirty="0"/>
            <a:t>Query plans on readable secondaries remain optimal and stable, even after restarts or failovers.</a:t>
          </a:r>
        </a:p>
      </dgm:t>
    </dgm:pt>
    <dgm:pt modelId="{50DA3CC2-0F5C-40DF-BCDE-852AEB807217}" type="parTrans" cxnId="{B6269EA7-8BC0-4FC0-A4AF-24303024350E}">
      <dgm:prSet/>
      <dgm:spPr/>
      <dgm:t>
        <a:bodyPr/>
        <a:lstStyle/>
        <a:p>
          <a:endParaRPr lang="en-US"/>
        </a:p>
      </dgm:t>
    </dgm:pt>
    <dgm:pt modelId="{6AF72636-1700-4016-85BF-1CB49FDC3483}" type="sibTrans" cxnId="{B6269EA7-8BC0-4FC0-A4AF-24303024350E}">
      <dgm:prSet/>
      <dgm:spPr/>
      <dgm:t>
        <a:bodyPr/>
        <a:lstStyle/>
        <a:p>
          <a:endParaRPr lang="en-US"/>
        </a:p>
      </dgm:t>
    </dgm:pt>
    <dgm:pt modelId="{F7F02BCA-088B-4289-8487-2CEA42C9C36F}">
      <dgm:prSet custT="1"/>
      <dgm:spPr/>
      <dgm:t>
        <a:bodyPr/>
        <a:lstStyle/>
        <a:p>
          <a:r>
            <a:rPr lang="en-US" sz="1400" b="1" dirty="0"/>
            <a:t>Reduced Overhead: </a:t>
          </a:r>
          <a:r>
            <a:rPr lang="en-US" sz="1400" dirty="0"/>
            <a:t>Eliminates the need to repeatedly recreate statistics, saving time and resources.</a:t>
          </a:r>
        </a:p>
      </dgm:t>
    </dgm:pt>
    <dgm:pt modelId="{36E9CAB8-82F1-467E-A217-9C5868B0F182}" type="parTrans" cxnId="{6D855E07-4C18-4093-8E44-04654833B0D3}">
      <dgm:prSet/>
      <dgm:spPr/>
      <dgm:t>
        <a:bodyPr/>
        <a:lstStyle/>
        <a:p>
          <a:endParaRPr lang="en-US"/>
        </a:p>
      </dgm:t>
    </dgm:pt>
    <dgm:pt modelId="{F5D73F72-8FC0-4FAE-9B51-168A0B1E9FF0}" type="sibTrans" cxnId="{6D855E07-4C18-4093-8E44-04654833B0D3}">
      <dgm:prSet/>
      <dgm:spPr/>
      <dgm:t>
        <a:bodyPr/>
        <a:lstStyle/>
        <a:p>
          <a:endParaRPr lang="en-US"/>
        </a:p>
      </dgm:t>
    </dgm:pt>
    <dgm:pt modelId="{002AB62E-2433-4677-BE4D-3E99EB2AFAA6}">
      <dgm:prSet custT="1"/>
      <dgm:spPr/>
      <dgm:t>
        <a:bodyPr/>
        <a:lstStyle/>
        <a:p>
          <a:r>
            <a:rPr lang="en-US" sz="1400" b="1" dirty="0"/>
            <a:t>Consistent Optimization: </a:t>
          </a:r>
          <a:r>
            <a:rPr lang="en-US" sz="1400" dirty="0"/>
            <a:t>All replicas benefit from up-to-date statistics, improving cardinality estimation and query plan quality for offloaded read workloads</a:t>
          </a:r>
        </a:p>
      </dgm:t>
    </dgm:pt>
    <dgm:pt modelId="{E97FE57B-BE16-49F6-A975-E0AEE3155E99}" type="parTrans" cxnId="{8599C32B-F7F4-4264-82F8-ACA317E9DC76}">
      <dgm:prSet/>
      <dgm:spPr/>
      <dgm:t>
        <a:bodyPr/>
        <a:lstStyle/>
        <a:p>
          <a:endParaRPr lang="en-US"/>
        </a:p>
      </dgm:t>
    </dgm:pt>
    <dgm:pt modelId="{5FB5026F-CB07-4AA2-ADD2-BDB9C125DADD}" type="sibTrans" cxnId="{8599C32B-F7F4-4264-82F8-ACA317E9DC76}">
      <dgm:prSet/>
      <dgm:spPr/>
      <dgm:t>
        <a:bodyPr/>
        <a:lstStyle/>
        <a:p>
          <a:endParaRPr lang="en-US"/>
        </a:p>
      </dgm:t>
    </dgm:pt>
    <dgm:pt modelId="{F6621898-79AC-4DBF-8CA6-B31033A4A057}">
      <dgm:prSet custT="1"/>
      <dgm:spPr/>
      <dgm:t>
        <a:bodyPr/>
        <a:lstStyle/>
        <a:p>
          <a:r>
            <a:rPr lang="en-US" sz="1400" b="1" dirty="0"/>
            <a:t>Monitoring: </a:t>
          </a:r>
          <a:r>
            <a:rPr lang="en-US" sz="1400" dirty="0"/>
            <a:t>Use sys.stats and Query Store views to monitor statistics creation and propagation.</a:t>
          </a:r>
        </a:p>
      </dgm:t>
    </dgm:pt>
    <dgm:pt modelId="{48EAC505-FF9D-4E8D-B166-B476493CDA9F}" type="parTrans" cxnId="{AFBC7B66-3AEF-413E-A978-F7A1A6979412}">
      <dgm:prSet/>
      <dgm:spPr/>
      <dgm:t>
        <a:bodyPr/>
        <a:lstStyle/>
        <a:p>
          <a:endParaRPr lang="en-US"/>
        </a:p>
      </dgm:t>
    </dgm:pt>
    <dgm:pt modelId="{107B0398-A14E-4DC0-A6EF-876C31B7DED3}" type="sibTrans" cxnId="{AFBC7B66-3AEF-413E-A978-F7A1A6979412}">
      <dgm:prSet/>
      <dgm:spPr/>
      <dgm:t>
        <a:bodyPr/>
        <a:lstStyle/>
        <a:p>
          <a:endParaRPr lang="en-US"/>
        </a:p>
      </dgm:t>
    </dgm:pt>
    <dgm:pt modelId="{E40A4DF4-D610-4F9E-B363-BF1854815A7D}">
      <dgm:prSet custT="1"/>
      <dgm:spPr/>
      <dgm:t>
        <a:bodyPr/>
        <a:lstStyle/>
        <a:p>
          <a:r>
            <a:rPr lang="en-US" sz="1400" b="1" dirty="0"/>
            <a:t>Query Store Integration: </a:t>
          </a:r>
          <a:r>
            <a:rPr lang="en-US" sz="1400" dirty="0"/>
            <a:t>The feature leverages the infrastructure of Query Store for readable secondaries, </a:t>
          </a:r>
          <a:r>
            <a:rPr lang="en-US" sz="1400" i="1" dirty="0"/>
            <a:t>which is now enabled by default in SQL Server 2025</a:t>
          </a:r>
          <a:r>
            <a:rPr lang="en-US" sz="1400" dirty="0"/>
            <a:t>. No trace flags are required.</a:t>
          </a:r>
        </a:p>
      </dgm:t>
    </dgm:pt>
    <dgm:pt modelId="{864A585C-353C-4775-858D-DF5A62021659}" type="parTrans" cxnId="{6139704C-D094-48EF-A74F-508FC25422A2}">
      <dgm:prSet/>
      <dgm:spPr/>
      <dgm:t>
        <a:bodyPr/>
        <a:lstStyle/>
        <a:p>
          <a:endParaRPr lang="en-US"/>
        </a:p>
      </dgm:t>
    </dgm:pt>
    <dgm:pt modelId="{75AF302C-6C96-411A-9C2B-0DD5614C626B}" type="sibTrans" cxnId="{6139704C-D094-48EF-A74F-508FC25422A2}">
      <dgm:prSet/>
      <dgm:spPr/>
      <dgm:t>
        <a:bodyPr/>
        <a:lstStyle/>
        <a:p>
          <a:endParaRPr lang="en-US"/>
        </a:p>
      </dgm:t>
    </dgm:pt>
    <dgm:pt modelId="{1BB09649-E91E-498F-8A30-23D3180911F0}" type="pres">
      <dgm:prSet presAssocID="{F728A3DA-4DD5-4B42-8FB8-42443BEA40E1}" presName="Name0" presStyleCnt="0">
        <dgm:presLayoutVars>
          <dgm:dir/>
          <dgm:animLvl val="lvl"/>
          <dgm:resizeHandles val="exact"/>
        </dgm:presLayoutVars>
      </dgm:prSet>
      <dgm:spPr/>
    </dgm:pt>
    <dgm:pt modelId="{C8EC0821-38C7-44E7-B0FC-67A7011A91F9}" type="pres">
      <dgm:prSet presAssocID="{092865EE-AA81-4AF7-8843-377AAC09760F}" presName="composite" presStyleCnt="0"/>
      <dgm:spPr/>
    </dgm:pt>
    <dgm:pt modelId="{ACE82221-C647-40C3-AEB8-647CA695C6C0}" type="pres">
      <dgm:prSet presAssocID="{092865EE-AA81-4AF7-8843-377AAC09760F}" presName="parTx" presStyleLbl="alignNode1" presStyleIdx="0" presStyleCnt="3">
        <dgm:presLayoutVars>
          <dgm:chMax val="0"/>
          <dgm:chPref val="0"/>
          <dgm:bulletEnabled val="1"/>
        </dgm:presLayoutVars>
      </dgm:prSet>
      <dgm:spPr/>
    </dgm:pt>
    <dgm:pt modelId="{0519ECA5-C079-4A52-9842-85BA54E6ECE2}" type="pres">
      <dgm:prSet presAssocID="{092865EE-AA81-4AF7-8843-377AAC09760F}" presName="desTx" presStyleLbl="alignAccFollowNode1" presStyleIdx="0" presStyleCnt="3">
        <dgm:presLayoutVars>
          <dgm:bulletEnabled val="1"/>
        </dgm:presLayoutVars>
      </dgm:prSet>
      <dgm:spPr/>
    </dgm:pt>
    <dgm:pt modelId="{B697D026-5119-448F-BF56-29B4DB4A8D93}" type="pres">
      <dgm:prSet presAssocID="{AFA67B61-11F5-4EA1-8454-51CDCCE038C7}" presName="space" presStyleCnt="0"/>
      <dgm:spPr/>
    </dgm:pt>
    <dgm:pt modelId="{D781A762-E058-4305-BBD6-8BA86BECAA1C}" type="pres">
      <dgm:prSet presAssocID="{5BF6743E-72DE-44F2-A5C4-1D820983BF90}" presName="composite" presStyleCnt="0"/>
      <dgm:spPr/>
    </dgm:pt>
    <dgm:pt modelId="{9DCFD7FD-44D3-463E-8AA8-4321FAACF346}" type="pres">
      <dgm:prSet presAssocID="{5BF6743E-72DE-44F2-A5C4-1D820983BF90}" presName="parTx" presStyleLbl="alignNode1" presStyleIdx="1" presStyleCnt="3">
        <dgm:presLayoutVars>
          <dgm:chMax val="0"/>
          <dgm:chPref val="0"/>
          <dgm:bulletEnabled val="1"/>
        </dgm:presLayoutVars>
      </dgm:prSet>
      <dgm:spPr/>
    </dgm:pt>
    <dgm:pt modelId="{B18522BC-D2AC-4879-9124-5A5B8611A921}" type="pres">
      <dgm:prSet presAssocID="{5BF6743E-72DE-44F2-A5C4-1D820983BF90}" presName="desTx" presStyleLbl="alignAccFollowNode1" presStyleIdx="1" presStyleCnt="3">
        <dgm:presLayoutVars>
          <dgm:bulletEnabled val="1"/>
        </dgm:presLayoutVars>
      </dgm:prSet>
      <dgm:spPr/>
    </dgm:pt>
    <dgm:pt modelId="{5858035F-5785-4997-B56C-4AA669300BB1}" type="pres">
      <dgm:prSet presAssocID="{87886996-12DA-4DB4-8323-D3F3BB6C2A98}" presName="space" presStyleCnt="0"/>
      <dgm:spPr/>
    </dgm:pt>
    <dgm:pt modelId="{20FF1370-CBAE-479D-9238-BFC49FF5B34F}" type="pres">
      <dgm:prSet presAssocID="{EB690B36-1029-4C6C-97ED-FD3558BA8D71}" presName="composite" presStyleCnt="0"/>
      <dgm:spPr/>
    </dgm:pt>
    <dgm:pt modelId="{B761F658-A196-4DF7-ABAE-F7050A2F1D09}" type="pres">
      <dgm:prSet presAssocID="{EB690B36-1029-4C6C-97ED-FD3558BA8D71}" presName="parTx" presStyleLbl="alignNode1" presStyleIdx="2" presStyleCnt="3">
        <dgm:presLayoutVars>
          <dgm:chMax val="0"/>
          <dgm:chPref val="0"/>
          <dgm:bulletEnabled val="1"/>
        </dgm:presLayoutVars>
      </dgm:prSet>
      <dgm:spPr/>
    </dgm:pt>
    <dgm:pt modelId="{D75EC1C4-616A-4866-BF64-1DABE63A4565}" type="pres">
      <dgm:prSet presAssocID="{EB690B36-1029-4C6C-97ED-FD3558BA8D71}" presName="desTx" presStyleLbl="alignAccFollowNode1" presStyleIdx="2" presStyleCnt="3">
        <dgm:presLayoutVars>
          <dgm:bulletEnabled val="1"/>
        </dgm:presLayoutVars>
      </dgm:prSet>
      <dgm:spPr/>
    </dgm:pt>
  </dgm:ptLst>
  <dgm:cxnLst>
    <dgm:cxn modelId="{6D855E07-4C18-4093-8E44-04654833B0D3}" srcId="{EB690B36-1029-4C6C-97ED-FD3558BA8D71}" destId="{F7F02BCA-088B-4289-8487-2CEA42C9C36F}" srcOrd="1" destOrd="0" parTransId="{36E9CAB8-82F1-467E-A217-9C5868B0F182}" sibTransId="{F5D73F72-8FC0-4FAE-9B51-168A0B1E9FF0}"/>
    <dgm:cxn modelId="{C1217008-4449-440D-98BA-23C81DCB97B9}" srcId="{F728A3DA-4DD5-4B42-8FB8-42443BEA40E1}" destId="{092865EE-AA81-4AF7-8843-377AAC09760F}" srcOrd="0" destOrd="0" parTransId="{78A152A2-19A9-454D-AD2E-7298E755FB0B}" sibTransId="{AFA67B61-11F5-4EA1-8454-51CDCCE038C7}"/>
    <dgm:cxn modelId="{305C501B-E5C0-42BE-AB1C-C67CF202DEBF}" type="presOf" srcId="{5D9F6745-BB89-472A-AE62-EBA2FD9B2A90}" destId="{0519ECA5-C079-4A52-9842-85BA54E6ECE2}" srcOrd="0" destOrd="0" presId="urn:microsoft.com/office/officeart/2005/8/layout/hList1"/>
    <dgm:cxn modelId="{4865C522-D5E3-4FFC-9415-9BF1B41110B1}" srcId="{F728A3DA-4DD5-4B42-8FB8-42443BEA40E1}" destId="{5BF6743E-72DE-44F2-A5C4-1D820983BF90}" srcOrd="1" destOrd="0" parTransId="{D6F0CDCC-0D9B-4D7D-91F6-7AB0774F59E5}" sibTransId="{87886996-12DA-4DB4-8323-D3F3BB6C2A98}"/>
    <dgm:cxn modelId="{AABD5926-B8C9-4D37-900F-AFF7EC16B293}" type="presOf" srcId="{A8D958DE-48E2-45E7-8CB7-343FA88069F3}" destId="{B18522BC-D2AC-4879-9124-5A5B8611A921}" srcOrd="0" destOrd="0" presId="urn:microsoft.com/office/officeart/2005/8/layout/hList1"/>
    <dgm:cxn modelId="{277DCA2A-D534-4147-8955-C62952E21D62}" srcId="{F728A3DA-4DD5-4B42-8FB8-42443BEA40E1}" destId="{EB690B36-1029-4C6C-97ED-FD3558BA8D71}" srcOrd="2" destOrd="0" parTransId="{88F8037B-6667-4442-AD13-649FFBAA2AE9}" sibTransId="{13454B58-7669-48BE-B29D-6197BB295E83}"/>
    <dgm:cxn modelId="{8599C32B-F7F4-4264-82F8-ACA317E9DC76}" srcId="{EB690B36-1029-4C6C-97ED-FD3558BA8D71}" destId="{002AB62E-2433-4677-BE4D-3E99EB2AFAA6}" srcOrd="2" destOrd="0" parTransId="{E97FE57B-BE16-49F6-A975-E0AEE3155E99}" sibTransId="{5FB5026F-CB07-4AA2-ADD2-BDB9C125DADD}"/>
    <dgm:cxn modelId="{9190CD2F-7D37-4043-98AD-A9A38C1AB73D}" srcId="{092865EE-AA81-4AF7-8843-377AAC09760F}" destId="{63E46DDF-6063-4229-BD9D-3835059C6FEE}" srcOrd="3" destOrd="0" parTransId="{06844186-888E-41CD-988F-19B1FA107493}" sibTransId="{6828C148-8B1D-49C5-BD7C-9E4AA5FC3A9B}"/>
    <dgm:cxn modelId="{FB452B40-42F8-4957-A4FE-33BE7CD6B184}" type="presOf" srcId="{F728A3DA-4DD5-4B42-8FB8-42443BEA40E1}" destId="{1BB09649-E91E-498F-8A30-23D3180911F0}" srcOrd="0" destOrd="0" presId="urn:microsoft.com/office/officeart/2005/8/layout/hList1"/>
    <dgm:cxn modelId="{AFBC7B66-3AEF-413E-A978-F7A1A6979412}" srcId="{5BF6743E-72DE-44F2-A5C4-1D820983BF90}" destId="{F6621898-79AC-4DBF-8CA6-B31033A4A057}" srcOrd="3" destOrd="0" parTransId="{48EAC505-FF9D-4E8D-B166-B476493CDA9F}" sibTransId="{107B0398-A14E-4DC0-A6EF-876C31B7DED3}"/>
    <dgm:cxn modelId="{08889368-C6B7-48BB-9693-C87D12333599}" type="presOf" srcId="{A52F69B4-FC5D-4F57-A9D0-2BDA29453578}" destId="{B18522BC-D2AC-4879-9124-5A5B8611A921}" srcOrd="0" destOrd="2" presId="urn:microsoft.com/office/officeart/2005/8/layout/hList1"/>
    <dgm:cxn modelId="{C4A3FC69-9E3B-417C-BC7E-6A4FDB8E54B0}" srcId="{5BF6743E-72DE-44F2-A5C4-1D820983BF90}" destId="{AE55887F-CFA0-4215-8A09-7E5774D881FA}" srcOrd="1" destOrd="0" parTransId="{F22F28EE-87D0-46B9-9DF8-AC3FDF8C0F0C}" sibTransId="{8E42990E-0D2E-434D-B705-71761653C8CD}"/>
    <dgm:cxn modelId="{6139704C-D094-48EF-A74F-508FC25422A2}" srcId="{092865EE-AA81-4AF7-8843-377AAC09760F}" destId="{E40A4DF4-D610-4F9E-B363-BF1854815A7D}" srcOrd="1" destOrd="0" parTransId="{864A585C-353C-4775-858D-DF5A62021659}" sibTransId="{75AF302C-6C96-411A-9C2B-0DD5614C626B}"/>
    <dgm:cxn modelId="{AE25D84E-5C91-41FD-914D-30ADD1478867}" srcId="{092865EE-AA81-4AF7-8843-377AAC09760F}" destId="{5A439B69-D0DB-456B-A526-50165652E664}" srcOrd="2" destOrd="0" parTransId="{F01DA098-DA42-4A29-BF52-C330F3656393}" sibTransId="{E2EA8EEF-F9AA-4D26-BCB2-A7571F9D47EF}"/>
    <dgm:cxn modelId="{77399E92-5B0B-44B6-B2AA-D035EBEB384A}" type="presOf" srcId="{5A439B69-D0DB-456B-A526-50165652E664}" destId="{0519ECA5-C079-4A52-9842-85BA54E6ECE2}" srcOrd="0" destOrd="2" presId="urn:microsoft.com/office/officeart/2005/8/layout/hList1"/>
    <dgm:cxn modelId="{0F8A059C-BD10-47C6-B0A9-E33FF7370D08}" srcId="{5BF6743E-72DE-44F2-A5C4-1D820983BF90}" destId="{A8D958DE-48E2-45E7-8CB7-343FA88069F3}" srcOrd="0" destOrd="0" parTransId="{E915A633-A02D-45F6-AC49-7724A885B053}" sibTransId="{9606DA07-BFBE-49ED-B416-69A1F0DBD962}"/>
    <dgm:cxn modelId="{E290ECA0-2F70-4D6C-82A5-5B7EDC4D179A}" type="presOf" srcId="{002AB62E-2433-4677-BE4D-3E99EB2AFAA6}" destId="{D75EC1C4-616A-4866-BF64-1DABE63A4565}" srcOrd="0" destOrd="2" presId="urn:microsoft.com/office/officeart/2005/8/layout/hList1"/>
    <dgm:cxn modelId="{638E27A1-61BD-4C2C-9FEE-F20B8AA532F8}" type="presOf" srcId="{AE55887F-CFA0-4215-8A09-7E5774D881FA}" destId="{B18522BC-D2AC-4879-9124-5A5B8611A921}" srcOrd="0" destOrd="1" presId="urn:microsoft.com/office/officeart/2005/8/layout/hList1"/>
    <dgm:cxn modelId="{81E883A2-923C-41D5-816D-889BCE9D95BD}" srcId="{092865EE-AA81-4AF7-8843-377AAC09760F}" destId="{5D9F6745-BB89-472A-AE62-EBA2FD9B2A90}" srcOrd="0" destOrd="0" parTransId="{CEE2C054-FC52-4B05-AA7B-ECE017B43789}" sibTransId="{4B5B6152-77ED-4DE6-B10F-9E26AC3CFAC9}"/>
    <dgm:cxn modelId="{B6269EA7-8BC0-4FC0-A4AF-24303024350E}" srcId="{EB690B36-1029-4C6C-97ED-FD3558BA8D71}" destId="{5C04CA07-0B7A-49E9-8544-C749A3F64C28}" srcOrd="0" destOrd="0" parTransId="{50DA3CC2-0F5C-40DF-BCDE-852AEB807217}" sibTransId="{6AF72636-1700-4016-85BF-1CB49FDC3483}"/>
    <dgm:cxn modelId="{AB720FA9-6134-4A92-9EF3-18EDC4CE882F}" type="presOf" srcId="{5C04CA07-0B7A-49E9-8544-C749A3F64C28}" destId="{D75EC1C4-616A-4866-BF64-1DABE63A4565}" srcOrd="0" destOrd="0" presId="urn:microsoft.com/office/officeart/2005/8/layout/hList1"/>
    <dgm:cxn modelId="{B56837B5-6A4F-415B-A13B-56D9783C4F8C}" type="presOf" srcId="{EB690B36-1029-4C6C-97ED-FD3558BA8D71}" destId="{B761F658-A196-4DF7-ABAE-F7050A2F1D09}" srcOrd="0" destOrd="0" presId="urn:microsoft.com/office/officeart/2005/8/layout/hList1"/>
    <dgm:cxn modelId="{D697C1B6-1A7D-487B-A5EC-79036943D9FE}" type="presOf" srcId="{F7F02BCA-088B-4289-8487-2CEA42C9C36F}" destId="{D75EC1C4-616A-4866-BF64-1DABE63A4565}" srcOrd="0" destOrd="1" presId="urn:microsoft.com/office/officeart/2005/8/layout/hList1"/>
    <dgm:cxn modelId="{08F70FBE-35C7-49AE-83AD-A28AE5BDE963}" type="presOf" srcId="{E40A4DF4-D610-4F9E-B363-BF1854815A7D}" destId="{0519ECA5-C079-4A52-9842-85BA54E6ECE2}" srcOrd="0" destOrd="1" presId="urn:microsoft.com/office/officeart/2005/8/layout/hList1"/>
    <dgm:cxn modelId="{AC802ED6-4FCC-4E83-8E0A-71B65A82EAF5}" type="presOf" srcId="{092865EE-AA81-4AF7-8843-377AAC09760F}" destId="{ACE82221-C647-40C3-AEB8-647CA695C6C0}" srcOrd="0" destOrd="0" presId="urn:microsoft.com/office/officeart/2005/8/layout/hList1"/>
    <dgm:cxn modelId="{DC96C4D8-7ECE-49E8-BFE3-204FD5EB47F4}" type="presOf" srcId="{5BF6743E-72DE-44F2-A5C4-1D820983BF90}" destId="{9DCFD7FD-44D3-463E-8AA8-4321FAACF346}" srcOrd="0" destOrd="0" presId="urn:microsoft.com/office/officeart/2005/8/layout/hList1"/>
    <dgm:cxn modelId="{19847AF4-3EB2-4FE3-A3B6-18E933ABC65F}" type="presOf" srcId="{63E46DDF-6063-4229-BD9D-3835059C6FEE}" destId="{0519ECA5-C079-4A52-9842-85BA54E6ECE2}" srcOrd="0" destOrd="3" presId="urn:microsoft.com/office/officeart/2005/8/layout/hList1"/>
    <dgm:cxn modelId="{26FECBF8-6B3E-4C57-9C3F-41A024A57E7E}" srcId="{5BF6743E-72DE-44F2-A5C4-1D820983BF90}" destId="{A52F69B4-FC5D-4F57-A9D0-2BDA29453578}" srcOrd="2" destOrd="0" parTransId="{FAB01B8F-297C-4F40-9902-18805E22F8CB}" sibTransId="{303F0970-1629-4326-899F-91E1F671FC15}"/>
    <dgm:cxn modelId="{16DC9EFC-8F94-41C2-98EC-ECCA16BB8C13}" type="presOf" srcId="{F6621898-79AC-4DBF-8CA6-B31033A4A057}" destId="{B18522BC-D2AC-4879-9124-5A5B8611A921}" srcOrd="0" destOrd="3" presId="urn:microsoft.com/office/officeart/2005/8/layout/hList1"/>
    <dgm:cxn modelId="{18A83D59-A0FB-4DCB-94F8-0A927355A8B4}" type="presParOf" srcId="{1BB09649-E91E-498F-8A30-23D3180911F0}" destId="{C8EC0821-38C7-44E7-B0FC-67A7011A91F9}" srcOrd="0" destOrd="0" presId="urn:microsoft.com/office/officeart/2005/8/layout/hList1"/>
    <dgm:cxn modelId="{20E55BFF-0B66-469C-A014-CC70AACABD1D}" type="presParOf" srcId="{C8EC0821-38C7-44E7-B0FC-67A7011A91F9}" destId="{ACE82221-C647-40C3-AEB8-647CA695C6C0}" srcOrd="0" destOrd="0" presId="urn:microsoft.com/office/officeart/2005/8/layout/hList1"/>
    <dgm:cxn modelId="{5A038D77-FC25-4A1D-836E-162EA3243A5B}" type="presParOf" srcId="{C8EC0821-38C7-44E7-B0FC-67A7011A91F9}" destId="{0519ECA5-C079-4A52-9842-85BA54E6ECE2}" srcOrd="1" destOrd="0" presId="urn:microsoft.com/office/officeart/2005/8/layout/hList1"/>
    <dgm:cxn modelId="{EE24AB96-BEE2-44A7-A1BC-A47AB9E9E42A}" type="presParOf" srcId="{1BB09649-E91E-498F-8A30-23D3180911F0}" destId="{B697D026-5119-448F-BF56-29B4DB4A8D93}" srcOrd="1" destOrd="0" presId="urn:microsoft.com/office/officeart/2005/8/layout/hList1"/>
    <dgm:cxn modelId="{8BBF9CFE-2918-4E35-8CCF-3A1F23CE8ABE}" type="presParOf" srcId="{1BB09649-E91E-498F-8A30-23D3180911F0}" destId="{D781A762-E058-4305-BBD6-8BA86BECAA1C}" srcOrd="2" destOrd="0" presId="urn:microsoft.com/office/officeart/2005/8/layout/hList1"/>
    <dgm:cxn modelId="{F6A5F334-9B7C-47C3-BA1F-C04344D13213}" type="presParOf" srcId="{D781A762-E058-4305-BBD6-8BA86BECAA1C}" destId="{9DCFD7FD-44D3-463E-8AA8-4321FAACF346}" srcOrd="0" destOrd="0" presId="urn:microsoft.com/office/officeart/2005/8/layout/hList1"/>
    <dgm:cxn modelId="{89D9C091-CE44-4B67-ADA5-AEFB99B6E56D}" type="presParOf" srcId="{D781A762-E058-4305-BBD6-8BA86BECAA1C}" destId="{B18522BC-D2AC-4879-9124-5A5B8611A921}" srcOrd="1" destOrd="0" presId="urn:microsoft.com/office/officeart/2005/8/layout/hList1"/>
    <dgm:cxn modelId="{CBC7A467-5EE0-41BD-9B4D-341DE76E57A5}" type="presParOf" srcId="{1BB09649-E91E-498F-8A30-23D3180911F0}" destId="{5858035F-5785-4997-B56C-4AA669300BB1}" srcOrd="3" destOrd="0" presId="urn:microsoft.com/office/officeart/2005/8/layout/hList1"/>
    <dgm:cxn modelId="{4C296F01-280D-4CFF-A307-0CFE878907CC}" type="presParOf" srcId="{1BB09649-E91E-498F-8A30-23D3180911F0}" destId="{20FF1370-CBAE-479D-9238-BFC49FF5B34F}" srcOrd="4" destOrd="0" presId="urn:microsoft.com/office/officeart/2005/8/layout/hList1"/>
    <dgm:cxn modelId="{81873E29-E9E7-4192-BA03-B8700495865A}" type="presParOf" srcId="{20FF1370-CBAE-479D-9238-BFC49FF5B34F}" destId="{B761F658-A196-4DF7-ABAE-F7050A2F1D09}" srcOrd="0" destOrd="0" presId="urn:microsoft.com/office/officeart/2005/8/layout/hList1"/>
    <dgm:cxn modelId="{46A8675F-4962-4BA7-9E77-7C33A974165D}" type="presParOf" srcId="{20FF1370-CBAE-479D-9238-BFC49FF5B34F}" destId="{D75EC1C4-616A-4866-BF64-1DABE63A456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rgbClr val="8661C5"/>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rgbClr val="0067B8"/>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90000"/>
            <a:lumOff val="10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rgbClr val="8661C5"/>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rgbClr val="8661C5"/>
        </a:solidFill>
      </dgm:spPr>
      <dgm:t>
        <a:bodyPr/>
        <a:lstStyle/>
        <a:p>
          <a:r>
            <a:rPr lang="en-US" dirty="0"/>
            <a:t>Adaptive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rgbClr val="8661C5"/>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rgbClr val="8661C5"/>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3CD5CFD3-BDE6-464E-A6B2-75C739BA359E}" type="asst">
      <dgm:prSet phldrT="[Text]"/>
      <dgm:spPr>
        <a:solidFill>
          <a:srgbClr val="8661C5"/>
        </a:solidFill>
      </dgm:spPr>
      <dgm:t>
        <a:bodyPr/>
        <a:lstStyle/>
        <a:p>
          <a:r>
            <a:rPr lang="en-US" dirty="0"/>
            <a:t>Optimized Plan Forcing</a:t>
          </a:r>
        </a:p>
      </dgm:t>
    </dgm:pt>
    <dgm:pt modelId="{4ADED6B5-E565-4820-AA0B-8E50119B2A68}" type="parTrans" cxnId="{31898D56-DC85-4676-B4A1-43FA0559E339}">
      <dgm:prSet/>
      <dgm:spPr/>
      <dgm:t>
        <a:bodyPr/>
        <a:lstStyle/>
        <a:p>
          <a:endParaRPr lang="en-US"/>
        </a:p>
      </dgm:t>
    </dgm:pt>
    <dgm:pt modelId="{2787EFF7-F677-4D90-BF2B-4CB2E5C89949}" type="sibTrans" cxnId="{31898D56-DC85-4676-B4A1-43FA0559E339}">
      <dgm:prSet/>
      <dgm:spPr/>
      <dgm:t>
        <a:bodyPr/>
        <a:lstStyle/>
        <a:p>
          <a:endParaRPr lang="en-US"/>
        </a:p>
      </dgm:t>
    </dgm:pt>
    <dgm:pt modelId="{D57C34F6-A945-4C45-AA24-B968E1F277C8}" type="asst">
      <dgm:prSet phldrT="[Text]"/>
      <dgm:spPr>
        <a:solidFill>
          <a:srgbClr val="8661C5"/>
        </a:solidFill>
      </dgm:spPr>
      <dgm:t>
        <a:bodyPr/>
        <a:lstStyle/>
        <a:p>
          <a:r>
            <a:rPr lang="en-US" dirty="0"/>
            <a:t>Parameter Sensitive Plan Optimization</a:t>
          </a:r>
        </a:p>
      </dgm:t>
    </dgm:pt>
    <dgm:pt modelId="{85469E50-F20A-4AF9-BB9C-DA32F050ED19}" type="parTrans" cxnId="{D958C841-310B-413F-93F0-62051C33959A}">
      <dgm:prSet/>
      <dgm:spPr/>
      <dgm:t>
        <a:bodyPr/>
        <a:lstStyle/>
        <a:p>
          <a:endParaRPr lang="en-US"/>
        </a:p>
      </dgm:t>
    </dgm:pt>
    <dgm:pt modelId="{4B3F455D-C302-43D2-A16E-54088B564A70}" type="sibTrans" cxnId="{D958C841-310B-413F-93F0-62051C33959A}">
      <dgm:prSet/>
      <dgm:spPr/>
      <dgm:t>
        <a:bodyPr/>
        <a:lstStyle/>
        <a:p>
          <a:endParaRPr lang="en-US"/>
        </a:p>
      </dgm:t>
    </dgm:pt>
    <dgm:pt modelId="{79412D06-90B5-4012-87DE-DD45706A0DC0}" type="asst">
      <dgm:prSet phldrT="[Text]"/>
      <dgm:spPr>
        <a:solidFill>
          <a:schemeClr val="accent4">
            <a:lumMod val="75000"/>
          </a:schemeClr>
        </a:solidFill>
      </dgm:spPr>
      <dgm:t>
        <a:bodyPr/>
        <a:lstStyle/>
        <a:p>
          <a:r>
            <a:rPr lang="en-US" dirty="0"/>
            <a:t>Optional Parameter Plan Optimization</a:t>
          </a:r>
        </a:p>
      </dgm:t>
    </dgm:pt>
    <dgm:pt modelId="{8B0AC44E-5A8F-4AB0-98F5-6BC615A72EA4}" type="parTrans" cxnId="{7721211B-BD31-472D-8161-FB6FE3A78A01}">
      <dgm:prSet/>
      <dgm:spPr/>
      <dgm:t>
        <a:bodyPr/>
        <a:lstStyle/>
        <a:p>
          <a:endParaRPr lang="en-US"/>
        </a:p>
      </dgm:t>
    </dgm:pt>
    <dgm:pt modelId="{D0DA297A-80A5-4F66-8FBE-052ED770CC8D}" type="sibTrans" cxnId="{7721211B-BD31-472D-8161-FB6FE3A78A01}">
      <dgm:prSet/>
      <dgm:spPr/>
      <dgm:t>
        <a:bodyPr/>
        <a:lstStyle/>
        <a:p>
          <a:endParaRPr lang="en-US"/>
        </a:p>
      </dgm:t>
    </dgm:pt>
    <dgm:pt modelId="{6E1B2277-ECB1-4FDB-B9DA-0A79026224CC}" type="asst">
      <dgm:prSet phldrT="[Text]"/>
      <dgm:spPr>
        <a:solidFill>
          <a:schemeClr val="accent4">
            <a:lumMod val="75000"/>
          </a:schemeClr>
        </a:solidFill>
      </dgm:spPr>
      <dgm:t>
        <a:bodyPr/>
        <a:lstStyle/>
        <a:p>
          <a:r>
            <a:rPr lang="en-US"/>
            <a:t>CE Feedback for Expressions</a:t>
          </a:r>
          <a:endParaRPr lang="en-US" dirty="0"/>
        </a:p>
      </dgm:t>
    </dgm:pt>
    <dgm:pt modelId="{611092C6-1528-4C84-8123-94ECD33A9ABB}" type="parTrans" cxnId="{81ED9369-278E-4ABD-BF60-F17D97B3B111}">
      <dgm:prSet/>
      <dgm:spPr/>
      <dgm:t>
        <a:bodyPr/>
        <a:lstStyle/>
        <a:p>
          <a:endParaRPr lang="en-US"/>
        </a:p>
      </dgm:t>
    </dgm:pt>
    <dgm:pt modelId="{541C0D0C-7471-4E74-8AD1-061454BFE577}" type="sibTrans" cxnId="{81ED9369-278E-4ABD-BF60-F17D97B3B111}">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9"/>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9"/>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9"/>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9"/>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9"/>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9"/>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4"/>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9"/>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4"/>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9"/>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4"/>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9"/>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9"/>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9"/>
      <dgm:spPr/>
    </dgm:pt>
    <dgm:pt modelId="{09D64436-1B52-4BBB-9DC6-394FE685D216}" type="pres">
      <dgm:prSet presAssocID="{861DEF92-2271-49BB-8DAC-23DA80D99B90}" presName="hierChild3" presStyleCnt="0"/>
      <dgm:spPr/>
    </dgm:pt>
    <dgm:pt modelId="{18190E75-5FAC-4082-8B67-87513D346D93}" type="pres">
      <dgm:prSet presAssocID="{611092C6-1528-4C84-8123-94ECD33A9ABB}" presName="Name19" presStyleLbl="parChTrans1D4" presStyleIdx="3" presStyleCnt="4"/>
      <dgm:spPr/>
    </dgm:pt>
    <dgm:pt modelId="{601DF874-043C-4879-8432-AC26B36B6D74}" type="pres">
      <dgm:prSet presAssocID="{6E1B2277-ECB1-4FDB-B9DA-0A79026224CC}" presName="Name21" presStyleCnt="0"/>
      <dgm:spPr/>
    </dgm:pt>
    <dgm:pt modelId="{DDE64A8C-ED20-4324-AC71-150E51FDA0B6}" type="pres">
      <dgm:prSet presAssocID="{6E1B2277-ECB1-4FDB-B9DA-0A79026224CC}" presName="level2Shape" presStyleLbl="asst2" presStyleIdx="7" presStyleCnt="9"/>
      <dgm:spPr/>
    </dgm:pt>
    <dgm:pt modelId="{4A568DA3-ADBD-4871-8085-0E56CE1595D5}" type="pres">
      <dgm:prSet presAssocID="{6E1B2277-ECB1-4FDB-B9DA-0A79026224CC}" presName="hierChild3" presStyleCnt="0"/>
      <dgm:spPr/>
    </dgm:pt>
    <dgm:pt modelId="{BC3E3219-39C3-4268-83EE-67E130107410}" type="pres">
      <dgm:prSet presAssocID="{27CC5377-3579-4E3E-8156-C39F82F5C364}" presName="Name19" presStyleLbl="parChTrans1D3" presStyleIdx="4" presStyleCnt="9"/>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8" presStyleCnt="9"/>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10"/>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10"/>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10"/>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10"/>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9"/>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10"/>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9"/>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10"/>
      <dgm:spPr/>
    </dgm:pt>
    <dgm:pt modelId="{A39338D9-A703-4E4A-A1F8-CD16D98D5C73}" type="pres">
      <dgm:prSet presAssocID="{28D1B84A-E065-40FD-BD5D-03D24AFCCF3D}" presName="hierChild3" presStyleCnt="0"/>
      <dgm:spPr/>
    </dgm:pt>
    <dgm:pt modelId="{F82B889D-DE37-40F0-8FFB-E4677B4D6302}" type="pres">
      <dgm:prSet presAssocID="{4ADED6B5-E565-4820-AA0B-8E50119B2A68}" presName="Name19" presStyleLbl="parChTrans1D2" presStyleIdx="5" presStyleCnt="7"/>
      <dgm:spPr/>
    </dgm:pt>
    <dgm:pt modelId="{C73E9EF3-3718-4F35-84CF-58DA2AEB4ADB}" type="pres">
      <dgm:prSet presAssocID="{3CD5CFD3-BDE6-464E-A6B2-75C739BA359E}" presName="Name21" presStyleCnt="0"/>
      <dgm:spPr/>
    </dgm:pt>
    <dgm:pt modelId="{A3135B42-D037-4853-9860-012953D934F7}" type="pres">
      <dgm:prSet presAssocID="{3CD5CFD3-BDE6-464E-A6B2-75C739BA359E}" presName="level2Shape" presStyleLbl="asst1" presStyleIdx="6" presStyleCnt="10"/>
      <dgm:spPr/>
    </dgm:pt>
    <dgm:pt modelId="{290BC9F3-5981-4A9D-8B4A-A1A33732E062}" type="pres">
      <dgm:prSet presAssocID="{3CD5CFD3-BDE6-464E-A6B2-75C739BA359E}"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10"/>
      <dgm:spPr/>
    </dgm:pt>
    <dgm:pt modelId="{C4596AD7-D1B5-4631-997D-B312931C04C9}" type="pres">
      <dgm:prSet presAssocID="{716DC358-E50A-4465-9552-0F542C15068C}" presName="hierChild3" presStyleCnt="0"/>
      <dgm:spPr/>
    </dgm:pt>
    <dgm:pt modelId="{700B3F45-1CAB-4E61-BAFE-CE4BC4A1C497}" type="pres">
      <dgm:prSet presAssocID="{85469E50-F20A-4AF9-BB9C-DA32F050ED19}" presName="Name19" presStyleLbl="parChTrans1D3" presStyleIdx="7" presStyleCnt="9"/>
      <dgm:spPr/>
    </dgm:pt>
    <dgm:pt modelId="{5F1278EC-158C-4684-93AC-2EB2EE7FD527}" type="pres">
      <dgm:prSet presAssocID="{D57C34F6-A945-4C45-AA24-B968E1F277C8}" presName="Name21" presStyleCnt="0"/>
      <dgm:spPr/>
    </dgm:pt>
    <dgm:pt modelId="{CF0C5EA1-6F1C-4263-9CA7-C4497216C030}" type="pres">
      <dgm:prSet presAssocID="{D57C34F6-A945-4C45-AA24-B968E1F277C8}" presName="level2Shape" presStyleLbl="asst1" presStyleIdx="8" presStyleCnt="10"/>
      <dgm:spPr/>
    </dgm:pt>
    <dgm:pt modelId="{B9FEE7B6-40FF-41DB-A563-F6EFB8E3234A}" type="pres">
      <dgm:prSet presAssocID="{D57C34F6-A945-4C45-AA24-B968E1F277C8}" presName="hierChild3" presStyleCnt="0"/>
      <dgm:spPr/>
    </dgm:pt>
    <dgm:pt modelId="{2F757B77-17BC-4A5B-8171-87B02927F21A}" type="pres">
      <dgm:prSet presAssocID="{8B0AC44E-5A8F-4AB0-98F5-6BC615A72EA4}" presName="Name19" presStyleLbl="parChTrans1D3" presStyleIdx="8" presStyleCnt="9"/>
      <dgm:spPr/>
    </dgm:pt>
    <dgm:pt modelId="{B6BBA928-E225-4816-961D-FF1D70C31020}" type="pres">
      <dgm:prSet presAssocID="{79412D06-90B5-4012-87DE-DD45706A0DC0}" presName="Name21" presStyleCnt="0"/>
      <dgm:spPr/>
    </dgm:pt>
    <dgm:pt modelId="{A62004FE-C5BB-413C-AA28-97F3FDB4F879}" type="pres">
      <dgm:prSet presAssocID="{79412D06-90B5-4012-87DE-DD45706A0DC0}" presName="level2Shape" presStyleLbl="asst1" presStyleIdx="9" presStyleCnt="10"/>
      <dgm:spPr/>
    </dgm:pt>
    <dgm:pt modelId="{C1B2FE39-ECDB-4251-9363-105E97FDB498}" type="pres">
      <dgm:prSet presAssocID="{79412D06-90B5-4012-87DE-DD45706A0DC0}" presName="hierChild3" presStyleCnt="0"/>
      <dgm:spPr/>
    </dgm:pt>
    <dgm:pt modelId="{944D2ECF-FF7F-4937-9891-343B25FA2353}" type="pres">
      <dgm:prSet presAssocID="{6E762228-84FE-45B2-9BB6-19E98A9BB7EA}" presName="bgShapesFlow" presStyleCnt="0"/>
      <dgm:spPr/>
    </dgm:pt>
  </dgm:ptLst>
  <dgm:cxnLst>
    <dgm:cxn modelId="{742FF205-1B4C-462C-ABBD-F2CB88EA006B}" srcId="{5E4D45D3-4EEE-44BF-BB04-85EB89632980}" destId="{5261F5C2-903F-4994-916A-72A90DAE7F2D}" srcOrd="2" destOrd="0" parTransId="{FAA45A8D-079A-4FAC-87D1-08D72268764D}" sibTransId="{EC32FA2C-6775-4014-B77E-A93B9C2EAE9C}"/>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7721211B-BD31-472D-8161-FB6FE3A78A01}" srcId="{716DC358-E50A-4465-9552-0F542C15068C}" destId="{79412D06-90B5-4012-87DE-DD45706A0DC0}" srcOrd="1" destOrd="0" parTransId="{8B0AC44E-5A8F-4AB0-98F5-6BC615A72EA4}" sibTransId="{D0DA297A-80A5-4F66-8FBE-052ED770CC8D}"/>
    <dgm:cxn modelId="{C199E21D-B6AE-47D7-B5EA-D77CB251AE09}" type="presOf" srcId="{5E125E7F-2924-434E-8A12-D0BB81488294}" destId="{09C8B667-CAD7-4DC0-985B-9B8F058B52AE}" srcOrd="0" destOrd="0" presId="urn:microsoft.com/office/officeart/2005/8/layout/hierarchy6"/>
    <dgm:cxn modelId="{9A8D0720-15F1-4B62-9BC1-FADF9D6BB9BF}" type="presOf" srcId="{861DEF92-2271-49BB-8DAC-23DA80D99B90}" destId="{F97BDF46-D920-42CC-AE1D-3430A1C11D9E}" srcOrd="0" destOrd="0" presId="urn:microsoft.com/office/officeart/2005/8/layout/hierarchy6"/>
    <dgm:cxn modelId="{5FB57624-C039-44AD-8D1A-63DA16B504A7}" type="presOf" srcId="{4370DAB5-C489-492C-A122-928E36298688}" destId="{29F63BC1-C5FC-44AA-8F97-ECEF56FF0ECF}" srcOrd="0" destOrd="0" presId="urn:microsoft.com/office/officeart/2005/8/layout/hierarchy6"/>
    <dgm:cxn modelId="{B8617E25-688E-475B-8679-A1D87925804B}" srcId="{EC5624F3-2170-43DC-97A6-A153AC2072F1}" destId="{DDFC3CEC-231C-49DE-8234-5A81205F633E}" srcOrd="4" destOrd="0" parTransId="{8258E7A2-05F2-49E4-B3A6-F4702FB05F8A}" sibTransId="{AFF9EF7A-8DCE-46EC-BFDE-38B86F0B3FAA}"/>
    <dgm:cxn modelId="{DB292727-1075-41C0-8949-FAC1B0903DD6}" type="presOf" srcId="{28D1B84A-E065-40FD-BD5D-03D24AFCCF3D}" destId="{512D3DA4-5AF8-45B2-9FCC-D6582DACED2F}" srcOrd="0" destOrd="0" presId="urn:microsoft.com/office/officeart/2005/8/layout/hierarchy6"/>
    <dgm:cxn modelId="{D012D428-41B5-48DB-818B-30DA0B018BA6}" type="presOf" srcId="{2787F9B9-D9EE-40F6-ABD4-C13F268A8AF1}" destId="{4AC8CF5E-1D5D-4BBE-AAC6-1A65B9CD9224}" srcOrd="0" destOrd="0" presId="urn:microsoft.com/office/officeart/2005/8/layout/hierarchy6"/>
    <dgm:cxn modelId="{A527BC2F-8AA3-4DC7-AEBC-3BD8F9135130}" type="presOf" srcId="{D57C34F6-A945-4C45-AA24-B968E1F277C8}" destId="{CF0C5EA1-6F1C-4263-9CA7-C4497216C030}" srcOrd="0" destOrd="0" presId="urn:microsoft.com/office/officeart/2005/8/layout/hierarchy6"/>
    <dgm:cxn modelId="{6CA62033-F8BF-4D7D-9FDD-96AB0DC2C87C}" type="presOf" srcId="{8258E7A2-05F2-49E4-B3A6-F4702FB05F8A}" destId="{6BEB96AB-5069-4522-8BFE-22AE1E1907A1}" srcOrd="0" destOrd="0" presId="urn:microsoft.com/office/officeart/2005/8/layout/hierarchy6"/>
    <dgm:cxn modelId="{A8DC9E36-A74B-47C6-979A-3B66B94FB9F7}" type="presOf" srcId="{716DC358-E50A-4465-9552-0F542C15068C}" destId="{91731D73-B433-4ECC-937E-D3F66E307A04}" srcOrd="0" destOrd="0" presId="urn:microsoft.com/office/officeart/2005/8/layout/hierarchy6"/>
    <dgm:cxn modelId="{921DB637-53AA-439C-9ADA-351AF6BEA47A}" type="presOf" srcId="{B8064B35-238A-4C65-8D31-8EB550D8EE46}" destId="{BF248486-F648-4871-903F-93B482640036}" srcOrd="0" destOrd="0" presId="urn:microsoft.com/office/officeart/2005/8/layout/hierarchy6"/>
    <dgm:cxn modelId="{44C3F437-28BF-4A65-A91A-C65D07FBD256}" type="presOf" srcId="{1E81E9B4-AC06-47E2-948F-7FF9370400A3}" destId="{7A4578FB-65D7-4CEC-85A5-A7F539A655E7}" srcOrd="0" destOrd="0" presId="urn:microsoft.com/office/officeart/2005/8/layout/hierarchy6"/>
    <dgm:cxn modelId="{574F1539-A45F-4E2A-B6EF-6E34A6514D0C}" type="presOf" srcId="{6E1B2277-ECB1-4FDB-B9DA-0A79026224CC}" destId="{DDE64A8C-ED20-4324-AC71-150E51FDA0B6}" srcOrd="0" destOrd="0" presId="urn:microsoft.com/office/officeart/2005/8/layout/hierarchy6"/>
    <dgm:cxn modelId="{A891C23E-FE91-4BC1-A13E-51BD0DD202A8}" type="presOf" srcId="{69703607-1CEF-4962-A22B-C8239D13F2F4}" destId="{52433208-80E6-4924-B192-66BA710CE757}" srcOrd="0" destOrd="0" presId="urn:microsoft.com/office/officeart/2005/8/layout/hierarchy6"/>
    <dgm:cxn modelId="{D958C841-310B-413F-93F0-62051C33959A}" srcId="{716DC358-E50A-4465-9552-0F542C15068C}" destId="{D57C34F6-A945-4C45-AA24-B968E1F277C8}" srcOrd="0" destOrd="0" parTransId="{85469E50-F20A-4AF9-BB9C-DA32F050ED19}" sibTransId="{4B3F455D-C302-43D2-A16E-54088B564A70}"/>
    <dgm:cxn modelId="{DDD1F761-0F78-4E90-AD62-9E329DE6BEFF}" type="presOf" srcId="{8B0AC44E-5A8F-4AB0-98F5-6BC615A72EA4}" destId="{2F757B77-17BC-4A5B-8171-87B02927F21A}"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7CC43844-8375-4BC3-BBEE-6822921E2991}" srcId="{EC5624F3-2170-43DC-97A6-A153AC2072F1}" destId="{716DC358-E50A-4465-9552-0F542C15068C}" srcOrd="6" destOrd="0" parTransId="{5E125E7F-2924-434E-8A12-D0BB81488294}" sibTransId="{A72B7E00-C70C-42CA-9F52-F69093192028}"/>
    <dgm:cxn modelId="{05AAC744-ACA3-4D71-AF16-3C73F68DE73F}" type="presOf" srcId="{B2937768-267F-4FD0-B209-ADCABB3F2609}" destId="{5690923D-9059-4138-8ACF-90D405019F80}" srcOrd="0" destOrd="0" presId="urn:microsoft.com/office/officeart/2005/8/layout/hierarchy6"/>
    <dgm:cxn modelId="{37A8C165-C989-4E4B-964F-EBE3360E6646}" srcId="{DDFC3CEC-231C-49DE-8234-5A81205F633E}" destId="{28D1B84A-E065-40FD-BD5D-03D24AFCCF3D}" srcOrd="1" destOrd="0" parTransId="{4EE2EAB5-6A7E-48F2-98F8-E9C8AF624649}" sibTransId="{34CF20BC-F95D-4F09-A4FE-EF010505E83B}"/>
    <dgm:cxn modelId="{0B1A2247-A194-45F1-A945-631F13B6668B}" type="presOf" srcId="{8C0F6B1E-99DD-484F-9CBB-9F88518A86B5}" destId="{2DF79E0D-2F54-4B1B-B9E0-B3F11AFE225E}" srcOrd="0" destOrd="0" presId="urn:microsoft.com/office/officeart/2005/8/layout/hierarchy6"/>
    <dgm:cxn modelId="{E7ACDB47-63BB-4646-BD38-39B52C1339C8}" type="presOf" srcId="{9D361AED-F287-426D-889C-035A581FCAD4}" destId="{9B0BC5A7-6A70-41C3-871D-416E6CE7FB15}" srcOrd="0" destOrd="0" presId="urn:microsoft.com/office/officeart/2005/8/layout/hierarchy6"/>
    <dgm:cxn modelId="{81ED9369-278E-4ABD-BF60-F17D97B3B111}" srcId="{861DEF92-2271-49BB-8DAC-23DA80D99B90}" destId="{6E1B2277-ECB1-4FDB-B9DA-0A79026224CC}" srcOrd="0" destOrd="0" parTransId="{611092C6-1528-4C84-8123-94ECD33A9ABB}" sibTransId="{541C0D0C-7471-4E74-8AD1-061454BFE577}"/>
    <dgm:cxn modelId="{15702251-7BC5-4681-BAFA-CEF3A5DAD0BD}" type="presOf" srcId="{5261F5C2-903F-4994-916A-72A90DAE7F2D}" destId="{82B5BF8B-57A2-4E22-AA4A-CDE9EE34C77B}" srcOrd="0" destOrd="0" presId="urn:microsoft.com/office/officeart/2005/8/layout/hierarchy6"/>
    <dgm:cxn modelId="{AECF5C73-7D0C-4E75-A30E-D037BB983924}" type="presOf" srcId="{B0CDA07E-75AA-4E21-B99D-9A7EC2AC2297}" destId="{1FCB1E33-4F48-4A78-8612-EB7710CE8354}" srcOrd="0" destOrd="0" presId="urn:microsoft.com/office/officeart/2005/8/layout/hierarchy6"/>
    <dgm:cxn modelId="{5ABEC173-CBD5-467A-AA43-BAFF2EAB316B}" type="presOf" srcId="{4ADED6B5-E565-4820-AA0B-8E50119B2A68}" destId="{F82B889D-DE37-40F0-8FFB-E4677B4D6302}"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31898D56-DC85-4676-B4A1-43FA0559E339}" srcId="{EC5624F3-2170-43DC-97A6-A153AC2072F1}" destId="{3CD5CFD3-BDE6-464E-A6B2-75C739BA359E}" srcOrd="5" destOrd="0" parTransId="{4ADED6B5-E565-4820-AA0B-8E50119B2A68}" sibTransId="{2787EFF7-F677-4D90-BF2B-4CB2E5C89949}"/>
    <dgm:cxn modelId="{F6BEC356-3844-4ED2-8F02-33FE1E20D702}" type="presOf" srcId="{85469E50-F20A-4AF9-BB9C-DA32F050ED19}" destId="{700B3F45-1CAB-4E61-BAFE-CE4BC4A1C497}" srcOrd="0" destOrd="0" presId="urn:microsoft.com/office/officeart/2005/8/layout/hierarchy6"/>
    <dgm:cxn modelId="{4C76C057-2645-4FD1-9478-7A80A5924294}" type="presOf" srcId="{D84DD7AB-A1C4-4A77-B583-CCF2DADB3362}" destId="{A26B365E-E5E1-416D-9FD8-97105F38CB6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F5D0A57F-67E1-4DBB-935C-3FF2AF202946}" srcId="{EC5624F3-2170-43DC-97A6-A153AC2072F1}" destId="{1E81E9B4-AC06-47E2-948F-7FF9370400A3}" srcOrd="1" destOrd="0" parTransId="{7E8BFC1C-609E-4A2A-A6DE-56B66744C355}" sibTransId="{46B4FF83-1DDF-4FD3-B148-A2D558555791}"/>
    <dgm:cxn modelId="{36C6CE81-483D-4372-9CD9-EA5CCA546A50}" type="presOf" srcId="{27CC5377-3579-4E3E-8156-C39F82F5C364}" destId="{BC3E3219-39C3-4268-83EE-67E130107410}"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38DC2B8B-071F-4491-9128-B4A5909D00E7}" type="presOf" srcId="{EC5624F3-2170-43DC-97A6-A153AC2072F1}" destId="{BF58BA63-FE57-4310-9773-8D919F0A46E5}" srcOrd="0" destOrd="0" presId="urn:microsoft.com/office/officeart/2005/8/layout/hierarchy6"/>
    <dgm:cxn modelId="{9D1F0F94-CC16-49A0-9BE4-0EED2F0CEE95}" type="presOf" srcId="{05BCB79C-BFFC-40EA-AC08-07E846FCF786}" destId="{527787B6-C2E1-41AC-8A63-E0D44F6095FA}" srcOrd="0" destOrd="0" presId="urn:microsoft.com/office/officeart/2005/8/layout/hierarchy6"/>
    <dgm:cxn modelId="{AF822699-83ED-4771-B88A-FCF5929018D4}" type="presOf" srcId="{7E8BFC1C-609E-4A2A-A6DE-56B66744C355}" destId="{54FE398B-EB4B-4376-8CAD-D5884C340DB3}" srcOrd="0" destOrd="0" presId="urn:microsoft.com/office/officeart/2005/8/layout/hierarchy6"/>
    <dgm:cxn modelId="{87545A99-D43C-4220-AA78-8639DF7B4912}" type="presOf" srcId="{5E4D45D3-4EEE-44BF-BB04-85EB89632980}" destId="{01027D77-40B4-492F-B9BC-73968B2B92A0}"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AF524A2-9977-478D-BB19-3B4507C9F89A}" type="presOf" srcId="{691A60E3-A9F1-4BB7-B61A-8AFCF7412C11}" destId="{D0464A9B-83F7-4A2D-94B3-57ED5F3C091B}" srcOrd="0" destOrd="0" presId="urn:microsoft.com/office/officeart/2005/8/layout/hierarchy6"/>
    <dgm:cxn modelId="{641B2CA2-846A-44F8-BEEA-3926215847FE}" type="presOf" srcId="{668AD6B7-A78E-4D72-8B81-3A80DF104F05}" destId="{8348335F-5BEF-45E6-9491-BE36F00A5827}" srcOrd="0" destOrd="0" presId="urn:microsoft.com/office/officeart/2005/8/layout/hierarchy6"/>
    <dgm:cxn modelId="{F9ACE5A9-50D5-42E3-86EC-B6EF66B4B6D7}" type="presOf" srcId="{89E5375A-E5C4-4BAA-9A0A-D04D5C5FDCE1}" destId="{509EF4D6-E038-4723-AE7F-3FAED8C2C122}" srcOrd="0" destOrd="0" presId="urn:microsoft.com/office/officeart/2005/8/layout/hierarchy6"/>
    <dgm:cxn modelId="{517BE7AB-0755-42B4-B39A-707B4724E853}" type="presOf" srcId="{3CD5CFD3-BDE6-464E-A6B2-75C739BA359E}" destId="{A3135B42-D037-4853-9860-012953D934F7}" srcOrd="0" destOrd="0" presId="urn:microsoft.com/office/officeart/2005/8/layout/hierarchy6"/>
    <dgm:cxn modelId="{67D7DEC2-1364-4203-A70A-0FCBDDD3981E}" type="presOf" srcId="{7CC9B32C-12C5-4169-B087-595C8A48B4F8}" destId="{54FC7E62-6BC8-4117-AE83-F7D461A58C56}" srcOrd="0" destOrd="0" presId="urn:microsoft.com/office/officeart/2005/8/layout/hierarchy6"/>
    <dgm:cxn modelId="{8540D0C6-92FD-46CE-8471-C845046A8BC7}" type="presOf" srcId="{0D417D08-4FBF-4067-AE00-49AC555E0C5B}" destId="{536367F8-D6E7-40DA-B927-34B62F97962A}" srcOrd="0" destOrd="0" presId="urn:microsoft.com/office/officeart/2005/8/layout/hierarchy6"/>
    <dgm:cxn modelId="{647181CC-2ECA-45E6-915F-8937A3FB993B}" type="presOf" srcId="{65EFF804-408F-48C0-9772-30C0A76E5CEE}" destId="{810926B5-7D25-4DDF-8B56-5D578BE910C7}" srcOrd="0" destOrd="0" presId="urn:microsoft.com/office/officeart/2005/8/layout/hierarchy6"/>
    <dgm:cxn modelId="{8F2867CE-B63E-4C23-9DF4-70DDC0E1C4DE}" type="presOf" srcId="{79412D06-90B5-4012-87DE-DD45706A0DC0}" destId="{A62004FE-C5BB-413C-AA28-97F3FDB4F879}" srcOrd="0" destOrd="0" presId="urn:microsoft.com/office/officeart/2005/8/layout/hierarchy6"/>
    <dgm:cxn modelId="{B0C56AD0-FCAD-49CD-97DC-D694B7EE8AD5}" type="presOf" srcId="{611092C6-1528-4C84-8123-94ECD33A9ABB}" destId="{18190E75-5FAC-4082-8B67-87513D346D93}"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F8BDB3EB-13D8-4C0C-AACE-97939EB659E1}" type="presOf" srcId="{4EE2EAB5-6A7E-48F2-98F8-E9C8AF624649}" destId="{A1CDEA6C-5A4D-425A-B7B4-C84037695A33}" srcOrd="0" destOrd="0" presId="urn:microsoft.com/office/officeart/2005/8/layout/hierarchy6"/>
    <dgm:cxn modelId="{265663F3-758E-44D7-9A0A-660843B6FE61}" type="presOf" srcId="{8277FB8B-9D39-4CC5-BDEC-D3827308642F}" destId="{B4399AFE-2603-47B7-BCBC-A239B44C86F5}" srcOrd="0" destOrd="0" presId="urn:microsoft.com/office/officeart/2005/8/layout/hierarchy6"/>
    <dgm:cxn modelId="{7E1BA6F4-1362-4919-B70B-CFBADD98B640}" type="presOf" srcId="{FAA45A8D-079A-4FAC-87D1-08D72268764D}" destId="{5CC0C396-8377-475C-A00D-7F8341A1F477}"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B697ADF6-13CF-40A7-BAE2-B193919C4141}" type="presOf" srcId="{270DB351-209F-44E3-AE5D-DD3AA05A8175}" destId="{8F552DA2-FC5B-40D6-B601-DCA076FAF8FB}" srcOrd="0" destOrd="0" presId="urn:microsoft.com/office/officeart/2005/8/layout/hierarchy6"/>
    <dgm:cxn modelId="{83EF87F8-92C3-4762-82C4-136181B19BCE}" type="presOf" srcId="{DDFC3CEC-231C-49DE-8234-5A81205F633E}" destId="{51E36B6D-BDD4-43C9-BE13-97A72EABE1BB}" srcOrd="0" destOrd="0" presId="urn:microsoft.com/office/officeart/2005/8/layout/hierarchy6"/>
    <dgm:cxn modelId="{770B24F9-C516-4E2F-AF3C-8EF26BC590B8}" type="presOf" srcId="{DAF4A804-FF79-40DF-805D-58E5C402C862}" destId="{2A969FB1-A0CA-4BCB-9811-B1C2A2D37CF2}" srcOrd="0" destOrd="0" presId="urn:microsoft.com/office/officeart/2005/8/layout/hierarchy6"/>
    <dgm:cxn modelId="{1448A5CE-130B-4D36-A286-7137EC91D938}" type="presParOf" srcId="{247C21AC-9B61-4281-BBF8-E1D7062D33D7}" destId="{169C25A0-B5C3-48BF-B082-506815C186CA}" srcOrd="0" destOrd="0" presId="urn:microsoft.com/office/officeart/2005/8/layout/hierarchy6"/>
    <dgm:cxn modelId="{886457DA-DAA5-499B-8E2A-30A06E58FD17}" type="presParOf" srcId="{169C25A0-B5C3-48BF-B082-506815C186CA}" destId="{6349854C-26F9-4527-A34B-FF8105524D97}" srcOrd="0" destOrd="0" presId="urn:microsoft.com/office/officeart/2005/8/layout/hierarchy6"/>
    <dgm:cxn modelId="{A109C2BA-FC5C-4107-9262-5C5074074112}" type="presParOf" srcId="{6349854C-26F9-4527-A34B-FF8105524D97}" destId="{9C440C2D-186C-483D-9114-0BEB37C9BBB0}" srcOrd="0" destOrd="0" presId="urn:microsoft.com/office/officeart/2005/8/layout/hierarchy6"/>
    <dgm:cxn modelId="{20E17924-E41F-4D8B-B01B-12AF1B99343F}" type="presParOf" srcId="{9C440C2D-186C-483D-9114-0BEB37C9BBB0}" destId="{BF58BA63-FE57-4310-9773-8D919F0A46E5}" srcOrd="0" destOrd="0" presId="urn:microsoft.com/office/officeart/2005/8/layout/hierarchy6"/>
    <dgm:cxn modelId="{0723F876-9754-4439-B3E1-9A72196B9F40}" type="presParOf" srcId="{9C440C2D-186C-483D-9114-0BEB37C9BBB0}" destId="{A65EEE17-B142-4395-9440-82681C1ADA87}" srcOrd="1" destOrd="0" presId="urn:microsoft.com/office/officeart/2005/8/layout/hierarchy6"/>
    <dgm:cxn modelId="{4A27F24B-78E0-43B6-8F9D-DF4F1543DE7A}" type="presParOf" srcId="{A65EEE17-B142-4395-9440-82681C1ADA87}" destId="{2A969FB1-A0CA-4BCB-9811-B1C2A2D37CF2}" srcOrd="0" destOrd="0" presId="urn:microsoft.com/office/officeart/2005/8/layout/hierarchy6"/>
    <dgm:cxn modelId="{3D067C4C-D19E-4DA2-9210-90B347C26E66}" type="presParOf" srcId="{A65EEE17-B142-4395-9440-82681C1ADA87}" destId="{C3EFDF95-9A92-436A-B74A-D10E620D8558}" srcOrd="1" destOrd="0" presId="urn:microsoft.com/office/officeart/2005/8/layout/hierarchy6"/>
    <dgm:cxn modelId="{430EFCFF-2CB1-4793-B0D3-092558C67EF8}" type="presParOf" srcId="{C3EFDF95-9A92-436A-B74A-D10E620D8558}" destId="{4AC8CF5E-1D5D-4BBE-AAC6-1A65B9CD9224}" srcOrd="0" destOrd="0" presId="urn:microsoft.com/office/officeart/2005/8/layout/hierarchy6"/>
    <dgm:cxn modelId="{255743C6-25BF-42C1-95A0-3D5865E77420}" type="presParOf" srcId="{C3EFDF95-9A92-436A-B74A-D10E620D8558}" destId="{4C118CD9-0F4D-4592-8997-BCE0C79E8E72}" srcOrd="1" destOrd="0" presId="urn:microsoft.com/office/officeart/2005/8/layout/hierarchy6"/>
    <dgm:cxn modelId="{8415E03C-3F5D-439D-85F2-80F27668B4CE}" type="presParOf" srcId="{4C118CD9-0F4D-4592-8997-BCE0C79E8E72}" destId="{9B0BC5A7-6A70-41C3-871D-416E6CE7FB15}" srcOrd="0" destOrd="0" presId="urn:microsoft.com/office/officeart/2005/8/layout/hierarchy6"/>
    <dgm:cxn modelId="{E159AFEB-9E0C-42E6-A792-29161D643F8E}" type="presParOf" srcId="{4C118CD9-0F4D-4592-8997-BCE0C79E8E72}" destId="{82EC63D1-694F-4FFF-9E6D-6674B591884B}" srcOrd="1" destOrd="0" presId="urn:microsoft.com/office/officeart/2005/8/layout/hierarchy6"/>
    <dgm:cxn modelId="{4381BBEB-BFE3-4FE0-93DC-D4D0F5A00583}" type="presParOf" srcId="{82EC63D1-694F-4FFF-9E6D-6674B591884B}" destId="{A26B365E-E5E1-416D-9FD8-97105F38CB63}" srcOrd="0" destOrd="0" presId="urn:microsoft.com/office/officeart/2005/8/layout/hierarchy6"/>
    <dgm:cxn modelId="{80FAF619-44AB-461D-B2B1-C6F20B6BCCC0}" type="presParOf" srcId="{82EC63D1-694F-4FFF-9E6D-6674B591884B}" destId="{D32E83C3-191F-40F1-AF6A-A970805EBE25}" srcOrd="1" destOrd="0" presId="urn:microsoft.com/office/officeart/2005/8/layout/hierarchy6"/>
    <dgm:cxn modelId="{95243D28-FD29-4E82-B97F-5CA8E744520D}" type="presParOf" srcId="{4C118CD9-0F4D-4592-8997-BCE0C79E8E72}" destId="{52433208-80E6-4924-B192-66BA710CE757}" srcOrd="2" destOrd="0" presId="urn:microsoft.com/office/officeart/2005/8/layout/hierarchy6"/>
    <dgm:cxn modelId="{A1C5BF23-213C-45AD-8383-41C94859A1E9}" type="presParOf" srcId="{4C118CD9-0F4D-4592-8997-BCE0C79E8E72}" destId="{74EF38D0-35A5-46DE-BF51-2FE421E3C217}" srcOrd="3" destOrd="0" presId="urn:microsoft.com/office/officeart/2005/8/layout/hierarchy6"/>
    <dgm:cxn modelId="{7AF73AA4-3611-4623-B9E7-F0F4611D17A0}" type="presParOf" srcId="{74EF38D0-35A5-46DE-BF51-2FE421E3C217}" destId="{B4399AFE-2603-47B7-BCBC-A239B44C86F5}" srcOrd="0" destOrd="0" presId="urn:microsoft.com/office/officeart/2005/8/layout/hierarchy6"/>
    <dgm:cxn modelId="{64936FE2-EBDD-4DA5-A51B-2E9E8A44E636}" type="presParOf" srcId="{74EF38D0-35A5-46DE-BF51-2FE421E3C217}" destId="{B89EE319-8A68-4B6F-A445-40F4B0A04EE8}" srcOrd="1" destOrd="0" presId="urn:microsoft.com/office/officeart/2005/8/layout/hierarchy6"/>
    <dgm:cxn modelId="{AD234677-D2AE-47BD-952E-778E489C8B28}" type="presParOf" srcId="{4C118CD9-0F4D-4592-8997-BCE0C79E8E72}" destId="{BF248486-F648-4871-903F-93B482640036}" srcOrd="4" destOrd="0" presId="urn:microsoft.com/office/officeart/2005/8/layout/hierarchy6"/>
    <dgm:cxn modelId="{31F8F998-2EC0-45FA-A9C7-17297BCBDF80}" type="presParOf" srcId="{4C118CD9-0F4D-4592-8997-BCE0C79E8E72}" destId="{6FE122D2-6752-431D-8724-80CE50A9C31E}" srcOrd="5" destOrd="0" presId="urn:microsoft.com/office/officeart/2005/8/layout/hierarchy6"/>
    <dgm:cxn modelId="{4C544140-F938-4BD4-B5B3-58C5CD9C8D05}" type="presParOf" srcId="{6FE122D2-6752-431D-8724-80CE50A9C31E}" destId="{01027D77-40B4-492F-B9BC-73968B2B92A0}" srcOrd="0" destOrd="0" presId="urn:microsoft.com/office/officeart/2005/8/layout/hierarchy6"/>
    <dgm:cxn modelId="{8F4546A8-671C-434F-BFAE-A042D7D50505}" type="presParOf" srcId="{6FE122D2-6752-431D-8724-80CE50A9C31E}" destId="{6E2C3CF8-B46E-4FFF-82FC-557F555F00ED}" srcOrd="1" destOrd="0" presId="urn:microsoft.com/office/officeart/2005/8/layout/hierarchy6"/>
    <dgm:cxn modelId="{F7187B48-FD3D-431A-B388-4677AB0FD1BD}" type="presParOf" srcId="{6E2C3CF8-B46E-4FFF-82FC-557F555F00ED}" destId="{5690923D-9059-4138-8ACF-90D405019F80}" srcOrd="0" destOrd="0" presId="urn:microsoft.com/office/officeart/2005/8/layout/hierarchy6"/>
    <dgm:cxn modelId="{D177D2FF-175C-4BBD-983C-AFE0E8BC1DB3}" type="presParOf" srcId="{6E2C3CF8-B46E-4FFF-82FC-557F555F00ED}" destId="{2A332E69-B5C0-4A68-B4C3-29696724CD01}" srcOrd="1" destOrd="0" presId="urn:microsoft.com/office/officeart/2005/8/layout/hierarchy6"/>
    <dgm:cxn modelId="{31673EEF-3348-4ED0-B9CC-EC1BE6A0D343}" type="presParOf" srcId="{2A332E69-B5C0-4A68-B4C3-29696724CD01}" destId="{8F552DA2-FC5B-40D6-B601-DCA076FAF8FB}" srcOrd="0" destOrd="0" presId="urn:microsoft.com/office/officeart/2005/8/layout/hierarchy6"/>
    <dgm:cxn modelId="{E8483EAD-8451-4F29-B042-3359BE6F93F7}" type="presParOf" srcId="{2A332E69-B5C0-4A68-B4C3-29696724CD01}" destId="{330902C9-A030-4F0E-8F44-4D46DA5BCFB1}" srcOrd="1" destOrd="0" presId="urn:microsoft.com/office/officeart/2005/8/layout/hierarchy6"/>
    <dgm:cxn modelId="{B89C60AF-D77D-49B3-BE5F-28C31BE9F1F7}" type="presParOf" srcId="{6E2C3CF8-B46E-4FFF-82FC-557F555F00ED}" destId="{810926B5-7D25-4DDF-8B56-5D578BE910C7}" srcOrd="2" destOrd="0" presId="urn:microsoft.com/office/officeart/2005/8/layout/hierarchy6"/>
    <dgm:cxn modelId="{B60CDD0B-D73D-4037-8823-011AA1D744FE}" type="presParOf" srcId="{6E2C3CF8-B46E-4FFF-82FC-557F555F00ED}" destId="{DCFF6636-F58C-477D-8963-805BCD844A5F}" srcOrd="3" destOrd="0" presId="urn:microsoft.com/office/officeart/2005/8/layout/hierarchy6"/>
    <dgm:cxn modelId="{7D5BB36D-6E30-4948-B918-D17B90B8CBC0}" type="presParOf" srcId="{DCFF6636-F58C-477D-8963-805BCD844A5F}" destId="{527787B6-C2E1-41AC-8A63-E0D44F6095FA}" srcOrd="0" destOrd="0" presId="urn:microsoft.com/office/officeart/2005/8/layout/hierarchy6"/>
    <dgm:cxn modelId="{8110DE15-ED34-405C-9273-CD3AA1C77D05}" type="presParOf" srcId="{DCFF6636-F58C-477D-8963-805BCD844A5F}" destId="{89915CAD-8C75-4E3F-960D-6AB98D0B74F4}" srcOrd="1" destOrd="0" presId="urn:microsoft.com/office/officeart/2005/8/layout/hierarchy6"/>
    <dgm:cxn modelId="{F52C3A12-7204-4661-B729-666FD63270FE}" type="presParOf" srcId="{6E2C3CF8-B46E-4FFF-82FC-557F555F00ED}" destId="{5CC0C396-8377-475C-A00D-7F8341A1F477}" srcOrd="4" destOrd="0" presId="urn:microsoft.com/office/officeart/2005/8/layout/hierarchy6"/>
    <dgm:cxn modelId="{EB615DF2-96AE-4CBD-8C80-7C93568B2C45}" type="presParOf" srcId="{6E2C3CF8-B46E-4FFF-82FC-557F555F00ED}" destId="{20755089-D219-4FE9-8B97-A1923491F114}" srcOrd="5" destOrd="0" presId="urn:microsoft.com/office/officeart/2005/8/layout/hierarchy6"/>
    <dgm:cxn modelId="{42028643-1C1E-48C3-8672-1B715C094C0C}" type="presParOf" srcId="{20755089-D219-4FE9-8B97-A1923491F114}" destId="{82B5BF8B-57A2-4E22-AA4A-CDE9EE34C77B}" srcOrd="0" destOrd="0" presId="urn:microsoft.com/office/officeart/2005/8/layout/hierarchy6"/>
    <dgm:cxn modelId="{0CFA9D19-CACA-403F-B987-3DD01E498824}" type="presParOf" srcId="{20755089-D219-4FE9-8B97-A1923491F114}" destId="{65955D25-5FF5-4C6B-92DA-30B6843FBE65}" srcOrd="1" destOrd="0" presId="urn:microsoft.com/office/officeart/2005/8/layout/hierarchy6"/>
    <dgm:cxn modelId="{FA784855-9868-4435-9037-46A5BB900507}" type="presParOf" srcId="{4C118CD9-0F4D-4592-8997-BCE0C79E8E72}" destId="{D0464A9B-83F7-4A2D-94B3-57ED5F3C091B}" srcOrd="6" destOrd="0" presId="urn:microsoft.com/office/officeart/2005/8/layout/hierarchy6"/>
    <dgm:cxn modelId="{2D6718DE-C0A0-4319-81A2-03AFFEC2E44B}" type="presParOf" srcId="{4C118CD9-0F4D-4592-8997-BCE0C79E8E72}" destId="{EDF5D77A-4E31-4D23-9F30-FCF2FFED1E70}" srcOrd="7" destOrd="0" presId="urn:microsoft.com/office/officeart/2005/8/layout/hierarchy6"/>
    <dgm:cxn modelId="{C01AF68F-1B3B-4E08-B70B-F0CD08C8E204}" type="presParOf" srcId="{EDF5D77A-4E31-4D23-9F30-FCF2FFED1E70}" destId="{F97BDF46-D920-42CC-AE1D-3430A1C11D9E}" srcOrd="0" destOrd="0" presId="urn:microsoft.com/office/officeart/2005/8/layout/hierarchy6"/>
    <dgm:cxn modelId="{E99518B7-219F-464C-BFCC-625920745816}" type="presParOf" srcId="{EDF5D77A-4E31-4D23-9F30-FCF2FFED1E70}" destId="{09D64436-1B52-4BBB-9DC6-394FE685D216}" srcOrd="1" destOrd="0" presId="urn:microsoft.com/office/officeart/2005/8/layout/hierarchy6"/>
    <dgm:cxn modelId="{AC82A118-7E9B-47FC-B425-C5596F60883E}" type="presParOf" srcId="{09D64436-1B52-4BBB-9DC6-394FE685D216}" destId="{18190E75-5FAC-4082-8B67-87513D346D93}" srcOrd="0" destOrd="0" presId="urn:microsoft.com/office/officeart/2005/8/layout/hierarchy6"/>
    <dgm:cxn modelId="{CB019C0B-81E6-4CED-A7BE-45AD431A5748}" type="presParOf" srcId="{09D64436-1B52-4BBB-9DC6-394FE685D216}" destId="{601DF874-043C-4879-8432-AC26B36B6D74}" srcOrd="1" destOrd="0" presId="urn:microsoft.com/office/officeart/2005/8/layout/hierarchy6"/>
    <dgm:cxn modelId="{20729DC9-4788-45B4-AD33-CAB95F19C76F}" type="presParOf" srcId="{601DF874-043C-4879-8432-AC26B36B6D74}" destId="{DDE64A8C-ED20-4324-AC71-150E51FDA0B6}" srcOrd="0" destOrd="0" presId="urn:microsoft.com/office/officeart/2005/8/layout/hierarchy6"/>
    <dgm:cxn modelId="{CE7ADA6C-E7D5-4E17-8DE9-49D9DF481B07}" type="presParOf" srcId="{601DF874-043C-4879-8432-AC26B36B6D74}" destId="{4A568DA3-ADBD-4871-8085-0E56CE1595D5}" srcOrd="1" destOrd="0" presId="urn:microsoft.com/office/officeart/2005/8/layout/hierarchy6"/>
    <dgm:cxn modelId="{564042AC-85BC-42D6-8B1B-440EAA5FA1E9}" type="presParOf" srcId="{4C118CD9-0F4D-4592-8997-BCE0C79E8E72}" destId="{BC3E3219-39C3-4268-83EE-67E130107410}" srcOrd="8" destOrd="0" presId="urn:microsoft.com/office/officeart/2005/8/layout/hierarchy6"/>
    <dgm:cxn modelId="{3D05415A-CC82-4655-8252-DF88DFDB4248}" type="presParOf" srcId="{4C118CD9-0F4D-4592-8997-BCE0C79E8E72}" destId="{C0E1C8F5-8309-4D4E-8059-B9DE3FF0655D}" srcOrd="9" destOrd="0" presId="urn:microsoft.com/office/officeart/2005/8/layout/hierarchy6"/>
    <dgm:cxn modelId="{7A965774-12FB-4FC0-95E0-696B81F504C4}" type="presParOf" srcId="{C0E1C8F5-8309-4D4E-8059-B9DE3FF0655D}" destId="{1FCB1E33-4F48-4A78-8612-EB7710CE8354}" srcOrd="0" destOrd="0" presId="urn:microsoft.com/office/officeart/2005/8/layout/hierarchy6"/>
    <dgm:cxn modelId="{87D5028C-D6F9-4BE8-B5AC-132CE3583384}" type="presParOf" srcId="{C0E1C8F5-8309-4D4E-8059-B9DE3FF0655D}" destId="{8AFE89C8-F601-4215-9EB3-699FC4157F3F}" srcOrd="1" destOrd="0" presId="urn:microsoft.com/office/officeart/2005/8/layout/hierarchy6"/>
    <dgm:cxn modelId="{62ECC3F1-6BD0-431F-BAA6-0071022DF56C}" type="presParOf" srcId="{A65EEE17-B142-4395-9440-82681C1ADA87}" destId="{54FE398B-EB4B-4376-8CAD-D5884C340DB3}" srcOrd="2" destOrd="0" presId="urn:microsoft.com/office/officeart/2005/8/layout/hierarchy6"/>
    <dgm:cxn modelId="{83446DA2-7547-4B2E-B7F9-061FF93BCF31}" type="presParOf" srcId="{A65EEE17-B142-4395-9440-82681C1ADA87}" destId="{340CDDD0-A67E-4157-8216-8DBB2B39CE6F}" srcOrd="3" destOrd="0" presId="urn:microsoft.com/office/officeart/2005/8/layout/hierarchy6"/>
    <dgm:cxn modelId="{87B6124C-49CC-46DA-9E58-A9392C998EFF}" type="presParOf" srcId="{340CDDD0-A67E-4157-8216-8DBB2B39CE6F}" destId="{7A4578FB-65D7-4CEC-85A5-A7F539A655E7}" srcOrd="0" destOrd="0" presId="urn:microsoft.com/office/officeart/2005/8/layout/hierarchy6"/>
    <dgm:cxn modelId="{DBBD13EA-CCA7-4908-B3A0-8C292E250F41}" type="presParOf" srcId="{340CDDD0-A67E-4157-8216-8DBB2B39CE6F}" destId="{06B3CF02-61EC-4FD5-8F08-0FBF6097B808}" srcOrd="1" destOrd="0" presId="urn:microsoft.com/office/officeart/2005/8/layout/hierarchy6"/>
    <dgm:cxn modelId="{5669C61C-03B7-4AA5-98E5-194EDAC74E87}" type="presParOf" srcId="{A65EEE17-B142-4395-9440-82681C1ADA87}" destId="{54FC7E62-6BC8-4117-AE83-F7D461A58C56}" srcOrd="4" destOrd="0" presId="urn:microsoft.com/office/officeart/2005/8/layout/hierarchy6"/>
    <dgm:cxn modelId="{932826B2-4679-4EE2-8B7C-464F13B12A35}" type="presParOf" srcId="{A65EEE17-B142-4395-9440-82681C1ADA87}" destId="{31CDE861-2E03-41FC-BAB0-7E58EF755624}" srcOrd="5" destOrd="0" presId="urn:microsoft.com/office/officeart/2005/8/layout/hierarchy6"/>
    <dgm:cxn modelId="{21E87E83-65AC-40A7-8971-2C60D8A622C9}" type="presParOf" srcId="{31CDE861-2E03-41FC-BAB0-7E58EF755624}" destId="{536367F8-D6E7-40DA-B927-34B62F97962A}" srcOrd="0" destOrd="0" presId="urn:microsoft.com/office/officeart/2005/8/layout/hierarchy6"/>
    <dgm:cxn modelId="{ACB3F974-B6D0-4B4C-9523-B03DDF78D871}" type="presParOf" srcId="{31CDE861-2E03-41FC-BAB0-7E58EF755624}" destId="{CB791F18-8CFE-442F-BFBD-EF765C92AF3B}" srcOrd="1" destOrd="0" presId="urn:microsoft.com/office/officeart/2005/8/layout/hierarchy6"/>
    <dgm:cxn modelId="{C0A081A7-BA0B-4590-9634-12C175AC5532}" type="presParOf" srcId="{A65EEE17-B142-4395-9440-82681C1ADA87}" destId="{8348335F-5BEF-45E6-9491-BE36F00A5827}" srcOrd="6" destOrd="0" presId="urn:microsoft.com/office/officeart/2005/8/layout/hierarchy6"/>
    <dgm:cxn modelId="{323E290E-37FD-4685-B823-46B3A5A9094C}" type="presParOf" srcId="{A65EEE17-B142-4395-9440-82681C1ADA87}" destId="{D42A201D-B7E7-4CD9-9B50-D25D27FE443E}" srcOrd="7" destOrd="0" presId="urn:microsoft.com/office/officeart/2005/8/layout/hierarchy6"/>
    <dgm:cxn modelId="{B21E3A13-07CF-472D-9C51-6CE5ED418B68}" type="presParOf" srcId="{D42A201D-B7E7-4CD9-9B50-D25D27FE443E}" destId="{2DF79E0D-2F54-4B1B-B9E0-B3F11AFE225E}" srcOrd="0" destOrd="0" presId="urn:microsoft.com/office/officeart/2005/8/layout/hierarchy6"/>
    <dgm:cxn modelId="{0AB418A7-65BD-4E9D-979D-7BB8AD79FC1F}" type="presParOf" srcId="{D42A201D-B7E7-4CD9-9B50-D25D27FE443E}" destId="{BE44DED4-CFD0-46FF-B3E8-440BBD265CAA}" srcOrd="1" destOrd="0" presId="urn:microsoft.com/office/officeart/2005/8/layout/hierarchy6"/>
    <dgm:cxn modelId="{85957DD4-5B54-48C6-9CE0-F4EC22968E1D}" type="presParOf" srcId="{A65EEE17-B142-4395-9440-82681C1ADA87}" destId="{6BEB96AB-5069-4522-8BFE-22AE1E1907A1}" srcOrd="8" destOrd="0" presId="urn:microsoft.com/office/officeart/2005/8/layout/hierarchy6"/>
    <dgm:cxn modelId="{E46FE433-BEE8-4A6F-927D-AFF17B4A4E80}" type="presParOf" srcId="{A65EEE17-B142-4395-9440-82681C1ADA87}" destId="{C03833A0-38F9-4B9D-91CE-742AB1C3F9B8}" srcOrd="9" destOrd="0" presId="urn:microsoft.com/office/officeart/2005/8/layout/hierarchy6"/>
    <dgm:cxn modelId="{91462C6D-14C0-488C-9918-D8CA6E402BED}" type="presParOf" srcId="{C03833A0-38F9-4B9D-91CE-742AB1C3F9B8}" destId="{51E36B6D-BDD4-43C9-BE13-97A72EABE1BB}" srcOrd="0" destOrd="0" presId="urn:microsoft.com/office/officeart/2005/8/layout/hierarchy6"/>
    <dgm:cxn modelId="{183FA920-63A4-403E-81FF-D239CEBBAED3}" type="presParOf" srcId="{C03833A0-38F9-4B9D-91CE-742AB1C3F9B8}" destId="{1C1DFDCA-7A9A-430B-9449-7A269E0F64BD}" srcOrd="1" destOrd="0" presId="urn:microsoft.com/office/officeart/2005/8/layout/hierarchy6"/>
    <dgm:cxn modelId="{B2AA2712-2821-495B-813E-50633DFCCDB4}" type="presParOf" srcId="{1C1DFDCA-7A9A-430B-9449-7A269E0F64BD}" destId="{29F63BC1-C5FC-44AA-8F97-ECEF56FF0ECF}" srcOrd="0" destOrd="0" presId="urn:microsoft.com/office/officeart/2005/8/layout/hierarchy6"/>
    <dgm:cxn modelId="{7B522AD1-3373-4CF4-B2B4-A205150DE705}" type="presParOf" srcId="{1C1DFDCA-7A9A-430B-9449-7A269E0F64BD}" destId="{7367F945-8CC6-4E9C-B432-BAFB749846B7}" srcOrd="1" destOrd="0" presId="urn:microsoft.com/office/officeart/2005/8/layout/hierarchy6"/>
    <dgm:cxn modelId="{32EEA844-C5CA-43B3-BF02-9E177A970ED9}" type="presParOf" srcId="{7367F945-8CC6-4E9C-B432-BAFB749846B7}" destId="{509EF4D6-E038-4723-AE7F-3FAED8C2C122}" srcOrd="0" destOrd="0" presId="urn:microsoft.com/office/officeart/2005/8/layout/hierarchy6"/>
    <dgm:cxn modelId="{DF87E761-3B19-4A88-B135-8ECEED6AFC9F}" type="presParOf" srcId="{7367F945-8CC6-4E9C-B432-BAFB749846B7}" destId="{08C71935-3CC2-4F82-9DCE-203E0657B591}" srcOrd="1" destOrd="0" presId="urn:microsoft.com/office/officeart/2005/8/layout/hierarchy6"/>
    <dgm:cxn modelId="{E9E6B73C-D54B-44C7-BB70-4EAFB5DF18C6}" type="presParOf" srcId="{1C1DFDCA-7A9A-430B-9449-7A269E0F64BD}" destId="{A1CDEA6C-5A4D-425A-B7B4-C84037695A33}" srcOrd="2" destOrd="0" presId="urn:microsoft.com/office/officeart/2005/8/layout/hierarchy6"/>
    <dgm:cxn modelId="{49ACDA31-80A6-4375-ABC4-9439462CEBA4}" type="presParOf" srcId="{1C1DFDCA-7A9A-430B-9449-7A269E0F64BD}" destId="{AEF55D57-FC7B-4B1E-BDC7-D235D7BD4A4D}" srcOrd="3" destOrd="0" presId="urn:microsoft.com/office/officeart/2005/8/layout/hierarchy6"/>
    <dgm:cxn modelId="{61BC5233-6548-4FE7-A902-E8E73E74888A}" type="presParOf" srcId="{AEF55D57-FC7B-4B1E-BDC7-D235D7BD4A4D}" destId="{512D3DA4-5AF8-45B2-9FCC-D6582DACED2F}" srcOrd="0" destOrd="0" presId="urn:microsoft.com/office/officeart/2005/8/layout/hierarchy6"/>
    <dgm:cxn modelId="{53BC8974-CB21-4A14-831D-67D02591AE7B}" type="presParOf" srcId="{AEF55D57-FC7B-4B1E-BDC7-D235D7BD4A4D}" destId="{A39338D9-A703-4E4A-A1F8-CD16D98D5C73}" srcOrd="1" destOrd="0" presId="urn:microsoft.com/office/officeart/2005/8/layout/hierarchy6"/>
    <dgm:cxn modelId="{2EB23413-999D-4B9D-9EC3-E906E8D6F943}" type="presParOf" srcId="{A65EEE17-B142-4395-9440-82681C1ADA87}" destId="{F82B889D-DE37-40F0-8FFB-E4677B4D6302}" srcOrd="10" destOrd="0" presId="urn:microsoft.com/office/officeart/2005/8/layout/hierarchy6"/>
    <dgm:cxn modelId="{644167F2-8268-48C6-B18F-FF56883BE94D}" type="presParOf" srcId="{A65EEE17-B142-4395-9440-82681C1ADA87}" destId="{C73E9EF3-3718-4F35-84CF-58DA2AEB4ADB}" srcOrd="11" destOrd="0" presId="urn:microsoft.com/office/officeart/2005/8/layout/hierarchy6"/>
    <dgm:cxn modelId="{A61D815C-4715-48E3-9C48-79D445DDE156}" type="presParOf" srcId="{C73E9EF3-3718-4F35-84CF-58DA2AEB4ADB}" destId="{A3135B42-D037-4853-9860-012953D934F7}" srcOrd="0" destOrd="0" presId="urn:microsoft.com/office/officeart/2005/8/layout/hierarchy6"/>
    <dgm:cxn modelId="{3B39D276-30BA-4DBF-AF10-AC594DFC709B}" type="presParOf" srcId="{C73E9EF3-3718-4F35-84CF-58DA2AEB4ADB}" destId="{290BC9F3-5981-4A9D-8B4A-A1A33732E062}" srcOrd="1" destOrd="0" presId="urn:microsoft.com/office/officeart/2005/8/layout/hierarchy6"/>
    <dgm:cxn modelId="{6C2F630A-1CA5-43E7-9EE6-7CF6FD50EF3A}" type="presParOf" srcId="{A65EEE17-B142-4395-9440-82681C1ADA87}" destId="{09C8B667-CAD7-4DC0-985B-9B8F058B52AE}" srcOrd="12" destOrd="0" presId="urn:microsoft.com/office/officeart/2005/8/layout/hierarchy6"/>
    <dgm:cxn modelId="{E15ECEF5-0377-49D0-A9F6-E5A9510AB636}" type="presParOf" srcId="{A65EEE17-B142-4395-9440-82681C1ADA87}" destId="{C4B81743-A1FC-4FB3-8757-BC64C1740D2B}" srcOrd="13" destOrd="0" presId="urn:microsoft.com/office/officeart/2005/8/layout/hierarchy6"/>
    <dgm:cxn modelId="{3C7B8CCB-B93F-4996-9F56-67BE19C9731E}" type="presParOf" srcId="{C4B81743-A1FC-4FB3-8757-BC64C1740D2B}" destId="{91731D73-B433-4ECC-937E-D3F66E307A04}" srcOrd="0" destOrd="0" presId="urn:microsoft.com/office/officeart/2005/8/layout/hierarchy6"/>
    <dgm:cxn modelId="{AA300A42-1162-4C53-820C-56D8D6AA65F9}" type="presParOf" srcId="{C4B81743-A1FC-4FB3-8757-BC64C1740D2B}" destId="{C4596AD7-D1B5-4631-997D-B312931C04C9}" srcOrd="1" destOrd="0" presId="urn:microsoft.com/office/officeart/2005/8/layout/hierarchy6"/>
    <dgm:cxn modelId="{B67BB126-C864-4A3C-B931-A17125A5B671}" type="presParOf" srcId="{C4596AD7-D1B5-4631-997D-B312931C04C9}" destId="{700B3F45-1CAB-4E61-BAFE-CE4BC4A1C497}" srcOrd="0" destOrd="0" presId="urn:microsoft.com/office/officeart/2005/8/layout/hierarchy6"/>
    <dgm:cxn modelId="{0BBCDE1F-575A-4596-BF17-D09470474F1E}" type="presParOf" srcId="{C4596AD7-D1B5-4631-997D-B312931C04C9}" destId="{5F1278EC-158C-4684-93AC-2EB2EE7FD527}" srcOrd="1" destOrd="0" presId="urn:microsoft.com/office/officeart/2005/8/layout/hierarchy6"/>
    <dgm:cxn modelId="{8916449D-7043-4CD2-9065-5DD4CA3476A9}" type="presParOf" srcId="{5F1278EC-158C-4684-93AC-2EB2EE7FD527}" destId="{CF0C5EA1-6F1C-4263-9CA7-C4497216C030}" srcOrd="0" destOrd="0" presId="urn:microsoft.com/office/officeart/2005/8/layout/hierarchy6"/>
    <dgm:cxn modelId="{98C90541-D213-4EF3-9B3A-24F8D51B789B}" type="presParOf" srcId="{5F1278EC-158C-4684-93AC-2EB2EE7FD527}" destId="{B9FEE7B6-40FF-41DB-A563-F6EFB8E3234A}" srcOrd="1" destOrd="0" presId="urn:microsoft.com/office/officeart/2005/8/layout/hierarchy6"/>
    <dgm:cxn modelId="{5499EBAE-6E03-4AD7-874C-F431E49C815D}" type="presParOf" srcId="{C4596AD7-D1B5-4631-997D-B312931C04C9}" destId="{2F757B77-17BC-4A5B-8171-87B02927F21A}" srcOrd="2" destOrd="0" presId="urn:microsoft.com/office/officeart/2005/8/layout/hierarchy6"/>
    <dgm:cxn modelId="{B2C7EEC7-E1D9-48A6-8E71-A0ACCF6E81F5}" type="presParOf" srcId="{C4596AD7-D1B5-4631-997D-B312931C04C9}" destId="{B6BBA928-E225-4816-961D-FF1D70C31020}" srcOrd="3" destOrd="0" presId="urn:microsoft.com/office/officeart/2005/8/layout/hierarchy6"/>
    <dgm:cxn modelId="{90149DAB-A5D9-4188-A16D-09A4E126F5CA}" type="presParOf" srcId="{B6BBA928-E225-4816-961D-FF1D70C31020}" destId="{A62004FE-C5BB-413C-AA28-97F3FDB4F879}" srcOrd="0" destOrd="0" presId="urn:microsoft.com/office/officeart/2005/8/layout/hierarchy6"/>
    <dgm:cxn modelId="{53458A8E-CDE7-41FA-9659-F89034BD7308}" type="presParOf" srcId="{B6BBA928-E225-4816-961D-FF1D70C31020}" destId="{C1B2FE39-ECDB-4251-9363-105E97FDB498}" srcOrd="1" destOrd="0" presId="urn:microsoft.com/office/officeart/2005/8/layout/hierarchy6"/>
    <dgm:cxn modelId="{88F14E50-4242-470F-B28E-41915380DA1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E3FA338-A8A5-4EA7-8186-375FE35C0E6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47ABC6A-0ECF-4C9B-82E8-63A9DEC3682F}">
      <dgm:prSet/>
      <dgm:spPr/>
      <dgm:t>
        <a:bodyPr/>
        <a:lstStyle/>
        <a:p>
          <a:r>
            <a:rPr lang="en-US"/>
            <a:t>CE feedback for expressions is a new feature in SQL Server 2025 that enhances the query optimizer’s ability to estimate row counts (cardinality) for queries involving complex expressions, such as computed columns, scalar functions, or arithmetic operations in predicates.</a:t>
          </a:r>
        </a:p>
      </dgm:t>
    </dgm:pt>
    <dgm:pt modelId="{DEABDA2A-1731-47C6-82AD-2112AB662AC3}" type="parTrans" cxnId="{BC9A59C0-E630-4D1E-B3A0-B9F17A010913}">
      <dgm:prSet/>
      <dgm:spPr/>
      <dgm:t>
        <a:bodyPr/>
        <a:lstStyle/>
        <a:p>
          <a:endParaRPr lang="en-US"/>
        </a:p>
      </dgm:t>
    </dgm:pt>
    <dgm:pt modelId="{85729C78-5A2F-4076-9750-87509F291803}" type="sibTrans" cxnId="{BC9A59C0-E630-4D1E-B3A0-B9F17A010913}">
      <dgm:prSet/>
      <dgm:spPr/>
      <dgm:t>
        <a:bodyPr/>
        <a:lstStyle/>
        <a:p>
          <a:endParaRPr lang="en-US"/>
        </a:p>
      </dgm:t>
    </dgm:pt>
    <dgm:pt modelId="{FD8147AE-FE59-43A0-B47F-2EB4F392D090}">
      <dgm:prSet/>
      <dgm:spPr/>
      <dgm:t>
        <a:bodyPr/>
        <a:lstStyle/>
        <a:p>
          <a:r>
            <a:rPr lang="en-US" b="1"/>
            <a:t>Problem:</a:t>
          </a:r>
          <a:r>
            <a:rPr lang="en-US"/>
            <a:t> Historically, CE struggled with expressions, especially when statistics were missing or the expressions were complex. This could lead to suboptimal plans and poor performance.</a:t>
          </a:r>
        </a:p>
      </dgm:t>
    </dgm:pt>
    <dgm:pt modelId="{D0E46379-45D0-48F2-BDD8-3D81C77F8666}" type="parTrans" cxnId="{BFC117C8-F952-4C98-84F3-A2B14C872DDD}">
      <dgm:prSet/>
      <dgm:spPr/>
      <dgm:t>
        <a:bodyPr/>
        <a:lstStyle/>
        <a:p>
          <a:endParaRPr lang="en-US"/>
        </a:p>
      </dgm:t>
    </dgm:pt>
    <dgm:pt modelId="{67ECF0EB-55BF-431F-B462-522A643567E5}" type="sibTrans" cxnId="{BFC117C8-F952-4C98-84F3-A2B14C872DDD}">
      <dgm:prSet/>
      <dgm:spPr/>
      <dgm:t>
        <a:bodyPr/>
        <a:lstStyle/>
        <a:p>
          <a:endParaRPr lang="en-US"/>
        </a:p>
      </dgm:t>
    </dgm:pt>
    <dgm:pt modelId="{6EB24A22-B6CD-4880-AD61-B69ACC3F9FD6}" type="pres">
      <dgm:prSet presAssocID="{8E3FA338-A8A5-4EA7-8186-375FE35C0E66}" presName="root" presStyleCnt="0">
        <dgm:presLayoutVars>
          <dgm:dir/>
          <dgm:resizeHandles val="exact"/>
        </dgm:presLayoutVars>
      </dgm:prSet>
      <dgm:spPr/>
    </dgm:pt>
    <dgm:pt modelId="{3163D8C0-B269-4E21-B015-EAC4D1CDEF91}" type="pres">
      <dgm:prSet presAssocID="{747ABC6A-0ECF-4C9B-82E8-63A9DEC3682F}" presName="compNode" presStyleCnt="0"/>
      <dgm:spPr/>
    </dgm:pt>
    <dgm:pt modelId="{2ACDE4AE-B689-4511-9438-B98D6BA4ECD6}" type="pres">
      <dgm:prSet presAssocID="{747ABC6A-0ECF-4C9B-82E8-63A9DEC3682F}" presName="bgRect" presStyleLbl="bgShp" presStyleIdx="0" presStyleCnt="2"/>
      <dgm:spPr/>
    </dgm:pt>
    <dgm:pt modelId="{FEB0FE12-826F-4924-8B4F-E04A49C019BC}" type="pres">
      <dgm:prSet presAssocID="{747ABC6A-0ECF-4C9B-82E8-63A9DEC368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5401161-7FD1-4015-88AC-7BF857B89A16}" type="pres">
      <dgm:prSet presAssocID="{747ABC6A-0ECF-4C9B-82E8-63A9DEC3682F}" presName="spaceRect" presStyleCnt="0"/>
      <dgm:spPr/>
    </dgm:pt>
    <dgm:pt modelId="{42286D57-24DF-4A80-9A54-B6907EEA3B71}" type="pres">
      <dgm:prSet presAssocID="{747ABC6A-0ECF-4C9B-82E8-63A9DEC3682F}" presName="parTx" presStyleLbl="revTx" presStyleIdx="0" presStyleCnt="2">
        <dgm:presLayoutVars>
          <dgm:chMax val="0"/>
          <dgm:chPref val="0"/>
        </dgm:presLayoutVars>
      </dgm:prSet>
      <dgm:spPr/>
    </dgm:pt>
    <dgm:pt modelId="{5C52E949-A5D1-4251-A029-D1B7BAD7FA1A}" type="pres">
      <dgm:prSet presAssocID="{85729C78-5A2F-4076-9750-87509F291803}" presName="sibTrans" presStyleCnt="0"/>
      <dgm:spPr/>
    </dgm:pt>
    <dgm:pt modelId="{1BAEB972-3514-4DF4-AB9C-04958A947110}" type="pres">
      <dgm:prSet presAssocID="{FD8147AE-FE59-43A0-B47F-2EB4F392D090}" presName="compNode" presStyleCnt="0"/>
      <dgm:spPr/>
    </dgm:pt>
    <dgm:pt modelId="{6B6039CF-01DA-49CB-9D51-9E18E956EBB9}" type="pres">
      <dgm:prSet presAssocID="{FD8147AE-FE59-43A0-B47F-2EB4F392D090}" presName="bgRect" presStyleLbl="bgShp" presStyleIdx="1" presStyleCnt="2"/>
      <dgm:spPr/>
    </dgm:pt>
    <dgm:pt modelId="{2B76AB83-E00A-4536-AF89-FFDED6EF57C3}" type="pres">
      <dgm:prSet presAssocID="{FD8147AE-FE59-43A0-B47F-2EB4F392D09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lle"/>
        </a:ext>
      </dgm:extLst>
    </dgm:pt>
    <dgm:pt modelId="{DED5883A-87CF-4D7B-AA77-E8BDC85A7DE7}" type="pres">
      <dgm:prSet presAssocID="{FD8147AE-FE59-43A0-B47F-2EB4F392D090}" presName="spaceRect" presStyleCnt="0"/>
      <dgm:spPr/>
    </dgm:pt>
    <dgm:pt modelId="{09247F16-9A0A-428F-BB07-8213C3A3A806}" type="pres">
      <dgm:prSet presAssocID="{FD8147AE-FE59-43A0-B47F-2EB4F392D090}" presName="parTx" presStyleLbl="revTx" presStyleIdx="1" presStyleCnt="2">
        <dgm:presLayoutVars>
          <dgm:chMax val="0"/>
          <dgm:chPref val="0"/>
        </dgm:presLayoutVars>
      </dgm:prSet>
      <dgm:spPr/>
    </dgm:pt>
  </dgm:ptLst>
  <dgm:cxnLst>
    <dgm:cxn modelId="{7334AB2B-8CD7-4C5A-9A72-37682185ADCF}" type="presOf" srcId="{FD8147AE-FE59-43A0-B47F-2EB4F392D090}" destId="{09247F16-9A0A-428F-BB07-8213C3A3A806}" srcOrd="0" destOrd="0" presId="urn:microsoft.com/office/officeart/2018/2/layout/IconVerticalSolidList"/>
    <dgm:cxn modelId="{108D9C91-A243-441C-89CA-F612FDDD55EF}" type="presOf" srcId="{747ABC6A-0ECF-4C9B-82E8-63A9DEC3682F}" destId="{42286D57-24DF-4A80-9A54-B6907EEA3B71}" srcOrd="0" destOrd="0" presId="urn:microsoft.com/office/officeart/2018/2/layout/IconVerticalSolidList"/>
    <dgm:cxn modelId="{BC9A59C0-E630-4D1E-B3A0-B9F17A010913}" srcId="{8E3FA338-A8A5-4EA7-8186-375FE35C0E66}" destId="{747ABC6A-0ECF-4C9B-82E8-63A9DEC3682F}" srcOrd="0" destOrd="0" parTransId="{DEABDA2A-1731-47C6-82AD-2112AB662AC3}" sibTransId="{85729C78-5A2F-4076-9750-87509F291803}"/>
    <dgm:cxn modelId="{BFC117C8-F952-4C98-84F3-A2B14C872DDD}" srcId="{8E3FA338-A8A5-4EA7-8186-375FE35C0E66}" destId="{FD8147AE-FE59-43A0-B47F-2EB4F392D090}" srcOrd="1" destOrd="0" parTransId="{D0E46379-45D0-48F2-BDD8-3D81C77F8666}" sibTransId="{67ECF0EB-55BF-431F-B462-522A643567E5}"/>
    <dgm:cxn modelId="{783441D6-5BAA-4548-97DF-98785D79BCAD}" type="presOf" srcId="{8E3FA338-A8A5-4EA7-8186-375FE35C0E66}" destId="{6EB24A22-B6CD-4880-AD61-B69ACC3F9FD6}" srcOrd="0" destOrd="0" presId="urn:microsoft.com/office/officeart/2018/2/layout/IconVerticalSolidList"/>
    <dgm:cxn modelId="{8B1DB847-CB70-4378-89C2-B3BF5A7C7E8B}" type="presParOf" srcId="{6EB24A22-B6CD-4880-AD61-B69ACC3F9FD6}" destId="{3163D8C0-B269-4E21-B015-EAC4D1CDEF91}" srcOrd="0" destOrd="0" presId="urn:microsoft.com/office/officeart/2018/2/layout/IconVerticalSolidList"/>
    <dgm:cxn modelId="{654C1A6E-C7EF-4457-9A39-40AC69AC9516}" type="presParOf" srcId="{3163D8C0-B269-4E21-B015-EAC4D1CDEF91}" destId="{2ACDE4AE-B689-4511-9438-B98D6BA4ECD6}" srcOrd="0" destOrd="0" presId="urn:microsoft.com/office/officeart/2018/2/layout/IconVerticalSolidList"/>
    <dgm:cxn modelId="{47126666-8987-4ACF-A2AF-6F59E1CE2EB7}" type="presParOf" srcId="{3163D8C0-B269-4E21-B015-EAC4D1CDEF91}" destId="{FEB0FE12-826F-4924-8B4F-E04A49C019BC}" srcOrd="1" destOrd="0" presId="urn:microsoft.com/office/officeart/2018/2/layout/IconVerticalSolidList"/>
    <dgm:cxn modelId="{5E55C1C2-386E-45B1-B9E9-FFEC110526DA}" type="presParOf" srcId="{3163D8C0-B269-4E21-B015-EAC4D1CDEF91}" destId="{05401161-7FD1-4015-88AC-7BF857B89A16}" srcOrd="2" destOrd="0" presId="urn:microsoft.com/office/officeart/2018/2/layout/IconVerticalSolidList"/>
    <dgm:cxn modelId="{77EB007F-D062-4A40-9742-885978C8F34C}" type="presParOf" srcId="{3163D8C0-B269-4E21-B015-EAC4D1CDEF91}" destId="{42286D57-24DF-4A80-9A54-B6907EEA3B71}" srcOrd="3" destOrd="0" presId="urn:microsoft.com/office/officeart/2018/2/layout/IconVerticalSolidList"/>
    <dgm:cxn modelId="{9CE682B7-1645-47F3-94BF-A85B71A5B167}" type="presParOf" srcId="{6EB24A22-B6CD-4880-AD61-B69ACC3F9FD6}" destId="{5C52E949-A5D1-4251-A029-D1B7BAD7FA1A}" srcOrd="1" destOrd="0" presId="urn:microsoft.com/office/officeart/2018/2/layout/IconVerticalSolidList"/>
    <dgm:cxn modelId="{8D8677C0-7D10-47A5-AFDC-59ABFCE29759}" type="presParOf" srcId="{6EB24A22-B6CD-4880-AD61-B69ACC3F9FD6}" destId="{1BAEB972-3514-4DF4-AB9C-04958A947110}" srcOrd="2" destOrd="0" presId="urn:microsoft.com/office/officeart/2018/2/layout/IconVerticalSolidList"/>
    <dgm:cxn modelId="{7A2091F9-8E4F-4FA9-91DC-3A2673C79705}" type="presParOf" srcId="{1BAEB972-3514-4DF4-AB9C-04958A947110}" destId="{6B6039CF-01DA-49CB-9D51-9E18E956EBB9}" srcOrd="0" destOrd="0" presId="urn:microsoft.com/office/officeart/2018/2/layout/IconVerticalSolidList"/>
    <dgm:cxn modelId="{91073DBF-EC86-483D-A2BB-46B80585436E}" type="presParOf" srcId="{1BAEB972-3514-4DF4-AB9C-04958A947110}" destId="{2B76AB83-E00A-4536-AF89-FFDED6EF57C3}" srcOrd="1" destOrd="0" presId="urn:microsoft.com/office/officeart/2018/2/layout/IconVerticalSolidList"/>
    <dgm:cxn modelId="{B3DDDF20-13F2-49F6-BEC5-C3C07BEE51A4}" type="presParOf" srcId="{1BAEB972-3514-4DF4-AB9C-04958A947110}" destId="{DED5883A-87CF-4D7B-AA77-E8BDC85A7DE7}" srcOrd="2" destOrd="0" presId="urn:microsoft.com/office/officeart/2018/2/layout/IconVerticalSolidList"/>
    <dgm:cxn modelId="{8B137D67-057A-4DF4-9F1E-711B4C1C2993}" type="presParOf" srcId="{1BAEB972-3514-4DF4-AB9C-04958A947110}" destId="{09247F16-9A0A-428F-BB07-8213C3A3A80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3D987D-477A-4BE1-83F5-1D08966E63AD}"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924DE5E0-9D30-4CB1-8C30-9D776BBDF0BF}">
      <dgm:prSet custT="1"/>
      <dgm:spPr/>
      <dgm:t>
        <a:bodyPr/>
        <a:lstStyle/>
        <a:p>
          <a:r>
            <a:rPr lang="en-US" sz="2000" dirty="0"/>
            <a:t>In SQL Server 2025, when creating a </a:t>
          </a:r>
          <a:r>
            <a:rPr lang="en-US" sz="2000" b="1" dirty="0"/>
            <a:t>vector index</a:t>
          </a:r>
          <a:r>
            <a:rPr lang="en-US" sz="2000" dirty="0"/>
            <a:t> for approximate nearest neighbor (ANN) search, you can choose from </a:t>
          </a:r>
          <a:r>
            <a:rPr lang="en-US" sz="2000" b="1" dirty="0"/>
            <a:t>three distance metrics</a:t>
          </a:r>
          <a:r>
            <a:rPr lang="en-US" sz="2000" dirty="0"/>
            <a:t> to measure similarity between vectors. </a:t>
          </a:r>
        </a:p>
      </dgm:t>
    </dgm:pt>
    <dgm:pt modelId="{10452667-D7B2-4B9D-AF8C-542C436CEFAC}" type="parTrans" cxnId="{1F8BF65D-D961-4B9B-B104-41771FC07554}">
      <dgm:prSet/>
      <dgm:spPr/>
      <dgm:t>
        <a:bodyPr/>
        <a:lstStyle/>
        <a:p>
          <a:endParaRPr lang="en-US"/>
        </a:p>
      </dgm:t>
    </dgm:pt>
    <dgm:pt modelId="{F66E9895-32D8-4F44-A85B-91B89CA2A6C0}" type="sibTrans" cxnId="{1F8BF65D-D961-4B9B-B104-41771FC07554}">
      <dgm:prSet/>
      <dgm:spPr/>
      <dgm:t>
        <a:bodyPr/>
        <a:lstStyle/>
        <a:p>
          <a:endParaRPr lang="en-US"/>
        </a:p>
      </dgm:t>
    </dgm:pt>
    <dgm:pt modelId="{C7654152-BAE5-4BD8-98C3-E97DF08A1C42}">
      <dgm:prSet custT="1"/>
      <dgm:spPr/>
      <dgm:t>
        <a:bodyPr/>
        <a:lstStyle/>
        <a:p>
          <a:r>
            <a:rPr lang="en-US" sz="2000" dirty="0"/>
            <a:t>These metrics define how "closeness" is calculated between the query vector and the stored vectors in your database. </a:t>
          </a:r>
        </a:p>
      </dgm:t>
    </dgm:pt>
    <dgm:pt modelId="{E32867EF-7BC9-40F3-B86D-5DD20D0727EA}" type="parTrans" cxnId="{2F4A8253-C5F4-4276-A18D-DB9499FB4B55}">
      <dgm:prSet/>
      <dgm:spPr/>
      <dgm:t>
        <a:bodyPr/>
        <a:lstStyle/>
        <a:p>
          <a:endParaRPr lang="en-US"/>
        </a:p>
      </dgm:t>
    </dgm:pt>
    <dgm:pt modelId="{7934DCA0-49F8-4B70-82D1-38D874069690}" type="sibTrans" cxnId="{2F4A8253-C5F4-4276-A18D-DB9499FB4B55}">
      <dgm:prSet/>
      <dgm:spPr/>
      <dgm:t>
        <a:bodyPr/>
        <a:lstStyle/>
        <a:p>
          <a:endParaRPr lang="en-US"/>
        </a:p>
      </dgm:t>
    </dgm:pt>
    <dgm:pt modelId="{FADD51AE-BA9A-42AF-828A-99FD4D50A5F0}">
      <dgm:prSet custT="1"/>
      <dgm:spPr/>
      <dgm:t>
        <a:bodyPr/>
        <a:lstStyle/>
        <a:p>
          <a:r>
            <a:rPr lang="en-US" sz="2000" dirty="0"/>
            <a:t>Cosine Distance</a:t>
          </a:r>
        </a:p>
      </dgm:t>
    </dgm:pt>
    <dgm:pt modelId="{9343E133-6CD4-45CF-8CDC-2ED692754C49}" type="parTrans" cxnId="{3748AF78-4AF8-4327-AE8F-3A5545D68458}">
      <dgm:prSet/>
      <dgm:spPr/>
      <dgm:t>
        <a:bodyPr/>
        <a:lstStyle/>
        <a:p>
          <a:endParaRPr lang="en-US"/>
        </a:p>
      </dgm:t>
    </dgm:pt>
    <dgm:pt modelId="{E143B1C9-61FF-4AAB-9B6E-85187E4B5D23}" type="sibTrans" cxnId="{3748AF78-4AF8-4327-AE8F-3A5545D68458}">
      <dgm:prSet/>
      <dgm:spPr/>
      <dgm:t>
        <a:bodyPr/>
        <a:lstStyle/>
        <a:p>
          <a:endParaRPr lang="en-US"/>
        </a:p>
      </dgm:t>
    </dgm:pt>
    <dgm:pt modelId="{B4E62404-6CE6-491B-B18D-2084E89973F2}">
      <dgm:prSet custT="1"/>
      <dgm:spPr/>
      <dgm:t>
        <a:bodyPr/>
        <a:lstStyle/>
        <a:p>
          <a:r>
            <a:rPr lang="en-US" sz="2000" dirty="0"/>
            <a:t>Euclidean Distance</a:t>
          </a:r>
        </a:p>
      </dgm:t>
    </dgm:pt>
    <dgm:pt modelId="{F5D68600-7F37-48F1-91DA-971585C44227}" type="parTrans" cxnId="{624DBBA4-3AD1-40A9-9B00-D3DA62E47CDC}">
      <dgm:prSet/>
      <dgm:spPr/>
      <dgm:t>
        <a:bodyPr/>
        <a:lstStyle/>
        <a:p>
          <a:endParaRPr lang="en-US"/>
        </a:p>
      </dgm:t>
    </dgm:pt>
    <dgm:pt modelId="{16F0D4F3-A8D1-44C7-AF35-964B20532947}" type="sibTrans" cxnId="{624DBBA4-3AD1-40A9-9B00-D3DA62E47CDC}">
      <dgm:prSet/>
      <dgm:spPr/>
      <dgm:t>
        <a:bodyPr/>
        <a:lstStyle/>
        <a:p>
          <a:endParaRPr lang="en-US"/>
        </a:p>
      </dgm:t>
    </dgm:pt>
    <dgm:pt modelId="{F0B3DE4A-99FD-45F9-8EA0-55480162E568}">
      <dgm:prSet custT="1"/>
      <dgm:spPr/>
      <dgm:t>
        <a:bodyPr/>
        <a:lstStyle/>
        <a:p>
          <a:r>
            <a:rPr lang="en-US" sz="2000" dirty="0"/>
            <a:t>Dot Product (Negative)</a:t>
          </a:r>
        </a:p>
      </dgm:t>
    </dgm:pt>
    <dgm:pt modelId="{78128095-CAF0-4470-8758-15CD74789417}" type="parTrans" cxnId="{6B3DE7F9-03FA-4348-882F-F34ECE5F1229}">
      <dgm:prSet/>
      <dgm:spPr/>
      <dgm:t>
        <a:bodyPr/>
        <a:lstStyle/>
        <a:p>
          <a:endParaRPr lang="en-US"/>
        </a:p>
      </dgm:t>
    </dgm:pt>
    <dgm:pt modelId="{95B90D30-5D6B-4BBB-AA9E-67E679A4AFEF}" type="sibTrans" cxnId="{6B3DE7F9-03FA-4348-882F-F34ECE5F1229}">
      <dgm:prSet/>
      <dgm:spPr/>
      <dgm:t>
        <a:bodyPr/>
        <a:lstStyle/>
        <a:p>
          <a:endParaRPr lang="en-US"/>
        </a:p>
      </dgm:t>
    </dgm:pt>
    <dgm:pt modelId="{8B07E50E-3D82-47AE-801E-1C4CC2279DB0}" type="pres">
      <dgm:prSet presAssocID="{D43D987D-477A-4BE1-83F5-1D08966E63AD}" presName="linear" presStyleCnt="0">
        <dgm:presLayoutVars>
          <dgm:dir/>
          <dgm:animLvl val="lvl"/>
          <dgm:resizeHandles val="exact"/>
        </dgm:presLayoutVars>
      </dgm:prSet>
      <dgm:spPr/>
    </dgm:pt>
    <dgm:pt modelId="{69FFB750-4447-4664-AB49-97F75A975A71}" type="pres">
      <dgm:prSet presAssocID="{924DE5E0-9D30-4CB1-8C30-9D776BBDF0BF}" presName="parentLin" presStyleCnt="0"/>
      <dgm:spPr/>
    </dgm:pt>
    <dgm:pt modelId="{8406CD0D-B983-44FE-957E-B8D5A3FE6015}" type="pres">
      <dgm:prSet presAssocID="{924DE5E0-9D30-4CB1-8C30-9D776BBDF0BF}" presName="parentLeftMargin" presStyleLbl="node1" presStyleIdx="0" presStyleCnt="2"/>
      <dgm:spPr/>
    </dgm:pt>
    <dgm:pt modelId="{F429A974-5087-48F4-8A12-55750E34F59B}" type="pres">
      <dgm:prSet presAssocID="{924DE5E0-9D30-4CB1-8C30-9D776BBDF0BF}" presName="parentText" presStyleLbl="node1" presStyleIdx="0" presStyleCnt="2">
        <dgm:presLayoutVars>
          <dgm:chMax val="0"/>
          <dgm:bulletEnabled val="1"/>
        </dgm:presLayoutVars>
      </dgm:prSet>
      <dgm:spPr/>
    </dgm:pt>
    <dgm:pt modelId="{AEB9412D-37F0-4C2D-B797-1D588FE6F1A4}" type="pres">
      <dgm:prSet presAssocID="{924DE5E0-9D30-4CB1-8C30-9D776BBDF0BF}" presName="negativeSpace" presStyleCnt="0"/>
      <dgm:spPr/>
    </dgm:pt>
    <dgm:pt modelId="{22BF30DE-927A-402A-A175-D44DDD991C5A}" type="pres">
      <dgm:prSet presAssocID="{924DE5E0-9D30-4CB1-8C30-9D776BBDF0BF}" presName="childText" presStyleLbl="conFgAcc1" presStyleIdx="0" presStyleCnt="2">
        <dgm:presLayoutVars>
          <dgm:bulletEnabled val="1"/>
        </dgm:presLayoutVars>
      </dgm:prSet>
      <dgm:spPr/>
    </dgm:pt>
    <dgm:pt modelId="{5B2A3ADA-99FB-40E5-A51F-4FE08A263DAF}" type="pres">
      <dgm:prSet presAssocID="{F66E9895-32D8-4F44-A85B-91B89CA2A6C0}" presName="spaceBetweenRectangles" presStyleCnt="0"/>
      <dgm:spPr/>
    </dgm:pt>
    <dgm:pt modelId="{9F3FA2EA-6F9F-4661-A18A-3FF93466B269}" type="pres">
      <dgm:prSet presAssocID="{C7654152-BAE5-4BD8-98C3-E97DF08A1C42}" presName="parentLin" presStyleCnt="0"/>
      <dgm:spPr/>
    </dgm:pt>
    <dgm:pt modelId="{65326CE2-149A-4980-A6C9-A1C956E02692}" type="pres">
      <dgm:prSet presAssocID="{C7654152-BAE5-4BD8-98C3-E97DF08A1C42}" presName="parentLeftMargin" presStyleLbl="node1" presStyleIdx="0" presStyleCnt="2"/>
      <dgm:spPr/>
    </dgm:pt>
    <dgm:pt modelId="{8EC89B13-A494-4A5D-A7DF-45934E354E23}" type="pres">
      <dgm:prSet presAssocID="{C7654152-BAE5-4BD8-98C3-E97DF08A1C42}" presName="parentText" presStyleLbl="node1" presStyleIdx="1" presStyleCnt="2">
        <dgm:presLayoutVars>
          <dgm:chMax val="0"/>
          <dgm:bulletEnabled val="1"/>
        </dgm:presLayoutVars>
      </dgm:prSet>
      <dgm:spPr/>
    </dgm:pt>
    <dgm:pt modelId="{C574B436-808D-4155-99A3-E5D8B62FE597}" type="pres">
      <dgm:prSet presAssocID="{C7654152-BAE5-4BD8-98C3-E97DF08A1C42}" presName="negativeSpace" presStyleCnt="0"/>
      <dgm:spPr/>
    </dgm:pt>
    <dgm:pt modelId="{0EACCC4A-5F35-46FC-84FC-1FDEC6B13B39}" type="pres">
      <dgm:prSet presAssocID="{C7654152-BAE5-4BD8-98C3-E97DF08A1C42}" presName="childText" presStyleLbl="conFgAcc1" presStyleIdx="1" presStyleCnt="2">
        <dgm:presLayoutVars>
          <dgm:bulletEnabled val="1"/>
        </dgm:presLayoutVars>
      </dgm:prSet>
      <dgm:spPr/>
    </dgm:pt>
  </dgm:ptLst>
  <dgm:cxnLst>
    <dgm:cxn modelId="{26E90929-1F7B-443E-B750-6A0B9A43CF58}" type="presOf" srcId="{B4E62404-6CE6-491B-B18D-2084E89973F2}" destId="{22BF30DE-927A-402A-A175-D44DDD991C5A}" srcOrd="0" destOrd="1" presId="urn:microsoft.com/office/officeart/2005/8/layout/list1"/>
    <dgm:cxn modelId="{1F8BF65D-D961-4B9B-B104-41771FC07554}" srcId="{D43D987D-477A-4BE1-83F5-1D08966E63AD}" destId="{924DE5E0-9D30-4CB1-8C30-9D776BBDF0BF}" srcOrd="0" destOrd="0" parTransId="{10452667-D7B2-4B9D-AF8C-542C436CEFAC}" sibTransId="{F66E9895-32D8-4F44-A85B-91B89CA2A6C0}"/>
    <dgm:cxn modelId="{2C83CB4A-6F87-410C-A0B6-35A8E5F7264B}" type="presOf" srcId="{924DE5E0-9D30-4CB1-8C30-9D776BBDF0BF}" destId="{8406CD0D-B983-44FE-957E-B8D5A3FE6015}" srcOrd="0" destOrd="0" presId="urn:microsoft.com/office/officeart/2005/8/layout/list1"/>
    <dgm:cxn modelId="{2F4A8253-C5F4-4276-A18D-DB9499FB4B55}" srcId="{D43D987D-477A-4BE1-83F5-1D08966E63AD}" destId="{C7654152-BAE5-4BD8-98C3-E97DF08A1C42}" srcOrd="1" destOrd="0" parTransId="{E32867EF-7BC9-40F3-B86D-5DD20D0727EA}" sibTransId="{7934DCA0-49F8-4B70-82D1-38D874069690}"/>
    <dgm:cxn modelId="{3748AF78-4AF8-4327-AE8F-3A5545D68458}" srcId="{924DE5E0-9D30-4CB1-8C30-9D776BBDF0BF}" destId="{FADD51AE-BA9A-42AF-828A-99FD4D50A5F0}" srcOrd="0" destOrd="0" parTransId="{9343E133-6CD4-45CF-8CDC-2ED692754C49}" sibTransId="{E143B1C9-61FF-4AAB-9B6E-85187E4B5D23}"/>
    <dgm:cxn modelId="{1633A687-BE23-4E69-BB26-A90E86989E3B}" type="presOf" srcId="{924DE5E0-9D30-4CB1-8C30-9D776BBDF0BF}" destId="{F429A974-5087-48F4-8A12-55750E34F59B}" srcOrd="1" destOrd="0" presId="urn:microsoft.com/office/officeart/2005/8/layout/list1"/>
    <dgm:cxn modelId="{55434688-B92C-47AF-8B56-EC8250D751D2}" type="presOf" srcId="{F0B3DE4A-99FD-45F9-8EA0-55480162E568}" destId="{22BF30DE-927A-402A-A175-D44DDD991C5A}" srcOrd="0" destOrd="2" presId="urn:microsoft.com/office/officeart/2005/8/layout/list1"/>
    <dgm:cxn modelId="{F11899A0-8AA5-4F84-B389-1F339FEE58ED}" type="presOf" srcId="{D43D987D-477A-4BE1-83F5-1D08966E63AD}" destId="{8B07E50E-3D82-47AE-801E-1C4CC2279DB0}" srcOrd="0" destOrd="0" presId="urn:microsoft.com/office/officeart/2005/8/layout/list1"/>
    <dgm:cxn modelId="{624DBBA4-3AD1-40A9-9B00-D3DA62E47CDC}" srcId="{924DE5E0-9D30-4CB1-8C30-9D776BBDF0BF}" destId="{B4E62404-6CE6-491B-B18D-2084E89973F2}" srcOrd="1" destOrd="0" parTransId="{F5D68600-7F37-48F1-91DA-971585C44227}" sibTransId="{16F0D4F3-A8D1-44C7-AF35-964B20532947}"/>
    <dgm:cxn modelId="{B727BBA8-98FD-4F19-AE25-769CB506FC77}" type="presOf" srcId="{C7654152-BAE5-4BD8-98C3-E97DF08A1C42}" destId="{8EC89B13-A494-4A5D-A7DF-45934E354E23}" srcOrd="1" destOrd="0" presId="urn:microsoft.com/office/officeart/2005/8/layout/list1"/>
    <dgm:cxn modelId="{F3882DCB-4327-46EB-A106-6BE7297BD055}" type="presOf" srcId="{FADD51AE-BA9A-42AF-828A-99FD4D50A5F0}" destId="{22BF30DE-927A-402A-A175-D44DDD991C5A}" srcOrd="0" destOrd="0" presId="urn:microsoft.com/office/officeart/2005/8/layout/list1"/>
    <dgm:cxn modelId="{FFC2CDE6-DFF4-4B0D-8AF5-D0E4F6B72F93}" type="presOf" srcId="{C7654152-BAE5-4BD8-98C3-E97DF08A1C42}" destId="{65326CE2-149A-4980-A6C9-A1C956E02692}" srcOrd="0" destOrd="0" presId="urn:microsoft.com/office/officeart/2005/8/layout/list1"/>
    <dgm:cxn modelId="{6B3DE7F9-03FA-4348-882F-F34ECE5F1229}" srcId="{924DE5E0-9D30-4CB1-8C30-9D776BBDF0BF}" destId="{F0B3DE4A-99FD-45F9-8EA0-55480162E568}" srcOrd="2" destOrd="0" parTransId="{78128095-CAF0-4470-8758-15CD74789417}" sibTransId="{95B90D30-5D6B-4BBB-AA9E-67E679A4AFEF}"/>
    <dgm:cxn modelId="{7EA6E9E2-9E97-4CAE-B7E1-ADEA5ACD118B}" type="presParOf" srcId="{8B07E50E-3D82-47AE-801E-1C4CC2279DB0}" destId="{69FFB750-4447-4664-AB49-97F75A975A71}" srcOrd="0" destOrd="0" presId="urn:microsoft.com/office/officeart/2005/8/layout/list1"/>
    <dgm:cxn modelId="{88300F1E-6D17-4038-BDE9-340EDAB80954}" type="presParOf" srcId="{69FFB750-4447-4664-AB49-97F75A975A71}" destId="{8406CD0D-B983-44FE-957E-B8D5A3FE6015}" srcOrd="0" destOrd="0" presId="urn:microsoft.com/office/officeart/2005/8/layout/list1"/>
    <dgm:cxn modelId="{F0C329A4-8AEA-4C25-ACEC-828B558DCFCB}" type="presParOf" srcId="{69FFB750-4447-4664-AB49-97F75A975A71}" destId="{F429A974-5087-48F4-8A12-55750E34F59B}" srcOrd="1" destOrd="0" presId="urn:microsoft.com/office/officeart/2005/8/layout/list1"/>
    <dgm:cxn modelId="{F515D36C-6793-4E43-A027-CC89C29F400D}" type="presParOf" srcId="{8B07E50E-3D82-47AE-801E-1C4CC2279DB0}" destId="{AEB9412D-37F0-4C2D-B797-1D588FE6F1A4}" srcOrd="1" destOrd="0" presId="urn:microsoft.com/office/officeart/2005/8/layout/list1"/>
    <dgm:cxn modelId="{057525C9-F3E5-4887-988D-2AE1AFDB4429}" type="presParOf" srcId="{8B07E50E-3D82-47AE-801E-1C4CC2279DB0}" destId="{22BF30DE-927A-402A-A175-D44DDD991C5A}" srcOrd="2" destOrd="0" presId="urn:microsoft.com/office/officeart/2005/8/layout/list1"/>
    <dgm:cxn modelId="{C9FABACE-DF8C-4C8A-A03D-0BAA33B8893C}" type="presParOf" srcId="{8B07E50E-3D82-47AE-801E-1C4CC2279DB0}" destId="{5B2A3ADA-99FB-40E5-A51F-4FE08A263DAF}" srcOrd="3" destOrd="0" presId="urn:microsoft.com/office/officeart/2005/8/layout/list1"/>
    <dgm:cxn modelId="{912792F3-8DE0-4FD7-A93F-BE47F43AAA94}" type="presParOf" srcId="{8B07E50E-3D82-47AE-801E-1C4CC2279DB0}" destId="{9F3FA2EA-6F9F-4661-A18A-3FF93466B269}" srcOrd="4" destOrd="0" presId="urn:microsoft.com/office/officeart/2005/8/layout/list1"/>
    <dgm:cxn modelId="{DFF3EF37-0AA4-4BF8-B8A9-496053033E9C}" type="presParOf" srcId="{9F3FA2EA-6F9F-4661-A18A-3FF93466B269}" destId="{65326CE2-149A-4980-A6C9-A1C956E02692}" srcOrd="0" destOrd="0" presId="urn:microsoft.com/office/officeart/2005/8/layout/list1"/>
    <dgm:cxn modelId="{C1DD1D0F-48B9-43E6-8B40-46CC844BE4B8}" type="presParOf" srcId="{9F3FA2EA-6F9F-4661-A18A-3FF93466B269}" destId="{8EC89B13-A494-4A5D-A7DF-45934E354E23}" srcOrd="1" destOrd="0" presId="urn:microsoft.com/office/officeart/2005/8/layout/list1"/>
    <dgm:cxn modelId="{B79F19AE-0186-4408-9805-4F6C7E826095}" type="presParOf" srcId="{8B07E50E-3D82-47AE-801E-1C4CC2279DB0}" destId="{C574B436-808D-4155-99A3-E5D8B62FE597}" srcOrd="5" destOrd="0" presId="urn:microsoft.com/office/officeart/2005/8/layout/list1"/>
    <dgm:cxn modelId="{A35265DA-E094-4726-9FBE-1E716F0142C0}" type="presParOf" srcId="{8B07E50E-3D82-47AE-801E-1C4CC2279DB0}" destId="{0EACCC4A-5F35-46FC-84FC-1FDEC6B13B3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55CA31E-5AE5-4BD4-921A-9DC622003597}"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4A4A04C6-5C18-4D53-B776-9C8EDC4DB74F}">
      <dgm:prSet/>
      <dgm:spPr/>
      <dgm:t>
        <a:bodyPr/>
        <a:lstStyle/>
        <a:p>
          <a:r>
            <a:rPr lang="en-US" b="1"/>
            <a:t>Feedback Loop: </a:t>
          </a:r>
          <a:r>
            <a:rPr lang="en-US"/>
            <a:t>When SQL Server executes a query and detects a significant difference between the estimated and actual row counts for expressions, it records this feedback.</a:t>
          </a:r>
        </a:p>
      </dgm:t>
    </dgm:pt>
    <dgm:pt modelId="{8E3F5813-4D1E-4A98-867D-41DB3F72579C}" type="parTrans" cxnId="{EC404CC6-B219-4A10-8F40-B9EFE1581E1C}">
      <dgm:prSet/>
      <dgm:spPr/>
      <dgm:t>
        <a:bodyPr/>
        <a:lstStyle/>
        <a:p>
          <a:endParaRPr lang="en-US"/>
        </a:p>
      </dgm:t>
    </dgm:pt>
    <dgm:pt modelId="{5D753DD3-EA4B-497E-8304-6CCF18E03EEA}" type="sibTrans" cxnId="{EC404CC6-B219-4A10-8F40-B9EFE1581E1C}">
      <dgm:prSet/>
      <dgm:spPr/>
      <dgm:t>
        <a:bodyPr/>
        <a:lstStyle/>
        <a:p>
          <a:endParaRPr lang="en-US"/>
        </a:p>
      </dgm:t>
    </dgm:pt>
    <dgm:pt modelId="{9E449C80-407A-4BF3-8B5C-347C6CFFAD6F}">
      <dgm:prSet/>
      <dgm:spPr/>
      <dgm:t>
        <a:bodyPr/>
        <a:lstStyle/>
        <a:p>
          <a:r>
            <a:rPr lang="en-US" b="1"/>
            <a:t>Persisted Feedback: </a:t>
          </a:r>
          <a:r>
            <a:rPr lang="en-US"/>
            <a:t>The optimizer stores feedback about expressions in system tables, allowing future queries to benefit from improved cardinality estimates.</a:t>
          </a:r>
        </a:p>
      </dgm:t>
    </dgm:pt>
    <dgm:pt modelId="{558612EC-842C-4132-A8EA-0AA48B3AE6E8}" type="parTrans" cxnId="{B0A2FC5F-A805-4E77-98C3-8BB5BB2F808B}">
      <dgm:prSet/>
      <dgm:spPr/>
      <dgm:t>
        <a:bodyPr/>
        <a:lstStyle/>
        <a:p>
          <a:endParaRPr lang="en-US"/>
        </a:p>
      </dgm:t>
    </dgm:pt>
    <dgm:pt modelId="{C6D20852-2AD8-4F70-856E-0E09671B9905}" type="sibTrans" cxnId="{B0A2FC5F-A805-4E77-98C3-8BB5BB2F808B}">
      <dgm:prSet/>
      <dgm:spPr/>
      <dgm:t>
        <a:bodyPr/>
        <a:lstStyle/>
        <a:p>
          <a:endParaRPr lang="en-US"/>
        </a:p>
      </dgm:t>
    </dgm:pt>
    <dgm:pt modelId="{4839B83F-0CCF-47F1-8D73-2CE4DD79BEDA}">
      <dgm:prSet/>
      <dgm:spPr/>
      <dgm:t>
        <a:bodyPr/>
        <a:lstStyle/>
        <a:p>
          <a:r>
            <a:rPr lang="en-US" b="1"/>
            <a:t>Automatic Adjustment: </a:t>
          </a:r>
          <a:r>
            <a:rPr lang="en-US"/>
            <a:t>On subsequent executions, the optimizer uses this feedback to adjust its estimates, leading to better query plans.</a:t>
          </a:r>
        </a:p>
      </dgm:t>
    </dgm:pt>
    <dgm:pt modelId="{5AAC0919-A60E-44F4-8595-8ECC60872D70}" type="parTrans" cxnId="{F1DEEB66-2911-4E77-8226-64E01457366F}">
      <dgm:prSet/>
      <dgm:spPr/>
      <dgm:t>
        <a:bodyPr/>
        <a:lstStyle/>
        <a:p>
          <a:endParaRPr lang="en-US"/>
        </a:p>
      </dgm:t>
    </dgm:pt>
    <dgm:pt modelId="{95BF1235-888B-4189-8D5B-BF8064CDBC57}" type="sibTrans" cxnId="{F1DEEB66-2911-4E77-8226-64E01457366F}">
      <dgm:prSet/>
      <dgm:spPr/>
      <dgm:t>
        <a:bodyPr/>
        <a:lstStyle/>
        <a:p>
          <a:endParaRPr lang="en-US"/>
        </a:p>
      </dgm:t>
    </dgm:pt>
    <dgm:pt modelId="{10504CE1-B271-468C-907D-C0CBDB0F3974}" type="pres">
      <dgm:prSet presAssocID="{A55CA31E-5AE5-4BD4-921A-9DC622003597}" presName="vert0" presStyleCnt="0">
        <dgm:presLayoutVars>
          <dgm:dir/>
          <dgm:animOne val="branch"/>
          <dgm:animLvl val="lvl"/>
        </dgm:presLayoutVars>
      </dgm:prSet>
      <dgm:spPr/>
    </dgm:pt>
    <dgm:pt modelId="{1D5D4333-B440-45E8-95E5-5BD48F4C7622}" type="pres">
      <dgm:prSet presAssocID="{4A4A04C6-5C18-4D53-B776-9C8EDC4DB74F}" presName="thickLine" presStyleLbl="alignNode1" presStyleIdx="0" presStyleCnt="3"/>
      <dgm:spPr/>
    </dgm:pt>
    <dgm:pt modelId="{95D93E8B-6DDC-4853-8944-5EF2FF10E73B}" type="pres">
      <dgm:prSet presAssocID="{4A4A04C6-5C18-4D53-B776-9C8EDC4DB74F}" presName="horz1" presStyleCnt="0"/>
      <dgm:spPr/>
    </dgm:pt>
    <dgm:pt modelId="{23763881-7F8A-43C5-BA63-4C24FE2635B9}" type="pres">
      <dgm:prSet presAssocID="{4A4A04C6-5C18-4D53-B776-9C8EDC4DB74F}" presName="tx1" presStyleLbl="revTx" presStyleIdx="0" presStyleCnt="3"/>
      <dgm:spPr/>
    </dgm:pt>
    <dgm:pt modelId="{DBFA637F-776E-4130-A311-F81648B6B9EE}" type="pres">
      <dgm:prSet presAssocID="{4A4A04C6-5C18-4D53-B776-9C8EDC4DB74F}" presName="vert1" presStyleCnt="0"/>
      <dgm:spPr/>
    </dgm:pt>
    <dgm:pt modelId="{924A01E7-22E6-486E-B0AF-360D3AEAAC34}" type="pres">
      <dgm:prSet presAssocID="{9E449C80-407A-4BF3-8B5C-347C6CFFAD6F}" presName="thickLine" presStyleLbl="alignNode1" presStyleIdx="1" presStyleCnt="3"/>
      <dgm:spPr/>
    </dgm:pt>
    <dgm:pt modelId="{57B1D2B2-F031-4FE2-AD82-83166E07C52F}" type="pres">
      <dgm:prSet presAssocID="{9E449C80-407A-4BF3-8B5C-347C6CFFAD6F}" presName="horz1" presStyleCnt="0"/>
      <dgm:spPr/>
    </dgm:pt>
    <dgm:pt modelId="{20F6CD96-0E9E-44CB-BBE4-59CAFD5C1BD7}" type="pres">
      <dgm:prSet presAssocID="{9E449C80-407A-4BF3-8B5C-347C6CFFAD6F}" presName="tx1" presStyleLbl="revTx" presStyleIdx="1" presStyleCnt="3"/>
      <dgm:spPr/>
    </dgm:pt>
    <dgm:pt modelId="{DFBD50EE-B298-426C-AA0C-EAFEA16504E0}" type="pres">
      <dgm:prSet presAssocID="{9E449C80-407A-4BF3-8B5C-347C6CFFAD6F}" presName="vert1" presStyleCnt="0"/>
      <dgm:spPr/>
    </dgm:pt>
    <dgm:pt modelId="{10F7113D-0FB2-4C79-854A-F94C1AA6B351}" type="pres">
      <dgm:prSet presAssocID="{4839B83F-0CCF-47F1-8D73-2CE4DD79BEDA}" presName="thickLine" presStyleLbl="alignNode1" presStyleIdx="2" presStyleCnt="3"/>
      <dgm:spPr/>
    </dgm:pt>
    <dgm:pt modelId="{D71BCE9E-330A-4424-BD7C-15595F096EF7}" type="pres">
      <dgm:prSet presAssocID="{4839B83F-0CCF-47F1-8D73-2CE4DD79BEDA}" presName="horz1" presStyleCnt="0"/>
      <dgm:spPr/>
    </dgm:pt>
    <dgm:pt modelId="{211D7621-C9D1-4AF8-8F08-79166578241E}" type="pres">
      <dgm:prSet presAssocID="{4839B83F-0CCF-47F1-8D73-2CE4DD79BEDA}" presName="tx1" presStyleLbl="revTx" presStyleIdx="2" presStyleCnt="3"/>
      <dgm:spPr/>
    </dgm:pt>
    <dgm:pt modelId="{D72D4CB6-39C9-44A6-B9AE-78CABB7360AE}" type="pres">
      <dgm:prSet presAssocID="{4839B83F-0CCF-47F1-8D73-2CE4DD79BEDA}" presName="vert1" presStyleCnt="0"/>
      <dgm:spPr/>
    </dgm:pt>
  </dgm:ptLst>
  <dgm:cxnLst>
    <dgm:cxn modelId="{1F9A9109-6C06-429D-8570-E6E8316B0234}" type="presOf" srcId="{9E449C80-407A-4BF3-8B5C-347C6CFFAD6F}" destId="{20F6CD96-0E9E-44CB-BBE4-59CAFD5C1BD7}" srcOrd="0" destOrd="0" presId="urn:microsoft.com/office/officeart/2008/layout/LinedList"/>
    <dgm:cxn modelId="{B0A2FC5F-A805-4E77-98C3-8BB5BB2F808B}" srcId="{A55CA31E-5AE5-4BD4-921A-9DC622003597}" destId="{9E449C80-407A-4BF3-8B5C-347C6CFFAD6F}" srcOrd="1" destOrd="0" parTransId="{558612EC-842C-4132-A8EA-0AA48B3AE6E8}" sibTransId="{C6D20852-2AD8-4F70-856E-0E09671B9905}"/>
    <dgm:cxn modelId="{F1DEEB66-2911-4E77-8226-64E01457366F}" srcId="{A55CA31E-5AE5-4BD4-921A-9DC622003597}" destId="{4839B83F-0CCF-47F1-8D73-2CE4DD79BEDA}" srcOrd="2" destOrd="0" parTransId="{5AAC0919-A60E-44F4-8595-8ECC60872D70}" sibTransId="{95BF1235-888B-4189-8D5B-BF8064CDBC57}"/>
    <dgm:cxn modelId="{627A5355-A7F3-4935-975C-16F24540FE6D}" type="presOf" srcId="{4A4A04C6-5C18-4D53-B776-9C8EDC4DB74F}" destId="{23763881-7F8A-43C5-BA63-4C24FE2635B9}" srcOrd="0" destOrd="0" presId="urn:microsoft.com/office/officeart/2008/layout/LinedList"/>
    <dgm:cxn modelId="{88CAC9B1-35F6-457F-ABF0-3EB6C36648EC}" type="presOf" srcId="{4839B83F-0CCF-47F1-8D73-2CE4DD79BEDA}" destId="{211D7621-C9D1-4AF8-8F08-79166578241E}" srcOrd="0" destOrd="0" presId="urn:microsoft.com/office/officeart/2008/layout/LinedList"/>
    <dgm:cxn modelId="{EC404CC6-B219-4A10-8F40-B9EFE1581E1C}" srcId="{A55CA31E-5AE5-4BD4-921A-9DC622003597}" destId="{4A4A04C6-5C18-4D53-B776-9C8EDC4DB74F}" srcOrd="0" destOrd="0" parTransId="{8E3F5813-4D1E-4A98-867D-41DB3F72579C}" sibTransId="{5D753DD3-EA4B-497E-8304-6CCF18E03EEA}"/>
    <dgm:cxn modelId="{71D386EF-4F87-4C10-BAE9-8FB33C8A047A}" type="presOf" srcId="{A55CA31E-5AE5-4BD4-921A-9DC622003597}" destId="{10504CE1-B271-468C-907D-C0CBDB0F3974}" srcOrd="0" destOrd="0" presId="urn:microsoft.com/office/officeart/2008/layout/LinedList"/>
    <dgm:cxn modelId="{094B46F9-4E96-4578-B093-10BDCEA29F96}" type="presParOf" srcId="{10504CE1-B271-468C-907D-C0CBDB0F3974}" destId="{1D5D4333-B440-45E8-95E5-5BD48F4C7622}" srcOrd="0" destOrd="0" presId="urn:microsoft.com/office/officeart/2008/layout/LinedList"/>
    <dgm:cxn modelId="{1F984CCC-E043-4663-AFDB-59F070C456AB}" type="presParOf" srcId="{10504CE1-B271-468C-907D-C0CBDB0F3974}" destId="{95D93E8B-6DDC-4853-8944-5EF2FF10E73B}" srcOrd="1" destOrd="0" presId="urn:microsoft.com/office/officeart/2008/layout/LinedList"/>
    <dgm:cxn modelId="{5008BC43-4FE5-4CF1-9FD6-710C2358C502}" type="presParOf" srcId="{95D93E8B-6DDC-4853-8944-5EF2FF10E73B}" destId="{23763881-7F8A-43C5-BA63-4C24FE2635B9}" srcOrd="0" destOrd="0" presId="urn:microsoft.com/office/officeart/2008/layout/LinedList"/>
    <dgm:cxn modelId="{1BFE0A3D-A168-4BAF-84CC-3235B4008E59}" type="presParOf" srcId="{95D93E8B-6DDC-4853-8944-5EF2FF10E73B}" destId="{DBFA637F-776E-4130-A311-F81648B6B9EE}" srcOrd="1" destOrd="0" presId="urn:microsoft.com/office/officeart/2008/layout/LinedList"/>
    <dgm:cxn modelId="{29E2EF57-7AEC-4AD8-95C4-A64387D2DCF0}" type="presParOf" srcId="{10504CE1-B271-468C-907D-C0CBDB0F3974}" destId="{924A01E7-22E6-486E-B0AF-360D3AEAAC34}" srcOrd="2" destOrd="0" presId="urn:microsoft.com/office/officeart/2008/layout/LinedList"/>
    <dgm:cxn modelId="{8F2BF7E5-BC6C-4E3D-886C-988B0A33BBC9}" type="presParOf" srcId="{10504CE1-B271-468C-907D-C0CBDB0F3974}" destId="{57B1D2B2-F031-4FE2-AD82-83166E07C52F}" srcOrd="3" destOrd="0" presId="urn:microsoft.com/office/officeart/2008/layout/LinedList"/>
    <dgm:cxn modelId="{57682685-6055-419E-9DAC-6B3210E1488C}" type="presParOf" srcId="{57B1D2B2-F031-4FE2-AD82-83166E07C52F}" destId="{20F6CD96-0E9E-44CB-BBE4-59CAFD5C1BD7}" srcOrd="0" destOrd="0" presId="urn:microsoft.com/office/officeart/2008/layout/LinedList"/>
    <dgm:cxn modelId="{5C7F50BB-F6E3-4393-B233-F72558B9BBC3}" type="presParOf" srcId="{57B1D2B2-F031-4FE2-AD82-83166E07C52F}" destId="{DFBD50EE-B298-426C-AA0C-EAFEA16504E0}" srcOrd="1" destOrd="0" presId="urn:microsoft.com/office/officeart/2008/layout/LinedList"/>
    <dgm:cxn modelId="{6F319CDA-ABFD-4FE2-8302-DF5681A5487D}" type="presParOf" srcId="{10504CE1-B271-468C-907D-C0CBDB0F3974}" destId="{10F7113D-0FB2-4C79-854A-F94C1AA6B351}" srcOrd="4" destOrd="0" presId="urn:microsoft.com/office/officeart/2008/layout/LinedList"/>
    <dgm:cxn modelId="{9F453514-1BD3-4A7A-82DF-E6F6DF63AE69}" type="presParOf" srcId="{10504CE1-B271-468C-907D-C0CBDB0F3974}" destId="{D71BCE9E-330A-4424-BD7C-15595F096EF7}" srcOrd="5" destOrd="0" presId="urn:microsoft.com/office/officeart/2008/layout/LinedList"/>
    <dgm:cxn modelId="{131DF7BB-9CBA-4F3E-9BBF-24ADC025895B}" type="presParOf" srcId="{D71BCE9E-330A-4424-BD7C-15595F096EF7}" destId="{211D7621-C9D1-4AF8-8F08-79166578241E}" srcOrd="0" destOrd="0" presId="urn:microsoft.com/office/officeart/2008/layout/LinedList"/>
    <dgm:cxn modelId="{D453541E-362B-4BE7-8C33-57BFD892864E}" type="presParOf" srcId="{D71BCE9E-330A-4424-BD7C-15595F096EF7}" destId="{D72D4CB6-39C9-44A6-B9AE-78CABB7360A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9C8D86B-980F-4744-8648-C8002C0DA366}" type="doc">
      <dgm:prSet loTypeId="urn:microsoft.com/office/officeart/2016/7/layout/BasicLinearProcessNumbered" loCatId="process" qsTypeId="urn:microsoft.com/office/officeart/2005/8/quickstyle/simple1" qsCatId="simple" csTypeId="urn:microsoft.com/office/officeart/2005/8/colors/accent2_2" csCatId="accent2" phldr="1"/>
      <dgm:spPr/>
      <dgm:t>
        <a:bodyPr/>
        <a:lstStyle/>
        <a:p>
          <a:endParaRPr lang="en-US"/>
        </a:p>
      </dgm:t>
    </dgm:pt>
    <dgm:pt modelId="{9BE865D8-77F6-4BB5-928F-CB7188673E38}">
      <dgm:prSet/>
      <dgm:spPr/>
      <dgm:t>
        <a:bodyPr/>
        <a:lstStyle/>
        <a:p>
          <a:r>
            <a:rPr lang="en-US" b="1"/>
            <a:t>Improved Plan Quality: </a:t>
          </a:r>
          <a:r>
            <a:rPr lang="en-US"/>
            <a:t>Queries with complex expressions are more likely to get accurate estimates and efficient plans.</a:t>
          </a:r>
        </a:p>
      </dgm:t>
    </dgm:pt>
    <dgm:pt modelId="{9182D369-A280-406A-9C29-FD712E5DE149}" type="parTrans" cxnId="{73A986CC-C79B-49E9-A158-0EA1795382DB}">
      <dgm:prSet/>
      <dgm:spPr/>
      <dgm:t>
        <a:bodyPr/>
        <a:lstStyle/>
        <a:p>
          <a:endParaRPr lang="en-US"/>
        </a:p>
      </dgm:t>
    </dgm:pt>
    <dgm:pt modelId="{F84FC4C4-2232-424D-A145-144D31A18CEB}" type="sibTrans" cxnId="{73A986CC-C79B-49E9-A158-0EA1795382DB}">
      <dgm:prSet phldrT="1" phldr="0"/>
      <dgm:spPr>
        <a:solidFill>
          <a:schemeClr val="accent2">
            <a:lumMod val="75000"/>
          </a:schemeClr>
        </a:solidFill>
      </dgm:spPr>
      <dgm:t>
        <a:bodyPr/>
        <a:lstStyle/>
        <a:p>
          <a:r>
            <a:rPr lang="en-US"/>
            <a:t>1</a:t>
          </a:r>
        </a:p>
      </dgm:t>
    </dgm:pt>
    <dgm:pt modelId="{3F105A61-2868-40D8-BDF2-0047D3D707DA}">
      <dgm:prSet/>
      <dgm:spPr/>
      <dgm:t>
        <a:bodyPr/>
        <a:lstStyle/>
        <a:p>
          <a:r>
            <a:rPr lang="en-US" b="1"/>
            <a:t>Self-Healing: </a:t>
          </a:r>
          <a:r>
            <a:rPr lang="en-US"/>
            <a:t>The system automatically learns from previous mistakes and adapts, reducing the need for manual intervention.</a:t>
          </a:r>
        </a:p>
      </dgm:t>
    </dgm:pt>
    <dgm:pt modelId="{EA8F39B6-6477-4451-8E8B-9B164E7E6A0F}" type="parTrans" cxnId="{58F523FA-E3B2-4BC4-918C-430A08DFDA01}">
      <dgm:prSet/>
      <dgm:spPr/>
      <dgm:t>
        <a:bodyPr/>
        <a:lstStyle/>
        <a:p>
          <a:endParaRPr lang="en-US"/>
        </a:p>
      </dgm:t>
    </dgm:pt>
    <dgm:pt modelId="{03FDA100-AB1D-4634-9448-30A89E7DBC2E}" type="sibTrans" cxnId="{58F523FA-E3B2-4BC4-918C-430A08DFDA01}">
      <dgm:prSet phldrT="2" phldr="0"/>
      <dgm:spPr>
        <a:solidFill>
          <a:schemeClr val="accent2">
            <a:lumMod val="75000"/>
          </a:schemeClr>
        </a:solidFill>
      </dgm:spPr>
      <dgm:t>
        <a:bodyPr/>
        <a:lstStyle/>
        <a:p>
          <a:r>
            <a:rPr lang="en-US"/>
            <a:t>2</a:t>
          </a:r>
        </a:p>
      </dgm:t>
    </dgm:pt>
    <dgm:pt modelId="{18EAA246-503E-4A90-B902-0DF54388327E}">
      <dgm:prSet/>
      <dgm:spPr/>
      <dgm:t>
        <a:bodyPr/>
        <a:lstStyle/>
        <a:p>
          <a:r>
            <a:rPr lang="en-US" b="1"/>
            <a:t>Reduced Performance Issues: </a:t>
          </a:r>
          <a:r>
            <a:rPr lang="en-US"/>
            <a:t>Fewer bad plans due to poor cardinality estimation for expressions.</a:t>
          </a:r>
        </a:p>
      </dgm:t>
    </dgm:pt>
    <dgm:pt modelId="{B83F2808-C8A3-45CC-9523-EE1EAA2679C4}" type="parTrans" cxnId="{C05FB439-B346-4111-92D1-8206D4DF5E0F}">
      <dgm:prSet/>
      <dgm:spPr/>
      <dgm:t>
        <a:bodyPr/>
        <a:lstStyle/>
        <a:p>
          <a:endParaRPr lang="en-US"/>
        </a:p>
      </dgm:t>
    </dgm:pt>
    <dgm:pt modelId="{6D60C93E-A38C-4A37-9C4D-F14883ADD440}" type="sibTrans" cxnId="{C05FB439-B346-4111-92D1-8206D4DF5E0F}">
      <dgm:prSet phldrT="3" phldr="0"/>
      <dgm:spPr>
        <a:solidFill>
          <a:schemeClr val="accent2">
            <a:lumMod val="75000"/>
          </a:schemeClr>
        </a:solidFill>
      </dgm:spPr>
      <dgm:t>
        <a:bodyPr/>
        <a:lstStyle/>
        <a:p>
          <a:r>
            <a:rPr lang="en-US"/>
            <a:t>3</a:t>
          </a:r>
        </a:p>
      </dgm:t>
    </dgm:pt>
    <dgm:pt modelId="{CD6A3E48-CE7A-4FF5-800F-F1134B265B31}">
      <dgm:prSet/>
      <dgm:spPr/>
      <dgm:t>
        <a:bodyPr/>
        <a:lstStyle/>
        <a:p>
          <a:r>
            <a:rPr lang="en-US" b="1"/>
            <a:t>Enabled by Default: </a:t>
          </a:r>
          <a:r>
            <a:rPr lang="en-US"/>
            <a:t>CE feedback for expressions is on by default in SQL Server 2025.</a:t>
          </a:r>
        </a:p>
      </dgm:t>
    </dgm:pt>
    <dgm:pt modelId="{4A2D4E18-F486-414B-BDAA-94E60E7BEB34}" type="parTrans" cxnId="{77033DAD-977A-48E6-BB89-D8E04876CD41}">
      <dgm:prSet/>
      <dgm:spPr/>
      <dgm:t>
        <a:bodyPr/>
        <a:lstStyle/>
        <a:p>
          <a:endParaRPr lang="en-US"/>
        </a:p>
      </dgm:t>
    </dgm:pt>
    <dgm:pt modelId="{85B02607-273C-44A5-B9D2-F555D27167EC}" type="sibTrans" cxnId="{77033DAD-977A-48E6-BB89-D8E04876CD41}">
      <dgm:prSet phldrT="4" phldr="0"/>
      <dgm:spPr>
        <a:solidFill>
          <a:schemeClr val="accent2">
            <a:lumMod val="75000"/>
          </a:schemeClr>
        </a:solidFill>
      </dgm:spPr>
      <dgm:t>
        <a:bodyPr/>
        <a:lstStyle/>
        <a:p>
          <a:r>
            <a:rPr lang="en-US"/>
            <a:t>4</a:t>
          </a:r>
        </a:p>
      </dgm:t>
    </dgm:pt>
    <dgm:pt modelId="{73C1589E-AD67-4D5A-A1E5-48772B23EFC0}" type="pres">
      <dgm:prSet presAssocID="{99C8D86B-980F-4744-8648-C8002C0DA366}" presName="Name0" presStyleCnt="0">
        <dgm:presLayoutVars>
          <dgm:animLvl val="lvl"/>
          <dgm:resizeHandles val="exact"/>
        </dgm:presLayoutVars>
      </dgm:prSet>
      <dgm:spPr/>
    </dgm:pt>
    <dgm:pt modelId="{6FDB6579-BC1E-4DE7-B79C-AC9520A39E5F}" type="pres">
      <dgm:prSet presAssocID="{9BE865D8-77F6-4BB5-928F-CB7188673E38}" presName="compositeNode" presStyleCnt="0">
        <dgm:presLayoutVars>
          <dgm:bulletEnabled val="1"/>
        </dgm:presLayoutVars>
      </dgm:prSet>
      <dgm:spPr/>
    </dgm:pt>
    <dgm:pt modelId="{1176B165-031D-4C3A-B524-738EF96BA7D6}" type="pres">
      <dgm:prSet presAssocID="{9BE865D8-77F6-4BB5-928F-CB7188673E38}" presName="bgRect" presStyleLbl="bgAccFollowNode1" presStyleIdx="0" presStyleCnt="4"/>
      <dgm:spPr/>
    </dgm:pt>
    <dgm:pt modelId="{77B63409-97B1-4763-925F-A1C70FBCD2C0}" type="pres">
      <dgm:prSet presAssocID="{F84FC4C4-2232-424D-A145-144D31A18CEB}" presName="sibTransNodeCircle" presStyleLbl="alignNode1" presStyleIdx="0" presStyleCnt="8">
        <dgm:presLayoutVars>
          <dgm:chMax val="0"/>
          <dgm:bulletEnabled/>
        </dgm:presLayoutVars>
      </dgm:prSet>
      <dgm:spPr/>
    </dgm:pt>
    <dgm:pt modelId="{2FEF8287-61AD-4BA7-A6D8-3BCCBDA2262A}" type="pres">
      <dgm:prSet presAssocID="{9BE865D8-77F6-4BB5-928F-CB7188673E38}" presName="bottomLine" presStyleLbl="alignNode1" presStyleIdx="1" presStyleCnt="8">
        <dgm:presLayoutVars/>
      </dgm:prSet>
      <dgm:spPr/>
    </dgm:pt>
    <dgm:pt modelId="{FD66EE56-F479-4523-B7A0-B143F5D905A5}" type="pres">
      <dgm:prSet presAssocID="{9BE865D8-77F6-4BB5-928F-CB7188673E38}" presName="nodeText" presStyleLbl="bgAccFollowNode1" presStyleIdx="0" presStyleCnt="4">
        <dgm:presLayoutVars>
          <dgm:bulletEnabled val="1"/>
        </dgm:presLayoutVars>
      </dgm:prSet>
      <dgm:spPr/>
    </dgm:pt>
    <dgm:pt modelId="{D691FF7E-A8AB-4598-BCB9-A76E7B58C016}" type="pres">
      <dgm:prSet presAssocID="{F84FC4C4-2232-424D-A145-144D31A18CEB}" presName="sibTrans" presStyleCnt="0"/>
      <dgm:spPr/>
    </dgm:pt>
    <dgm:pt modelId="{1B20865F-C0FB-4753-B619-6EE5BBF6A406}" type="pres">
      <dgm:prSet presAssocID="{3F105A61-2868-40D8-BDF2-0047D3D707DA}" presName="compositeNode" presStyleCnt="0">
        <dgm:presLayoutVars>
          <dgm:bulletEnabled val="1"/>
        </dgm:presLayoutVars>
      </dgm:prSet>
      <dgm:spPr/>
    </dgm:pt>
    <dgm:pt modelId="{C99BE4E7-70A8-475D-A0A0-B350AB75411E}" type="pres">
      <dgm:prSet presAssocID="{3F105A61-2868-40D8-BDF2-0047D3D707DA}" presName="bgRect" presStyleLbl="bgAccFollowNode1" presStyleIdx="1" presStyleCnt="4"/>
      <dgm:spPr/>
    </dgm:pt>
    <dgm:pt modelId="{3F81247E-F2E5-40AC-A51E-BCC100F7DEA9}" type="pres">
      <dgm:prSet presAssocID="{03FDA100-AB1D-4634-9448-30A89E7DBC2E}" presName="sibTransNodeCircle" presStyleLbl="alignNode1" presStyleIdx="2" presStyleCnt="8">
        <dgm:presLayoutVars>
          <dgm:chMax val="0"/>
          <dgm:bulletEnabled/>
        </dgm:presLayoutVars>
      </dgm:prSet>
      <dgm:spPr/>
    </dgm:pt>
    <dgm:pt modelId="{84FA169D-973E-4ED7-94E0-1889446AF8FE}" type="pres">
      <dgm:prSet presAssocID="{3F105A61-2868-40D8-BDF2-0047D3D707DA}" presName="bottomLine" presStyleLbl="alignNode1" presStyleIdx="3" presStyleCnt="8">
        <dgm:presLayoutVars/>
      </dgm:prSet>
      <dgm:spPr/>
    </dgm:pt>
    <dgm:pt modelId="{777B4816-3429-44D3-8B97-CE6B0FF81B1F}" type="pres">
      <dgm:prSet presAssocID="{3F105A61-2868-40D8-BDF2-0047D3D707DA}" presName="nodeText" presStyleLbl="bgAccFollowNode1" presStyleIdx="1" presStyleCnt="4">
        <dgm:presLayoutVars>
          <dgm:bulletEnabled val="1"/>
        </dgm:presLayoutVars>
      </dgm:prSet>
      <dgm:spPr/>
    </dgm:pt>
    <dgm:pt modelId="{C005DC52-F445-4E68-90C2-254C7D59B6F0}" type="pres">
      <dgm:prSet presAssocID="{03FDA100-AB1D-4634-9448-30A89E7DBC2E}" presName="sibTrans" presStyleCnt="0"/>
      <dgm:spPr/>
    </dgm:pt>
    <dgm:pt modelId="{BFB53848-8F31-4D6F-921E-C304202261BE}" type="pres">
      <dgm:prSet presAssocID="{18EAA246-503E-4A90-B902-0DF54388327E}" presName="compositeNode" presStyleCnt="0">
        <dgm:presLayoutVars>
          <dgm:bulletEnabled val="1"/>
        </dgm:presLayoutVars>
      </dgm:prSet>
      <dgm:spPr/>
    </dgm:pt>
    <dgm:pt modelId="{37FA7C29-4A03-4272-8835-7360CCC821E7}" type="pres">
      <dgm:prSet presAssocID="{18EAA246-503E-4A90-B902-0DF54388327E}" presName="bgRect" presStyleLbl="bgAccFollowNode1" presStyleIdx="2" presStyleCnt="4"/>
      <dgm:spPr/>
    </dgm:pt>
    <dgm:pt modelId="{EAD72D3D-25C9-4558-B79D-A7D55EA42643}" type="pres">
      <dgm:prSet presAssocID="{6D60C93E-A38C-4A37-9C4D-F14883ADD440}" presName="sibTransNodeCircle" presStyleLbl="alignNode1" presStyleIdx="4" presStyleCnt="8">
        <dgm:presLayoutVars>
          <dgm:chMax val="0"/>
          <dgm:bulletEnabled/>
        </dgm:presLayoutVars>
      </dgm:prSet>
      <dgm:spPr/>
    </dgm:pt>
    <dgm:pt modelId="{213EED9F-AE7A-4B0E-8CF1-B8438F81BE08}" type="pres">
      <dgm:prSet presAssocID="{18EAA246-503E-4A90-B902-0DF54388327E}" presName="bottomLine" presStyleLbl="alignNode1" presStyleIdx="5" presStyleCnt="8">
        <dgm:presLayoutVars/>
      </dgm:prSet>
      <dgm:spPr/>
    </dgm:pt>
    <dgm:pt modelId="{C9EB16BD-2416-48C2-A530-8F670FE69476}" type="pres">
      <dgm:prSet presAssocID="{18EAA246-503E-4A90-B902-0DF54388327E}" presName="nodeText" presStyleLbl="bgAccFollowNode1" presStyleIdx="2" presStyleCnt="4">
        <dgm:presLayoutVars>
          <dgm:bulletEnabled val="1"/>
        </dgm:presLayoutVars>
      </dgm:prSet>
      <dgm:spPr/>
    </dgm:pt>
    <dgm:pt modelId="{C71B5712-C424-4E11-B54C-842B083701D5}" type="pres">
      <dgm:prSet presAssocID="{6D60C93E-A38C-4A37-9C4D-F14883ADD440}" presName="sibTrans" presStyleCnt="0"/>
      <dgm:spPr/>
    </dgm:pt>
    <dgm:pt modelId="{FCFDF716-4713-4428-98F6-DAD0CD109788}" type="pres">
      <dgm:prSet presAssocID="{CD6A3E48-CE7A-4FF5-800F-F1134B265B31}" presName="compositeNode" presStyleCnt="0">
        <dgm:presLayoutVars>
          <dgm:bulletEnabled val="1"/>
        </dgm:presLayoutVars>
      </dgm:prSet>
      <dgm:spPr/>
    </dgm:pt>
    <dgm:pt modelId="{3C1CE25F-31FD-4C05-B061-65202673EEED}" type="pres">
      <dgm:prSet presAssocID="{CD6A3E48-CE7A-4FF5-800F-F1134B265B31}" presName="bgRect" presStyleLbl="bgAccFollowNode1" presStyleIdx="3" presStyleCnt="4"/>
      <dgm:spPr/>
    </dgm:pt>
    <dgm:pt modelId="{0CB06D8F-5E0B-4CA8-B5C5-ED44955E427B}" type="pres">
      <dgm:prSet presAssocID="{85B02607-273C-44A5-B9D2-F555D27167EC}" presName="sibTransNodeCircle" presStyleLbl="alignNode1" presStyleIdx="6" presStyleCnt="8">
        <dgm:presLayoutVars>
          <dgm:chMax val="0"/>
          <dgm:bulletEnabled/>
        </dgm:presLayoutVars>
      </dgm:prSet>
      <dgm:spPr/>
    </dgm:pt>
    <dgm:pt modelId="{55FC05E5-2024-4981-B6C8-C7FAF3DE7247}" type="pres">
      <dgm:prSet presAssocID="{CD6A3E48-CE7A-4FF5-800F-F1134B265B31}" presName="bottomLine" presStyleLbl="alignNode1" presStyleIdx="7" presStyleCnt="8">
        <dgm:presLayoutVars/>
      </dgm:prSet>
      <dgm:spPr/>
    </dgm:pt>
    <dgm:pt modelId="{D4A9E825-FFD5-4498-95A7-35E8416C2127}" type="pres">
      <dgm:prSet presAssocID="{CD6A3E48-CE7A-4FF5-800F-F1134B265B31}" presName="nodeText" presStyleLbl="bgAccFollowNode1" presStyleIdx="3" presStyleCnt="4">
        <dgm:presLayoutVars>
          <dgm:bulletEnabled val="1"/>
        </dgm:presLayoutVars>
      </dgm:prSet>
      <dgm:spPr/>
    </dgm:pt>
  </dgm:ptLst>
  <dgm:cxnLst>
    <dgm:cxn modelId="{DB0D0210-7282-4684-AF26-71CCC322EABE}" type="presOf" srcId="{9BE865D8-77F6-4BB5-928F-CB7188673E38}" destId="{1176B165-031D-4C3A-B524-738EF96BA7D6}" srcOrd="0" destOrd="0" presId="urn:microsoft.com/office/officeart/2016/7/layout/BasicLinearProcessNumbered"/>
    <dgm:cxn modelId="{CFC34114-A692-4BA6-A91C-9774DCD3EE9B}" type="presOf" srcId="{F84FC4C4-2232-424D-A145-144D31A18CEB}" destId="{77B63409-97B1-4763-925F-A1C70FBCD2C0}" srcOrd="0" destOrd="0" presId="urn:microsoft.com/office/officeart/2016/7/layout/BasicLinearProcessNumbered"/>
    <dgm:cxn modelId="{DB76C615-341D-4642-9127-163C44786A4A}" type="presOf" srcId="{3F105A61-2868-40D8-BDF2-0047D3D707DA}" destId="{777B4816-3429-44D3-8B97-CE6B0FF81B1F}" srcOrd="1" destOrd="0" presId="urn:microsoft.com/office/officeart/2016/7/layout/BasicLinearProcessNumbered"/>
    <dgm:cxn modelId="{6F3E2639-7DF2-4BF1-BC20-3B644B1A3362}" type="presOf" srcId="{9BE865D8-77F6-4BB5-928F-CB7188673E38}" destId="{FD66EE56-F479-4523-B7A0-B143F5D905A5}" srcOrd="1" destOrd="0" presId="urn:microsoft.com/office/officeart/2016/7/layout/BasicLinearProcessNumbered"/>
    <dgm:cxn modelId="{C05FB439-B346-4111-92D1-8206D4DF5E0F}" srcId="{99C8D86B-980F-4744-8648-C8002C0DA366}" destId="{18EAA246-503E-4A90-B902-0DF54388327E}" srcOrd="2" destOrd="0" parTransId="{B83F2808-C8A3-45CC-9523-EE1EAA2679C4}" sibTransId="{6D60C93E-A38C-4A37-9C4D-F14883ADD440}"/>
    <dgm:cxn modelId="{5E4D8140-2195-4868-B40C-57950AA62ED9}" type="presOf" srcId="{18EAA246-503E-4A90-B902-0DF54388327E}" destId="{37FA7C29-4A03-4272-8835-7360CCC821E7}" srcOrd="0" destOrd="0" presId="urn:microsoft.com/office/officeart/2016/7/layout/BasicLinearProcessNumbered"/>
    <dgm:cxn modelId="{0E57BB5D-99B8-46C7-BE22-8E3F1245E558}" type="presOf" srcId="{6D60C93E-A38C-4A37-9C4D-F14883ADD440}" destId="{EAD72D3D-25C9-4558-B79D-A7D55EA42643}" srcOrd="0" destOrd="0" presId="urn:microsoft.com/office/officeart/2016/7/layout/BasicLinearProcessNumbered"/>
    <dgm:cxn modelId="{56599870-FAA1-426B-83C9-2765355C39C4}" type="presOf" srcId="{18EAA246-503E-4A90-B902-0DF54388327E}" destId="{C9EB16BD-2416-48C2-A530-8F670FE69476}" srcOrd="1" destOrd="0" presId="urn:microsoft.com/office/officeart/2016/7/layout/BasicLinearProcessNumbered"/>
    <dgm:cxn modelId="{4B75B770-F179-4AC1-AFA4-367E5CF5D243}" type="presOf" srcId="{CD6A3E48-CE7A-4FF5-800F-F1134B265B31}" destId="{3C1CE25F-31FD-4C05-B061-65202673EEED}" srcOrd="0" destOrd="0" presId="urn:microsoft.com/office/officeart/2016/7/layout/BasicLinearProcessNumbered"/>
    <dgm:cxn modelId="{46B30271-141E-4098-A018-29DAD0B30B26}" type="presOf" srcId="{CD6A3E48-CE7A-4FF5-800F-F1134B265B31}" destId="{D4A9E825-FFD5-4498-95A7-35E8416C2127}" srcOrd="1" destOrd="0" presId="urn:microsoft.com/office/officeart/2016/7/layout/BasicLinearProcessNumbered"/>
    <dgm:cxn modelId="{93E9F592-2D95-4875-86A8-5BE1CF85F608}" type="presOf" srcId="{03FDA100-AB1D-4634-9448-30A89E7DBC2E}" destId="{3F81247E-F2E5-40AC-A51E-BCC100F7DEA9}" srcOrd="0" destOrd="0" presId="urn:microsoft.com/office/officeart/2016/7/layout/BasicLinearProcessNumbered"/>
    <dgm:cxn modelId="{58E1689A-E915-42EC-AE4B-83739984E6D3}" type="presOf" srcId="{3F105A61-2868-40D8-BDF2-0047D3D707DA}" destId="{C99BE4E7-70A8-475D-A0A0-B350AB75411E}" srcOrd="0" destOrd="0" presId="urn:microsoft.com/office/officeart/2016/7/layout/BasicLinearProcessNumbered"/>
    <dgm:cxn modelId="{E7B926A5-8532-42DA-909F-B918B4D49EF5}" type="presOf" srcId="{85B02607-273C-44A5-B9D2-F555D27167EC}" destId="{0CB06D8F-5E0B-4CA8-B5C5-ED44955E427B}" srcOrd="0" destOrd="0" presId="urn:microsoft.com/office/officeart/2016/7/layout/BasicLinearProcessNumbered"/>
    <dgm:cxn modelId="{77033DAD-977A-48E6-BB89-D8E04876CD41}" srcId="{99C8D86B-980F-4744-8648-C8002C0DA366}" destId="{CD6A3E48-CE7A-4FF5-800F-F1134B265B31}" srcOrd="3" destOrd="0" parTransId="{4A2D4E18-F486-414B-BDAA-94E60E7BEB34}" sibTransId="{85B02607-273C-44A5-B9D2-F555D27167EC}"/>
    <dgm:cxn modelId="{73A986CC-C79B-49E9-A158-0EA1795382DB}" srcId="{99C8D86B-980F-4744-8648-C8002C0DA366}" destId="{9BE865D8-77F6-4BB5-928F-CB7188673E38}" srcOrd="0" destOrd="0" parTransId="{9182D369-A280-406A-9C29-FD712E5DE149}" sibTransId="{F84FC4C4-2232-424D-A145-144D31A18CEB}"/>
    <dgm:cxn modelId="{BE81ACDB-4278-463F-AE9A-46754865FDE5}" type="presOf" srcId="{99C8D86B-980F-4744-8648-C8002C0DA366}" destId="{73C1589E-AD67-4D5A-A1E5-48772B23EFC0}" srcOrd="0" destOrd="0" presId="urn:microsoft.com/office/officeart/2016/7/layout/BasicLinearProcessNumbered"/>
    <dgm:cxn modelId="{58F523FA-E3B2-4BC4-918C-430A08DFDA01}" srcId="{99C8D86B-980F-4744-8648-C8002C0DA366}" destId="{3F105A61-2868-40D8-BDF2-0047D3D707DA}" srcOrd="1" destOrd="0" parTransId="{EA8F39B6-6477-4451-8E8B-9B164E7E6A0F}" sibTransId="{03FDA100-AB1D-4634-9448-30A89E7DBC2E}"/>
    <dgm:cxn modelId="{3B67F5DF-1676-4FB0-9B58-B459010F4A6B}" type="presParOf" srcId="{73C1589E-AD67-4D5A-A1E5-48772B23EFC0}" destId="{6FDB6579-BC1E-4DE7-B79C-AC9520A39E5F}" srcOrd="0" destOrd="0" presId="urn:microsoft.com/office/officeart/2016/7/layout/BasicLinearProcessNumbered"/>
    <dgm:cxn modelId="{4034BA66-E78E-4149-A7C9-C81BFC3AD47B}" type="presParOf" srcId="{6FDB6579-BC1E-4DE7-B79C-AC9520A39E5F}" destId="{1176B165-031D-4C3A-B524-738EF96BA7D6}" srcOrd="0" destOrd="0" presId="urn:microsoft.com/office/officeart/2016/7/layout/BasicLinearProcessNumbered"/>
    <dgm:cxn modelId="{89667850-2D4D-4256-8048-8169855FE347}" type="presParOf" srcId="{6FDB6579-BC1E-4DE7-B79C-AC9520A39E5F}" destId="{77B63409-97B1-4763-925F-A1C70FBCD2C0}" srcOrd="1" destOrd="0" presId="urn:microsoft.com/office/officeart/2016/7/layout/BasicLinearProcessNumbered"/>
    <dgm:cxn modelId="{73DA6D3E-A979-4ABF-8054-566DDA1B8990}" type="presParOf" srcId="{6FDB6579-BC1E-4DE7-B79C-AC9520A39E5F}" destId="{2FEF8287-61AD-4BA7-A6D8-3BCCBDA2262A}" srcOrd="2" destOrd="0" presId="urn:microsoft.com/office/officeart/2016/7/layout/BasicLinearProcessNumbered"/>
    <dgm:cxn modelId="{93E39A50-1B62-4ECD-9B9D-45548C327E0C}" type="presParOf" srcId="{6FDB6579-BC1E-4DE7-B79C-AC9520A39E5F}" destId="{FD66EE56-F479-4523-B7A0-B143F5D905A5}" srcOrd="3" destOrd="0" presId="urn:microsoft.com/office/officeart/2016/7/layout/BasicLinearProcessNumbered"/>
    <dgm:cxn modelId="{CEA2D0D4-F2E6-465E-A3F5-5EAF237C083F}" type="presParOf" srcId="{73C1589E-AD67-4D5A-A1E5-48772B23EFC0}" destId="{D691FF7E-A8AB-4598-BCB9-A76E7B58C016}" srcOrd="1" destOrd="0" presId="urn:microsoft.com/office/officeart/2016/7/layout/BasicLinearProcessNumbered"/>
    <dgm:cxn modelId="{51B7A57B-1A68-404F-8026-F9F60BB4BD18}" type="presParOf" srcId="{73C1589E-AD67-4D5A-A1E5-48772B23EFC0}" destId="{1B20865F-C0FB-4753-B619-6EE5BBF6A406}" srcOrd="2" destOrd="0" presId="urn:microsoft.com/office/officeart/2016/7/layout/BasicLinearProcessNumbered"/>
    <dgm:cxn modelId="{1F60CF2D-B89B-4D5F-B9BA-BA681ADA53ED}" type="presParOf" srcId="{1B20865F-C0FB-4753-B619-6EE5BBF6A406}" destId="{C99BE4E7-70A8-475D-A0A0-B350AB75411E}" srcOrd="0" destOrd="0" presId="urn:microsoft.com/office/officeart/2016/7/layout/BasicLinearProcessNumbered"/>
    <dgm:cxn modelId="{CEBFEF27-6D7D-4309-8158-8DDAD8668735}" type="presParOf" srcId="{1B20865F-C0FB-4753-B619-6EE5BBF6A406}" destId="{3F81247E-F2E5-40AC-A51E-BCC100F7DEA9}" srcOrd="1" destOrd="0" presId="urn:microsoft.com/office/officeart/2016/7/layout/BasicLinearProcessNumbered"/>
    <dgm:cxn modelId="{EBC3BFCB-C757-4C16-919A-2B999DC1B1C9}" type="presParOf" srcId="{1B20865F-C0FB-4753-B619-6EE5BBF6A406}" destId="{84FA169D-973E-4ED7-94E0-1889446AF8FE}" srcOrd="2" destOrd="0" presId="urn:microsoft.com/office/officeart/2016/7/layout/BasicLinearProcessNumbered"/>
    <dgm:cxn modelId="{207AAF9D-8181-47EE-90E0-C865A60724E8}" type="presParOf" srcId="{1B20865F-C0FB-4753-B619-6EE5BBF6A406}" destId="{777B4816-3429-44D3-8B97-CE6B0FF81B1F}" srcOrd="3" destOrd="0" presId="urn:microsoft.com/office/officeart/2016/7/layout/BasicLinearProcessNumbered"/>
    <dgm:cxn modelId="{14D840C2-1F67-4896-B498-6159ECFD4C00}" type="presParOf" srcId="{73C1589E-AD67-4D5A-A1E5-48772B23EFC0}" destId="{C005DC52-F445-4E68-90C2-254C7D59B6F0}" srcOrd="3" destOrd="0" presId="urn:microsoft.com/office/officeart/2016/7/layout/BasicLinearProcessNumbered"/>
    <dgm:cxn modelId="{DB783F06-5C4A-4D93-9D9B-B2DDBC43CE04}" type="presParOf" srcId="{73C1589E-AD67-4D5A-A1E5-48772B23EFC0}" destId="{BFB53848-8F31-4D6F-921E-C304202261BE}" srcOrd="4" destOrd="0" presId="urn:microsoft.com/office/officeart/2016/7/layout/BasicLinearProcessNumbered"/>
    <dgm:cxn modelId="{9D173D50-A2AE-45D6-BB84-4A8675E7F4C4}" type="presParOf" srcId="{BFB53848-8F31-4D6F-921E-C304202261BE}" destId="{37FA7C29-4A03-4272-8835-7360CCC821E7}" srcOrd="0" destOrd="0" presId="urn:microsoft.com/office/officeart/2016/7/layout/BasicLinearProcessNumbered"/>
    <dgm:cxn modelId="{CF6C8344-F1AA-4A61-AC83-515D65817463}" type="presParOf" srcId="{BFB53848-8F31-4D6F-921E-C304202261BE}" destId="{EAD72D3D-25C9-4558-B79D-A7D55EA42643}" srcOrd="1" destOrd="0" presId="urn:microsoft.com/office/officeart/2016/7/layout/BasicLinearProcessNumbered"/>
    <dgm:cxn modelId="{4F5CE753-F173-41C4-B2BB-7B560F7F9048}" type="presParOf" srcId="{BFB53848-8F31-4D6F-921E-C304202261BE}" destId="{213EED9F-AE7A-4B0E-8CF1-B8438F81BE08}" srcOrd="2" destOrd="0" presId="urn:microsoft.com/office/officeart/2016/7/layout/BasicLinearProcessNumbered"/>
    <dgm:cxn modelId="{D85C2855-81DA-46D0-9190-DE0E3237F7F9}" type="presParOf" srcId="{BFB53848-8F31-4D6F-921E-C304202261BE}" destId="{C9EB16BD-2416-48C2-A530-8F670FE69476}" srcOrd="3" destOrd="0" presId="urn:microsoft.com/office/officeart/2016/7/layout/BasicLinearProcessNumbered"/>
    <dgm:cxn modelId="{CBB42576-A1B6-41C2-822D-AD2520C756C3}" type="presParOf" srcId="{73C1589E-AD67-4D5A-A1E5-48772B23EFC0}" destId="{C71B5712-C424-4E11-B54C-842B083701D5}" srcOrd="5" destOrd="0" presId="urn:microsoft.com/office/officeart/2016/7/layout/BasicLinearProcessNumbered"/>
    <dgm:cxn modelId="{17AB6DA7-F05E-4732-B84B-47D631943B1A}" type="presParOf" srcId="{73C1589E-AD67-4D5A-A1E5-48772B23EFC0}" destId="{FCFDF716-4713-4428-98F6-DAD0CD109788}" srcOrd="6" destOrd="0" presId="urn:microsoft.com/office/officeart/2016/7/layout/BasicLinearProcessNumbered"/>
    <dgm:cxn modelId="{91D0E173-14F2-4921-9D1B-D28862AA64A0}" type="presParOf" srcId="{FCFDF716-4713-4428-98F6-DAD0CD109788}" destId="{3C1CE25F-31FD-4C05-B061-65202673EEED}" srcOrd="0" destOrd="0" presId="urn:microsoft.com/office/officeart/2016/7/layout/BasicLinearProcessNumbered"/>
    <dgm:cxn modelId="{D1E486B5-858A-4A14-82DA-45D6F469A35B}" type="presParOf" srcId="{FCFDF716-4713-4428-98F6-DAD0CD109788}" destId="{0CB06D8F-5E0B-4CA8-B5C5-ED44955E427B}" srcOrd="1" destOrd="0" presId="urn:microsoft.com/office/officeart/2016/7/layout/BasicLinearProcessNumbered"/>
    <dgm:cxn modelId="{400C8ECE-A682-4644-8F5E-4A390F60A0A2}" type="presParOf" srcId="{FCFDF716-4713-4428-98F6-DAD0CD109788}" destId="{55FC05E5-2024-4981-B6C8-C7FAF3DE7247}" srcOrd="2" destOrd="0" presId="urn:microsoft.com/office/officeart/2016/7/layout/BasicLinearProcessNumbered"/>
    <dgm:cxn modelId="{9BDF8BDE-195D-4AF0-A51F-9AE58F60EB53}" type="presParOf" srcId="{FCFDF716-4713-4428-98F6-DAD0CD109788}" destId="{D4A9E825-FFD5-4498-95A7-35E8416C212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37E5423-B723-47DE-8F04-11B5163FA6A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55C9552-35EC-4F9D-9B8A-371A4AF4812C}">
      <dgm:prSet/>
      <dgm:spPr/>
      <dgm:t>
        <a:bodyPr/>
        <a:lstStyle/>
        <a:p>
          <a:r>
            <a:rPr lang="en-US" b="1"/>
            <a:t>Plan Diversity: </a:t>
          </a:r>
          <a:r>
            <a:rPr lang="en-US"/>
            <a:t>SQL Server 2025 can now recognize when a query is executed with optional parameters and generate multiple plans—one for when the parameter is provided, and another for when it is not.</a:t>
          </a:r>
        </a:p>
      </dgm:t>
    </dgm:pt>
    <dgm:pt modelId="{E9D93998-EA1F-4321-9531-60B753656FB9}" type="parTrans" cxnId="{0F6EB6E7-74DC-453F-A2F3-963526409A4B}">
      <dgm:prSet/>
      <dgm:spPr/>
      <dgm:t>
        <a:bodyPr/>
        <a:lstStyle/>
        <a:p>
          <a:endParaRPr lang="en-US"/>
        </a:p>
      </dgm:t>
    </dgm:pt>
    <dgm:pt modelId="{A0BD5901-2022-4406-B478-108EA53F3CD0}" type="sibTrans" cxnId="{0F6EB6E7-74DC-453F-A2F3-963526409A4B}">
      <dgm:prSet/>
      <dgm:spPr/>
      <dgm:t>
        <a:bodyPr/>
        <a:lstStyle/>
        <a:p>
          <a:endParaRPr lang="en-US"/>
        </a:p>
      </dgm:t>
    </dgm:pt>
    <dgm:pt modelId="{7A21C3CD-0605-4AE6-83CF-C39884AE0EC1}">
      <dgm:prSet/>
      <dgm:spPr/>
      <dgm:t>
        <a:bodyPr/>
        <a:lstStyle/>
        <a:p>
          <a:r>
            <a:rPr lang="en-US" b="1"/>
            <a:t>Automatic Plan Selection: </a:t>
          </a:r>
          <a:r>
            <a:rPr lang="en-US"/>
            <a:t>The optimizer automatically chooses the most appropriate plan based on whether the parameter is present or NULL.</a:t>
          </a:r>
        </a:p>
      </dgm:t>
    </dgm:pt>
    <dgm:pt modelId="{35AE17E4-1F68-49E1-BECC-367AD90524DE}" type="parTrans" cxnId="{509A92F5-0DA4-407F-906D-B4238DC07755}">
      <dgm:prSet/>
      <dgm:spPr/>
      <dgm:t>
        <a:bodyPr/>
        <a:lstStyle/>
        <a:p>
          <a:endParaRPr lang="en-US"/>
        </a:p>
      </dgm:t>
    </dgm:pt>
    <dgm:pt modelId="{9813AACC-22A4-4846-92D6-2E8BAF4BBB0C}" type="sibTrans" cxnId="{509A92F5-0DA4-407F-906D-B4238DC07755}">
      <dgm:prSet/>
      <dgm:spPr/>
      <dgm:t>
        <a:bodyPr/>
        <a:lstStyle/>
        <a:p>
          <a:endParaRPr lang="en-US"/>
        </a:p>
      </dgm:t>
    </dgm:pt>
    <dgm:pt modelId="{E18F82EC-0A17-4FD4-8DFD-597BA4CB8C64}">
      <dgm:prSet/>
      <dgm:spPr/>
      <dgm:t>
        <a:bodyPr/>
        <a:lstStyle/>
        <a:p>
          <a:r>
            <a:rPr lang="en-US" b="1"/>
            <a:t>Reduced Recompilation: </a:t>
          </a:r>
          <a:r>
            <a:rPr lang="en-US"/>
            <a:t>This reduces the need for frequent recompilation and avoids performance issues caused by “parameter sniffing.”</a:t>
          </a:r>
        </a:p>
      </dgm:t>
    </dgm:pt>
    <dgm:pt modelId="{3D0DCB8E-59A0-4258-A37F-21F913C8B5B5}" type="parTrans" cxnId="{6F895F91-8D71-4D6A-877A-787F3EB7D76B}">
      <dgm:prSet/>
      <dgm:spPr/>
      <dgm:t>
        <a:bodyPr/>
        <a:lstStyle/>
        <a:p>
          <a:endParaRPr lang="en-US"/>
        </a:p>
      </dgm:t>
    </dgm:pt>
    <dgm:pt modelId="{44A889A2-DDF0-495F-8F86-A2F34B179AE5}" type="sibTrans" cxnId="{6F895F91-8D71-4D6A-877A-787F3EB7D76B}">
      <dgm:prSet/>
      <dgm:spPr/>
      <dgm:t>
        <a:bodyPr/>
        <a:lstStyle/>
        <a:p>
          <a:endParaRPr lang="en-US"/>
        </a:p>
      </dgm:t>
    </dgm:pt>
    <dgm:pt modelId="{FEA48FD3-33A0-435C-85AF-63CFEC894723}" type="pres">
      <dgm:prSet presAssocID="{A37E5423-B723-47DE-8F04-11B5163FA6A9}" presName="root" presStyleCnt="0">
        <dgm:presLayoutVars>
          <dgm:dir/>
          <dgm:resizeHandles val="exact"/>
        </dgm:presLayoutVars>
      </dgm:prSet>
      <dgm:spPr/>
    </dgm:pt>
    <dgm:pt modelId="{A2F37AB2-078B-4C5C-9EB4-1A1F389FC6B9}" type="pres">
      <dgm:prSet presAssocID="{A55C9552-35EC-4F9D-9B8A-371A4AF4812C}" presName="compNode" presStyleCnt="0"/>
      <dgm:spPr/>
    </dgm:pt>
    <dgm:pt modelId="{AA719620-C7D7-4AF5-92C3-1EA38CD384F6}" type="pres">
      <dgm:prSet presAssocID="{A55C9552-35EC-4F9D-9B8A-371A4AF4812C}" presName="bgRect" presStyleLbl="bgShp" presStyleIdx="0" presStyleCnt="3"/>
      <dgm:spPr/>
    </dgm:pt>
    <dgm:pt modelId="{7339EDA9-804F-4A57-945D-158359F2EC88}" type="pres">
      <dgm:prSet presAssocID="{A55C9552-35EC-4F9D-9B8A-371A4AF481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FBEEA52-2BA0-430E-8FA8-0EEE0DF05B91}" type="pres">
      <dgm:prSet presAssocID="{A55C9552-35EC-4F9D-9B8A-371A4AF4812C}" presName="spaceRect" presStyleCnt="0"/>
      <dgm:spPr/>
    </dgm:pt>
    <dgm:pt modelId="{9C744974-C6E2-4CFA-AB28-7BF3287EFA37}" type="pres">
      <dgm:prSet presAssocID="{A55C9552-35EC-4F9D-9B8A-371A4AF4812C}" presName="parTx" presStyleLbl="revTx" presStyleIdx="0" presStyleCnt="3">
        <dgm:presLayoutVars>
          <dgm:chMax val="0"/>
          <dgm:chPref val="0"/>
        </dgm:presLayoutVars>
      </dgm:prSet>
      <dgm:spPr/>
    </dgm:pt>
    <dgm:pt modelId="{1E5ADEEB-CE51-4677-AD63-1E410E8E82D0}" type="pres">
      <dgm:prSet presAssocID="{A0BD5901-2022-4406-B478-108EA53F3CD0}" presName="sibTrans" presStyleCnt="0"/>
      <dgm:spPr/>
    </dgm:pt>
    <dgm:pt modelId="{A42AE3C0-F3E7-45EC-A94B-BEC847D41C7D}" type="pres">
      <dgm:prSet presAssocID="{7A21C3CD-0605-4AE6-83CF-C39884AE0EC1}" presName="compNode" presStyleCnt="0"/>
      <dgm:spPr/>
    </dgm:pt>
    <dgm:pt modelId="{75EB32A8-16AB-41AA-9C71-2684C80E885F}" type="pres">
      <dgm:prSet presAssocID="{7A21C3CD-0605-4AE6-83CF-C39884AE0EC1}" presName="bgRect" presStyleLbl="bgShp" presStyleIdx="1" presStyleCnt="3"/>
      <dgm:spPr/>
    </dgm:pt>
    <dgm:pt modelId="{C3F2AE5B-2C15-4D79-B789-95021A694822}" type="pres">
      <dgm:prSet presAssocID="{7A21C3CD-0605-4AE6-83CF-C39884AE0E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E1E74DA-A7DD-4BED-8797-1C6460F9EADA}" type="pres">
      <dgm:prSet presAssocID="{7A21C3CD-0605-4AE6-83CF-C39884AE0EC1}" presName="spaceRect" presStyleCnt="0"/>
      <dgm:spPr/>
    </dgm:pt>
    <dgm:pt modelId="{EC63296A-646F-4FA0-80B4-DDA37C2D6A0E}" type="pres">
      <dgm:prSet presAssocID="{7A21C3CD-0605-4AE6-83CF-C39884AE0EC1}" presName="parTx" presStyleLbl="revTx" presStyleIdx="1" presStyleCnt="3">
        <dgm:presLayoutVars>
          <dgm:chMax val="0"/>
          <dgm:chPref val="0"/>
        </dgm:presLayoutVars>
      </dgm:prSet>
      <dgm:spPr/>
    </dgm:pt>
    <dgm:pt modelId="{2FC92693-AAE4-4BE3-95A4-C745EA63546C}" type="pres">
      <dgm:prSet presAssocID="{9813AACC-22A4-4846-92D6-2E8BAF4BBB0C}" presName="sibTrans" presStyleCnt="0"/>
      <dgm:spPr/>
    </dgm:pt>
    <dgm:pt modelId="{1D466EBB-8DAD-400B-961F-AC4F089CF9A1}" type="pres">
      <dgm:prSet presAssocID="{E18F82EC-0A17-4FD4-8DFD-597BA4CB8C64}" presName="compNode" presStyleCnt="0"/>
      <dgm:spPr/>
    </dgm:pt>
    <dgm:pt modelId="{97055094-F63B-4FE7-AC47-44174D39AA8A}" type="pres">
      <dgm:prSet presAssocID="{E18F82EC-0A17-4FD4-8DFD-597BA4CB8C64}" presName="bgRect" presStyleLbl="bgShp" presStyleIdx="2" presStyleCnt="3"/>
      <dgm:spPr/>
    </dgm:pt>
    <dgm:pt modelId="{F1EDFAC4-1AB1-402C-B5C6-F40D074A8BDE}" type="pres">
      <dgm:prSet presAssocID="{E18F82EC-0A17-4FD4-8DFD-597BA4CB8C6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gloo"/>
        </a:ext>
      </dgm:extLst>
    </dgm:pt>
    <dgm:pt modelId="{3D058E26-38DF-4DD4-9F86-A1E4F9AB9328}" type="pres">
      <dgm:prSet presAssocID="{E18F82EC-0A17-4FD4-8DFD-597BA4CB8C64}" presName="spaceRect" presStyleCnt="0"/>
      <dgm:spPr/>
    </dgm:pt>
    <dgm:pt modelId="{6574003F-9D97-42F0-99C4-D58D78624958}" type="pres">
      <dgm:prSet presAssocID="{E18F82EC-0A17-4FD4-8DFD-597BA4CB8C64}" presName="parTx" presStyleLbl="revTx" presStyleIdx="2" presStyleCnt="3">
        <dgm:presLayoutVars>
          <dgm:chMax val="0"/>
          <dgm:chPref val="0"/>
        </dgm:presLayoutVars>
      </dgm:prSet>
      <dgm:spPr/>
    </dgm:pt>
  </dgm:ptLst>
  <dgm:cxnLst>
    <dgm:cxn modelId="{1AA7D362-8151-462C-8376-EC4E5C6BA5D1}" type="presOf" srcId="{E18F82EC-0A17-4FD4-8DFD-597BA4CB8C64}" destId="{6574003F-9D97-42F0-99C4-D58D78624958}" srcOrd="0" destOrd="0" presId="urn:microsoft.com/office/officeart/2018/2/layout/IconVerticalSolidList"/>
    <dgm:cxn modelId="{5862C557-C368-4912-A1FC-3D9C895D5D05}" type="presOf" srcId="{7A21C3CD-0605-4AE6-83CF-C39884AE0EC1}" destId="{EC63296A-646F-4FA0-80B4-DDA37C2D6A0E}" srcOrd="0" destOrd="0" presId="urn:microsoft.com/office/officeart/2018/2/layout/IconVerticalSolidList"/>
    <dgm:cxn modelId="{6F895F91-8D71-4D6A-877A-787F3EB7D76B}" srcId="{A37E5423-B723-47DE-8F04-11B5163FA6A9}" destId="{E18F82EC-0A17-4FD4-8DFD-597BA4CB8C64}" srcOrd="2" destOrd="0" parTransId="{3D0DCB8E-59A0-4258-A37F-21F913C8B5B5}" sibTransId="{44A889A2-DDF0-495F-8F86-A2F34B179AE5}"/>
    <dgm:cxn modelId="{A779FCAC-C71D-4A38-A350-04373E1CE3BD}" type="presOf" srcId="{A37E5423-B723-47DE-8F04-11B5163FA6A9}" destId="{FEA48FD3-33A0-435C-85AF-63CFEC894723}" srcOrd="0" destOrd="0" presId="urn:microsoft.com/office/officeart/2018/2/layout/IconVerticalSolidList"/>
    <dgm:cxn modelId="{D16212D5-42F7-4030-AC81-820C734D2A5F}" type="presOf" srcId="{A55C9552-35EC-4F9D-9B8A-371A4AF4812C}" destId="{9C744974-C6E2-4CFA-AB28-7BF3287EFA37}" srcOrd="0" destOrd="0" presId="urn:microsoft.com/office/officeart/2018/2/layout/IconVerticalSolidList"/>
    <dgm:cxn modelId="{0F6EB6E7-74DC-453F-A2F3-963526409A4B}" srcId="{A37E5423-B723-47DE-8F04-11B5163FA6A9}" destId="{A55C9552-35EC-4F9D-9B8A-371A4AF4812C}" srcOrd="0" destOrd="0" parTransId="{E9D93998-EA1F-4321-9531-60B753656FB9}" sibTransId="{A0BD5901-2022-4406-B478-108EA53F3CD0}"/>
    <dgm:cxn modelId="{509A92F5-0DA4-407F-906D-B4238DC07755}" srcId="{A37E5423-B723-47DE-8F04-11B5163FA6A9}" destId="{7A21C3CD-0605-4AE6-83CF-C39884AE0EC1}" srcOrd="1" destOrd="0" parTransId="{35AE17E4-1F68-49E1-BECC-367AD90524DE}" sibTransId="{9813AACC-22A4-4846-92D6-2E8BAF4BBB0C}"/>
    <dgm:cxn modelId="{0F2E561C-A151-47E8-AFC0-CFDAD247D554}" type="presParOf" srcId="{FEA48FD3-33A0-435C-85AF-63CFEC894723}" destId="{A2F37AB2-078B-4C5C-9EB4-1A1F389FC6B9}" srcOrd="0" destOrd="0" presId="urn:microsoft.com/office/officeart/2018/2/layout/IconVerticalSolidList"/>
    <dgm:cxn modelId="{38582CBF-D771-45C3-81CD-54E6EE2FC08F}" type="presParOf" srcId="{A2F37AB2-078B-4C5C-9EB4-1A1F389FC6B9}" destId="{AA719620-C7D7-4AF5-92C3-1EA38CD384F6}" srcOrd="0" destOrd="0" presId="urn:microsoft.com/office/officeart/2018/2/layout/IconVerticalSolidList"/>
    <dgm:cxn modelId="{54D29B87-B73D-4E2D-8BD1-0A4B473E4F0D}" type="presParOf" srcId="{A2F37AB2-078B-4C5C-9EB4-1A1F389FC6B9}" destId="{7339EDA9-804F-4A57-945D-158359F2EC88}" srcOrd="1" destOrd="0" presId="urn:microsoft.com/office/officeart/2018/2/layout/IconVerticalSolidList"/>
    <dgm:cxn modelId="{94388422-EC1D-4489-A3EA-A8E58A2ABEF1}" type="presParOf" srcId="{A2F37AB2-078B-4C5C-9EB4-1A1F389FC6B9}" destId="{7FBEEA52-2BA0-430E-8FA8-0EEE0DF05B91}" srcOrd="2" destOrd="0" presId="urn:microsoft.com/office/officeart/2018/2/layout/IconVerticalSolidList"/>
    <dgm:cxn modelId="{ADCCFBD2-DA98-4848-9C1E-34C629466678}" type="presParOf" srcId="{A2F37AB2-078B-4C5C-9EB4-1A1F389FC6B9}" destId="{9C744974-C6E2-4CFA-AB28-7BF3287EFA37}" srcOrd="3" destOrd="0" presId="urn:microsoft.com/office/officeart/2018/2/layout/IconVerticalSolidList"/>
    <dgm:cxn modelId="{617F3DB6-59A5-468E-9A55-E65D48CC5975}" type="presParOf" srcId="{FEA48FD3-33A0-435C-85AF-63CFEC894723}" destId="{1E5ADEEB-CE51-4677-AD63-1E410E8E82D0}" srcOrd="1" destOrd="0" presId="urn:microsoft.com/office/officeart/2018/2/layout/IconVerticalSolidList"/>
    <dgm:cxn modelId="{4F5D42EE-DC85-494A-B152-F8F0F8A97FFA}" type="presParOf" srcId="{FEA48FD3-33A0-435C-85AF-63CFEC894723}" destId="{A42AE3C0-F3E7-45EC-A94B-BEC847D41C7D}" srcOrd="2" destOrd="0" presId="urn:microsoft.com/office/officeart/2018/2/layout/IconVerticalSolidList"/>
    <dgm:cxn modelId="{D1565DF3-6F95-4EBB-9081-31122216B2CF}" type="presParOf" srcId="{A42AE3C0-F3E7-45EC-A94B-BEC847D41C7D}" destId="{75EB32A8-16AB-41AA-9C71-2684C80E885F}" srcOrd="0" destOrd="0" presId="urn:microsoft.com/office/officeart/2018/2/layout/IconVerticalSolidList"/>
    <dgm:cxn modelId="{44F8D0EE-2D2A-47E2-96D6-57154DE30128}" type="presParOf" srcId="{A42AE3C0-F3E7-45EC-A94B-BEC847D41C7D}" destId="{C3F2AE5B-2C15-4D79-B789-95021A694822}" srcOrd="1" destOrd="0" presId="urn:microsoft.com/office/officeart/2018/2/layout/IconVerticalSolidList"/>
    <dgm:cxn modelId="{45D85B47-28C6-4594-BC8F-9C4B8FF68BF0}" type="presParOf" srcId="{A42AE3C0-F3E7-45EC-A94B-BEC847D41C7D}" destId="{7E1E74DA-A7DD-4BED-8797-1C6460F9EADA}" srcOrd="2" destOrd="0" presId="urn:microsoft.com/office/officeart/2018/2/layout/IconVerticalSolidList"/>
    <dgm:cxn modelId="{5C13CBE0-8F4C-4C76-9BE8-A74D612A1EB1}" type="presParOf" srcId="{A42AE3C0-F3E7-45EC-A94B-BEC847D41C7D}" destId="{EC63296A-646F-4FA0-80B4-DDA37C2D6A0E}" srcOrd="3" destOrd="0" presId="urn:microsoft.com/office/officeart/2018/2/layout/IconVerticalSolidList"/>
    <dgm:cxn modelId="{F8F91A24-E3C4-44F6-B72A-E627F2FF700F}" type="presParOf" srcId="{FEA48FD3-33A0-435C-85AF-63CFEC894723}" destId="{2FC92693-AAE4-4BE3-95A4-C745EA63546C}" srcOrd="3" destOrd="0" presId="urn:microsoft.com/office/officeart/2018/2/layout/IconVerticalSolidList"/>
    <dgm:cxn modelId="{15DE7BBA-52EC-45A3-A6BF-320976C07A83}" type="presParOf" srcId="{FEA48FD3-33A0-435C-85AF-63CFEC894723}" destId="{1D466EBB-8DAD-400B-961F-AC4F089CF9A1}" srcOrd="4" destOrd="0" presId="urn:microsoft.com/office/officeart/2018/2/layout/IconVerticalSolidList"/>
    <dgm:cxn modelId="{D91BD85F-91F4-4E1F-A0F4-0B6B4D659ABE}" type="presParOf" srcId="{1D466EBB-8DAD-400B-961F-AC4F089CF9A1}" destId="{97055094-F63B-4FE7-AC47-44174D39AA8A}" srcOrd="0" destOrd="0" presId="urn:microsoft.com/office/officeart/2018/2/layout/IconVerticalSolidList"/>
    <dgm:cxn modelId="{D2872D36-10ED-439A-9142-1EAF671F3AB0}" type="presParOf" srcId="{1D466EBB-8DAD-400B-961F-AC4F089CF9A1}" destId="{F1EDFAC4-1AB1-402C-B5C6-F40D074A8BDE}" srcOrd="1" destOrd="0" presId="urn:microsoft.com/office/officeart/2018/2/layout/IconVerticalSolidList"/>
    <dgm:cxn modelId="{2BAFF68E-4FCC-4288-8710-D937B5FC6604}" type="presParOf" srcId="{1D466EBB-8DAD-400B-961F-AC4F089CF9A1}" destId="{3D058E26-38DF-4DD4-9F86-A1E4F9AB9328}" srcOrd="2" destOrd="0" presId="urn:microsoft.com/office/officeart/2018/2/layout/IconVerticalSolidList"/>
    <dgm:cxn modelId="{2A92523B-51DF-4F0C-8BE5-D790CCCDDDEA}" type="presParOf" srcId="{1D466EBB-8DAD-400B-961F-AC4F089CF9A1}" destId="{6574003F-9D97-42F0-99C4-D58D7862495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498BC0F-0F16-439A-B6A5-2A9CC8870B5E}" type="doc">
      <dgm:prSet loTypeId="urn:microsoft.com/office/officeart/2008/layout/LinedList" loCatId="list" qsTypeId="urn:microsoft.com/office/officeart/2005/8/quickstyle/simple2" qsCatId="simple" csTypeId="urn:microsoft.com/office/officeart/2005/8/colors/accent2_1" csCatId="accent2"/>
      <dgm:spPr/>
      <dgm:t>
        <a:bodyPr/>
        <a:lstStyle/>
        <a:p>
          <a:endParaRPr lang="en-US"/>
        </a:p>
      </dgm:t>
    </dgm:pt>
    <dgm:pt modelId="{D413BA26-9639-4563-9BCD-64BCC45E924F}">
      <dgm:prSet/>
      <dgm:spPr/>
      <dgm:t>
        <a:bodyPr/>
        <a:lstStyle/>
        <a:p>
          <a:r>
            <a:rPr lang="en-US" b="1" dirty="0"/>
            <a:t>Better Performance: </a:t>
          </a:r>
          <a:r>
            <a:rPr lang="en-US" dirty="0"/>
            <a:t>Queries with optional parameters get more optimal plans, improving execution speed and resource usage.</a:t>
          </a:r>
        </a:p>
      </dgm:t>
    </dgm:pt>
    <dgm:pt modelId="{4FE4372C-13FC-4F36-A5DF-1F5A5E446D3E}" type="parTrans" cxnId="{114ECDC2-34FB-4B94-AB23-09D700F8DF1F}">
      <dgm:prSet/>
      <dgm:spPr/>
      <dgm:t>
        <a:bodyPr/>
        <a:lstStyle/>
        <a:p>
          <a:endParaRPr lang="en-US"/>
        </a:p>
      </dgm:t>
    </dgm:pt>
    <dgm:pt modelId="{250BF95B-2357-4161-B833-9DA45504F93E}" type="sibTrans" cxnId="{114ECDC2-34FB-4B94-AB23-09D700F8DF1F}">
      <dgm:prSet/>
      <dgm:spPr/>
      <dgm:t>
        <a:bodyPr/>
        <a:lstStyle/>
        <a:p>
          <a:endParaRPr lang="en-US"/>
        </a:p>
      </dgm:t>
    </dgm:pt>
    <dgm:pt modelId="{A301214A-F263-4799-91D1-64D1FA50DFEC}">
      <dgm:prSet/>
      <dgm:spPr/>
      <dgm:t>
        <a:bodyPr/>
        <a:lstStyle/>
        <a:p>
          <a:r>
            <a:rPr lang="en-US" b="1"/>
            <a:t>Plan Stability: </a:t>
          </a:r>
          <a:r>
            <a:rPr lang="en-US"/>
            <a:t>Reduces the risk of bad plans due to parameter sniffing, especially in procedures or queries with many optional filters.</a:t>
          </a:r>
        </a:p>
      </dgm:t>
    </dgm:pt>
    <dgm:pt modelId="{6E7BE88A-4DD6-46CC-90E8-7EB98F2FEA4B}" type="parTrans" cxnId="{C9C298F3-2974-42B7-8A92-C1AB372AF4DA}">
      <dgm:prSet/>
      <dgm:spPr/>
      <dgm:t>
        <a:bodyPr/>
        <a:lstStyle/>
        <a:p>
          <a:endParaRPr lang="en-US"/>
        </a:p>
      </dgm:t>
    </dgm:pt>
    <dgm:pt modelId="{A79DC0A9-87ED-4ED3-8AE1-98C1E503600B}" type="sibTrans" cxnId="{C9C298F3-2974-42B7-8A92-C1AB372AF4DA}">
      <dgm:prSet/>
      <dgm:spPr/>
      <dgm:t>
        <a:bodyPr/>
        <a:lstStyle/>
        <a:p>
          <a:endParaRPr lang="en-US"/>
        </a:p>
      </dgm:t>
    </dgm:pt>
    <dgm:pt modelId="{F1569E4F-B92E-4341-A4C3-6AD210125AA3}">
      <dgm:prSet/>
      <dgm:spPr/>
      <dgm:t>
        <a:bodyPr/>
        <a:lstStyle/>
        <a:p>
          <a:r>
            <a:rPr lang="en-US" b="1"/>
            <a:t>Less Manual Tuning: </a:t>
          </a:r>
          <a:r>
            <a:rPr lang="en-US"/>
            <a:t>DBAs and developers spend less time troubleshooting and forcing recompiles or using hints.</a:t>
          </a:r>
        </a:p>
      </dgm:t>
    </dgm:pt>
    <dgm:pt modelId="{1A799945-4BD8-4C8C-8198-12A061A358CD}" type="parTrans" cxnId="{4D337173-1611-415D-A5C1-02F13C2DFF50}">
      <dgm:prSet/>
      <dgm:spPr/>
      <dgm:t>
        <a:bodyPr/>
        <a:lstStyle/>
        <a:p>
          <a:endParaRPr lang="en-US"/>
        </a:p>
      </dgm:t>
    </dgm:pt>
    <dgm:pt modelId="{D11AF2B1-0ABC-4A9A-A4F8-ABAE0B8DF432}" type="sibTrans" cxnId="{4D337173-1611-415D-A5C1-02F13C2DFF50}">
      <dgm:prSet/>
      <dgm:spPr/>
      <dgm:t>
        <a:bodyPr/>
        <a:lstStyle/>
        <a:p>
          <a:endParaRPr lang="en-US"/>
        </a:p>
      </dgm:t>
    </dgm:pt>
    <dgm:pt modelId="{3583665E-13EE-4C77-9EFD-7D9522DF1C00}" type="pres">
      <dgm:prSet presAssocID="{F498BC0F-0F16-439A-B6A5-2A9CC8870B5E}" presName="vert0" presStyleCnt="0">
        <dgm:presLayoutVars>
          <dgm:dir/>
          <dgm:animOne val="branch"/>
          <dgm:animLvl val="lvl"/>
        </dgm:presLayoutVars>
      </dgm:prSet>
      <dgm:spPr/>
    </dgm:pt>
    <dgm:pt modelId="{4AB806ED-887B-499A-AB26-F25A56BBB766}" type="pres">
      <dgm:prSet presAssocID="{D413BA26-9639-4563-9BCD-64BCC45E924F}" presName="thickLine" presStyleLbl="alignNode1" presStyleIdx="0" presStyleCnt="3"/>
      <dgm:spPr/>
    </dgm:pt>
    <dgm:pt modelId="{70E778DD-CE55-4839-BD40-3FF1CD54A237}" type="pres">
      <dgm:prSet presAssocID="{D413BA26-9639-4563-9BCD-64BCC45E924F}" presName="horz1" presStyleCnt="0"/>
      <dgm:spPr/>
    </dgm:pt>
    <dgm:pt modelId="{3632EB6E-F4BD-4BCA-ABA0-2DA28B46DA50}" type="pres">
      <dgm:prSet presAssocID="{D413BA26-9639-4563-9BCD-64BCC45E924F}" presName="tx1" presStyleLbl="revTx" presStyleIdx="0" presStyleCnt="3"/>
      <dgm:spPr/>
    </dgm:pt>
    <dgm:pt modelId="{89C61A61-EA59-49DB-84C3-FCF85EC45F7E}" type="pres">
      <dgm:prSet presAssocID="{D413BA26-9639-4563-9BCD-64BCC45E924F}" presName="vert1" presStyleCnt="0"/>
      <dgm:spPr/>
    </dgm:pt>
    <dgm:pt modelId="{FE59C6C1-AF50-488A-AD17-50939F923E51}" type="pres">
      <dgm:prSet presAssocID="{A301214A-F263-4799-91D1-64D1FA50DFEC}" presName="thickLine" presStyleLbl="alignNode1" presStyleIdx="1" presStyleCnt="3"/>
      <dgm:spPr/>
    </dgm:pt>
    <dgm:pt modelId="{6504C3A2-8792-4452-9A48-15C8D1244DDD}" type="pres">
      <dgm:prSet presAssocID="{A301214A-F263-4799-91D1-64D1FA50DFEC}" presName="horz1" presStyleCnt="0"/>
      <dgm:spPr/>
    </dgm:pt>
    <dgm:pt modelId="{B071B7CA-830A-43FA-A6B5-DD1F92E7B1E7}" type="pres">
      <dgm:prSet presAssocID="{A301214A-F263-4799-91D1-64D1FA50DFEC}" presName="tx1" presStyleLbl="revTx" presStyleIdx="1" presStyleCnt="3"/>
      <dgm:spPr/>
    </dgm:pt>
    <dgm:pt modelId="{9C884ACC-411E-46E1-A2E9-DC42659AFF70}" type="pres">
      <dgm:prSet presAssocID="{A301214A-F263-4799-91D1-64D1FA50DFEC}" presName="vert1" presStyleCnt="0"/>
      <dgm:spPr/>
    </dgm:pt>
    <dgm:pt modelId="{ED39F8ED-ECBA-4CD3-B4BB-AA25379B2A3C}" type="pres">
      <dgm:prSet presAssocID="{F1569E4F-B92E-4341-A4C3-6AD210125AA3}" presName="thickLine" presStyleLbl="alignNode1" presStyleIdx="2" presStyleCnt="3"/>
      <dgm:spPr/>
    </dgm:pt>
    <dgm:pt modelId="{F252D43A-F8D7-47C7-87AB-95BC74C622F9}" type="pres">
      <dgm:prSet presAssocID="{F1569E4F-B92E-4341-A4C3-6AD210125AA3}" presName="horz1" presStyleCnt="0"/>
      <dgm:spPr/>
    </dgm:pt>
    <dgm:pt modelId="{63BDDDF5-C77B-4A36-A145-346E49A5B76C}" type="pres">
      <dgm:prSet presAssocID="{F1569E4F-B92E-4341-A4C3-6AD210125AA3}" presName="tx1" presStyleLbl="revTx" presStyleIdx="2" presStyleCnt="3"/>
      <dgm:spPr/>
    </dgm:pt>
    <dgm:pt modelId="{696833A2-67E8-4B39-B074-19655E05D9AB}" type="pres">
      <dgm:prSet presAssocID="{F1569E4F-B92E-4341-A4C3-6AD210125AA3}" presName="vert1" presStyleCnt="0"/>
      <dgm:spPr/>
    </dgm:pt>
  </dgm:ptLst>
  <dgm:cxnLst>
    <dgm:cxn modelId="{1A31150F-EDBB-4DFA-89C9-A361AABEB56D}" type="presOf" srcId="{D413BA26-9639-4563-9BCD-64BCC45E924F}" destId="{3632EB6E-F4BD-4BCA-ABA0-2DA28B46DA50}" srcOrd="0" destOrd="0" presId="urn:microsoft.com/office/officeart/2008/layout/LinedList"/>
    <dgm:cxn modelId="{4D337173-1611-415D-A5C1-02F13C2DFF50}" srcId="{F498BC0F-0F16-439A-B6A5-2A9CC8870B5E}" destId="{F1569E4F-B92E-4341-A4C3-6AD210125AA3}" srcOrd="2" destOrd="0" parTransId="{1A799945-4BD8-4C8C-8198-12A061A358CD}" sibTransId="{D11AF2B1-0ABC-4A9A-A4F8-ABAE0B8DF432}"/>
    <dgm:cxn modelId="{83B40596-223D-443D-9B0E-7D63549347F4}" type="presOf" srcId="{F1569E4F-B92E-4341-A4C3-6AD210125AA3}" destId="{63BDDDF5-C77B-4A36-A145-346E49A5B76C}" srcOrd="0" destOrd="0" presId="urn:microsoft.com/office/officeart/2008/layout/LinedList"/>
    <dgm:cxn modelId="{114ECDC2-34FB-4B94-AB23-09D700F8DF1F}" srcId="{F498BC0F-0F16-439A-B6A5-2A9CC8870B5E}" destId="{D413BA26-9639-4563-9BCD-64BCC45E924F}" srcOrd="0" destOrd="0" parTransId="{4FE4372C-13FC-4F36-A5DF-1F5A5E446D3E}" sibTransId="{250BF95B-2357-4161-B833-9DA45504F93E}"/>
    <dgm:cxn modelId="{D10333F3-8F42-4206-9409-A574CF3AB490}" type="presOf" srcId="{A301214A-F263-4799-91D1-64D1FA50DFEC}" destId="{B071B7CA-830A-43FA-A6B5-DD1F92E7B1E7}" srcOrd="0" destOrd="0" presId="urn:microsoft.com/office/officeart/2008/layout/LinedList"/>
    <dgm:cxn modelId="{C9C298F3-2974-42B7-8A92-C1AB372AF4DA}" srcId="{F498BC0F-0F16-439A-B6A5-2A9CC8870B5E}" destId="{A301214A-F263-4799-91D1-64D1FA50DFEC}" srcOrd="1" destOrd="0" parTransId="{6E7BE88A-4DD6-46CC-90E8-7EB98F2FEA4B}" sibTransId="{A79DC0A9-87ED-4ED3-8AE1-98C1E503600B}"/>
    <dgm:cxn modelId="{0E6600F8-C95E-4D89-B4BD-E477D995E435}" type="presOf" srcId="{F498BC0F-0F16-439A-B6A5-2A9CC8870B5E}" destId="{3583665E-13EE-4C77-9EFD-7D9522DF1C00}" srcOrd="0" destOrd="0" presId="urn:microsoft.com/office/officeart/2008/layout/LinedList"/>
    <dgm:cxn modelId="{3E5BAB28-0E13-40B5-AC36-95143C63F880}" type="presParOf" srcId="{3583665E-13EE-4C77-9EFD-7D9522DF1C00}" destId="{4AB806ED-887B-499A-AB26-F25A56BBB766}" srcOrd="0" destOrd="0" presId="urn:microsoft.com/office/officeart/2008/layout/LinedList"/>
    <dgm:cxn modelId="{B3B77E97-9027-414C-98B0-B9FE42CD0945}" type="presParOf" srcId="{3583665E-13EE-4C77-9EFD-7D9522DF1C00}" destId="{70E778DD-CE55-4839-BD40-3FF1CD54A237}" srcOrd="1" destOrd="0" presId="urn:microsoft.com/office/officeart/2008/layout/LinedList"/>
    <dgm:cxn modelId="{8CBFE9C5-A8E3-45AC-B94F-878088C35E1C}" type="presParOf" srcId="{70E778DD-CE55-4839-BD40-3FF1CD54A237}" destId="{3632EB6E-F4BD-4BCA-ABA0-2DA28B46DA50}" srcOrd="0" destOrd="0" presId="urn:microsoft.com/office/officeart/2008/layout/LinedList"/>
    <dgm:cxn modelId="{31E5D558-6477-4A14-87EE-BF1F9A86A2DA}" type="presParOf" srcId="{70E778DD-CE55-4839-BD40-3FF1CD54A237}" destId="{89C61A61-EA59-49DB-84C3-FCF85EC45F7E}" srcOrd="1" destOrd="0" presId="urn:microsoft.com/office/officeart/2008/layout/LinedList"/>
    <dgm:cxn modelId="{F8B6A257-9604-440D-8CAE-A034A4A5C953}" type="presParOf" srcId="{3583665E-13EE-4C77-9EFD-7D9522DF1C00}" destId="{FE59C6C1-AF50-488A-AD17-50939F923E51}" srcOrd="2" destOrd="0" presId="urn:microsoft.com/office/officeart/2008/layout/LinedList"/>
    <dgm:cxn modelId="{821A351B-D100-4761-AFD8-FB05DB2334EA}" type="presParOf" srcId="{3583665E-13EE-4C77-9EFD-7D9522DF1C00}" destId="{6504C3A2-8792-4452-9A48-15C8D1244DDD}" srcOrd="3" destOrd="0" presId="urn:microsoft.com/office/officeart/2008/layout/LinedList"/>
    <dgm:cxn modelId="{4D93A093-A452-401B-AB6B-8EB41DCAE174}" type="presParOf" srcId="{6504C3A2-8792-4452-9A48-15C8D1244DDD}" destId="{B071B7CA-830A-43FA-A6B5-DD1F92E7B1E7}" srcOrd="0" destOrd="0" presId="urn:microsoft.com/office/officeart/2008/layout/LinedList"/>
    <dgm:cxn modelId="{D5551F72-45A8-487E-A91B-B2E6A2A1F2EE}" type="presParOf" srcId="{6504C3A2-8792-4452-9A48-15C8D1244DDD}" destId="{9C884ACC-411E-46E1-A2E9-DC42659AFF70}" srcOrd="1" destOrd="0" presId="urn:microsoft.com/office/officeart/2008/layout/LinedList"/>
    <dgm:cxn modelId="{7874130C-3B5E-49F3-922B-DF23CF747551}" type="presParOf" srcId="{3583665E-13EE-4C77-9EFD-7D9522DF1C00}" destId="{ED39F8ED-ECBA-4CD3-B4BB-AA25379B2A3C}" srcOrd="4" destOrd="0" presId="urn:microsoft.com/office/officeart/2008/layout/LinedList"/>
    <dgm:cxn modelId="{BD1A0036-3889-4B14-B045-A5FA60DADD9B}" type="presParOf" srcId="{3583665E-13EE-4C77-9EFD-7D9522DF1C00}" destId="{F252D43A-F8D7-47C7-87AB-95BC74C622F9}" srcOrd="5" destOrd="0" presId="urn:microsoft.com/office/officeart/2008/layout/LinedList"/>
    <dgm:cxn modelId="{54075D17-56D7-49E4-B8D1-77831861D239}" type="presParOf" srcId="{F252D43A-F8D7-47C7-87AB-95BC74C622F9}" destId="{63BDDDF5-C77B-4A36-A145-346E49A5B76C}" srcOrd="0" destOrd="0" presId="urn:microsoft.com/office/officeart/2008/layout/LinedList"/>
    <dgm:cxn modelId="{160F2181-7AF7-47A6-8AEF-4F69ECE2375D}" type="presParOf" srcId="{F252D43A-F8D7-47C7-87AB-95BC74C622F9}" destId="{696833A2-67E8-4B39-B074-19655E05D9A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DC119AB-16CB-49B8-A93A-4E4F6A2C3F19}"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2C92905D-4E25-4A4D-BF40-FBD9B132041D}">
      <dgm:prSet/>
      <dgm:spPr/>
      <dgm:t>
        <a:bodyPr/>
        <a:lstStyle/>
        <a:p>
          <a:r>
            <a:rPr lang="en-US" b="1"/>
            <a:t>Improved Parallelism: </a:t>
          </a:r>
          <a:r>
            <a:rPr lang="en-US"/>
            <a:t>SQL Server 2025 can better distribute work across multiple CPU cores, making batch mode operations faster and more scalable.</a:t>
          </a:r>
        </a:p>
      </dgm:t>
    </dgm:pt>
    <dgm:pt modelId="{B0AB7F83-3B80-4830-81D6-918F2820A407}" type="parTrans" cxnId="{E620D3D6-BC3F-4978-A027-520262B80288}">
      <dgm:prSet/>
      <dgm:spPr/>
      <dgm:t>
        <a:bodyPr/>
        <a:lstStyle/>
        <a:p>
          <a:endParaRPr lang="en-US"/>
        </a:p>
      </dgm:t>
    </dgm:pt>
    <dgm:pt modelId="{87BB3716-392F-44BE-B8B1-00D23FFA73FC}" type="sibTrans" cxnId="{E620D3D6-BC3F-4978-A027-520262B80288}">
      <dgm:prSet/>
      <dgm:spPr/>
      <dgm:t>
        <a:bodyPr/>
        <a:lstStyle/>
        <a:p>
          <a:endParaRPr lang="en-US"/>
        </a:p>
      </dgm:t>
    </dgm:pt>
    <dgm:pt modelId="{A43510C5-3A5B-4F4B-B54E-656D39481F46}">
      <dgm:prSet/>
      <dgm:spPr/>
      <dgm:t>
        <a:bodyPr/>
        <a:lstStyle/>
        <a:p>
          <a:r>
            <a:rPr lang="en-US" b="1"/>
            <a:t>Reduced Memory Consumption: </a:t>
          </a:r>
          <a:r>
            <a:rPr lang="en-US"/>
            <a:t>Batch mode uses memory more efficiently, allowing larger queries to run without exhausting resources.</a:t>
          </a:r>
        </a:p>
      </dgm:t>
    </dgm:pt>
    <dgm:pt modelId="{680141A2-8278-4DCB-A120-ADC8C5C30EE6}" type="parTrans" cxnId="{ED4DE6EF-07C5-4805-8C35-CC62A354AEF7}">
      <dgm:prSet/>
      <dgm:spPr/>
      <dgm:t>
        <a:bodyPr/>
        <a:lstStyle/>
        <a:p>
          <a:endParaRPr lang="en-US"/>
        </a:p>
      </dgm:t>
    </dgm:pt>
    <dgm:pt modelId="{6E90A235-C5DC-408A-8C4A-2E95A7A1124B}" type="sibTrans" cxnId="{ED4DE6EF-07C5-4805-8C35-CC62A354AEF7}">
      <dgm:prSet/>
      <dgm:spPr/>
      <dgm:t>
        <a:bodyPr/>
        <a:lstStyle/>
        <a:p>
          <a:endParaRPr lang="en-US"/>
        </a:p>
      </dgm:t>
    </dgm:pt>
    <dgm:pt modelId="{DE488003-8B15-4013-A4EA-001867674774}">
      <dgm:prSet/>
      <dgm:spPr/>
      <dgm:t>
        <a:bodyPr/>
        <a:lstStyle/>
        <a:p>
          <a:r>
            <a:rPr lang="en-US" b="1"/>
            <a:t>Enhanced Execution Plans: </a:t>
          </a:r>
          <a:r>
            <a:rPr lang="en-US"/>
            <a:t>The query optimizer generates smarter plans that leverage batch processing, taking full advantage of modern hardware.</a:t>
          </a:r>
        </a:p>
      </dgm:t>
    </dgm:pt>
    <dgm:pt modelId="{EA2E3601-8531-4D5F-8D41-44160C1F2625}" type="parTrans" cxnId="{B7A7D10A-DBF2-4729-8519-3287E0F2E6BA}">
      <dgm:prSet/>
      <dgm:spPr/>
      <dgm:t>
        <a:bodyPr/>
        <a:lstStyle/>
        <a:p>
          <a:endParaRPr lang="en-US"/>
        </a:p>
      </dgm:t>
    </dgm:pt>
    <dgm:pt modelId="{0B3D5432-5B4C-4721-9611-9F806C0CFD54}" type="sibTrans" cxnId="{B7A7D10A-DBF2-4729-8519-3287E0F2E6BA}">
      <dgm:prSet/>
      <dgm:spPr/>
      <dgm:t>
        <a:bodyPr/>
        <a:lstStyle/>
        <a:p>
          <a:endParaRPr lang="en-US"/>
        </a:p>
      </dgm:t>
    </dgm:pt>
    <dgm:pt modelId="{7F477138-8735-4CEB-926B-3D188DEBE94D}">
      <dgm:prSet/>
      <dgm:spPr/>
      <dgm:t>
        <a:bodyPr/>
        <a:lstStyle/>
        <a:p>
          <a:r>
            <a:rPr lang="en-US" b="1"/>
            <a:t>Lower CPU Usage: </a:t>
          </a:r>
          <a:r>
            <a:rPr lang="en-US"/>
            <a:t>By minimizing the overhead of row-by-row processing, batch mode reduces CPU cycles needed for large analytical queries.</a:t>
          </a:r>
        </a:p>
      </dgm:t>
    </dgm:pt>
    <dgm:pt modelId="{FF4B1D2F-ACE7-4028-9B05-38F230860C4E}" type="parTrans" cxnId="{34B0F64B-8926-466F-B744-EB945B18A17B}">
      <dgm:prSet/>
      <dgm:spPr/>
      <dgm:t>
        <a:bodyPr/>
        <a:lstStyle/>
        <a:p>
          <a:endParaRPr lang="en-US"/>
        </a:p>
      </dgm:t>
    </dgm:pt>
    <dgm:pt modelId="{137D96C9-4C13-4D37-A659-A1E1F751C098}" type="sibTrans" cxnId="{34B0F64B-8926-466F-B744-EB945B18A17B}">
      <dgm:prSet/>
      <dgm:spPr/>
      <dgm:t>
        <a:bodyPr/>
        <a:lstStyle/>
        <a:p>
          <a:endParaRPr lang="en-US"/>
        </a:p>
      </dgm:t>
    </dgm:pt>
    <dgm:pt modelId="{8B563269-88C3-4843-AF67-B01ED0340E9D}" type="pres">
      <dgm:prSet presAssocID="{ADC119AB-16CB-49B8-A93A-4E4F6A2C3F19}" presName="vert0" presStyleCnt="0">
        <dgm:presLayoutVars>
          <dgm:dir/>
          <dgm:animOne val="branch"/>
          <dgm:animLvl val="lvl"/>
        </dgm:presLayoutVars>
      </dgm:prSet>
      <dgm:spPr/>
    </dgm:pt>
    <dgm:pt modelId="{32E8F856-5CFF-42AC-B8B8-2B5E1B02DC5D}" type="pres">
      <dgm:prSet presAssocID="{2C92905D-4E25-4A4D-BF40-FBD9B132041D}" presName="thickLine" presStyleLbl="alignNode1" presStyleIdx="0" presStyleCnt="4"/>
      <dgm:spPr/>
    </dgm:pt>
    <dgm:pt modelId="{92DC5F9B-6CF0-4B45-AF53-1F34B74082E9}" type="pres">
      <dgm:prSet presAssocID="{2C92905D-4E25-4A4D-BF40-FBD9B132041D}" presName="horz1" presStyleCnt="0"/>
      <dgm:spPr/>
    </dgm:pt>
    <dgm:pt modelId="{65F1220F-753A-49B7-8B65-A1B60154BC0F}" type="pres">
      <dgm:prSet presAssocID="{2C92905D-4E25-4A4D-BF40-FBD9B132041D}" presName="tx1" presStyleLbl="revTx" presStyleIdx="0" presStyleCnt="4"/>
      <dgm:spPr/>
    </dgm:pt>
    <dgm:pt modelId="{4C17CE72-3191-4A3A-93FC-78117CEC6FCC}" type="pres">
      <dgm:prSet presAssocID="{2C92905D-4E25-4A4D-BF40-FBD9B132041D}" presName="vert1" presStyleCnt="0"/>
      <dgm:spPr/>
    </dgm:pt>
    <dgm:pt modelId="{375E0422-61BC-4728-A98B-E30990664BF0}" type="pres">
      <dgm:prSet presAssocID="{A43510C5-3A5B-4F4B-B54E-656D39481F46}" presName="thickLine" presStyleLbl="alignNode1" presStyleIdx="1" presStyleCnt="4"/>
      <dgm:spPr/>
    </dgm:pt>
    <dgm:pt modelId="{48FDD090-37B1-4ED4-BF59-F095342D1D9B}" type="pres">
      <dgm:prSet presAssocID="{A43510C5-3A5B-4F4B-B54E-656D39481F46}" presName="horz1" presStyleCnt="0"/>
      <dgm:spPr/>
    </dgm:pt>
    <dgm:pt modelId="{9AE9699E-6F13-469A-9793-B10E39C8EAB0}" type="pres">
      <dgm:prSet presAssocID="{A43510C5-3A5B-4F4B-B54E-656D39481F46}" presName="tx1" presStyleLbl="revTx" presStyleIdx="1" presStyleCnt="4"/>
      <dgm:spPr/>
    </dgm:pt>
    <dgm:pt modelId="{D0C61410-7079-4013-BF07-2DA7DBF89C94}" type="pres">
      <dgm:prSet presAssocID="{A43510C5-3A5B-4F4B-B54E-656D39481F46}" presName="vert1" presStyleCnt="0"/>
      <dgm:spPr/>
    </dgm:pt>
    <dgm:pt modelId="{6D2AE1F4-D3C9-49AB-A192-A8855C4AF837}" type="pres">
      <dgm:prSet presAssocID="{DE488003-8B15-4013-A4EA-001867674774}" presName="thickLine" presStyleLbl="alignNode1" presStyleIdx="2" presStyleCnt="4"/>
      <dgm:spPr/>
    </dgm:pt>
    <dgm:pt modelId="{28CC2C4B-76D3-4876-869E-862615568E03}" type="pres">
      <dgm:prSet presAssocID="{DE488003-8B15-4013-A4EA-001867674774}" presName="horz1" presStyleCnt="0"/>
      <dgm:spPr/>
    </dgm:pt>
    <dgm:pt modelId="{95D1230F-71A4-4217-A8CF-6C144D418608}" type="pres">
      <dgm:prSet presAssocID="{DE488003-8B15-4013-A4EA-001867674774}" presName="tx1" presStyleLbl="revTx" presStyleIdx="2" presStyleCnt="4"/>
      <dgm:spPr/>
    </dgm:pt>
    <dgm:pt modelId="{306D9C4C-144F-4E34-A780-B4AE53881BE0}" type="pres">
      <dgm:prSet presAssocID="{DE488003-8B15-4013-A4EA-001867674774}" presName="vert1" presStyleCnt="0"/>
      <dgm:spPr/>
    </dgm:pt>
    <dgm:pt modelId="{BBD903CF-A861-4A43-A61A-745D1AF878C9}" type="pres">
      <dgm:prSet presAssocID="{7F477138-8735-4CEB-926B-3D188DEBE94D}" presName="thickLine" presStyleLbl="alignNode1" presStyleIdx="3" presStyleCnt="4"/>
      <dgm:spPr/>
    </dgm:pt>
    <dgm:pt modelId="{83F361AB-8967-4B0F-BCAC-DC587CDA016B}" type="pres">
      <dgm:prSet presAssocID="{7F477138-8735-4CEB-926B-3D188DEBE94D}" presName="horz1" presStyleCnt="0"/>
      <dgm:spPr/>
    </dgm:pt>
    <dgm:pt modelId="{69E51F61-050D-4459-92F1-B3E80788CD5C}" type="pres">
      <dgm:prSet presAssocID="{7F477138-8735-4CEB-926B-3D188DEBE94D}" presName="tx1" presStyleLbl="revTx" presStyleIdx="3" presStyleCnt="4"/>
      <dgm:spPr/>
    </dgm:pt>
    <dgm:pt modelId="{2D09E2F8-1FF8-4E98-B87B-9D3F66CD4B00}" type="pres">
      <dgm:prSet presAssocID="{7F477138-8735-4CEB-926B-3D188DEBE94D}" presName="vert1" presStyleCnt="0"/>
      <dgm:spPr/>
    </dgm:pt>
  </dgm:ptLst>
  <dgm:cxnLst>
    <dgm:cxn modelId="{6D593A04-3AC2-4860-92EE-661A2D65F948}" type="presOf" srcId="{A43510C5-3A5B-4F4B-B54E-656D39481F46}" destId="{9AE9699E-6F13-469A-9793-B10E39C8EAB0}" srcOrd="0" destOrd="0" presId="urn:microsoft.com/office/officeart/2008/layout/LinedList"/>
    <dgm:cxn modelId="{B7A7D10A-DBF2-4729-8519-3287E0F2E6BA}" srcId="{ADC119AB-16CB-49B8-A93A-4E4F6A2C3F19}" destId="{DE488003-8B15-4013-A4EA-001867674774}" srcOrd="2" destOrd="0" parTransId="{EA2E3601-8531-4D5F-8D41-44160C1F2625}" sibTransId="{0B3D5432-5B4C-4721-9611-9F806C0CFD54}"/>
    <dgm:cxn modelId="{64B91569-FCAB-4619-8BF3-74848DDA461B}" type="presOf" srcId="{DE488003-8B15-4013-A4EA-001867674774}" destId="{95D1230F-71A4-4217-A8CF-6C144D418608}" srcOrd="0" destOrd="0" presId="urn:microsoft.com/office/officeart/2008/layout/LinedList"/>
    <dgm:cxn modelId="{34B0F64B-8926-466F-B744-EB945B18A17B}" srcId="{ADC119AB-16CB-49B8-A93A-4E4F6A2C3F19}" destId="{7F477138-8735-4CEB-926B-3D188DEBE94D}" srcOrd="3" destOrd="0" parTransId="{FF4B1D2F-ACE7-4028-9B05-38F230860C4E}" sibTransId="{137D96C9-4C13-4D37-A659-A1E1F751C098}"/>
    <dgm:cxn modelId="{4903B7B8-8BD6-48DB-8568-E5EE863B824F}" type="presOf" srcId="{7F477138-8735-4CEB-926B-3D188DEBE94D}" destId="{69E51F61-050D-4459-92F1-B3E80788CD5C}" srcOrd="0" destOrd="0" presId="urn:microsoft.com/office/officeart/2008/layout/LinedList"/>
    <dgm:cxn modelId="{12C194D4-B7CB-47BC-AEBC-E7E66E7A096F}" type="presOf" srcId="{2C92905D-4E25-4A4D-BF40-FBD9B132041D}" destId="{65F1220F-753A-49B7-8B65-A1B60154BC0F}" srcOrd="0" destOrd="0" presId="urn:microsoft.com/office/officeart/2008/layout/LinedList"/>
    <dgm:cxn modelId="{E620D3D6-BC3F-4978-A027-520262B80288}" srcId="{ADC119AB-16CB-49B8-A93A-4E4F6A2C3F19}" destId="{2C92905D-4E25-4A4D-BF40-FBD9B132041D}" srcOrd="0" destOrd="0" parTransId="{B0AB7F83-3B80-4830-81D6-918F2820A407}" sibTransId="{87BB3716-392F-44BE-B8B1-00D23FFA73FC}"/>
    <dgm:cxn modelId="{9B1158E1-E11B-4FC8-ADE8-557FDC759931}" type="presOf" srcId="{ADC119AB-16CB-49B8-A93A-4E4F6A2C3F19}" destId="{8B563269-88C3-4843-AF67-B01ED0340E9D}" srcOrd="0" destOrd="0" presId="urn:microsoft.com/office/officeart/2008/layout/LinedList"/>
    <dgm:cxn modelId="{ED4DE6EF-07C5-4805-8C35-CC62A354AEF7}" srcId="{ADC119AB-16CB-49B8-A93A-4E4F6A2C3F19}" destId="{A43510C5-3A5B-4F4B-B54E-656D39481F46}" srcOrd="1" destOrd="0" parTransId="{680141A2-8278-4DCB-A120-ADC8C5C30EE6}" sibTransId="{6E90A235-C5DC-408A-8C4A-2E95A7A1124B}"/>
    <dgm:cxn modelId="{5C88B6CF-B729-44F4-A7F5-FCF0EC8DA9FB}" type="presParOf" srcId="{8B563269-88C3-4843-AF67-B01ED0340E9D}" destId="{32E8F856-5CFF-42AC-B8B8-2B5E1B02DC5D}" srcOrd="0" destOrd="0" presId="urn:microsoft.com/office/officeart/2008/layout/LinedList"/>
    <dgm:cxn modelId="{7C797F28-D786-4B39-832B-85999E6B4E69}" type="presParOf" srcId="{8B563269-88C3-4843-AF67-B01ED0340E9D}" destId="{92DC5F9B-6CF0-4B45-AF53-1F34B74082E9}" srcOrd="1" destOrd="0" presId="urn:microsoft.com/office/officeart/2008/layout/LinedList"/>
    <dgm:cxn modelId="{2294F88D-00F2-4C49-857C-BF573C9F8EB3}" type="presParOf" srcId="{92DC5F9B-6CF0-4B45-AF53-1F34B74082E9}" destId="{65F1220F-753A-49B7-8B65-A1B60154BC0F}" srcOrd="0" destOrd="0" presId="urn:microsoft.com/office/officeart/2008/layout/LinedList"/>
    <dgm:cxn modelId="{49B09F7B-CC3C-4B41-9314-CCEBEF976506}" type="presParOf" srcId="{92DC5F9B-6CF0-4B45-AF53-1F34B74082E9}" destId="{4C17CE72-3191-4A3A-93FC-78117CEC6FCC}" srcOrd="1" destOrd="0" presId="urn:microsoft.com/office/officeart/2008/layout/LinedList"/>
    <dgm:cxn modelId="{B0A7678A-B64D-44C7-8037-1F9F0DC9E7A8}" type="presParOf" srcId="{8B563269-88C3-4843-AF67-B01ED0340E9D}" destId="{375E0422-61BC-4728-A98B-E30990664BF0}" srcOrd="2" destOrd="0" presId="urn:microsoft.com/office/officeart/2008/layout/LinedList"/>
    <dgm:cxn modelId="{42B237D7-5655-40B6-8248-8CF966E03D65}" type="presParOf" srcId="{8B563269-88C3-4843-AF67-B01ED0340E9D}" destId="{48FDD090-37B1-4ED4-BF59-F095342D1D9B}" srcOrd="3" destOrd="0" presId="urn:microsoft.com/office/officeart/2008/layout/LinedList"/>
    <dgm:cxn modelId="{A5A46977-B60A-4030-8CD1-DBBF131B6157}" type="presParOf" srcId="{48FDD090-37B1-4ED4-BF59-F095342D1D9B}" destId="{9AE9699E-6F13-469A-9793-B10E39C8EAB0}" srcOrd="0" destOrd="0" presId="urn:microsoft.com/office/officeart/2008/layout/LinedList"/>
    <dgm:cxn modelId="{010253B7-52FA-4184-BDD1-04047737CC49}" type="presParOf" srcId="{48FDD090-37B1-4ED4-BF59-F095342D1D9B}" destId="{D0C61410-7079-4013-BF07-2DA7DBF89C94}" srcOrd="1" destOrd="0" presId="urn:microsoft.com/office/officeart/2008/layout/LinedList"/>
    <dgm:cxn modelId="{0F57EF4B-3104-4C15-83F8-02D06EA7ECAA}" type="presParOf" srcId="{8B563269-88C3-4843-AF67-B01ED0340E9D}" destId="{6D2AE1F4-D3C9-49AB-A192-A8855C4AF837}" srcOrd="4" destOrd="0" presId="urn:microsoft.com/office/officeart/2008/layout/LinedList"/>
    <dgm:cxn modelId="{39E07A10-3C79-4377-A063-697819EC3307}" type="presParOf" srcId="{8B563269-88C3-4843-AF67-B01ED0340E9D}" destId="{28CC2C4B-76D3-4876-869E-862615568E03}" srcOrd="5" destOrd="0" presId="urn:microsoft.com/office/officeart/2008/layout/LinedList"/>
    <dgm:cxn modelId="{3E1065D0-0AA8-4776-97B3-C5AED61598C9}" type="presParOf" srcId="{28CC2C4B-76D3-4876-869E-862615568E03}" destId="{95D1230F-71A4-4217-A8CF-6C144D418608}" srcOrd="0" destOrd="0" presId="urn:microsoft.com/office/officeart/2008/layout/LinedList"/>
    <dgm:cxn modelId="{CEA589D9-A772-4689-9D98-98935177B2E4}" type="presParOf" srcId="{28CC2C4B-76D3-4876-869E-862615568E03}" destId="{306D9C4C-144F-4E34-A780-B4AE53881BE0}" srcOrd="1" destOrd="0" presId="urn:microsoft.com/office/officeart/2008/layout/LinedList"/>
    <dgm:cxn modelId="{071B758A-DCA6-4073-AC7A-1ABE6B78B323}" type="presParOf" srcId="{8B563269-88C3-4843-AF67-B01ED0340E9D}" destId="{BBD903CF-A861-4A43-A61A-745D1AF878C9}" srcOrd="6" destOrd="0" presId="urn:microsoft.com/office/officeart/2008/layout/LinedList"/>
    <dgm:cxn modelId="{70152C6A-7203-4CE0-BA89-9231FD169740}" type="presParOf" srcId="{8B563269-88C3-4843-AF67-B01ED0340E9D}" destId="{83F361AB-8967-4B0F-BCAC-DC587CDA016B}" srcOrd="7" destOrd="0" presId="urn:microsoft.com/office/officeart/2008/layout/LinedList"/>
    <dgm:cxn modelId="{9CF41653-70D3-49D5-8C37-7A31AD0CDFB5}" type="presParOf" srcId="{83F361AB-8967-4B0F-BCAC-DC587CDA016B}" destId="{69E51F61-050D-4459-92F1-B3E80788CD5C}" srcOrd="0" destOrd="0" presId="urn:microsoft.com/office/officeart/2008/layout/LinedList"/>
    <dgm:cxn modelId="{CB7DC34B-A159-419B-A9D9-DCFBC55AE9D4}" type="presParOf" srcId="{83F361AB-8967-4B0F-BCAC-DC587CDA016B}" destId="{2D09E2F8-1FF8-4E98-B87B-9D3F66CD4B0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C2BDF43-D0FA-4740-90A5-713BF2DBC95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6EEF4DD-3A32-4CA6-B98D-9167E7370E08}">
      <dgm:prSet/>
      <dgm:spPr/>
      <dgm:t>
        <a:bodyPr/>
        <a:lstStyle/>
        <a:p>
          <a:r>
            <a:rPr lang="en-US"/>
            <a:t>The query processor is now better at detecting scenarios where the Halloween Problem could occur, especially in complex update statements or bulk operations.</a:t>
          </a:r>
        </a:p>
      </dgm:t>
    </dgm:pt>
    <dgm:pt modelId="{A657E749-A593-4B78-A8E0-C72867502B0B}" type="parTrans" cxnId="{D346422E-EA89-4687-A696-3643B90BEAEB}">
      <dgm:prSet/>
      <dgm:spPr/>
      <dgm:t>
        <a:bodyPr/>
        <a:lstStyle/>
        <a:p>
          <a:endParaRPr lang="en-US"/>
        </a:p>
      </dgm:t>
    </dgm:pt>
    <dgm:pt modelId="{BD8F0CD6-7199-464F-B8F4-952C59F5D07F}" type="sibTrans" cxnId="{D346422E-EA89-4687-A696-3643B90BEAEB}">
      <dgm:prSet/>
      <dgm:spPr/>
      <dgm:t>
        <a:bodyPr/>
        <a:lstStyle/>
        <a:p>
          <a:endParaRPr lang="en-US"/>
        </a:p>
      </dgm:t>
    </dgm:pt>
    <dgm:pt modelId="{86BF0702-2292-4A43-984A-F4B44EF6A83A}">
      <dgm:prSet/>
      <dgm:spPr/>
      <dgm:t>
        <a:bodyPr/>
        <a:lstStyle/>
        <a:p>
          <a:r>
            <a:rPr lang="en-US"/>
            <a:t>SQL Server uses temporary worktables or intermediate result sets more effectively. This isolates rows being updated from those being read, preventing them from being re-processed during the same operation.</a:t>
          </a:r>
        </a:p>
      </dgm:t>
    </dgm:pt>
    <dgm:pt modelId="{FD0B9B8E-40E8-40AC-A5C8-6F3747B65B66}" type="parTrans" cxnId="{D5A2B070-407E-430A-A958-370BB19DCA7B}">
      <dgm:prSet/>
      <dgm:spPr/>
      <dgm:t>
        <a:bodyPr/>
        <a:lstStyle/>
        <a:p>
          <a:endParaRPr lang="en-US"/>
        </a:p>
      </dgm:t>
    </dgm:pt>
    <dgm:pt modelId="{2ED10749-A84D-4876-82B2-CC33EF3499D2}" type="sibTrans" cxnId="{D5A2B070-407E-430A-A958-370BB19DCA7B}">
      <dgm:prSet/>
      <dgm:spPr/>
      <dgm:t>
        <a:bodyPr/>
        <a:lstStyle/>
        <a:p>
          <a:endParaRPr lang="en-US"/>
        </a:p>
      </dgm:t>
    </dgm:pt>
    <dgm:pt modelId="{88E1ADC3-5CC1-4E11-8E25-6F357DB7C38B}">
      <dgm:prSet/>
      <dgm:spPr/>
      <dgm:t>
        <a:bodyPr/>
        <a:lstStyle/>
        <a:p>
          <a:r>
            <a:rPr lang="en-US"/>
            <a:t>Improved locking ensures that once a row is read for update, it cannot be re-read until the update is complete. This prevents repeated updates and maintains data integrity.</a:t>
          </a:r>
        </a:p>
      </dgm:t>
    </dgm:pt>
    <dgm:pt modelId="{E8A839AE-723B-423D-AE63-C643AD4D17FF}" type="parTrans" cxnId="{C7A24A0F-00E3-4F13-9BC1-BCB150997FE3}">
      <dgm:prSet/>
      <dgm:spPr/>
      <dgm:t>
        <a:bodyPr/>
        <a:lstStyle/>
        <a:p>
          <a:endParaRPr lang="en-US"/>
        </a:p>
      </dgm:t>
    </dgm:pt>
    <dgm:pt modelId="{A69625A5-5979-4CEF-B377-4C6C7B0C176A}" type="sibTrans" cxnId="{C7A24A0F-00E3-4F13-9BC1-BCB150997FE3}">
      <dgm:prSet/>
      <dgm:spPr/>
      <dgm:t>
        <a:bodyPr/>
        <a:lstStyle/>
        <a:p>
          <a:endParaRPr lang="en-US"/>
        </a:p>
      </dgm:t>
    </dgm:pt>
    <dgm:pt modelId="{704BA980-9F70-4209-9021-EA93952C769D}">
      <dgm:prSet/>
      <dgm:spPr/>
      <dgm:t>
        <a:bodyPr/>
        <a:lstStyle/>
        <a:p>
          <a:r>
            <a:rPr lang="en-US"/>
            <a:t>Indexes are used more intelligently during update operations. The optimizer may choose scan or seek strategies that avoid revisiting updated rows, further reducing the risk of the Halloween Problem.</a:t>
          </a:r>
        </a:p>
      </dgm:t>
    </dgm:pt>
    <dgm:pt modelId="{F3777A79-7682-4400-9380-42B60B0FED34}" type="parTrans" cxnId="{CEE5F140-1C26-4D89-B422-071452139BD4}">
      <dgm:prSet/>
      <dgm:spPr/>
      <dgm:t>
        <a:bodyPr/>
        <a:lstStyle/>
        <a:p>
          <a:endParaRPr lang="en-US"/>
        </a:p>
      </dgm:t>
    </dgm:pt>
    <dgm:pt modelId="{DA1470D5-CBC4-4CA1-8375-13934D70494A}" type="sibTrans" cxnId="{CEE5F140-1C26-4D89-B422-071452139BD4}">
      <dgm:prSet/>
      <dgm:spPr/>
      <dgm:t>
        <a:bodyPr/>
        <a:lstStyle/>
        <a:p>
          <a:endParaRPr lang="en-US"/>
        </a:p>
      </dgm:t>
    </dgm:pt>
    <dgm:pt modelId="{5835E663-E76B-4B10-A518-452048563E69}" type="pres">
      <dgm:prSet presAssocID="{4C2BDF43-D0FA-4740-90A5-713BF2DBC95F}" presName="root" presStyleCnt="0">
        <dgm:presLayoutVars>
          <dgm:dir/>
          <dgm:resizeHandles val="exact"/>
        </dgm:presLayoutVars>
      </dgm:prSet>
      <dgm:spPr/>
    </dgm:pt>
    <dgm:pt modelId="{7C46ED47-37F2-4794-A6CB-612176047A9C}" type="pres">
      <dgm:prSet presAssocID="{96EEF4DD-3A32-4CA6-B98D-9167E7370E08}" presName="compNode" presStyleCnt="0"/>
      <dgm:spPr/>
    </dgm:pt>
    <dgm:pt modelId="{888C2BB9-C73C-4BF1-9A21-51291B742B08}" type="pres">
      <dgm:prSet presAssocID="{96EEF4DD-3A32-4CA6-B98D-9167E7370E08}" presName="bgRect" presStyleLbl="bgShp" presStyleIdx="0" presStyleCnt="4"/>
      <dgm:spPr/>
    </dgm:pt>
    <dgm:pt modelId="{C6951AE6-AF33-4ED5-9C49-D4689EFAFE7F}" type="pres">
      <dgm:prSet presAssocID="{96EEF4DD-3A32-4CA6-B98D-9167E7370E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96FEB605-45AE-4BDB-84E5-F879612AF27F}" type="pres">
      <dgm:prSet presAssocID="{96EEF4DD-3A32-4CA6-B98D-9167E7370E08}" presName="spaceRect" presStyleCnt="0"/>
      <dgm:spPr/>
    </dgm:pt>
    <dgm:pt modelId="{1A4008EA-F032-4B4F-B676-15C528998343}" type="pres">
      <dgm:prSet presAssocID="{96EEF4DD-3A32-4CA6-B98D-9167E7370E08}" presName="parTx" presStyleLbl="revTx" presStyleIdx="0" presStyleCnt="4">
        <dgm:presLayoutVars>
          <dgm:chMax val="0"/>
          <dgm:chPref val="0"/>
        </dgm:presLayoutVars>
      </dgm:prSet>
      <dgm:spPr/>
    </dgm:pt>
    <dgm:pt modelId="{AA7F5A8C-3EA6-45BA-9EB9-E1200EE53DFF}" type="pres">
      <dgm:prSet presAssocID="{BD8F0CD6-7199-464F-B8F4-952C59F5D07F}" presName="sibTrans" presStyleCnt="0"/>
      <dgm:spPr/>
    </dgm:pt>
    <dgm:pt modelId="{034F9971-D251-4A3B-8496-31EDD6E1F525}" type="pres">
      <dgm:prSet presAssocID="{86BF0702-2292-4A43-984A-F4B44EF6A83A}" presName="compNode" presStyleCnt="0"/>
      <dgm:spPr/>
    </dgm:pt>
    <dgm:pt modelId="{55C09F58-F65E-4FAC-A3EB-6DBC0B2A34E4}" type="pres">
      <dgm:prSet presAssocID="{86BF0702-2292-4A43-984A-F4B44EF6A83A}" presName="bgRect" presStyleLbl="bgShp" presStyleIdx="1" presStyleCnt="4"/>
      <dgm:spPr/>
    </dgm:pt>
    <dgm:pt modelId="{5BDD50A0-0B8F-46B0-B27E-AFF3F8CE8937}" type="pres">
      <dgm:prSet presAssocID="{86BF0702-2292-4A43-984A-F4B44EF6A8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488E3F4-D986-425B-80E9-B95EC31FBFCC}" type="pres">
      <dgm:prSet presAssocID="{86BF0702-2292-4A43-984A-F4B44EF6A83A}" presName="spaceRect" presStyleCnt="0"/>
      <dgm:spPr/>
    </dgm:pt>
    <dgm:pt modelId="{E4AB6738-4280-45BD-A9EC-912D6FC33558}" type="pres">
      <dgm:prSet presAssocID="{86BF0702-2292-4A43-984A-F4B44EF6A83A}" presName="parTx" presStyleLbl="revTx" presStyleIdx="1" presStyleCnt="4">
        <dgm:presLayoutVars>
          <dgm:chMax val="0"/>
          <dgm:chPref val="0"/>
        </dgm:presLayoutVars>
      </dgm:prSet>
      <dgm:spPr/>
    </dgm:pt>
    <dgm:pt modelId="{97B81E9E-F24C-4F5A-A89C-76EA7A791BDD}" type="pres">
      <dgm:prSet presAssocID="{2ED10749-A84D-4876-82B2-CC33EF3499D2}" presName="sibTrans" presStyleCnt="0"/>
      <dgm:spPr/>
    </dgm:pt>
    <dgm:pt modelId="{E1B89C11-4030-442F-ADD9-01CC842ED1A7}" type="pres">
      <dgm:prSet presAssocID="{88E1ADC3-5CC1-4E11-8E25-6F357DB7C38B}" presName="compNode" presStyleCnt="0"/>
      <dgm:spPr/>
    </dgm:pt>
    <dgm:pt modelId="{00A7DAD9-30BB-494C-A2D9-D24B2956E780}" type="pres">
      <dgm:prSet presAssocID="{88E1ADC3-5CC1-4E11-8E25-6F357DB7C38B}" presName="bgRect" presStyleLbl="bgShp" presStyleIdx="2" presStyleCnt="4"/>
      <dgm:spPr/>
    </dgm:pt>
    <dgm:pt modelId="{FD09D2F9-C450-45FE-A876-3F94A4F98F2C}" type="pres">
      <dgm:prSet presAssocID="{88E1ADC3-5CC1-4E11-8E25-6F357DB7C3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0BAAC20C-8BC5-4881-BF30-B3BADA14176B}" type="pres">
      <dgm:prSet presAssocID="{88E1ADC3-5CC1-4E11-8E25-6F357DB7C38B}" presName="spaceRect" presStyleCnt="0"/>
      <dgm:spPr/>
    </dgm:pt>
    <dgm:pt modelId="{AEB57EAE-6C32-4E53-8245-E522B6777767}" type="pres">
      <dgm:prSet presAssocID="{88E1ADC3-5CC1-4E11-8E25-6F357DB7C38B}" presName="parTx" presStyleLbl="revTx" presStyleIdx="2" presStyleCnt="4">
        <dgm:presLayoutVars>
          <dgm:chMax val="0"/>
          <dgm:chPref val="0"/>
        </dgm:presLayoutVars>
      </dgm:prSet>
      <dgm:spPr/>
    </dgm:pt>
    <dgm:pt modelId="{0BF0936F-5ED7-4529-9170-04971070391F}" type="pres">
      <dgm:prSet presAssocID="{A69625A5-5979-4CEF-B377-4C6C7B0C176A}" presName="sibTrans" presStyleCnt="0"/>
      <dgm:spPr/>
    </dgm:pt>
    <dgm:pt modelId="{A2F4311E-9142-4FD9-B95B-565168CDC8A7}" type="pres">
      <dgm:prSet presAssocID="{704BA980-9F70-4209-9021-EA93952C769D}" presName="compNode" presStyleCnt="0"/>
      <dgm:spPr/>
    </dgm:pt>
    <dgm:pt modelId="{2A23AFDF-AED1-40A2-B4BF-5A999B183DCB}" type="pres">
      <dgm:prSet presAssocID="{704BA980-9F70-4209-9021-EA93952C769D}" presName="bgRect" presStyleLbl="bgShp" presStyleIdx="3" presStyleCnt="4"/>
      <dgm:spPr/>
    </dgm:pt>
    <dgm:pt modelId="{B7150AEB-C4C6-40BE-A075-3F6B48BFF632}" type="pres">
      <dgm:prSet presAssocID="{704BA980-9F70-4209-9021-EA93952C76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7687BAC4-4C1F-497F-871C-8EE8B62293CB}" type="pres">
      <dgm:prSet presAssocID="{704BA980-9F70-4209-9021-EA93952C769D}" presName="spaceRect" presStyleCnt="0"/>
      <dgm:spPr/>
    </dgm:pt>
    <dgm:pt modelId="{B1E176BF-C391-4578-B5A8-D235A98B5861}" type="pres">
      <dgm:prSet presAssocID="{704BA980-9F70-4209-9021-EA93952C769D}" presName="parTx" presStyleLbl="revTx" presStyleIdx="3" presStyleCnt="4">
        <dgm:presLayoutVars>
          <dgm:chMax val="0"/>
          <dgm:chPref val="0"/>
        </dgm:presLayoutVars>
      </dgm:prSet>
      <dgm:spPr/>
    </dgm:pt>
  </dgm:ptLst>
  <dgm:cxnLst>
    <dgm:cxn modelId="{A75D5B0B-D9DC-4EF6-8242-B9FD7FEC64E7}" type="presOf" srcId="{704BA980-9F70-4209-9021-EA93952C769D}" destId="{B1E176BF-C391-4578-B5A8-D235A98B5861}" srcOrd="0" destOrd="0" presId="urn:microsoft.com/office/officeart/2018/2/layout/IconVerticalSolidList"/>
    <dgm:cxn modelId="{C7A24A0F-00E3-4F13-9BC1-BCB150997FE3}" srcId="{4C2BDF43-D0FA-4740-90A5-713BF2DBC95F}" destId="{88E1ADC3-5CC1-4E11-8E25-6F357DB7C38B}" srcOrd="2" destOrd="0" parTransId="{E8A839AE-723B-423D-AE63-C643AD4D17FF}" sibTransId="{A69625A5-5979-4CEF-B377-4C6C7B0C176A}"/>
    <dgm:cxn modelId="{9F933E11-9067-4CAF-89EB-F65E12199D3C}" type="presOf" srcId="{4C2BDF43-D0FA-4740-90A5-713BF2DBC95F}" destId="{5835E663-E76B-4B10-A518-452048563E69}" srcOrd="0" destOrd="0" presId="urn:microsoft.com/office/officeart/2018/2/layout/IconVerticalSolidList"/>
    <dgm:cxn modelId="{D346422E-EA89-4687-A696-3643B90BEAEB}" srcId="{4C2BDF43-D0FA-4740-90A5-713BF2DBC95F}" destId="{96EEF4DD-3A32-4CA6-B98D-9167E7370E08}" srcOrd="0" destOrd="0" parTransId="{A657E749-A593-4B78-A8E0-C72867502B0B}" sibTransId="{BD8F0CD6-7199-464F-B8F4-952C59F5D07F}"/>
    <dgm:cxn modelId="{CEE5F140-1C26-4D89-B422-071452139BD4}" srcId="{4C2BDF43-D0FA-4740-90A5-713BF2DBC95F}" destId="{704BA980-9F70-4209-9021-EA93952C769D}" srcOrd="3" destOrd="0" parTransId="{F3777A79-7682-4400-9380-42B60B0FED34}" sibTransId="{DA1470D5-CBC4-4CA1-8375-13934D70494A}"/>
    <dgm:cxn modelId="{7CDCFB61-DD20-44B5-BCA4-DF3033613CA5}" type="presOf" srcId="{88E1ADC3-5CC1-4E11-8E25-6F357DB7C38B}" destId="{AEB57EAE-6C32-4E53-8245-E522B6777767}" srcOrd="0" destOrd="0" presId="urn:microsoft.com/office/officeart/2018/2/layout/IconVerticalSolidList"/>
    <dgm:cxn modelId="{A637686F-4E6F-442E-B20B-AAD4B3A3751D}" type="presOf" srcId="{96EEF4DD-3A32-4CA6-B98D-9167E7370E08}" destId="{1A4008EA-F032-4B4F-B676-15C528998343}" srcOrd="0" destOrd="0" presId="urn:microsoft.com/office/officeart/2018/2/layout/IconVerticalSolidList"/>
    <dgm:cxn modelId="{D5A2B070-407E-430A-A958-370BB19DCA7B}" srcId="{4C2BDF43-D0FA-4740-90A5-713BF2DBC95F}" destId="{86BF0702-2292-4A43-984A-F4B44EF6A83A}" srcOrd="1" destOrd="0" parTransId="{FD0B9B8E-40E8-40AC-A5C8-6F3747B65B66}" sibTransId="{2ED10749-A84D-4876-82B2-CC33EF3499D2}"/>
    <dgm:cxn modelId="{2202EFAE-7277-4744-B5DF-2BA8E6895FDD}" type="presOf" srcId="{86BF0702-2292-4A43-984A-F4B44EF6A83A}" destId="{E4AB6738-4280-45BD-A9EC-912D6FC33558}" srcOrd="0" destOrd="0" presId="urn:microsoft.com/office/officeart/2018/2/layout/IconVerticalSolidList"/>
    <dgm:cxn modelId="{FDE1D0B0-A5C6-4E17-A591-0DB2D3B55A7E}" type="presParOf" srcId="{5835E663-E76B-4B10-A518-452048563E69}" destId="{7C46ED47-37F2-4794-A6CB-612176047A9C}" srcOrd="0" destOrd="0" presId="urn:microsoft.com/office/officeart/2018/2/layout/IconVerticalSolidList"/>
    <dgm:cxn modelId="{55EBA724-EE13-43AF-8709-4E5E4D2B7F6E}" type="presParOf" srcId="{7C46ED47-37F2-4794-A6CB-612176047A9C}" destId="{888C2BB9-C73C-4BF1-9A21-51291B742B08}" srcOrd="0" destOrd="0" presId="urn:microsoft.com/office/officeart/2018/2/layout/IconVerticalSolidList"/>
    <dgm:cxn modelId="{EDD7B133-4367-4DFA-8AE7-FFD6CC1D2552}" type="presParOf" srcId="{7C46ED47-37F2-4794-A6CB-612176047A9C}" destId="{C6951AE6-AF33-4ED5-9C49-D4689EFAFE7F}" srcOrd="1" destOrd="0" presId="urn:microsoft.com/office/officeart/2018/2/layout/IconVerticalSolidList"/>
    <dgm:cxn modelId="{C626FE99-5A3B-4831-8109-88D10FCB022A}" type="presParOf" srcId="{7C46ED47-37F2-4794-A6CB-612176047A9C}" destId="{96FEB605-45AE-4BDB-84E5-F879612AF27F}" srcOrd="2" destOrd="0" presId="urn:microsoft.com/office/officeart/2018/2/layout/IconVerticalSolidList"/>
    <dgm:cxn modelId="{5E983FEF-0EBA-49C8-8567-2E2028B2DE24}" type="presParOf" srcId="{7C46ED47-37F2-4794-A6CB-612176047A9C}" destId="{1A4008EA-F032-4B4F-B676-15C528998343}" srcOrd="3" destOrd="0" presId="urn:microsoft.com/office/officeart/2018/2/layout/IconVerticalSolidList"/>
    <dgm:cxn modelId="{5B461A46-AD71-452D-87DB-6726A153ADD9}" type="presParOf" srcId="{5835E663-E76B-4B10-A518-452048563E69}" destId="{AA7F5A8C-3EA6-45BA-9EB9-E1200EE53DFF}" srcOrd="1" destOrd="0" presId="urn:microsoft.com/office/officeart/2018/2/layout/IconVerticalSolidList"/>
    <dgm:cxn modelId="{2851E7E3-498C-407E-AD15-659F7526E154}" type="presParOf" srcId="{5835E663-E76B-4B10-A518-452048563E69}" destId="{034F9971-D251-4A3B-8496-31EDD6E1F525}" srcOrd="2" destOrd="0" presId="urn:microsoft.com/office/officeart/2018/2/layout/IconVerticalSolidList"/>
    <dgm:cxn modelId="{6EE8F048-F1AD-4C8D-8ADC-5965E6EDDC87}" type="presParOf" srcId="{034F9971-D251-4A3B-8496-31EDD6E1F525}" destId="{55C09F58-F65E-4FAC-A3EB-6DBC0B2A34E4}" srcOrd="0" destOrd="0" presId="urn:microsoft.com/office/officeart/2018/2/layout/IconVerticalSolidList"/>
    <dgm:cxn modelId="{1A372250-45A7-41F2-A2A2-8E9976076D44}" type="presParOf" srcId="{034F9971-D251-4A3B-8496-31EDD6E1F525}" destId="{5BDD50A0-0B8F-46B0-B27E-AFF3F8CE8937}" srcOrd="1" destOrd="0" presId="urn:microsoft.com/office/officeart/2018/2/layout/IconVerticalSolidList"/>
    <dgm:cxn modelId="{6FD53499-DF20-479E-9384-8E7B6D066E5A}" type="presParOf" srcId="{034F9971-D251-4A3B-8496-31EDD6E1F525}" destId="{4488E3F4-D986-425B-80E9-B95EC31FBFCC}" srcOrd="2" destOrd="0" presId="urn:microsoft.com/office/officeart/2018/2/layout/IconVerticalSolidList"/>
    <dgm:cxn modelId="{131F0ADB-495A-4A20-8E57-776D2E462271}" type="presParOf" srcId="{034F9971-D251-4A3B-8496-31EDD6E1F525}" destId="{E4AB6738-4280-45BD-A9EC-912D6FC33558}" srcOrd="3" destOrd="0" presId="urn:microsoft.com/office/officeart/2018/2/layout/IconVerticalSolidList"/>
    <dgm:cxn modelId="{31564996-3441-4CCC-853F-FDB285379D4C}" type="presParOf" srcId="{5835E663-E76B-4B10-A518-452048563E69}" destId="{97B81E9E-F24C-4F5A-A89C-76EA7A791BDD}" srcOrd="3" destOrd="0" presId="urn:microsoft.com/office/officeart/2018/2/layout/IconVerticalSolidList"/>
    <dgm:cxn modelId="{CDCAECE2-3D80-42EC-9D64-B92BBAF611CB}" type="presParOf" srcId="{5835E663-E76B-4B10-A518-452048563E69}" destId="{E1B89C11-4030-442F-ADD9-01CC842ED1A7}" srcOrd="4" destOrd="0" presId="urn:microsoft.com/office/officeart/2018/2/layout/IconVerticalSolidList"/>
    <dgm:cxn modelId="{7A7D0B90-3001-47AC-85D7-5DA0B883768C}" type="presParOf" srcId="{E1B89C11-4030-442F-ADD9-01CC842ED1A7}" destId="{00A7DAD9-30BB-494C-A2D9-D24B2956E780}" srcOrd="0" destOrd="0" presId="urn:microsoft.com/office/officeart/2018/2/layout/IconVerticalSolidList"/>
    <dgm:cxn modelId="{A869B11A-BC4A-473B-9BAC-DEE2B4D0E945}" type="presParOf" srcId="{E1B89C11-4030-442F-ADD9-01CC842ED1A7}" destId="{FD09D2F9-C450-45FE-A876-3F94A4F98F2C}" srcOrd="1" destOrd="0" presId="urn:microsoft.com/office/officeart/2018/2/layout/IconVerticalSolidList"/>
    <dgm:cxn modelId="{E3D23728-D0E9-4A36-A333-56029C8A77B3}" type="presParOf" srcId="{E1B89C11-4030-442F-ADD9-01CC842ED1A7}" destId="{0BAAC20C-8BC5-4881-BF30-B3BADA14176B}" srcOrd="2" destOrd="0" presId="urn:microsoft.com/office/officeart/2018/2/layout/IconVerticalSolidList"/>
    <dgm:cxn modelId="{A9DF0D51-7B6A-4E4F-8C9F-CB4BF8866F65}" type="presParOf" srcId="{E1B89C11-4030-442F-ADD9-01CC842ED1A7}" destId="{AEB57EAE-6C32-4E53-8245-E522B6777767}" srcOrd="3" destOrd="0" presId="urn:microsoft.com/office/officeart/2018/2/layout/IconVerticalSolidList"/>
    <dgm:cxn modelId="{3F8AFBFF-C342-4442-8A5D-6173B6B3CBBF}" type="presParOf" srcId="{5835E663-E76B-4B10-A518-452048563E69}" destId="{0BF0936F-5ED7-4529-9170-04971070391F}" srcOrd="5" destOrd="0" presId="urn:microsoft.com/office/officeart/2018/2/layout/IconVerticalSolidList"/>
    <dgm:cxn modelId="{56A64455-26A3-4BFB-87EA-144E92594E59}" type="presParOf" srcId="{5835E663-E76B-4B10-A518-452048563E69}" destId="{A2F4311E-9142-4FD9-B95B-565168CDC8A7}" srcOrd="6" destOrd="0" presId="urn:microsoft.com/office/officeart/2018/2/layout/IconVerticalSolidList"/>
    <dgm:cxn modelId="{12746408-EDC5-4439-9E3E-CC7D8C048787}" type="presParOf" srcId="{A2F4311E-9142-4FD9-B95B-565168CDC8A7}" destId="{2A23AFDF-AED1-40A2-B4BF-5A999B183DCB}" srcOrd="0" destOrd="0" presId="urn:microsoft.com/office/officeart/2018/2/layout/IconVerticalSolidList"/>
    <dgm:cxn modelId="{333B9AE4-9D9E-4977-876B-B807FB2685F8}" type="presParOf" srcId="{A2F4311E-9142-4FD9-B95B-565168CDC8A7}" destId="{B7150AEB-C4C6-40BE-A075-3F6B48BFF632}" srcOrd="1" destOrd="0" presId="urn:microsoft.com/office/officeart/2018/2/layout/IconVerticalSolidList"/>
    <dgm:cxn modelId="{00857030-2472-476D-8B79-20A5F7F0DA3B}" type="presParOf" srcId="{A2F4311E-9142-4FD9-B95B-565168CDC8A7}" destId="{7687BAC4-4C1F-497F-871C-8EE8B62293CB}" srcOrd="2" destOrd="0" presId="urn:microsoft.com/office/officeart/2018/2/layout/IconVerticalSolidList"/>
    <dgm:cxn modelId="{4A3016E9-1ACB-45D7-B17B-D119383B7847}" type="presParOf" srcId="{A2F4311E-9142-4FD9-B95B-565168CDC8A7}" destId="{B1E176BF-C391-4578-B5A8-D235A98B586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532541D-4396-4012-B602-C3575C01572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05712B6-0BD9-401B-B005-E51730F3E2AF}">
      <dgm:prSet/>
      <dgm:spPr/>
      <dgm:t>
        <a:bodyPr/>
        <a:lstStyle/>
        <a:p>
          <a:r>
            <a:rPr lang="en-US"/>
            <a:t>Enhanced Plan Caching and Reuse</a:t>
          </a:r>
        </a:p>
      </dgm:t>
    </dgm:pt>
    <dgm:pt modelId="{61EAA4BB-A395-4559-B134-DBD96E49BAA2}" type="parTrans" cxnId="{D8D86FA7-907E-4026-BB01-5D4C2A0BDEE7}">
      <dgm:prSet/>
      <dgm:spPr/>
      <dgm:t>
        <a:bodyPr/>
        <a:lstStyle/>
        <a:p>
          <a:endParaRPr lang="en-US"/>
        </a:p>
      </dgm:t>
    </dgm:pt>
    <dgm:pt modelId="{1B7AFC01-1282-48B9-B797-F03C11270899}" type="sibTrans" cxnId="{D8D86FA7-907E-4026-BB01-5D4C2A0BDEE7}">
      <dgm:prSet/>
      <dgm:spPr/>
      <dgm:t>
        <a:bodyPr/>
        <a:lstStyle/>
        <a:p>
          <a:endParaRPr lang="en-US"/>
        </a:p>
      </dgm:t>
    </dgm:pt>
    <dgm:pt modelId="{0D81F122-D94F-46B4-AC66-4904D8A62A4C}">
      <dgm:prSet/>
      <dgm:spPr/>
      <dgm:t>
        <a:bodyPr/>
        <a:lstStyle/>
        <a:p>
          <a:r>
            <a:rPr lang="en-US"/>
            <a:t>Improved Parameter Sniffing Handling</a:t>
          </a:r>
        </a:p>
      </dgm:t>
    </dgm:pt>
    <dgm:pt modelId="{8ECA6F61-F544-471B-B233-82D466ED8058}" type="parTrans" cxnId="{C45310CB-02DA-44A6-AFDF-FE1214C72710}">
      <dgm:prSet/>
      <dgm:spPr/>
      <dgm:t>
        <a:bodyPr/>
        <a:lstStyle/>
        <a:p>
          <a:endParaRPr lang="en-US"/>
        </a:p>
      </dgm:t>
    </dgm:pt>
    <dgm:pt modelId="{6D11C75C-D98D-40AE-A2A1-F8AAFFE0D145}" type="sibTrans" cxnId="{C45310CB-02DA-44A6-AFDF-FE1214C72710}">
      <dgm:prSet/>
      <dgm:spPr/>
      <dgm:t>
        <a:bodyPr/>
        <a:lstStyle/>
        <a:p>
          <a:endParaRPr lang="en-US"/>
        </a:p>
      </dgm:t>
    </dgm:pt>
    <dgm:pt modelId="{B5006D19-1E31-4F7C-90E5-0B7523AAAB76}">
      <dgm:prSet/>
      <dgm:spPr/>
      <dgm:t>
        <a:bodyPr/>
        <a:lstStyle/>
        <a:p>
          <a:r>
            <a:rPr lang="en-US"/>
            <a:t>Batch Mode Integration</a:t>
          </a:r>
        </a:p>
      </dgm:t>
    </dgm:pt>
    <dgm:pt modelId="{5360102E-28C1-4578-ABCD-3BFE3B2B9073}" type="parTrans" cxnId="{50C000ED-F6BD-49FF-A9CC-2AE7E5AEFBF5}">
      <dgm:prSet/>
      <dgm:spPr/>
      <dgm:t>
        <a:bodyPr/>
        <a:lstStyle/>
        <a:p>
          <a:endParaRPr lang="en-US"/>
        </a:p>
      </dgm:t>
    </dgm:pt>
    <dgm:pt modelId="{3A54B17D-6AAB-47C4-B1C0-E3A0C4E523E8}" type="sibTrans" cxnId="{50C000ED-F6BD-49FF-A9CC-2AE7E5AEFBF5}">
      <dgm:prSet/>
      <dgm:spPr/>
      <dgm:t>
        <a:bodyPr/>
        <a:lstStyle/>
        <a:p>
          <a:endParaRPr lang="en-US"/>
        </a:p>
      </dgm:t>
    </dgm:pt>
    <dgm:pt modelId="{18E418B5-B041-495F-BDF9-17DAEF281B56}">
      <dgm:prSet/>
      <dgm:spPr/>
      <dgm:t>
        <a:bodyPr/>
        <a:lstStyle/>
        <a:p>
          <a:r>
            <a:rPr lang="en-US"/>
            <a:t>Reduced Memory Footprint</a:t>
          </a:r>
        </a:p>
      </dgm:t>
    </dgm:pt>
    <dgm:pt modelId="{D7E787E6-8287-4FD3-9D51-0AE042B2CEDB}" type="parTrans" cxnId="{F0965EF4-410F-484A-A0CC-16B85BB97E6F}">
      <dgm:prSet/>
      <dgm:spPr/>
      <dgm:t>
        <a:bodyPr/>
        <a:lstStyle/>
        <a:p>
          <a:endParaRPr lang="en-US"/>
        </a:p>
      </dgm:t>
    </dgm:pt>
    <dgm:pt modelId="{CF079E1B-30F5-4A4E-ACFC-245C8017512A}" type="sibTrans" cxnId="{F0965EF4-410F-484A-A0CC-16B85BB97E6F}">
      <dgm:prSet/>
      <dgm:spPr/>
      <dgm:t>
        <a:bodyPr/>
        <a:lstStyle/>
        <a:p>
          <a:endParaRPr lang="en-US"/>
        </a:p>
      </dgm:t>
    </dgm:pt>
    <dgm:pt modelId="{32FB24D0-1DF0-496E-8AE6-EAB3711EBEE1}">
      <dgm:prSet/>
      <dgm:spPr/>
      <dgm:t>
        <a:bodyPr/>
        <a:lstStyle/>
        <a:p>
          <a:r>
            <a:rPr lang="en-US"/>
            <a:t>Better Feedback for Cardinality Estimation</a:t>
          </a:r>
        </a:p>
      </dgm:t>
    </dgm:pt>
    <dgm:pt modelId="{875975D5-1F41-4CD8-8B07-B84C28171EB2}" type="parTrans" cxnId="{BB156E0F-497B-4377-9C40-C3BE322D4D6E}">
      <dgm:prSet/>
      <dgm:spPr/>
      <dgm:t>
        <a:bodyPr/>
        <a:lstStyle/>
        <a:p>
          <a:endParaRPr lang="en-US"/>
        </a:p>
      </dgm:t>
    </dgm:pt>
    <dgm:pt modelId="{5C642B4C-C1A1-4E8E-8BE2-F9C1992C1CAA}" type="sibTrans" cxnId="{BB156E0F-497B-4377-9C40-C3BE322D4D6E}">
      <dgm:prSet/>
      <dgm:spPr/>
      <dgm:t>
        <a:bodyPr/>
        <a:lstStyle/>
        <a:p>
          <a:endParaRPr lang="en-US"/>
        </a:p>
      </dgm:t>
    </dgm:pt>
    <dgm:pt modelId="{89BE8123-D21F-4C2B-A65D-2EB50A460536}" type="pres">
      <dgm:prSet presAssocID="{F532541D-4396-4012-B602-C3575C01572C}" presName="root" presStyleCnt="0">
        <dgm:presLayoutVars>
          <dgm:dir/>
          <dgm:resizeHandles val="exact"/>
        </dgm:presLayoutVars>
      </dgm:prSet>
      <dgm:spPr/>
    </dgm:pt>
    <dgm:pt modelId="{093A9372-7A3E-4152-96DF-E6B8615DEBE3}" type="pres">
      <dgm:prSet presAssocID="{705712B6-0BD9-401B-B005-E51730F3E2AF}" presName="compNode" presStyleCnt="0"/>
      <dgm:spPr/>
    </dgm:pt>
    <dgm:pt modelId="{C16BDB16-A5DD-46D3-BD1C-CA75E4F251F4}" type="pres">
      <dgm:prSet presAssocID="{705712B6-0BD9-401B-B005-E51730F3E2AF}" presName="bgRect" presStyleLbl="bgShp" presStyleIdx="0" presStyleCnt="5"/>
      <dgm:spPr/>
    </dgm:pt>
    <dgm:pt modelId="{F4546E43-0B01-4A77-BADC-FE7E58F90E3D}" type="pres">
      <dgm:prSet presAssocID="{705712B6-0BD9-401B-B005-E51730F3E2A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5E9DC18-F5B3-4468-BE75-308656A41DCB}" type="pres">
      <dgm:prSet presAssocID="{705712B6-0BD9-401B-B005-E51730F3E2AF}" presName="spaceRect" presStyleCnt="0"/>
      <dgm:spPr/>
    </dgm:pt>
    <dgm:pt modelId="{A2FC1D0B-9E46-43AD-852B-A3EA8508D056}" type="pres">
      <dgm:prSet presAssocID="{705712B6-0BD9-401B-B005-E51730F3E2AF}" presName="parTx" presStyleLbl="revTx" presStyleIdx="0" presStyleCnt="5">
        <dgm:presLayoutVars>
          <dgm:chMax val="0"/>
          <dgm:chPref val="0"/>
        </dgm:presLayoutVars>
      </dgm:prSet>
      <dgm:spPr/>
    </dgm:pt>
    <dgm:pt modelId="{7CF7D278-E879-4479-8DA5-65AA00FA63A0}" type="pres">
      <dgm:prSet presAssocID="{1B7AFC01-1282-48B9-B797-F03C11270899}" presName="sibTrans" presStyleCnt="0"/>
      <dgm:spPr/>
    </dgm:pt>
    <dgm:pt modelId="{9C9862BB-6DAD-42FA-8B77-2199B49919EF}" type="pres">
      <dgm:prSet presAssocID="{0D81F122-D94F-46B4-AC66-4904D8A62A4C}" presName="compNode" presStyleCnt="0"/>
      <dgm:spPr/>
    </dgm:pt>
    <dgm:pt modelId="{48C45866-ED86-4EC1-96A9-A6E37DBEFC02}" type="pres">
      <dgm:prSet presAssocID="{0D81F122-D94F-46B4-AC66-4904D8A62A4C}" presName="bgRect" presStyleLbl="bgShp" presStyleIdx="1" presStyleCnt="5"/>
      <dgm:spPr/>
    </dgm:pt>
    <dgm:pt modelId="{78E5226E-632D-4CD3-A015-983AE31088D6}" type="pres">
      <dgm:prSet presAssocID="{0D81F122-D94F-46B4-AC66-4904D8A62A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294B3D59-6192-49D5-9F27-3ED1790DADA7}" type="pres">
      <dgm:prSet presAssocID="{0D81F122-D94F-46B4-AC66-4904D8A62A4C}" presName="spaceRect" presStyleCnt="0"/>
      <dgm:spPr/>
    </dgm:pt>
    <dgm:pt modelId="{A76BD85B-7FE8-409C-9047-51C53B4E8379}" type="pres">
      <dgm:prSet presAssocID="{0D81F122-D94F-46B4-AC66-4904D8A62A4C}" presName="parTx" presStyleLbl="revTx" presStyleIdx="1" presStyleCnt="5">
        <dgm:presLayoutVars>
          <dgm:chMax val="0"/>
          <dgm:chPref val="0"/>
        </dgm:presLayoutVars>
      </dgm:prSet>
      <dgm:spPr/>
    </dgm:pt>
    <dgm:pt modelId="{49AEBB90-7EB5-4AD2-8C0A-5F8AF3949B89}" type="pres">
      <dgm:prSet presAssocID="{6D11C75C-D98D-40AE-A2A1-F8AAFFE0D145}" presName="sibTrans" presStyleCnt="0"/>
      <dgm:spPr/>
    </dgm:pt>
    <dgm:pt modelId="{1ED3D2CC-E851-42EA-AF5E-603CC4EE6D5F}" type="pres">
      <dgm:prSet presAssocID="{B5006D19-1E31-4F7C-90E5-0B7523AAAB76}" presName="compNode" presStyleCnt="0"/>
      <dgm:spPr/>
    </dgm:pt>
    <dgm:pt modelId="{0C05B59F-03C5-4C9F-AC74-E17ACD963097}" type="pres">
      <dgm:prSet presAssocID="{B5006D19-1E31-4F7C-90E5-0B7523AAAB76}" presName="bgRect" presStyleLbl="bgShp" presStyleIdx="2" presStyleCnt="5"/>
      <dgm:spPr/>
    </dgm:pt>
    <dgm:pt modelId="{D047D176-2D59-45AE-8BD8-D9FF2961ADBC}" type="pres">
      <dgm:prSet presAssocID="{B5006D19-1E31-4F7C-90E5-0B7523AAAB7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351E8222-A2E0-4AF3-B53D-7C7EF00AAE46}" type="pres">
      <dgm:prSet presAssocID="{B5006D19-1E31-4F7C-90E5-0B7523AAAB76}" presName="spaceRect" presStyleCnt="0"/>
      <dgm:spPr/>
    </dgm:pt>
    <dgm:pt modelId="{8DF58F3B-2B85-45E1-AD4A-6DF0BA782AD0}" type="pres">
      <dgm:prSet presAssocID="{B5006D19-1E31-4F7C-90E5-0B7523AAAB76}" presName="parTx" presStyleLbl="revTx" presStyleIdx="2" presStyleCnt="5">
        <dgm:presLayoutVars>
          <dgm:chMax val="0"/>
          <dgm:chPref val="0"/>
        </dgm:presLayoutVars>
      </dgm:prSet>
      <dgm:spPr/>
    </dgm:pt>
    <dgm:pt modelId="{FA7E0514-3FF6-446F-B07C-108D113BB304}" type="pres">
      <dgm:prSet presAssocID="{3A54B17D-6AAB-47C4-B1C0-E3A0C4E523E8}" presName="sibTrans" presStyleCnt="0"/>
      <dgm:spPr/>
    </dgm:pt>
    <dgm:pt modelId="{BA7D97E4-A612-46C0-89E6-35B9C2AFCAB3}" type="pres">
      <dgm:prSet presAssocID="{18E418B5-B041-495F-BDF9-17DAEF281B56}" presName="compNode" presStyleCnt="0"/>
      <dgm:spPr/>
    </dgm:pt>
    <dgm:pt modelId="{597DD669-249E-4CD1-A571-26566980D18B}" type="pres">
      <dgm:prSet presAssocID="{18E418B5-B041-495F-BDF9-17DAEF281B56}" presName="bgRect" presStyleLbl="bgShp" presStyleIdx="3" presStyleCnt="5"/>
      <dgm:spPr/>
    </dgm:pt>
    <dgm:pt modelId="{33105192-B4E3-4E07-A450-4B86D7CB9DAA}" type="pres">
      <dgm:prSet presAssocID="{18E418B5-B041-495F-BDF9-17DAEF281B5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print"/>
        </a:ext>
      </dgm:extLst>
    </dgm:pt>
    <dgm:pt modelId="{44D48FE2-5E4A-4863-A936-D908CAC474D8}" type="pres">
      <dgm:prSet presAssocID="{18E418B5-B041-495F-BDF9-17DAEF281B56}" presName="spaceRect" presStyleCnt="0"/>
      <dgm:spPr/>
    </dgm:pt>
    <dgm:pt modelId="{FC1BBC1C-E6AC-4905-8E28-970FB9A08CAF}" type="pres">
      <dgm:prSet presAssocID="{18E418B5-B041-495F-BDF9-17DAEF281B56}" presName="parTx" presStyleLbl="revTx" presStyleIdx="3" presStyleCnt="5">
        <dgm:presLayoutVars>
          <dgm:chMax val="0"/>
          <dgm:chPref val="0"/>
        </dgm:presLayoutVars>
      </dgm:prSet>
      <dgm:spPr/>
    </dgm:pt>
    <dgm:pt modelId="{D13F7B49-2ACD-4C6A-BE75-0B7A406FBC90}" type="pres">
      <dgm:prSet presAssocID="{CF079E1B-30F5-4A4E-ACFC-245C8017512A}" presName="sibTrans" presStyleCnt="0"/>
      <dgm:spPr/>
    </dgm:pt>
    <dgm:pt modelId="{E942B9C6-DAAF-4AD1-BA18-44789E9D6912}" type="pres">
      <dgm:prSet presAssocID="{32FB24D0-1DF0-496E-8AE6-EAB3711EBEE1}" presName="compNode" presStyleCnt="0"/>
      <dgm:spPr/>
    </dgm:pt>
    <dgm:pt modelId="{B79EDC79-8607-4E5A-B120-6FC89D649F77}" type="pres">
      <dgm:prSet presAssocID="{32FB24D0-1DF0-496E-8AE6-EAB3711EBEE1}" presName="bgRect" presStyleLbl="bgShp" presStyleIdx="4" presStyleCnt="5"/>
      <dgm:spPr/>
    </dgm:pt>
    <dgm:pt modelId="{DA07799B-CAF2-4872-BDF9-F4478A35B0BF}" type="pres">
      <dgm:prSet presAssocID="{32FB24D0-1DF0-496E-8AE6-EAB3711EBEE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2B14DB52-2D3F-4CF9-9829-AD83E34BB74F}" type="pres">
      <dgm:prSet presAssocID="{32FB24D0-1DF0-496E-8AE6-EAB3711EBEE1}" presName="spaceRect" presStyleCnt="0"/>
      <dgm:spPr/>
    </dgm:pt>
    <dgm:pt modelId="{2AA070A6-69A6-4FA3-B227-DE1468CD8862}" type="pres">
      <dgm:prSet presAssocID="{32FB24D0-1DF0-496E-8AE6-EAB3711EBEE1}" presName="parTx" presStyleLbl="revTx" presStyleIdx="4" presStyleCnt="5">
        <dgm:presLayoutVars>
          <dgm:chMax val="0"/>
          <dgm:chPref val="0"/>
        </dgm:presLayoutVars>
      </dgm:prSet>
      <dgm:spPr/>
    </dgm:pt>
  </dgm:ptLst>
  <dgm:cxnLst>
    <dgm:cxn modelId="{BB156E0F-497B-4377-9C40-C3BE322D4D6E}" srcId="{F532541D-4396-4012-B602-C3575C01572C}" destId="{32FB24D0-1DF0-496E-8AE6-EAB3711EBEE1}" srcOrd="4" destOrd="0" parTransId="{875975D5-1F41-4CD8-8B07-B84C28171EB2}" sibTransId="{5C642B4C-C1A1-4E8E-8BE2-F9C1992C1CAA}"/>
    <dgm:cxn modelId="{E3E25D43-130A-459F-9336-613F02DEE256}" type="presOf" srcId="{32FB24D0-1DF0-496E-8AE6-EAB3711EBEE1}" destId="{2AA070A6-69A6-4FA3-B227-DE1468CD8862}" srcOrd="0" destOrd="0" presId="urn:microsoft.com/office/officeart/2018/2/layout/IconVerticalSolidList"/>
    <dgm:cxn modelId="{2F149C99-1AE1-4442-A6B7-CDB01E64F8C7}" type="presOf" srcId="{B5006D19-1E31-4F7C-90E5-0B7523AAAB76}" destId="{8DF58F3B-2B85-45E1-AD4A-6DF0BA782AD0}" srcOrd="0" destOrd="0" presId="urn:microsoft.com/office/officeart/2018/2/layout/IconVerticalSolidList"/>
    <dgm:cxn modelId="{9303E79D-AA36-4EFE-B4CF-2696E5390FEA}" type="presOf" srcId="{F532541D-4396-4012-B602-C3575C01572C}" destId="{89BE8123-D21F-4C2B-A65D-2EB50A460536}" srcOrd="0" destOrd="0" presId="urn:microsoft.com/office/officeart/2018/2/layout/IconVerticalSolidList"/>
    <dgm:cxn modelId="{F5D5029F-7F0F-4D35-B7F2-D54B2FD0A84A}" type="presOf" srcId="{705712B6-0BD9-401B-B005-E51730F3E2AF}" destId="{A2FC1D0B-9E46-43AD-852B-A3EA8508D056}" srcOrd="0" destOrd="0" presId="urn:microsoft.com/office/officeart/2018/2/layout/IconVerticalSolidList"/>
    <dgm:cxn modelId="{D8D86FA7-907E-4026-BB01-5D4C2A0BDEE7}" srcId="{F532541D-4396-4012-B602-C3575C01572C}" destId="{705712B6-0BD9-401B-B005-E51730F3E2AF}" srcOrd="0" destOrd="0" parTransId="{61EAA4BB-A395-4559-B134-DBD96E49BAA2}" sibTransId="{1B7AFC01-1282-48B9-B797-F03C11270899}"/>
    <dgm:cxn modelId="{84D356AE-D80A-4CAF-8133-A5D735611A4A}" type="presOf" srcId="{0D81F122-D94F-46B4-AC66-4904D8A62A4C}" destId="{A76BD85B-7FE8-409C-9047-51C53B4E8379}" srcOrd="0" destOrd="0" presId="urn:microsoft.com/office/officeart/2018/2/layout/IconVerticalSolidList"/>
    <dgm:cxn modelId="{C45310CB-02DA-44A6-AFDF-FE1214C72710}" srcId="{F532541D-4396-4012-B602-C3575C01572C}" destId="{0D81F122-D94F-46B4-AC66-4904D8A62A4C}" srcOrd="1" destOrd="0" parTransId="{8ECA6F61-F544-471B-B233-82D466ED8058}" sibTransId="{6D11C75C-D98D-40AE-A2A1-F8AAFFE0D145}"/>
    <dgm:cxn modelId="{BA128DD1-75E7-4E44-BA36-F7514B71BC46}" type="presOf" srcId="{18E418B5-B041-495F-BDF9-17DAEF281B56}" destId="{FC1BBC1C-E6AC-4905-8E28-970FB9A08CAF}" srcOrd="0" destOrd="0" presId="urn:microsoft.com/office/officeart/2018/2/layout/IconVerticalSolidList"/>
    <dgm:cxn modelId="{50C000ED-F6BD-49FF-A9CC-2AE7E5AEFBF5}" srcId="{F532541D-4396-4012-B602-C3575C01572C}" destId="{B5006D19-1E31-4F7C-90E5-0B7523AAAB76}" srcOrd="2" destOrd="0" parTransId="{5360102E-28C1-4578-ABCD-3BFE3B2B9073}" sibTransId="{3A54B17D-6AAB-47C4-B1C0-E3A0C4E523E8}"/>
    <dgm:cxn modelId="{F0965EF4-410F-484A-A0CC-16B85BB97E6F}" srcId="{F532541D-4396-4012-B602-C3575C01572C}" destId="{18E418B5-B041-495F-BDF9-17DAEF281B56}" srcOrd="3" destOrd="0" parTransId="{D7E787E6-8287-4FD3-9D51-0AE042B2CEDB}" sibTransId="{CF079E1B-30F5-4A4E-ACFC-245C8017512A}"/>
    <dgm:cxn modelId="{F700454D-57B6-468A-B926-A140503D20A4}" type="presParOf" srcId="{89BE8123-D21F-4C2B-A65D-2EB50A460536}" destId="{093A9372-7A3E-4152-96DF-E6B8615DEBE3}" srcOrd="0" destOrd="0" presId="urn:microsoft.com/office/officeart/2018/2/layout/IconVerticalSolidList"/>
    <dgm:cxn modelId="{981DE8C7-FB62-453A-91F1-740D76547808}" type="presParOf" srcId="{093A9372-7A3E-4152-96DF-E6B8615DEBE3}" destId="{C16BDB16-A5DD-46D3-BD1C-CA75E4F251F4}" srcOrd="0" destOrd="0" presId="urn:microsoft.com/office/officeart/2018/2/layout/IconVerticalSolidList"/>
    <dgm:cxn modelId="{0DE8EA84-86FF-4F3E-B507-0F4A62924323}" type="presParOf" srcId="{093A9372-7A3E-4152-96DF-E6B8615DEBE3}" destId="{F4546E43-0B01-4A77-BADC-FE7E58F90E3D}" srcOrd="1" destOrd="0" presId="urn:microsoft.com/office/officeart/2018/2/layout/IconVerticalSolidList"/>
    <dgm:cxn modelId="{3F856D10-F78D-45C4-A165-AA1873D670F7}" type="presParOf" srcId="{093A9372-7A3E-4152-96DF-E6B8615DEBE3}" destId="{B5E9DC18-F5B3-4468-BE75-308656A41DCB}" srcOrd="2" destOrd="0" presId="urn:microsoft.com/office/officeart/2018/2/layout/IconVerticalSolidList"/>
    <dgm:cxn modelId="{234C8541-A8FF-4627-8A71-7E4C7B29943B}" type="presParOf" srcId="{093A9372-7A3E-4152-96DF-E6B8615DEBE3}" destId="{A2FC1D0B-9E46-43AD-852B-A3EA8508D056}" srcOrd="3" destOrd="0" presId="urn:microsoft.com/office/officeart/2018/2/layout/IconVerticalSolidList"/>
    <dgm:cxn modelId="{C12B7726-4EDB-424D-9991-04ED56DAFB00}" type="presParOf" srcId="{89BE8123-D21F-4C2B-A65D-2EB50A460536}" destId="{7CF7D278-E879-4479-8DA5-65AA00FA63A0}" srcOrd="1" destOrd="0" presId="urn:microsoft.com/office/officeart/2018/2/layout/IconVerticalSolidList"/>
    <dgm:cxn modelId="{F328FE20-82FD-4577-9997-191A23030AFE}" type="presParOf" srcId="{89BE8123-D21F-4C2B-A65D-2EB50A460536}" destId="{9C9862BB-6DAD-42FA-8B77-2199B49919EF}" srcOrd="2" destOrd="0" presId="urn:microsoft.com/office/officeart/2018/2/layout/IconVerticalSolidList"/>
    <dgm:cxn modelId="{3C8FF779-4029-4A0E-B144-76B05C97B43B}" type="presParOf" srcId="{9C9862BB-6DAD-42FA-8B77-2199B49919EF}" destId="{48C45866-ED86-4EC1-96A9-A6E37DBEFC02}" srcOrd="0" destOrd="0" presId="urn:microsoft.com/office/officeart/2018/2/layout/IconVerticalSolidList"/>
    <dgm:cxn modelId="{AA8BB91C-BE25-47F8-B7DC-669B1FCB8413}" type="presParOf" srcId="{9C9862BB-6DAD-42FA-8B77-2199B49919EF}" destId="{78E5226E-632D-4CD3-A015-983AE31088D6}" srcOrd="1" destOrd="0" presId="urn:microsoft.com/office/officeart/2018/2/layout/IconVerticalSolidList"/>
    <dgm:cxn modelId="{189BE7D9-5128-4AA3-A00E-94006B63E79A}" type="presParOf" srcId="{9C9862BB-6DAD-42FA-8B77-2199B49919EF}" destId="{294B3D59-6192-49D5-9F27-3ED1790DADA7}" srcOrd="2" destOrd="0" presId="urn:microsoft.com/office/officeart/2018/2/layout/IconVerticalSolidList"/>
    <dgm:cxn modelId="{D86A22D0-DC66-4E2E-A86B-1919842CCD65}" type="presParOf" srcId="{9C9862BB-6DAD-42FA-8B77-2199B49919EF}" destId="{A76BD85B-7FE8-409C-9047-51C53B4E8379}" srcOrd="3" destOrd="0" presId="urn:microsoft.com/office/officeart/2018/2/layout/IconVerticalSolidList"/>
    <dgm:cxn modelId="{0E5E0E87-7DD0-4989-A4B1-94013414F63F}" type="presParOf" srcId="{89BE8123-D21F-4C2B-A65D-2EB50A460536}" destId="{49AEBB90-7EB5-4AD2-8C0A-5F8AF3949B89}" srcOrd="3" destOrd="0" presId="urn:microsoft.com/office/officeart/2018/2/layout/IconVerticalSolidList"/>
    <dgm:cxn modelId="{E8FE22A5-5A56-4459-9428-F22A1503CA5F}" type="presParOf" srcId="{89BE8123-D21F-4C2B-A65D-2EB50A460536}" destId="{1ED3D2CC-E851-42EA-AF5E-603CC4EE6D5F}" srcOrd="4" destOrd="0" presId="urn:microsoft.com/office/officeart/2018/2/layout/IconVerticalSolidList"/>
    <dgm:cxn modelId="{2FD186AE-1286-4A48-B6F3-A2F9C430BC90}" type="presParOf" srcId="{1ED3D2CC-E851-42EA-AF5E-603CC4EE6D5F}" destId="{0C05B59F-03C5-4C9F-AC74-E17ACD963097}" srcOrd="0" destOrd="0" presId="urn:microsoft.com/office/officeart/2018/2/layout/IconVerticalSolidList"/>
    <dgm:cxn modelId="{0022B9DC-78BA-452A-A57A-BC6211A41CBD}" type="presParOf" srcId="{1ED3D2CC-E851-42EA-AF5E-603CC4EE6D5F}" destId="{D047D176-2D59-45AE-8BD8-D9FF2961ADBC}" srcOrd="1" destOrd="0" presId="urn:microsoft.com/office/officeart/2018/2/layout/IconVerticalSolidList"/>
    <dgm:cxn modelId="{61651682-1873-4BCD-B94F-F448F685EC1B}" type="presParOf" srcId="{1ED3D2CC-E851-42EA-AF5E-603CC4EE6D5F}" destId="{351E8222-A2E0-4AF3-B53D-7C7EF00AAE46}" srcOrd="2" destOrd="0" presId="urn:microsoft.com/office/officeart/2018/2/layout/IconVerticalSolidList"/>
    <dgm:cxn modelId="{B8156BD9-B549-4684-8F8D-546A0A58F7D0}" type="presParOf" srcId="{1ED3D2CC-E851-42EA-AF5E-603CC4EE6D5F}" destId="{8DF58F3B-2B85-45E1-AD4A-6DF0BA782AD0}" srcOrd="3" destOrd="0" presId="urn:microsoft.com/office/officeart/2018/2/layout/IconVerticalSolidList"/>
    <dgm:cxn modelId="{F85AD8C0-43E3-4097-97ED-369EE9F95A7C}" type="presParOf" srcId="{89BE8123-D21F-4C2B-A65D-2EB50A460536}" destId="{FA7E0514-3FF6-446F-B07C-108D113BB304}" srcOrd="5" destOrd="0" presId="urn:microsoft.com/office/officeart/2018/2/layout/IconVerticalSolidList"/>
    <dgm:cxn modelId="{A6F13162-B763-4E43-9615-947AA3050CE0}" type="presParOf" srcId="{89BE8123-D21F-4C2B-A65D-2EB50A460536}" destId="{BA7D97E4-A612-46C0-89E6-35B9C2AFCAB3}" srcOrd="6" destOrd="0" presId="urn:microsoft.com/office/officeart/2018/2/layout/IconVerticalSolidList"/>
    <dgm:cxn modelId="{8D9ADD3F-386C-45F3-AA66-D60BD554D07F}" type="presParOf" srcId="{BA7D97E4-A612-46C0-89E6-35B9C2AFCAB3}" destId="{597DD669-249E-4CD1-A571-26566980D18B}" srcOrd="0" destOrd="0" presId="urn:microsoft.com/office/officeart/2018/2/layout/IconVerticalSolidList"/>
    <dgm:cxn modelId="{2416F966-3CBE-4218-BB25-D7BA26B020BA}" type="presParOf" srcId="{BA7D97E4-A612-46C0-89E6-35B9C2AFCAB3}" destId="{33105192-B4E3-4E07-A450-4B86D7CB9DAA}" srcOrd="1" destOrd="0" presId="urn:microsoft.com/office/officeart/2018/2/layout/IconVerticalSolidList"/>
    <dgm:cxn modelId="{37B8B581-EB13-4146-9480-2F01C5B9EF2D}" type="presParOf" srcId="{BA7D97E4-A612-46C0-89E6-35B9C2AFCAB3}" destId="{44D48FE2-5E4A-4863-A936-D908CAC474D8}" srcOrd="2" destOrd="0" presId="urn:microsoft.com/office/officeart/2018/2/layout/IconVerticalSolidList"/>
    <dgm:cxn modelId="{C00C37CF-1089-4D73-A925-6A22CF6020CC}" type="presParOf" srcId="{BA7D97E4-A612-46C0-89E6-35B9C2AFCAB3}" destId="{FC1BBC1C-E6AC-4905-8E28-970FB9A08CAF}" srcOrd="3" destOrd="0" presId="urn:microsoft.com/office/officeart/2018/2/layout/IconVerticalSolidList"/>
    <dgm:cxn modelId="{99413B68-1C83-4D4D-8768-1C6D675F8BD7}" type="presParOf" srcId="{89BE8123-D21F-4C2B-A65D-2EB50A460536}" destId="{D13F7B49-2ACD-4C6A-BE75-0B7A406FBC90}" srcOrd="7" destOrd="0" presId="urn:microsoft.com/office/officeart/2018/2/layout/IconVerticalSolidList"/>
    <dgm:cxn modelId="{BD002E22-2E53-4CDD-AC09-B13ECAE04E73}" type="presParOf" srcId="{89BE8123-D21F-4C2B-A65D-2EB50A460536}" destId="{E942B9C6-DAAF-4AD1-BA18-44789E9D6912}" srcOrd="8" destOrd="0" presId="urn:microsoft.com/office/officeart/2018/2/layout/IconVerticalSolidList"/>
    <dgm:cxn modelId="{6DBD61E6-C569-4962-A33A-A81CFC3DB00C}" type="presParOf" srcId="{E942B9C6-DAAF-4AD1-BA18-44789E9D6912}" destId="{B79EDC79-8607-4E5A-B120-6FC89D649F77}" srcOrd="0" destOrd="0" presId="urn:microsoft.com/office/officeart/2018/2/layout/IconVerticalSolidList"/>
    <dgm:cxn modelId="{29B2F7AB-6CD9-4988-83D0-E0CD08F29034}" type="presParOf" srcId="{E942B9C6-DAAF-4AD1-BA18-44789E9D6912}" destId="{DA07799B-CAF2-4872-BDF9-F4478A35B0BF}" srcOrd="1" destOrd="0" presId="urn:microsoft.com/office/officeart/2018/2/layout/IconVerticalSolidList"/>
    <dgm:cxn modelId="{8251D5BF-0E33-4A11-AD23-92D6AA9B1DC2}" type="presParOf" srcId="{E942B9C6-DAAF-4AD1-BA18-44789E9D6912}" destId="{2B14DB52-2D3F-4CF9-9829-AD83E34BB74F}" srcOrd="2" destOrd="0" presId="urn:microsoft.com/office/officeart/2018/2/layout/IconVerticalSolidList"/>
    <dgm:cxn modelId="{516904B4-CDE8-4042-AFAF-8EB3DD62DC01}" type="presParOf" srcId="{E942B9C6-DAAF-4AD1-BA18-44789E9D6912}" destId="{2AA070A6-69A6-4FA3-B227-DE1468CD88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070D649-39CE-426A-977B-D811BFEFEBCA}"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E427834A-B7D1-49B2-8827-CF6CE46B3772}">
      <dgm:prSet/>
      <dgm:spPr/>
      <dgm:t>
        <a:bodyPr/>
        <a:lstStyle/>
        <a:p>
          <a:r>
            <a:rPr lang="en-US"/>
            <a:t>Abort future query execution</a:t>
          </a:r>
        </a:p>
      </dgm:t>
    </dgm:pt>
    <dgm:pt modelId="{D750909F-BBA3-40AF-A0A8-95866F3299F8}" type="parTrans" cxnId="{66DE69D1-BF81-4E2D-B475-11A36189ED7D}">
      <dgm:prSet/>
      <dgm:spPr/>
      <dgm:t>
        <a:bodyPr/>
        <a:lstStyle/>
        <a:p>
          <a:endParaRPr lang="en-US"/>
        </a:p>
      </dgm:t>
    </dgm:pt>
    <dgm:pt modelId="{16D1E7C8-02A1-43DE-96EA-A46614A4B90C}" type="sibTrans" cxnId="{66DE69D1-BF81-4E2D-B475-11A36189ED7D}">
      <dgm:prSet/>
      <dgm:spPr/>
      <dgm:t>
        <a:bodyPr/>
        <a:lstStyle/>
        <a:p>
          <a:endParaRPr lang="en-US"/>
        </a:p>
      </dgm:t>
    </dgm:pt>
    <dgm:pt modelId="{521811C6-30B9-44CA-9BD8-FA25B23D6A9B}">
      <dgm:prSet/>
      <dgm:spPr/>
      <dgm:t>
        <a:bodyPr/>
        <a:lstStyle/>
        <a:p>
          <a:r>
            <a:rPr lang="en-US"/>
            <a:t>Stop rogue queries from harming other users</a:t>
          </a:r>
        </a:p>
      </dgm:t>
    </dgm:pt>
    <dgm:pt modelId="{7E495E07-AA17-4F9F-B8DF-B781032FFAA8}" type="parTrans" cxnId="{BE83E8B3-289F-47E9-B5A8-B4EC4FFE439F}">
      <dgm:prSet/>
      <dgm:spPr/>
      <dgm:t>
        <a:bodyPr/>
        <a:lstStyle/>
        <a:p>
          <a:endParaRPr lang="en-US"/>
        </a:p>
      </dgm:t>
    </dgm:pt>
    <dgm:pt modelId="{395A102D-C7D0-4092-913F-38C5A162BC70}" type="sibTrans" cxnId="{BE83E8B3-289F-47E9-B5A8-B4EC4FFE439F}">
      <dgm:prSet/>
      <dgm:spPr/>
      <dgm:t>
        <a:bodyPr/>
        <a:lstStyle/>
        <a:p>
          <a:endParaRPr lang="en-US"/>
        </a:p>
      </dgm:t>
    </dgm:pt>
    <dgm:pt modelId="{2CA39BAD-554F-4F5F-A612-3A424F3F6644}">
      <dgm:prSet/>
      <dgm:spPr/>
      <dgm:t>
        <a:bodyPr/>
        <a:lstStyle/>
        <a:p>
          <a:r>
            <a:rPr lang="en-US"/>
            <a:t>Query Store Hint</a:t>
          </a:r>
        </a:p>
      </dgm:t>
    </dgm:pt>
    <dgm:pt modelId="{873C1888-8E8F-4680-8247-7C76EE4AFB9A}" type="parTrans" cxnId="{35D84C42-C848-4443-A426-6EDC9029809B}">
      <dgm:prSet/>
      <dgm:spPr/>
      <dgm:t>
        <a:bodyPr/>
        <a:lstStyle/>
        <a:p>
          <a:endParaRPr lang="en-US"/>
        </a:p>
      </dgm:t>
    </dgm:pt>
    <dgm:pt modelId="{42F410D7-40EF-4602-884A-1B6D3B8F8FCC}" type="sibTrans" cxnId="{35D84C42-C848-4443-A426-6EDC9029809B}">
      <dgm:prSet/>
      <dgm:spPr/>
      <dgm:t>
        <a:bodyPr/>
        <a:lstStyle/>
        <a:p>
          <a:endParaRPr lang="en-US"/>
        </a:p>
      </dgm:t>
    </dgm:pt>
    <dgm:pt modelId="{B1FC42C0-935F-4DD8-9740-34E46AF860CD}" type="pres">
      <dgm:prSet presAssocID="{F070D649-39CE-426A-977B-D811BFEFEBCA}" presName="hierChild1" presStyleCnt="0">
        <dgm:presLayoutVars>
          <dgm:chPref val="1"/>
          <dgm:dir/>
          <dgm:animOne val="branch"/>
          <dgm:animLvl val="lvl"/>
          <dgm:resizeHandles/>
        </dgm:presLayoutVars>
      </dgm:prSet>
      <dgm:spPr/>
    </dgm:pt>
    <dgm:pt modelId="{2812DEC7-4C8C-46A0-96E4-FA89544ED357}" type="pres">
      <dgm:prSet presAssocID="{E427834A-B7D1-49B2-8827-CF6CE46B3772}" presName="hierRoot1" presStyleCnt="0"/>
      <dgm:spPr/>
    </dgm:pt>
    <dgm:pt modelId="{C225725C-6EAF-414B-8AE2-885F9C4029FF}" type="pres">
      <dgm:prSet presAssocID="{E427834A-B7D1-49B2-8827-CF6CE46B3772}" presName="composite" presStyleCnt="0"/>
      <dgm:spPr/>
    </dgm:pt>
    <dgm:pt modelId="{23BE458F-502F-41F7-B318-C75FD4C69E16}" type="pres">
      <dgm:prSet presAssocID="{E427834A-B7D1-49B2-8827-CF6CE46B3772}" presName="background" presStyleLbl="node0" presStyleIdx="0" presStyleCnt="3"/>
      <dgm:spPr>
        <a:solidFill>
          <a:schemeClr val="accent2">
            <a:lumMod val="75000"/>
          </a:schemeClr>
        </a:solidFill>
      </dgm:spPr>
    </dgm:pt>
    <dgm:pt modelId="{A24DB864-A40C-4AE0-80B0-49E71EC2EE19}" type="pres">
      <dgm:prSet presAssocID="{E427834A-B7D1-49B2-8827-CF6CE46B3772}" presName="text" presStyleLbl="fgAcc0" presStyleIdx="0" presStyleCnt="3">
        <dgm:presLayoutVars>
          <dgm:chPref val="3"/>
        </dgm:presLayoutVars>
      </dgm:prSet>
      <dgm:spPr/>
    </dgm:pt>
    <dgm:pt modelId="{C486DAF8-5E11-4E37-A885-035E4AA4D605}" type="pres">
      <dgm:prSet presAssocID="{E427834A-B7D1-49B2-8827-CF6CE46B3772}" presName="hierChild2" presStyleCnt="0"/>
      <dgm:spPr/>
    </dgm:pt>
    <dgm:pt modelId="{A15346DC-3D47-4E2F-AD58-C36E97FFF89A}" type="pres">
      <dgm:prSet presAssocID="{521811C6-30B9-44CA-9BD8-FA25B23D6A9B}" presName="hierRoot1" presStyleCnt="0"/>
      <dgm:spPr/>
    </dgm:pt>
    <dgm:pt modelId="{289E5C4B-00CE-455E-A44A-1046EC7FDBB7}" type="pres">
      <dgm:prSet presAssocID="{521811C6-30B9-44CA-9BD8-FA25B23D6A9B}" presName="composite" presStyleCnt="0"/>
      <dgm:spPr/>
    </dgm:pt>
    <dgm:pt modelId="{864D4B4A-5B10-447D-8A3E-DE6A9ED509B1}" type="pres">
      <dgm:prSet presAssocID="{521811C6-30B9-44CA-9BD8-FA25B23D6A9B}" presName="background" presStyleLbl="node0" presStyleIdx="1" presStyleCnt="3"/>
      <dgm:spPr>
        <a:solidFill>
          <a:schemeClr val="accent2">
            <a:lumMod val="75000"/>
          </a:schemeClr>
        </a:solidFill>
      </dgm:spPr>
    </dgm:pt>
    <dgm:pt modelId="{CA8BBEB3-D1AF-48C3-8414-0EF782B6AB0E}" type="pres">
      <dgm:prSet presAssocID="{521811C6-30B9-44CA-9BD8-FA25B23D6A9B}" presName="text" presStyleLbl="fgAcc0" presStyleIdx="1" presStyleCnt="3">
        <dgm:presLayoutVars>
          <dgm:chPref val="3"/>
        </dgm:presLayoutVars>
      </dgm:prSet>
      <dgm:spPr/>
    </dgm:pt>
    <dgm:pt modelId="{3DA915D7-3C09-4401-A3D8-33030969362E}" type="pres">
      <dgm:prSet presAssocID="{521811C6-30B9-44CA-9BD8-FA25B23D6A9B}" presName="hierChild2" presStyleCnt="0"/>
      <dgm:spPr/>
    </dgm:pt>
    <dgm:pt modelId="{B8F64292-973C-4ACA-AC75-966FE7AD4A32}" type="pres">
      <dgm:prSet presAssocID="{2CA39BAD-554F-4F5F-A612-3A424F3F6644}" presName="hierRoot1" presStyleCnt="0"/>
      <dgm:spPr/>
    </dgm:pt>
    <dgm:pt modelId="{BC6D0880-2251-49F1-A659-E257E568167A}" type="pres">
      <dgm:prSet presAssocID="{2CA39BAD-554F-4F5F-A612-3A424F3F6644}" presName="composite" presStyleCnt="0"/>
      <dgm:spPr/>
    </dgm:pt>
    <dgm:pt modelId="{ECE8ADC9-A94E-4AEB-985A-41D61E5734A7}" type="pres">
      <dgm:prSet presAssocID="{2CA39BAD-554F-4F5F-A612-3A424F3F6644}" presName="background" presStyleLbl="node0" presStyleIdx="2" presStyleCnt="3"/>
      <dgm:spPr>
        <a:solidFill>
          <a:schemeClr val="accent2">
            <a:lumMod val="75000"/>
          </a:schemeClr>
        </a:solidFill>
      </dgm:spPr>
    </dgm:pt>
    <dgm:pt modelId="{86B1EC49-1FD1-4593-B596-04E26E0C64BE}" type="pres">
      <dgm:prSet presAssocID="{2CA39BAD-554F-4F5F-A612-3A424F3F6644}" presName="text" presStyleLbl="fgAcc0" presStyleIdx="2" presStyleCnt="3">
        <dgm:presLayoutVars>
          <dgm:chPref val="3"/>
        </dgm:presLayoutVars>
      </dgm:prSet>
      <dgm:spPr/>
    </dgm:pt>
    <dgm:pt modelId="{D60980BA-180C-433B-B729-48437B12F22C}" type="pres">
      <dgm:prSet presAssocID="{2CA39BAD-554F-4F5F-A612-3A424F3F6644}" presName="hierChild2" presStyleCnt="0"/>
      <dgm:spPr/>
    </dgm:pt>
  </dgm:ptLst>
  <dgm:cxnLst>
    <dgm:cxn modelId="{35D84C42-C848-4443-A426-6EDC9029809B}" srcId="{F070D649-39CE-426A-977B-D811BFEFEBCA}" destId="{2CA39BAD-554F-4F5F-A612-3A424F3F6644}" srcOrd="2" destOrd="0" parTransId="{873C1888-8E8F-4680-8247-7C76EE4AFB9A}" sibTransId="{42F410D7-40EF-4602-884A-1B6D3B8F8FCC}"/>
    <dgm:cxn modelId="{7CDCAC99-3B87-47CE-A890-FB5EFDE145C8}" type="presOf" srcId="{2CA39BAD-554F-4F5F-A612-3A424F3F6644}" destId="{86B1EC49-1FD1-4593-B596-04E26E0C64BE}" srcOrd="0" destOrd="0" presId="urn:microsoft.com/office/officeart/2005/8/layout/hierarchy1"/>
    <dgm:cxn modelId="{BE83E8B3-289F-47E9-B5A8-B4EC4FFE439F}" srcId="{F070D649-39CE-426A-977B-D811BFEFEBCA}" destId="{521811C6-30B9-44CA-9BD8-FA25B23D6A9B}" srcOrd="1" destOrd="0" parTransId="{7E495E07-AA17-4F9F-B8DF-B781032FFAA8}" sibTransId="{395A102D-C7D0-4092-913F-38C5A162BC70}"/>
    <dgm:cxn modelId="{232BC8B9-A012-42AC-B60D-BF482D8965DE}" type="presOf" srcId="{F070D649-39CE-426A-977B-D811BFEFEBCA}" destId="{B1FC42C0-935F-4DD8-9740-34E46AF860CD}" srcOrd="0" destOrd="0" presId="urn:microsoft.com/office/officeart/2005/8/layout/hierarchy1"/>
    <dgm:cxn modelId="{AA3E03BF-4878-4D57-9566-30FCA498DFCF}" type="presOf" srcId="{E427834A-B7D1-49B2-8827-CF6CE46B3772}" destId="{A24DB864-A40C-4AE0-80B0-49E71EC2EE19}" srcOrd="0" destOrd="0" presId="urn:microsoft.com/office/officeart/2005/8/layout/hierarchy1"/>
    <dgm:cxn modelId="{66DE69D1-BF81-4E2D-B475-11A36189ED7D}" srcId="{F070D649-39CE-426A-977B-D811BFEFEBCA}" destId="{E427834A-B7D1-49B2-8827-CF6CE46B3772}" srcOrd="0" destOrd="0" parTransId="{D750909F-BBA3-40AF-A0A8-95866F3299F8}" sibTransId="{16D1E7C8-02A1-43DE-96EA-A46614A4B90C}"/>
    <dgm:cxn modelId="{60144FD1-4A6E-4A37-BA2F-686799EC79AB}" type="presOf" srcId="{521811C6-30B9-44CA-9BD8-FA25B23D6A9B}" destId="{CA8BBEB3-D1AF-48C3-8414-0EF782B6AB0E}" srcOrd="0" destOrd="0" presId="urn:microsoft.com/office/officeart/2005/8/layout/hierarchy1"/>
    <dgm:cxn modelId="{9CE4C74E-FA21-47BB-8CB5-356C4C5E78CF}" type="presParOf" srcId="{B1FC42C0-935F-4DD8-9740-34E46AF860CD}" destId="{2812DEC7-4C8C-46A0-96E4-FA89544ED357}" srcOrd="0" destOrd="0" presId="urn:microsoft.com/office/officeart/2005/8/layout/hierarchy1"/>
    <dgm:cxn modelId="{0EF555BD-D71F-4EF2-9D35-C9AEF3979C3B}" type="presParOf" srcId="{2812DEC7-4C8C-46A0-96E4-FA89544ED357}" destId="{C225725C-6EAF-414B-8AE2-885F9C4029FF}" srcOrd="0" destOrd="0" presId="urn:microsoft.com/office/officeart/2005/8/layout/hierarchy1"/>
    <dgm:cxn modelId="{981BF5FA-7EEC-4D01-9955-5B4761797A67}" type="presParOf" srcId="{C225725C-6EAF-414B-8AE2-885F9C4029FF}" destId="{23BE458F-502F-41F7-B318-C75FD4C69E16}" srcOrd="0" destOrd="0" presId="urn:microsoft.com/office/officeart/2005/8/layout/hierarchy1"/>
    <dgm:cxn modelId="{57384D00-10D6-4E00-9EE8-F3FF0152B029}" type="presParOf" srcId="{C225725C-6EAF-414B-8AE2-885F9C4029FF}" destId="{A24DB864-A40C-4AE0-80B0-49E71EC2EE19}" srcOrd="1" destOrd="0" presId="urn:microsoft.com/office/officeart/2005/8/layout/hierarchy1"/>
    <dgm:cxn modelId="{F36FA128-2157-4D54-A677-17B6AB98A881}" type="presParOf" srcId="{2812DEC7-4C8C-46A0-96E4-FA89544ED357}" destId="{C486DAF8-5E11-4E37-A885-035E4AA4D605}" srcOrd="1" destOrd="0" presId="urn:microsoft.com/office/officeart/2005/8/layout/hierarchy1"/>
    <dgm:cxn modelId="{D8E03BD0-1777-42F2-AC31-B2CD49E8EB0B}" type="presParOf" srcId="{B1FC42C0-935F-4DD8-9740-34E46AF860CD}" destId="{A15346DC-3D47-4E2F-AD58-C36E97FFF89A}" srcOrd="1" destOrd="0" presId="urn:microsoft.com/office/officeart/2005/8/layout/hierarchy1"/>
    <dgm:cxn modelId="{F00CCF2D-5633-48C3-AC54-3B6B1E5FB2F5}" type="presParOf" srcId="{A15346DC-3D47-4E2F-AD58-C36E97FFF89A}" destId="{289E5C4B-00CE-455E-A44A-1046EC7FDBB7}" srcOrd="0" destOrd="0" presId="urn:microsoft.com/office/officeart/2005/8/layout/hierarchy1"/>
    <dgm:cxn modelId="{39ECBC72-48C8-4D12-AFF1-B16243952CC8}" type="presParOf" srcId="{289E5C4B-00CE-455E-A44A-1046EC7FDBB7}" destId="{864D4B4A-5B10-447D-8A3E-DE6A9ED509B1}" srcOrd="0" destOrd="0" presId="urn:microsoft.com/office/officeart/2005/8/layout/hierarchy1"/>
    <dgm:cxn modelId="{C9F048EA-DA29-45A8-A24B-579FA1BB3F1B}" type="presParOf" srcId="{289E5C4B-00CE-455E-A44A-1046EC7FDBB7}" destId="{CA8BBEB3-D1AF-48C3-8414-0EF782B6AB0E}" srcOrd="1" destOrd="0" presId="urn:microsoft.com/office/officeart/2005/8/layout/hierarchy1"/>
    <dgm:cxn modelId="{16BC9D15-E892-470D-83AE-761BE1F4DC14}" type="presParOf" srcId="{A15346DC-3D47-4E2F-AD58-C36E97FFF89A}" destId="{3DA915D7-3C09-4401-A3D8-33030969362E}" srcOrd="1" destOrd="0" presId="urn:microsoft.com/office/officeart/2005/8/layout/hierarchy1"/>
    <dgm:cxn modelId="{A2A39820-5D9A-44D3-ACAA-9376AE91DEDA}" type="presParOf" srcId="{B1FC42C0-935F-4DD8-9740-34E46AF860CD}" destId="{B8F64292-973C-4ACA-AC75-966FE7AD4A32}" srcOrd="2" destOrd="0" presId="urn:microsoft.com/office/officeart/2005/8/layout/hierarchy1"/>
    <dgm:cxn modelId="{0E97FC70-5F7D-4441-A8E3-E8EE1805DEF5}" type="presParOf" srcId="{B8F64292-973C-4ACA-AC75-966FE7AD4A32}" destId="{BC6D0880-2251-49F1-A659-E257E568167A}" srcOrd="0" destOrd="0" presId="urn:microsoft.com/office/officeart/2005/8/layout/hierarchy1"/>
    <dgm:cxn modelId="{FB1BFD20-3FFE-477E-AD57-004E2AD44DAE}" type="presParOf" srcId="{BC6D0880-2251-49F1-A659-E257E568167A}" destId="{ECE8ADC9-A94E-4AEB-985A-41D61E5734A7}" srcOrd="0" destOrd="0" presId="urn:microsoft.com/office/officeart/2005/8/layout/hierarchy1"/>
    <dgm:cxn modelId="{B6E0B24E-8223-42AE-A8D6-FEE9A537BDDE}" type="presParOf" srcId="{BC6D0880-2251-49F1-A659-E257E568167A}" destId="{86B1EC49-1FD1-4593-B596-04E26E0C64BE}" srcOrd="1" destOrd="0" presId="urn:microsoft.com/office/officeart/2005/8/layout/hierarchy1"/>
    <dgm:cxn modelId="{285A5678-AC58-46A0-BF75-188739A1EDCA}" type="presParOf" srcId="{B8F64292-973C-4ACA-AC75-966FE7AD4A32}" destId="{D60980BA-180C-433B-B729-48437B12F22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FD291BC-1280-4A48-812E-409589E345D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96935E0-6F95-4490-A77B-840DE6562470}">
      <dgm:prSet/>
      <dgm:spPr/>
      <dgm:t>
        <a:bodyPr/>
        <a:lstStyle/>
        <a:p>
          <a:pPr>
            <a:lnSpc>
              <a:spcPct val="100000"/>
            </a:lnSpc>
          </a:pPr>
          <a:r>
            <a:rPr lang="en-US" dirty="0"/>
            <a:t>Fast failover for persistent AG (Availability Group) Health is a new feature in SQL Server 2025 that improves the reliability and responsiveness of Always On Availability Groups by enabling quicker failover when persistent health issues are detected.</a:t>
          </a:r>
        </a:p>
      </dgm:t>
    </dgm:pt>
    <dgm:pt modelId="{0B6CD4BB-411F-4F7F-9AAC-869D3CBA89AA}" type="parTrans" cxnId="{329D0677-9890-42E5-B83E-FC270976BE43}">
      <dgm:prSet/>
      <dgm:spPr/>
      <dgm:t>
        <a:bodyPr/>
        <a:lstStyle/>
        <a:p>
          <a:endParaRPr lang="en-US"/>
        </a:p>
      </dgm:t>
    </dgm:pt>
    <dgm:pt modelId="{46D92D3D-E1B1-438C-85EF-01EEADB01E65}" type="sibTrans" cxnId="{329D0677-9890-42E5-B83E-FC270976BE43}">
      <dgm:prSet/>
      <dgm:spPr/>
      <dgm:t>
        <a:bodyPr/>
        <a:lstStyle/>
        <a:p>
          <a:endParaRPr lang="en-US"/>
        </a:p>
      </dgm:t>
    </dgm:pt>
    <dgm:pt modelId="{20647303-2BA0-4062-9599-85D2BA0B1CBE}">
      <dgm:prSet/>
      <dgm:spPr/>
      <dgm:t>
        <a:bodyPr/>
        <a:lstStyle/>
        <a:p>
          <a:pPr>
            <a:lnSpc>
              <a:spcPct val="100000"/>
            </a:lnSpc>
          </a:pPr>
          <a:r>
            <a:rPr lang="en-US" b="1" i="0" baseline="0"/>
            <a:t>Fast Failover: </a:t>
          </a:r>
          <a:r>
            <a:rPr lang="en-US" b="0" i="0" baseline="0"/>
            <a:t>When a replica’s health is persistently degraded (not just a transient blip), SQL Server 2025 can trigger a failover much more quickly than in previous versions.</a:t>
          </a:r>
          <a:endParaRPr lang="en-US"/>
        </a:p>
      </dgm:t>
    </dgm:pt>
    <dgm:pt modelId="{BA12393E-E787-45B6-A8FB-0809FD103FAE}" type="parTrans" cxnId="{D338BE5B-71B1-4B31-AB60-41A724E78416}">
      <dgm:prSet/>
      <dgm:spPr/>
      <dgm:t>
        <a:bodyPr/>
        <a:lstStyle/>
        <a:p>
          <a:endParaRPr lang="en-US"/>
        </a:p>
      </dgm:t>
    </dgm:pt>
    <dgm:pt modelId="{8317BDE6-3097-416D-8506-6E1E3D8FCCDD}" type="sibTrans" cxnId="{D338BE5B-71B1-4B31-AB60-41A724E78416}">
      <dgm:prSet/>
      <dgm:spPr/>
      <dgm:t>
        <a:bodyPr/>
        <a:lstStyle/>
        <a:p>
          <a:endParaRPr lang="en-US"/>
        </a:p>
      </dgm:t>
    </dgm:pt>
    <dgm:pt modelId="{2D6D2DD4-E745-4EA7-AA10-FB410F7DF0D4}">
      <dgm:prSet/>
      <dgm:spPr/>
      <dgm:t>
        <a:bodyPr/>
        <a:lstStyle/>
        <a:p>
          <a:pPr>
            <a:lnSpc>
              <a:spcPct val="100000"/>
            </a:lnSpc>
          </a:pPr>
          <a:r>
            <a:rPr lang="en-US" b="1" i="0" baseline="0"/>
            <a:t>Persistent AG Health: </a:t>
          </a:r>
          <a:r>
            <a:rPr lang="en-US" b="0" i="0" baseline="0"/>
            <a:t>SQL Server continuously monitors the health of each replica in an Availability Group. Persistent health means that the system tracks health status over time, not just momentary failures.</a:t>
          </a:r>
          <a:endParaRPr lang="en-US"/>
        </a:p>
      </dgm:t>
    </dgm:pt>
    <dgm:pt modelId="{5C9707A6-E140-4E48-BAA3-921988566A14}" type="parTrans" cxnId="{06D7201B-C489-4224-AA26-7029F0E7D67F}">
      <dgm:prSet/>
      <dgm:spPr/>
      <dgm:t>
        <a:bodyPr/>
        <a:lstStyle/>
        <a:p>
          <a:endParaRPr lang="en-US"/>
        </a:p>
      </dgm:t>
    </dgm:pt>
    <dgm:pt modelId="{E7D672F8-B84E-479B-957D-5AF6F3181A9A}" type="sibTrans" cxnId="{06D7201B-C489-4224-AA26-7029F0E7D67F}">
      <dgm:prSet/>
      <dgm:spPr/>
      <dgm:t>
        <a:bodyPr/>
        <a:lstStyle/>
        <a:p>
          <a:endParaRPr lang="en-US"/>
        </a:p>
      </dgm:t>
    </dgm:pt>
    <dgm:pt modelId="{0DB9F311-321C-423A-978F-FAF7D0C49539}" type="pres">
      <dgm:prSet presAssocID="{3FD291BC-1280-4A48-812E-409589E345D4}" presName="root" presStyleCnt="0">
        <dgm:presLayoutVars>
          <dgm:dir/>
          <dgm:resizeHandles val="exact"/>
        </dgm:presLayoutVars>
      </dgm:prSet>
      <dgm:spPr/>
    </dgm:pt>
    <dgm:pt modelId="{0E62F492-CB0C-4D98-B713-E4178C59F3A6}" type="pres">
      <dgm:prSet presAssocID="{A96935E0-6F95-4490-A77B-840DE6562470}" presName="compNode" presStyleCnt="0"/>
      <dgm:spPr/>
    </dgm:pt>
    <dgm:pt modelId="{47FA0961-02FC-418D-A044-7CCCFFDE613C}" type="pres">
      <dgm:prSet presAssocID="{A96935E0-6F95-4490-A77B-840DE6562470}" presName="bgRect" presStyleLbl="bgShp" presStyleIdx="0" presStyleCnt="3"/>
      <dgm:spPr/>
    </dgm:pt>
    <dgm:pt modelId="{8A12117E-4828-4A15-B808-4325AD554422}" type="pres">
      <dgm:prSet presAssocID="{A96935E0-6F95-4490-A77B-840DE65624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07F598E-4CFB-411F-A8BE-D42351B8D0ED}" type="pres">
      <dgm:prSet presAssocID="{A96935E0-6F95-4490-A77B-840DE6562470}" presName="spaceRect" presStyleCnt="0"/>
      <dgm:spPr/>
    </dgm:pt>
    <dgm:pt modelId="{7A603A6E-C10B-4D86-A319-60EC6926F9E8}" type="pres">
      <dgm:prSet presAssocID="{A96935E0-6F95-4490-A77B-840DE6562470}" presName="parTx" presStyleLbl="revTx" presStyleIdx="0" presStyleCnt="3">
        <dgm:presLayoutVars>
          <dgm:chMax val="0"/>
          <dgm:chPref val="0"/>
        </dgm:presLayoutVars>
      </dgm:prSet>
      <dgm:spPr/>
    </dgm:pt>
    <dgm:pt modelId="{6277FE60-63D8-4B6D-876C-90D5C118D7B2}" type="pres">
      <dgm:prSet presAssocID="{46D92D3D-E1B1-438C-85EF-01EEADB01E65}" presName="sibTrans" presStyleCnt="0"/>
      <dgm:spPr/>
    </dgm:pt>
    <dgm:pt modelId="{4815E393-F4F0-44E7-9423-8ED04E127968}" type="pres">
      <dgm:prSet presAssocID="{2D6D2DD4-E745-4EA7-AA10-FB410F7DF0D4}" presName="compNode" presStyleCnt="0"/>
      <dgm:spPr/>
    </dgm:pt>
    <dgm:pt modelId="{86AFD988-1727-48E6-B1AA-D67F85679DEE}" type="pres">
      <dgm:prSet presAssocID="{2D6D2DD4-E745-4EA7-AA10-FB410F7DF0D4}" presName="bgRect" presStyleLbl="bgShp" presStyleIdx="1" presStyleCnt="3"/>
      <dgm:spPr/>
    </dgm:pt>
    <dgm:pt modelId="{F6E91CD2-8F02-46E4-8889-88C0A5CD1C17}" type="pres">
      <dgm:prSet presAssocID="{2D6D2DD4-E745-4EA7-AA10-FB410F7DF0D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eart with pulse with solid fill"/>
        </a:ext>
      </dgm:extLst>
    </dgm:pt>
    <dgm:pt modelId="{325DC326-5976-4EFC-BEFA-0EB829E1A05D}" type="pres">
      <dgm:prSet presAssocID="{2D6D2DD4-E745-4EA7-AA10-FB410F7DF0D4}" presName="spaceRect" presStyleCnt="0"/>
      <dgm:spPr/>
    </dgm:pt>
    <dgm:pt modelId="{131982D6-A7F3-4D2B-B648-71E0FBC1BCD5}" type="pres">
      <dgm:prSet presAssocID="{2D6D2DD4-E745-4EA7-AA10-FB410F7DF0D4}" presName="parTx" presStyleLbl="revTx" presStyleIdx="1" presStyleCnt="3">
        <dgm:presLayoutVars>
          <dgm:chMax val="0"/>
          <dgm:chPref val="0"/>
        </dgm:presLayoutVars>
      </dgm:prSet>
      <dgm:spPr/>
    </dgm:pt>
    <dgm:pt modelId="{6B61B797-0B11-4A1B-BB93-CEBF543A4EE3}" type="pres">
      <dgm:prSet presAssocID="{E7D672F8-B84E-479B-957D-5AF6F3181A9A}" presName="sibTrans" presStyleCnt="0"/>
      <dgm:spPr/>
    </dgm:pt>
    <dgm:pt modelId="{9340FB81-7FE4-4B5D-BF24-18D5EC4F4118}" type="pres">
      <dgm:prSet presAssocID="{20647303-2BA0-4062-9599-85D2BA0B1CBE}" presName="compNode" presStyleCnt="0"/>
      <dgm:spPr/>
    </dgm:pt>
    <dgm:pt modelId="{C1263164-9C6F-4FF8-8883-9CDA04F43850}" type="pres">
      <dgm:prSet presAssocID="{20647303-2BA0-4062-9599-85D2BA0B1CBE}" presName="bgRect" presStyleLbl="bgShp" presStyleIdx="2" presStyleCnt="3"/>
      <dgm:spPr/>
    </dgm:pt>
    <dgm:pt modelId="{2E76659A-0499-4B50-A4E6-65294C57CC10}" type="pres">
      <dgm:prSet presAssocID="{20647303-2BA0-4062-9599-85D2BA0B1C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533C0480-168D-42A2-ADE2-8BBF590758B6}" type="pres">
      <dgm:prSet presAssocID="{20647303-2BA0-4062-9599-85D2BA0B1CBE}" presName="spaceRect" presStyleCnt="0"/>
      <dgm:spPr/>
    </dgm:pt>
    <dgm:pt modelId="{10F7872F-CBA4-4327-8689-D91D7EEE32DB}" type="pres">
      <dgm:prSet presAssocID="{20647303-2BA0-4062-9599-85D2BA0B1CBE}" presName="parTx" presStyleLbl="revTx" presStyleIdx="2" presStyleCnt="3">
        <dgm:presLayoutVars>
          <dgm:chMax val="0"/>
          <dgm:chPref val="0"/>
        </dgm:presLayoutVars>
      </dgm:prSet>
      <dgm:spPr/>
    </dgm:pt>
  </dgm:ptLst>
  <dgm:cxnLst>
    <dgm:cxn modelId="{67B32C17-E696-4A66-A0BB-4FF3BB460671}" type="presOf" srcId="{A96935E0-6F95-4490-A77B-840DE6562470}" destId="{7A603A6E-C10B-4D86-A319-60EC6926F9E8}" srcOrd="0" destOrd="0" presId="urn:microsoft.com/office/officeart/2018/2/layout/IconVerticalSolidList"/>
    <dgm:cxn modelId="{06D7201B-C489-4224-AA26-7029F0E7D67F}" srcId="{3FD291BC-1280-4A48-812E-409589E345D4}" destId="{2D6D2DD4-E745-4EA7-AA10-FB410F7DF0D4}" srcOrd="1" destOrd="0" parTransId="{5C9707A6-E140-4E48-BAA3-921988566A14}" sibTransId="{E7D672F8-B84E-479B-957D-5AF6F3181A9A}"/>
    <dgm:cxn modelId="{E8D1E137-1255-4A6D-809F-0937FE3598DE}" type="presOf" srcId="{2D6D2DD4-E745-4EA7-AA10-FB410F7DF0D4}" destId="{131982D6-A7F3-4D2B-B648-71E0FBC1BCD5}" srcOrd="0" destOrd="0" presId="urn:microsoft.com/office/officeart/2018/2/layout/IconVerticalSolidList"/>
    <dgm:cxn modelId="{D338BE5B-71B1-4B31-AB60-41A724E78416}" srcId="{3FD291BC-1280-4A48-812E-409589E345D4}" destId="{20647303-2BA0-4062-9599-85D2BA0B1CBE}" srcOrd="2" destOrd="0" parTransId="{BA12393E-E787-45B6-A8FB-0809FD103FAE}" sibTransId="{8317BDE6-3097-416D-8506-6E1E3D8FCCDD}"/>
    <dgm:cxn modelId="{329D0677-9890-42E5-B83E-FC270976BE43}" srcId="{3FD291BC-1280-4A48-812E-409589E345D4}" destId="{A96935E0-6F95-4490-A77B-840DE6562470}" srcOrd="0" destOrd="0" parTransId="{0B6CD4BB-411F-4F7F-9AAC-869D3CBA89AA}" sibTransId="{46D92D3D-E1B1-438C-85EF-01EEADB01E65}"/>
    <dgm:cxn modelId="{3D76EC9A-62C6-4B03-B316-F8BF6893DD4C}" type="presOf" srcId="{3FD291BC-1280-4A48-812E-409589E345D4}" destId="{0DB9F311-321C-423A-978F-FAF7D0C49539}" srcOrd="0" destOrd="0" presId="urn:microsoft.com/office/officeart/2018/2/layout/IconVerticalSolidList"/>
    <dgm:cxn modelId="{4589EDB2-38FD-400F-8FB5-5E10EFBE6AAA}" type="presOf" srcId="{20647303-2BA0-4062-9599-85D2BA0B1CBE}" destId="{10F7872F-CBA4-4327-8689-D91D7EEE32DB}" srcOrd="0" destOrd="0" presId="urn:microsoft.com/office/officeart/2018/2/layout/IconVerticalSolidList"/>
    <dgm:cxn modelId="{9AD7F631-491B-4814-9949-AA6077E8251A}" type="presParOf" srcId="{0DB9F311-321C-423A-978F-FAF7D0C49539}" destId="{0E62F492-CB0C-4D98-B713-E4178C59F3A6}" srcOrd="0" destOrd="0" presId="urn:microsoft.com/office/officeart/2018/2/layout/IconVerticalSolidList"/>
    <dgm:cxn modelId="{9E0361B6-077C-456D-986E-16C020B7ECF2}" type="presParOf" srcId="{0E62F492-CB0C-4D98-B713-E4178C59F3A6}" destId="{47FA0961-02FC-418D-A044-7CCCFFDE613C}" srcOrd="0" destOrd="0" presId="urn:microsoft.com/office/officeart/2018/2/layout/IconVerticalSolidList"/>
    <dgm:cxn modelId="{11A8ECF3-E734-4BB3-9755-B4F04F63BE86}" type="presParOf" srcId="{0E62F492-CB0C-4D98-B713-E4178C59F3A6}" destId="{8A12117E-4828-4A15-B808-4325AD554422}" srcOrd="1" destOrd="0" presId="urn:microsoft.com/office/officeart/2018/2/layout/IconVerticalSolidList"/>
    <dgm:cxn modelId="{F752C937-BCE4-45E6-8183-14F081F0523A}" type="presParOf" srcId="{0E62F492-CB0C-4D98-B713-E4178C59F3A6}" destId="{907F598E-4CFB-411F-A8BE-D42351B8D0ED}" srcOrd="2" destOrd="0" presId="urn:microsoft.com/office/officeart/2018/2/layout/IconVerticalSolidList"/>
    <dgm:cxn modelId="{0806C433-4453-4B74-AC22-3ABF94DE43FB}" type="presParOf" srcId="{0E62F492-CB0C-4D98-B713-E4178C59F3A6}" destId="{7A603A6E-C10B-4D86-A319-60EC6926F9E8}" srcOrd="3" destOrd="0" presId="urn:microsoft.com/office/officeart/2018/2/layout/IconVerticalSolidList"/>
    <dgm:cxn modelId="{A288B2C3-2DC2-43C8-8DD8-25E6F51A4DC9}" type="presParOf" srcId="{0DB9F311-321C-423A-978F-FAF7D0C49539}" destId="{6277FE60-63D8-4B6D-876C-90D5C118D7B2}" srcOrd="1" destOrd="0" presId="urn:microsoft.com/office/officeart/2018/2/layout/IconVerticalSolidList"/>
    <dgm:cxn modelId="{49D2E5F3-4E82-4490-B2F6-E1F768262A02}" type="presParOf" srcId="{0DB9F311-321C-423A-978F-FAF7D0C49539}" destId="{4815E393-F4F0-44E7-9423-8ED04E127968}" srcOrd="2" destOrd="0" presId="urn:microsoft.com/office/officeart/2018/2/layout/IconVerticalSolidList"/>
    <dgm:cxn modelId="{5A4BC5F5-9B0B-48E6-B936-FF152C3012F5}" type="presParOf" srcId="{4815E393-F4F0-44E7-9423-8ED04E127968}" destId="{86AFD988-1727-48E6-B1AA-D67F85679DEE}" srcOrd="0" destOrd="0" presId="urn:microsoft.com/office/officeart/2018/2/layout/IconVerticalSolidList"/>
    <dgm:cxn modelId="{C74E5A2A-3CE1-4743-A6A2-CAAB1629AA5E}" type="presParOf" srcId="{4815E393-F4F0-44E7-9423-8ED04E127968}" destId="{F6E91CD2-8F02-46E4-8889-88C0A5CD1C17}" srcOrd="1" destOrd="0" presId="urn:microsoft.com/office/officeart/2018/2/layout/IconVerticalSolidList"/>
    <dgm:cxn modelId="{FFE12BED-150A-45F1-B2B3-C7008BC69306}" type="presParOf" srcId="{4815E393-F4F0-44E7-9423-8ED04E127968}" destId="{325DC326-5976-4EFC-BEFA-0EB829E1A05D}" srcOrd="2" destOrd="0" presId="urn:microsoft.com/office/officeart/2018/2/layout/IconVerticalSolidList"/>
    <dgm:cxn modelId="{122061EA-AD46-4A4E-A6BA-B79F5CA59B09}" type="presParOf" srcId="{4815E393-F4F0-44E7-9423-8ED04E127968}" destId="{131982D6-A7F3-4D2B-B648-71E0FBC1BCD5}" srcOrd="3" destOrd="0" presId="urn:microsoft.com/office/officeart/2018/2/layout/IconVerticalSolidList"/>
    <dgm:cxn modelId="{C34CE84B-DB93-4BF5-8233-C4F30B4271B3}" type="presParOf" srcId="{0DB9F311-321C-423A-978F-FAF7D0C49539}" destId="{6B61B797-0B11-4A1B-BB93-CEBF543A4EE3}" srcOrd="3" destOrd="0" presId="urn:microsoft.com/office/officeart/2018/2/layout/IconVerticalSolidList"/>
    <dgm:cxn modelId="{A547B534-6FEE-4A77-A6B9-73BD54BC910E}" type="presParOf" srcId="{0DB9F311-321C-423A-978F-FAF7D0C49539}" destId="{9340FB81-7FE4-4B5D-BF24-18D5EC4F4118}" srcOrd="4" destOrd="0" presId="urn:microsoft.com/office/officeart/2018/2/layout/IconVerticalSolidList"/>
    <dgm:cxn modelId="{3550DF92-00B3-4C26-98D9-1313C0EED57A}" type="presParOf" srcId="{9340FB81-7FE4-4B5D-BF24-18D5EC4F4118}" destId="{C1263164-9C6F-4FF8-8883-9CDA04F43850}" srcOrd="0" destOrd="0" presId="urn:microsoft.com/office/officeart/2018/2/layout/IconVerticalSolidList"/>
    <dgm:cxn modelId="{825E4C90-73B9-4958-9550-ED71A26E402A}" type="presParOf" srcId="{9340FB81-7FE4-4B5D-BF24-18D5EC4F4118}" destId="{2E76659A-0499-4B50-A4E6-65294C57CC10}" srcOrd="1" destOrd="0" presId="urn:microsoft.com/office/officeart/2018/2/layout/IconVerticalSolidList"/>
    <dgm:cxn modelId="{71245A1A-E027-4F98-9C43-B542783175D3}" type="presParOf" srcId="{9340FB81-7FE4-4B5D-BF24-18D5EC4F4118}" destId="{533C0480-168D-42A2-ADE2-8BBF590758B6}" srcOrd="2" destOrd="0" presId="urn:microsoft.com/office/officeart/2018/2/layout/IconVerticalSolidList"/>
    <dgm:cxn modelId="{9AB4AF34-419F-44DF-9FE0-E6CAC717EF92}" type="presParOf" srcId="{9340FB81-7FE4-4B5D-BF24-18D5EC4F4118}" destId="{10F7872F-CBA4-4327-8689-D91D7EEE32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F962E5A-0D51-4F62-9499-13005367B1E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DEF5D96-31E4-47C5-8A21-6CF9A42F4A82}">
      <dgm:prSet/>
      <dgm:spPr/>
      <dgm:t>
        <a:bodyPr/>
        <a:lstStyle/>
        <a:p>
          <a:r>
            <a:rPr lang="en-US" b="1" i="0" baseline="0"/>
            <a:t>Reduced Downtime: </a:t>
          </a:r>
          <a:r>
            <a:rPr lang="en-US" b="0" i="0" baseline="0"/>
            <a:t>Applications experience less interruption because failover happens faster when a real problem is detected.</a:t>
          </a:r>
          <a:endParaRPr lang="en-US"/>
        </a:p>
      </dgm:t>
    </dgm:pt>
    <dgm:pt modelId="{80C8D2E3-0535-4340-8E4A-D429AC771B12}" type="parTrans" cxnId="{9E9DA44A-ABDD-460C-8775-1924E513D807}">
      <dgm:prSet/>
      <dgm:spPr/>
      <dgm:t>
        <a:bodyPr/>
        <a:lstStyle/>
        <a:p>
          <a:endParaRPr lang="en-US"/>
        </a:p>
      </dgm:t>
    </dgm:pt>
    <dgm:pt modelId="{D25378CE-D9AF-4304-B9C7-1B16006C69CE}" type="sibTrans" cxnId="{9E9DA44A-ABDD-460C-8775-1924E513D807}">
      <dgm:prSet/>
      <dgm:spPr/>
      <dgm:t>
        <a:bodyPr/>
        <a:lstStyle/>
        <a:p>
          <a:endParaRPr lang="en-US"/>
        </a:p>
      </dgm:t>
    </dgm:pt>
    <dgm:pt modelId="{382B9DA9-479E-45D4-A74D-BC3F9AAB7FE1}">
      <dgm:prSet/>
      <dgm:spPr/>
      <dgm:t>
        <a:bodyPr/>
        <a:lstStyle/>
        <a:p>
          <a:r>
            <a:rPr lang="en-US" b="1" i="0" baseline="0"/>
            <a:t>Improved Reliability: </a:t>
          </a:r>
          <a:r>
            <a:rPr lang="en-US" b="0" i="0" baseline="0"/>
            <a:t>Persistent health tracking ensures that only genuine, ongoing issues trigger failover, avoiding unnecessary switches due to transient glitches.</a:t>
          </a:r>
          <a:endParaRPr lang="en-US"/>
        </a:p>
      </dgm:t>
    </dgm:pt>
    <dgm:pt modelId="{5CBB2B4A-4838-419F-B4F2-816AD70F9450}" type="parTrans" cxnId="{78D68AD0-0FDC-4471-B57E-32B65FA0BEE5}">
      <dgm:prSet/>
      <dgm:spPr/>
      <dgm:t>
        <a:bodyPr/>
        <a:lstStyle/>
        <a:p>
          <a:endParaRPr lang="en-US"/>
        </a:p>
      </dgm:t>
    </dgm:pt>
    <dgm:pt modelId="{8E60F991-C8AC-4EF6-87D3-D9B88044F831}" type="sibTrans" cxnId="{78D68AD0-0FDC-4471-B57E-32B65FA0BEE5}">
      <dgm:prSet/>
      <dgm:spPr/>
      <dgm:t>
        <a:bodyPr/>
        <a:lstStyle/>
        <a:p>
          <a:endParaRPr lang="en-US"/>
        </a:p>
      </dgm:t>
    </dgm:pt>
    <dgm:pt modelId="{2420FABB-F2BC-4E23-9B5E-07D1A6C35B4F}">
      <dgm:prSet/>
      <dgm:spPr/>
      <dgm:t>
        <a:bodyPr/>
        <a:lstStyle/>
        <a:p>
          <a:r>
            <a:rPr lang="en-US" b="1" i="0" baseline="0"/>
            <a:t>Better High Availability: </a:t>
          </a:r>
          <a:r>
            <a:rPr lang="en-US" b="0" i="0" baseline="0"/>
            <a:t>Mission-critical workloads benefit from more robust and responsive failover mechanisms.</a:t>
          </a:r>
          <a:endParaRPr lang="en-US"/>
        </a:p>
      </dgm:t>
    </dgm:pt>
    <dgm:pt modelId="{22114EC3-8326-4750-B2FB-EC09D0EEDC4F}" type="parTrans" cxnId="{927C411B-ED41-48BD-AC2E-4012102A9AE7}">
      <dgm:prSet/>
      <dgm:spPr/>
      <dgm:t>
        <a:bodyPr/>
        <a:lstStyle/>
        <a:p>
          <a:endParaRPr lang="en-US"/>
        </a:p>
      </dgm:t>
    </dgm:pt>
    <dgm:pt modelId="{86825885-C2DC-41F0-8942-710D1778A9EB}" type="sibTrans" cxnId="{927C411B-ED41-48BD-AC2E-4012102A9AE7}">
      <dgm:prSet/>
      <dgm:spPr/>
      <dgm:t>
        <a:bodyPr/>
        <a:lstStyle/>
        <a:p>
          <a:endParaRPr lang="en-US"/>
        </a:p>
      </dgm:t>
    </dgm:pt>
    <dgm:pt modelId="{F97F58D1-4C64-426D-87FD-234ABF3F27E9}" type="pres">
      <dgm:prSet presAssocID="{8F962E5A-0D51-4F62-9499-13005367B1ED}" presName="root" presStyleCnt="0">
        <dgm:presLayoutVars>
          <dgm:dir/>
          <dgm:resizeHandles val="exact"/>
        </dgm:presLayoutVars>
      </dgm:prSet>
      <dgm:spPr/>
    </dgm:pt>
    <dgm:pt modelId="{EEDF6A57-66F9-404B-B189-56DBE8497495}" type="pres">
      <dgm:prSet presAssocID="{4DEF5D96-31E4-47C5-8A21-6CF9A42F4A82}" presName="compNode" presStyleCnt="0"/>
      <dgm:spPr/>
    </dgm:pt>
    <dgm:pt modelId="{495D21C8-9B88-49E7-93D3-B86CBC6A41B2}" type="pres">
      <dgm:prSet presAssocID="{4DEF5D96-31E4-47C5-8A21-6CF9A42F4A82}" presName="bgRect" presStyleLbl="bgShp" presStyleIdx="0" presStyleCnt="3"/>
      <dgm:spPr/>
    </dgm:pt>
    <dgm:pt modelId="{5B35ECF1-6055-4665-ABCE-25C02B76A985}" type="pres">
      <dgm:prSet presAssocID="{4DEF5D96-31E4-47C5-8A21-6CF9A42F4A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C628B06D-4BAC-4C4B-9EC6-6DEFB62B03F9}" type="pres">
      <dgm:prSet presAssocID="{4DEF5D96-31E4-47C5-8A21-6CF9A42F4A82}" presName="spaceRect" presStyleCnt="0"/>
      <dgm:spPr/>
    </dgm:pt>
    <dgm:pt modelId="{1DAF4F95-3EEB-4D5D-9ED2-CEFCB587C4E0}" type="pres">
      <dgm:prSet presAssocID="{4DEF5D96-31E4-47C5-8A21-6CF9A42F4A82}" presName="parTx" presStyleLbl="revTx" presStyleIdx="0" presStyleCnt="3">
        <dgm:presLayoutVars>
          <dgm:chMax val="0"/>
          <dgm:chPref val="0"/>
        </dgm:presLayoutVars>
      </dgm:prSet>
      <dgm:spPr/>
    </dgm:pt>
    <dgm:pt modelId="{6EE35D08-3965-4714-9E5B-CDB799A20863}" type="pres">
      <dgm:prSet presAssocID="{D25378CE-D9AF-4304-B9C7-1B16006C69CE}" presName="sibTrans" presStyleCnt="0"/>
      <dgm:spPr/>
    </dgm:pt>
    <dgm:pt modelId="{D42B6316-AB34-447E-8BB5-7220124E3F86}" type="pres">
      <dgm:prSet presAssocID="{382B9DA9-479E-45D4-A74D-BC3F9AAB7FE1}" presName="compNode" presStyleCnt="0"/>
      <dgm:spPr/>
    </dgm:pt>
    <dgm:pt modelId="{85F89C3C-C127-47D9-8837-A6745B78FC73}" type="pres">
      <dgm:prSet presAssocID="{382B9DA9-479E-45D4-A74D-BC3F9AAB7FE1}" presName="bgRect" presStyleLbl="bgShp" presStyleIdx="1" presStyleCnt="3"/>
      <dgm:spPr/>
    </dgm:pt>
    <dgm:pt modelId="{B7F17157-5E9A-41F4-BA9F-89571E8766CF}" type="pres">
      <dgm:prSet presAssocID="{382B9DA9-479E-45D4-A74D-BC3F9AAB7FE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ghway scene"/>
        </a:ext>
      </dgm:extLst>
    </dgm:pt>
    <dgm:pt modelId="{2A33D82B-744D-43A4-A55B-E2BA1A214405}" type="pres">
      <dgm:prSet presAssocID="{382B9DA9-479E-45D4-A74D-BC3F9AAB7FE1}" presName="spaceRect" presStyleCnt="0"/>
      <dgm:spPr/>
    </dgm:pt>
    <dgm:pt modelId="{C5FCFD9A-D344-4246-8EF3-0ACEBC0D5B48}" type="pres">
      <dgm:prSet presAssocID="{382B9DA9-479E-45D4-A74D-BC3F9AAB7FE1}" presName="parTx" presStyleLbl="revTx" presStyleIdx="1" presStyleCnt="3">
        <dgm:presLayoutVars>
          <dgm:chMax val="0"/>
          <dgm:chPref val="0"/>
        </dgm:presLayoutVars>
      </dgm:prSet>
      <dgm:spPr/>
    </dgm:pt>
    <dgm:pt modelId="{7DE4928C-0565-441B-A9FD-E368C6D0D68B}" type="pres">
      <dgm:prSet presAssocID="{8E60F991-C8AC-4EF6-87D3-D9B88044F831}" presName="sibTrans" presStyleCnt="0"/>
      <dgm:spPr/>
    </dgm:pt>
    <dgm:pt modelId="{59ACD04C-41B9-4DE9-A189-AC9A94F6D136}" type="pres">
      <dgm:prSet presAssocID="{2420FABB-F2BC-4E23-9B5E-07D1A6C35B4F}" presName="compNode" presStyleCnt="0"/>
      <dgm:spPr/>
    </dgm:pt>
    <dgm:pt modelId="{A9C5D3E8-4899-46E4-AE09-26F86FAAACB2}" type="pres">
      <dgm:prSet presAssocID="{2420FABB-F2BC-4E23-9B5E-07D1A6C35B4F}" presName="bgRect" presStyleLbl="bgShp" presStyleIdx="2" presStyleCnt="3"/>
      <dgm:spPr/>
    </dgm:pt>
    <dgm:pt modelId="{6EFCF735-9699-4E0D-94C3-60F0F71AC9F6}" type="pres">
      <dgm:prSet presAssocID="{2420FABB-F2BC-4E23-9B5E-07D1A6C35B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C1E8912-1A9B-4998-A1E4-455A637FDAA3}" type="pres">
      <dgm:prSet presAssocID="{2420FABB-F2BC-4E23-9B5E-07D1A6C35B4F}" presName="spaceRect" presStyleCnt="0"/>
      <dgm:spPr/>
    </dgm:pt>
    <dgm:pt modelId="{B7E8DAE9-42FB-4A49-8F00-2C1C0D67678E}" type="pres">
      <dgm:prSet presAssocID="{2420FABB-F2BC-4E23-9B5E-07D1A6C35B4F}" presName="parTx" presStyleLbl="revTx" presStyleIdx="2" presStyleCnt="3">
        <dgm:presLayoutVars>
          <dgm:chMax val="0"/>
          <dgm:chPref val="0"/>
        </dgm:presLayoutVars>
      </dgm:prSet>
      <dgm:spPr/>
    </dgm:pt>
  </dgm:ptLst>
  <dgm:cxnLst>
    <dgm:cxn modelId="{927C411B-ED41-48BD-AC2E-4012102A9AE7}" srcId="{8F962E5A-0D51-4F62-9499-13005367B1ED}" destId="{2420FABB-F2BC-4E23-9B5E-07D1A6C35B4F}" srcOrd="2" destOrd="0" parTransId="{22114EC3-8326-4750-B2FB-EC09D0EEDC4F}" sibTransId="{86825885-C2DC-41F0-8942-710D1778A9EB}"/>
    <dgm:cxn modelId="{1362A53E-9655-4BA7-BCD7-75A306A9A4AB}" type="presOf" srcId="{8F962E5A-0D51-4F62-9499-13005367B1ED}" destId="{F97F58D1-4C64-426D-87FD-234ABF3F27E9}" srcOrd="0" destOrd="0" presId="urn:microsoft.com/office/officeart/2018/2/layout/IconVerticalSolidList"/>
    <dgm:cxn modelId="{6B677161-1474-435D-92CE-1EE8276E1D85}" type="presOf" srcId="{382B9DA9-479E-45D4-A74D-BC3F9AAB7FE1}" destId="{C5FCFD9A-D344-4246-8EF3-0ACEBC0D5B48}" srcOrd="0" destOrd="0" presId="urn:microsoft.com/office/officeart/2018/2/layout/IconVerticalSolidList"/>
    <dgm:cxn modelId="{9E9DA44A-ABDD-460C-8775-1924E513D807}" srcId="{8F962E5A-0D51-4F62-9499-13005367B1ED}" destId="{4DEF5D96-31E4-47C5-8A21-6CF9A42F4A82}" srcOrd="0" destOrd="0" parTransId="{80C8D2E3-0535-4340-8E4A-D429AC771B12}" sibTransId="{D25378CE-D9AF-4304-B9C7-1B16006C69CE}"/>
    <dgm:cxn modelId="{11643ACC-7952-4EA3-96D0-B564E7B1155D}" type="presOf" srcId="{2420FABB-F2BC-4E23-9B5E-07D1A6C35B4F}" destId="{B7E8DAE9-42FB-4A49-8F00-2C1C0D67678E}" srcOrd="0" destOrd="0" presId="urn:microsoft.com/office/officeart/2018/2/layout/IconVerticalSolidList"/>
    <dgm:cxn modelId="{78D68AD0-0FDC-4471-B57E-32B65FA0BEE5}" srcId="{8F962E5A-0D51-4F62-9499-13005367B1ED}" destId="{382B9DA9-479E-45D4-A74D-BC3F9AAB7FE1}" srcOrd="1" destOrd="0" parTransId="{5CBB2B4A-4838-419F-B4F2-816AD70F9450}" sibTransId="{8E60F991-C8AC-4EF6-87D3-D9B88044F831}"/>
    <dgm:cxn modelId="{E50FB2F4-EF00-49D8-89BC-5EB862B01CE1}" type="presOf" srcId="{4DEF5D96-31E4-47C5-8A21-6CF9A42F4A82}" destId="{1DAF4F95-3EEB-4D5D-9ED2-CEFCB587C4E0}" srcOrd="0" destOrd="0" presId="urn:microsoft.com/office/officeart/2018/2/layout/IconVerticalSolidList"/>
    <dgm:cxn modelId="{A63E045C-03BD-40F7-8A6B-8C846220B19A}" type="presParOf" srcId="{F97F58D1-4C64-426D-87FD-234ABF3F27E9}" destId="{EEDF6A57-66F9-404B-B189-56DBE8497495}" srcOrd="0" destOrd="0" presId="urn:microsoft.com/office/officeart/2018/2/layout/IconVerticalSolidList"/>
    <dgm:cxn modelId="{C2DC09A2-1F0F-41DB-9D9E-0F880BE4BFFF}" type="presParOf" srcId="{EEDF6A57-66F9-404B-B189-56DBE8497495}" destId="{495D21C8-9B88-49E7-93D3-B86CBC6A41B2}" srcOrd="0" destOrd="0" presId="urn:microsoft.com/office/officeart/2018/2/layout/IconVerticalSolidList"/>
    <dgm:cxn modelId="{E5EB1C77-70DC-4ACE-9BEE-1595A0BB7CFB}" type="presParOf" srcId="{EEDF6A57-66F9-404B-B189-56DBE8497495}" destId="{5B35ECF1-6055-4665-ABCE-25C02B76A985}" srcOrd="1" destOrd="0" presId="urn:microsoft.com/office/officeart/2018/2/layout/IconVerticalSolidList"/>
    <dgm:cxn modelId="{2597DD64-9E06-4358-B0E8-BBEC5A9F09C8}" type="presParOf" srcId="{EEDF6A57-66F9-404B-B189-56DBE8497495}" destId="{C628B06D-4BAC-4C4B-9EC6-6DEFB62B03F9}" srcOrd="2" destOrd="0" presId="urn:microsoft.com/office/officeart/2018/2/layout/IconVerticalSolidList"/>
    <dgm:cxn modelId="{2BA4D6EE-FBEA-449B-9FBE-2C9675F1A47C}" type="presParOf" srcId="{EEDF6A57-66F9-404B-B189-56DBE8497495}" destId="{1DAF4F95-3EEB-4D5D-9ED2-CEFCB587C4E0}" srcOrd="3" destOrd="0" presId="urn:microsoft.com/office/officeart/2018/2/layout/IconVerticalSolidList"/>
    <dgm:cxn modelId="{85DF464E-015F-4878-853D-6B82B77F6568}" type="presParOf" srcId="{F97F58D1-4C64-426D-87FD-234ABF3F27E9}" destId="{6EE35D08-3965-4714-9E5B-CDB799A20863}" srcOrd="1" destOrd="0" presId="urn:microsoft.com/office/officeart/2018/2/layout/IconVerticalSolidList"/>
    <dgm:cxn modelId="{33240B8A-7DDB-4C2B-A3C7-930DF2D5D7DC}" type="presParOf" srcId="{F97F58D1-4C64-426D-87FD-234ABF3F27E9}" destId="{D42B6316-AB34-447E-8BB5-7220124E3F86}" srcOrd="2" destOrd="0" presId="urn:microsoft.com/office/officeart/2018/2/layout/IconVerticalSolidList"/>
    <dgm:cxn modelId="{FF311AF7-9C0E-42EA-87FE-7FACEB872FDA}" type="presParOf" srcId="{D42B6316-AB34-447E-8BB5-7220124E3F86}" destId="{85F89C3C-C127-47D9-8837-A6745B78FC73}" srcOrd="0" destOrd="0" presId="urn:microsoft.com/office/officeart/2018/2/layout/IconVerticalSolidList"/>
    <dgm:cxn modelId="{5B6206A5-62DC-4A5E-BAD0-2974E68A5E6C}" type="presParOf" srcId="{D42B6316-AB34-447E-8BB5-7220124E3F86}" destId="{B7F17157-5E9A-41F4-BA9F-89571E8766CF}" srcOrd="1" destOrd="0" presId="urn:microsoft.com/office/officeart/2018/2/layout/IconVerticalSolidList"/>
    <dgm:cxn modelId="{3A69165B-D337-4288-A931-50E66647FA37}" type="presParOf" srcId="{D42B6316-AB34-447E-8BB5-7220124E3F86}" destId="{2A33D82B-744D-43A4-A55B-E2BA1A214405}" srcOrd="2" destOrd="0" presId="urn:microsoft.com/office/officeart/2018/2/layout/IconVerticalSolidList"/>
    <dgm:cxn modelId="{051C4A26-6683-496B-81EA-736D8B3DA912}" type="presParOf" srcId="{D42B6316-AB34-447E-8BB5-7220124E3F86}" destId="{C5FCFD9A-D344-4246-8EF3-0ACEBC0D5B48}" srcOrd="3" destOrd="0" presId="urn:microsoft.com/office/officeart/2018/2/layout/IconVerticalSolidList"/>
    <dgm:cxn modelId="{F9D5781A-7560-464B-94B8-3DF17E8E5415}" type="presParOf" srcId="{F97F58D1-4C64-426D-87FD-234ABF3F27E9}" destId="{7DE4928C-0565-441B-A9FD-E368C6D0D68B}" srcOrd="3" destOrd="0" presId="urn:microsoft.com/office/officeart/2018/2/layout/IconVerticalSolidList"/>
    <dgm:cxn modelId="{08D80DE8-F57F-4DAE-B532-98FA1046DA03}" type="presParOf" srcId="{F97F58D1-4C64-426D-87FD-234ABF3F27E9}" destId="{59ACD04C-41B9-4DE9-A189-AC9A94F6D136}" srcOrd="4" destOrd="0" presId="urn:microsoft.com/office/officeart/2018/2/layout/IconVerticalSolidList"/>
    <dgm:cxn modelId="{DF54EE7F-1B5F-4229-8068-520187C8C4EB}" type="presParOf" srcId="{59ACD04C-41B9-4DE9-A189-AC9A94F6D136}" destId="{A9C5D3E8-4899-46E4-AE09-26F86FAAACB2}" srcOrd="0" destOrd="0" presId="urn:microsoft.com/office/officeart/2018/2/layout/IconVerticalSolidList"/>
    <dgm:cxn modelId="{57DBAE7B-BDE4-4DF8-96C1-716DB10FB8BD}" type="presParOf" srcId="{59ACD04C-41B9-4DE9-A189-AC9A94F6D136}" destId="{6EFCF735-9699-4E0D-94C3-60F0F71AC9F6}" srcOrd="1" destOrd="0" presId="urn:microsoft.com/office/officeart/2018/2/layout/IconVerticalSolidList"/>
    <dgm:cxn modelId="{920FCCB4-1D36-4B12-A5DE-0FC35176C314}" type="presParOf" srcId="{59ACD04C-41B9-4DE9-A189-AC9A94F6D136}" destId="{5C1E8912-1A9B-4998-A1E4-455A637FDAA3}" srcOrd="2" destOrd="0" presId="urn:microsoft.com/office/officeart/2018/2/layout/IconVerticalSolidList"/>
    <dgm:cxn modelId="{E8E509C0-E046-4E64-8DB2-58E52CE1972F}" type="presParOf" srcId="{59ACD04C-41B9-4DE9-A189-AC9A94F6D136}" destId="{B7E8DAE9-42FB-4A49-8F00-2C1C0D6767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6F0A7B-28EA-4859-BEB5-B41F9C630EAE}"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385A6AD-4CE4-42E3-8D26-56EE8B06E1DF}">
      <dgm:prSet/>
      <dgm:spPr>
        <a:solidFill>
          <a:schemeClr val="accent2">
            <a:lumMod val="75000"/>
          </a:schemeClr>
        </a:solidFill>
      </dgm:spPr>
      <dgm:t>
        <a:bodyPr/>
        <a:lstStyle/>
        <a:p>
          <a:r>
            <a:rPr lang="en-US" b="1" baseline="0"/>
            <a:t>Cosine Distance</a:t>
          </a:r>
          <a:endParaRPr lang="en-US"/>
        </a:p>
      </dgm:t>
    </dgm:pt>
    <dgm:pt modelId="{9ABFB2AC-CD64-4BF2-A1AE-10DFD5923102}" type="parTrans" cxnId="{7457C833-24D7-40AA-A089-EE59009153AE}">
      <dgm:prSet/>
      <dgm:spPr/>
      <dgm:t>
        <a:bodyPr/>
        <a:lstStyle/>
        <a:p>
          <a:endParaRPr lang="en-US"/>
        </a:p>
      </dgm:t>
    </dgm:pt>
    <dgm:pt modelId="{F9EF3979-6AB2-4711-AAD6-61B50AFC3428}" type="sibTrans" cxnId="{7457C833-24D7-40AA-A089-EE59009153AE}">
      <dgm:prSet/>
      <dgm:spPr/>
      <dgm:t>
        <a:bodyPr/>
        <a:lstStyle/>
        <a:p>
          <a:endParaRPr lang="en-US"/>
        </a:p>
      </dgm:t>
    </dgm:pt>
    <dgm:pt modelId="{8B2E2D0A-23F0-4D4C-9695-BA76128DAB3E}">
      <dgm:prSet/>
      <dgm:spPr/>
      <dgm:t>
        <a:bodyPr/>
        <a:lstStyle/>
        <a:p>
          <a:r>
            <a:rPr lang="en-US" b="1" i="0" baseline="0" dirty="0"/>
            <a:t>Definition</a:t>
          </a:r>
          <a:r>
            <a:rPr lang="en-US" b="0" i="0" baseline="0" dirty="0"/>
            <a:t>: Measures the cosine of the angle between two vectors.</a:t>
          </a:r>
          <a:endParaRPr lang="en-US" dirty="0"/>
        </a:p>
      </dgm:t>
    </dgm:pt>
    <dgm:pt modelId="{AA83E263-549E-4EB7-94E4-294F6A5106B9}" type="parTrans" cxnId="{72A342BC-4440-4402-9471-E9B3D5938826}">
      <dgm:prSet/>
      <dgm:spPr/>
      <dgm:t>
        <a:bodyPr/>
        <a:lstStyle/>
        <a:p>
          <a:endParaRPr lang="en-US"/>
        </a:p>
      </dgm:t>
    </dgm:pt>
    <dgm:pt modelId="{00D43C28-5C3B-4AAB-8E41-33E47073E0C3}" type="sibTrans" cxnId="{72A342BC-4440-4402-9471-E9B3D5938826}">
      <dgm:prSet/>
      <dgm:spPr/>
      <dgm:t>
        <a:bodyPr/>
        <a:lstStyle/>
        <a:p>
          <a:endParaRPr lang="en-US"/>
        </a:p>
      </dgm:t>
    </dgm:pt>
    <dgm:pt modelId="{E1412316-BC92-4CDF-913E-CA86303693EB}">
      <dgm:prSet/>
      <dgm:spPr/>
      <dgm:t>
        <a:bodyPr/>
        <a:lstStyle/>
        <a:p>
          <a:r>
            <a:rPr lang="en-US" b="1" i="0" baseline="0" dirty="0"/>
            <a:t>Use Case</a:t>
          </a:r>
          <a:r>
            <a:rPr lang="en-US" b="0" i="0" baseline="0" dirty="0"/>
            <a:t>: Ideal for </a:t>
          </a:r>
          <a:r>
            <a:rPr lang="en-US" b="1" i="0" baseline="0" dirty="0"/>
            <a:t>text embeddings</a:t>
          </a:r>
          <a:r>
            <a:rPr lang="en-US" b="0" i="0" baseline="0" dirty="0"/>
            <a:t> and </a:t>
          </a:r>
          <a:r>
            <a:rPr lang="en-US" b="1" i="0" baseline="0" dirty="0"/>
            <a:t>semantic similarity</a:t>
          </a:r>
          <a:r>
            <a:rPr lang="en-US" b="0" i="0" baseline="0" dirty="0"/>
            <a:t> where the magnitude of the vectors is less important than their orientation.</a:t>
          </a:r>
          <a:endParaRPr lang="en-US" dirty="0"/>
        </a:p>
      </dgm:t>
    </dgm:pt>
    <dgm:pt modelId="{EA0AA234-2C68-49FB-A91F-CAAFC08F79D6}" type="parTrans" cxnId="{077D4C98-FF9F-4D62-85A9-5C92BEAC2632}">
      <dgm:prSet/>
      <dgm:spPr/>
      <dgm:t>
        <a:bodyPr/>
        <a:lstStyle/>
        <a:p>
          <a:endParaRPr lang="en-US"/>
        </a:p>
      </dgm:t>
    </dgm:pt>
    <dgm:pt modelId="{1F7430EA-C518-4B6A-A84D-EDEF8C6A35ED}" type="sibTrans" cxnId="{077D4C98-FF9F-4D62-85A9-5C92BEAC2632}">
      <dgm:prSet/>
      <dgm:spPr/>
      <dgm:t>
        <a:bodyPr/>
        <a:lstStyle/>
        <a:p>
          <a:endParaRPr lang="en-US"/>
        </a:p>
      </dgm:t>
    </dgm:pt>
    <dgm:pt modelId="{5D205763-EE8F-4946-BC89-BF14FB171BFD}">
      <dgm:prSet/>
      <dgm:spPr/>
      <dgm:t>
        <a:bodyPr/>
        <a:lstStyle/>
        <a:p>
          <a:r>
            <a:rPr lang="en-US" b="1" i="0" baseline="0" dirty="0"/>
            <a:t>Interpretation</a:t>
          </a:r>
          <a:r>
            <a:rPr lang="en-US" b="0" i="0" baseline="0" dirty="0"/>
            <a:t>: A value closer to 0 means the vectors are more similar. </a:t>
          </a:r>
          <a:endParaRPr lang="en-US" dirty="0"/>
        </a:p>
      </dgm:t>
    </dgm:pt>
    <dgm:pt modelId="{ADC1EB64-1D9C-4B48-9C87-B3E8F5AFBCD1}" type="parTrans" cxnId="{3AA3EFA1-85D3-4683-BC44-0301AD1F3DE7}">
      <dgm:prSet/>
      <dgm:spPr/>
      <dgm:t>
        <a:bodyPr/>
        <a:lstStyle/>
        <a:p>
          <a:endParaRPr lang="en-US"/>
        </a:p>
      </dgm:t>
    </dgm:pt>
    <dgm:pt modelId="{8C86751E-2B55-4F59-9AAB-7BFAA5360FA6}" type="sibTrans" cxnId="{3AA3EFA1-85D3-4683-BC44-0301AD1F3DE7}">
      <dgm:prSet/>
      <dgm:spPr/>
      <dgm:t>
        <a:bodyPr/>
        <a:lstStyle/>
        <a:p>
          <a:endParaRPr lang="en-US"/>
        </a:p>
      </dgm:t>
    </dgm:pt>
    <dgm:pt modelId="{3D6545C9-E8ED-46EA-B092-DA5AD8750711}">
      <dgm:prSet/>
      <dgm:spPr>
        <a:solidFill>
          <a:schemeClr val="accent2">
            <a:lumMod val="75000"/>
          </a:schemeClr>
        </a:solidFill>
      </dgm:spPr>
      <dgm:t>
        <a:bodyPr/>
        <a:lstStyle/>
        <a:p>
          <a:r>
            <a:rPr lang="en-US" b="1" dirty="0"/>
            <a:t>Euclidean Distance</a:t>
          </a:r>
        </a:p>
      </dgm:t>
    </dgm:pt>
    <dgm:pt modelId="{38966C04-AD56-470A-B2F1-D9F08396F769}" type="parTrans" cxnId="{4CE013B3-9C35-401B-8E05-61FD814C1CE3}">
      <dgm:prSet/>
      <dgm:spPr/>
      <dgm:t>
        <a:bodyPr/>
        <a:lstStyle/>
        <a:p>
          <a:endParaRPr lang="en-US"/>
        </a:p>
      </dgm:t>
    </dgm:pt>
    <dgm:pt modelId="{D60F50E8-19D6-4C78-B250-2BCBDD4B4185}" type="sibTrans" cxnId="{4CE013B3-9C35-401B-8E05-61FD814C1CE3}">
      <dgm:prSet/>
      <dgm:spPr/>
      <dgm:t>
        <a:bodyPr/>
        <a:lstStyle/>
        <a:p>
          <a:endParaRPr lang="en-US"/>
        </a:p>
      </dgm:t>
    </dgm:pt>
    <dgm:pt modelId="{9A5A8B2A-A26D-4823-AA4E-277B4B513245}">
      <dgm:prSet/>
      <dgm:spPr/>
      <dgm:t>
        <a:bodyPr/>
        <a:lstStyle/>
        <a:p>
          <a:pPr>
            <a:buClrTx/>
            <a:buSzTx/>
          </a:pPr>
          <a:r>
            <a:rPr lang="en-US" altLang="en-US" b="1" dirty="0">
              <a:latin typeface="Arial" panose="020B0604020202020204" pitchFamily="34" charset="0"/>
            </a:rPr>
            <a:t>Definition</a:t>
          </a:r>
          <a:r>
            <a:rPr lang="en-US" altLang="en-US" dirty="0">
              <a:latin typeface="Arial" panose="020B0604020202020204" pitchFamily="34" charset="0"/>
            </a:rPr>
            <a:t>: Measures the straight-line (L2 norm) distance between two vectors in space. </a:t>
          </a:r>
          <a:endParaRPr lang="en-US" dirty="0"/>
        </a:p>
      </dgm:t>
    </dgm:pt>
    <dgm:pt modelId="{73BF7F24-FA7D-4399-A067-87ED60F2D8BF}" type="parTrans" cxnId="{1EE55276-BAF9-4E8C-90CA-D3C03BEDFA89}">
      <dgm:prSet/>
      <dgm:spPr/>
      <dgm:t>
        <a:bodyPr/>
        <a:lstStyle/>
        <a:p>
          <a:endParaRPr lang="en-US"/>
        </a:p>
      </dgm:t>
    </dgm:pt>
    <dgm:pt modelId="{C3F0CA15-DA37-427F-B539-B82B7797486C}" type="sibTrans" cxnId="{1EE55276-BAF9-4E8C-90CA-D3C03BEDFA89}">
      <dgm:prSet/>
      <dgm:spPr/>
      <dgm:t>
        <a:bodyPr/>
        <a:lstStyle/>
        <a:p>
          <a:endParaRPr lang="en-US"/>
        </a:p>
      </dgm:t>
    </dgm:pt>
    <dgm:pt modelId="{ADBFCC64-3D93-493B-864F-86E47FC30B85}">
      <dgm:prSet/>
      <dgm:spPr/>
      <dgm:t>
        <a:bodyPr/>
        <a:lstStyle/>
        <a:p>
          <a:pPr>
            <a:buClrTx/>
            <a:buSzTx/>
          </a:pPr>
          <a:r>
            <a:rPr lang="en-US" altLang="en-US" b="1" dirty="0">
              <a:latin typeface="Arial" panose="020B0604020202020204" pitchFamily="34" charset="0"/>
            </a:rPr>
            <a:t>Use Case</a:t>
          </a:r>
          <a:r>
            <a:rPr lang="en-US" altLang="en-US" dirty="0">
              <a:latin typeface="Arial" panose="020B0604020202020204" pitchFamily="34" charset="0"/>
            </a:rPr>
            <a:t>: Useful when </a:t>
          </a:r>
          <a:r>
            <a:rPr lang="en-US" altLang="en-US" b="1" dirty="0">
              <a:latin typeface="Arial" panose="020B0604020202020204" pitchFamily="34" charset="0"/>
            </a:rPr>
            <a:t>absolute differences</a:t>
          </a:r>
          <a:r>
            <a:rPr lang="en-US" altLang="en-US" dirty="0">
              <a:latin typeface="Arial" panose="020B0604020202020204" pitchFamily="34" charset="0"/>
            </a:rPr>
            <a:t> in vector values matter, such as in image or sensor data. </a:t>
          </a:r>
          <a:endParaRPr lang="en-US" dirty="0"/>
        </a:p>
      </dgm:t>
    </dgm:pt>
    <dgm:pt modelId="{A3DB13AB-EDFD-48CF-8DC0-CC7E870FC113}" type="parTrans" cxnId="{29339C89-9D6A-4D94-AEFA-2528ABB83A28}">
      <dgm:prSet/>
      <dgm:spPr/>
      <dgm:t>
        <a:bodyPr/>
        <a:lstStyle/>
        <a:p>
          <a:endParaRPr lang="en-US"/>
        </a:p>
      </dgm:t>
    </dgm:pt>
    <dgm:pt modelId="{28981B43-51D3-4D73-AB67-8986CD7ED057}" type="sibTrans" cxnId="{29339C89-9D6A-4D94-AEFA-2528ABB83A28}">
      <dgm:prSet/>
      <dgm:spPr/>
      <dgm:t>
        <a:bodyPr/>
        <a:lstStyle/>
        <a:p>
          <a:endParaRPr lang="en-US"/>
        </a:p>
      </dgm:t>
    </dgm:pt>
    <dgm:pt modelId="{AA9D02CE-EEBC-4163-80E0-B42D868E1C9F}">
      <dgm:prSet/>
      <dgm:spPr/>
      <dgm:t>
        <a:bodyPr/>
        <a:lstStyle/>
        <a:p>
          <a:pPr>
            <a:buClrTx/>
            <a:buSzTx/>
          </a:pPr>
          <a:r>
            <a:rPr lang="en-US" b="1" dirty="0"/>
            <a:t>Interpretation</a:t>
          </a:r>
          <a:r>
            <a:rPr lang="en-US" dirty="0"/>
            <a:t>: Smaller values indicate closer vectors.</a:t>
          </a:r>
        </a:p>
      </dgm:t>
    </dgm:pt>
    <dgm:pt modelId="{A0DF10A4-C0B4-452D-9707-CE6038C077A9}" type="parTrans" cxnId="{80B74680-0216-4788-A8F4-78117E31C30B}">
      <dgm:prSet/>
      <dgm:spPr/>
      <dgm:t>
        <a:bodyPr/>
        <a:lstStyle/>
        <a:p>
          <a:endParaRPr lang="en-US"/>
        </a:p>
      </dgm:t>
    </dgm:pt>
    <dgm:pt modelId="{2E113EC7-6237-461A-93EB-C928F3969679}" type="sibTrans" cxnId="{80B74680-0216-4788-A8F4-78117E31C30B}">
      <dgm:prSet/>
      <dgm:spPr/>
      <dgm:t>
        <a:bodyPr/>
        <a:lstStyle/>
        <a:p>
          <a:endParaRPr lang="en-US"/>
        </a:p>
      </dgm:t>
    </dgm:pt>
    <dgm:pt modelId="{DC73AD77-2E46-4540-8C55-3ED326B38620}">
      <dgm:prSet/>
      <dgm:spPr>
        <a:solidFill>
          <a:schemeClr val="accent2">
            <a:lumMod val="75000"/>
          </a:schemeClr>
        </a:solidFill>
      </dgm:spPr>
      <dgm:t>
        <a:bodyPr/>
        <a:lstStyle/>
        <a:p>
          <a:r>
            <a:rPr lang="en-US" b="1" dirty="0"/>
            <a:t>Dot Product (Negative)</a:t>
          </a:r>
        </a:p>
      </dgm:t>
    </dgm:pt>
    <dgm:pt modelId="{A1902080-392B-47F8-8A4A-0EAD56E5DB8C}" type="parTrans" cxnId="{BBCECA20-54A4-47EE-83E8-9D8159AAE317}">
      <dgm:prSet/>
      <dgm:spPr/>
      <dgm:t>
        <a:bodyPr/>
        <a:lstStyle/>
        <a:p>
          <a:endParaRPr lang="en-US"/>
        </a:p>
      </dgm:t>
    </dgm:pt>
    <dgm:pt modelId="{A361EC46-6244-408F-A9BA-0FEF1A261F6E}" type="sibTrans" cxnId="{BBCECA20-54A4-47EE-83E8-9D8159AAE317}">
      <dgm:prSet/>
      <dgm:spPr/>
      <dgm:t>
        <a:bodyPr/>
        <a:lstStyle/>
        <a:p>
          <a:endParaRPr lang="en-US"/>
        </a:p>
      </dgm:t>
    </dgm:pt>
    <dgm:pt modelId="{905EA2E3-0630-4B61-AA4E-502CE900DEB2}">
      <dgm:prSet/>
      <dgm:spPr/>
      <dgm:t>
        <a:bodyPr/>
        <a:lstStyle/>
        <a:p>
          <a:pPr>
            <a:buClrTx/>
            <a:buSzTx/>
          </a:pPr>
          <a:r>
            <a:rPr lang="en-US" altLang="en-US" b="1" dirty="0">
              <a:latin typeface="Arial" panose="020B0604020202020204" pitchFamily="34" charset="0"/>
            </a:rPr>
            <a:t>Definition</a:t>
          </a:r>
          <a:r>
            <a:rPr lang="en-US" altLang="en-US" dirty="0">
              <a:latin typeface="Arial" panose="020B0604020202020204" pitchFamily="34" charset="0"/>
            </a:rPr>
            <a:t>: Computes the dot product of two vectors, often used in machine learning for similarity scoring. </a:t>
          </a:r>
          <a:endParaRPr lang="en-US" dirty="0"/>
        </a:p>
      </dgm:t>
    </dgm:pt>
    <dgm:pt modelId="{4E3FD185-AC85-49F5-8F48-94151475AD18}" type="parTrans" cxnId="{67279059-17F6-4BB1-81AD-77D6F42C6126}">
      <dgm:prSet/>
      <dgm:spPr/>
      <dgm:t>
        <a:bodyPr/>
        <a:lstStyle/>
        <a:p>
          <a:endParaRPr lang="en-US"/>
        </a:p>
      </dgm:t>
    </dgm:pt>
    <dgm:pt modelId="{FFE7282C-554F-42B5-BFFF-EE7C1B822182}" type="sibTrans" cxnId="{67279059-17F6-4BB1-81AD-77D6F42C6126}">
      <dgm:prSet/>
      <dgm:spPr/>
      <dgm:t>
        <a:bodyPr/>
        <a:lstStyle/>
        <a:p>
          <a:endParaRPr lang="en-US"/>
        </a:p>
      </dgm:t>
    </dgm:pt>
    <dgm:pt modelId="{92348E24-670C-4E12-A8C3-314ED512573A}">
      <dgm:prSet/>
      <dgm:spPr/>
      <dgm:t>
        <a:bodyPr/>
        <a:lstStyle/>
        <a:p>
          <a:pPr>
            <a:buClrTx/>
            <a:buSzTx/>
          </a:pPr>
          <a:r>
            <a:rPr lang="en-US" altLang="en-US" b="1" dirty="0">
              <a:latin typeface="Arial" panose="020B0604020202020204" pitchFamily="34" charset="0"/>
            </a:rPr>
            <a:t>Use Case</a:t>
          </a:r>
          <a:r>
            <a:rPr lang="en-US" altLang="en-US" dirty="0">
              <a:latin typeface="Arial" panose="020B0604020202020204" pitchFamily="34" charset="0"/>
            </a:rPr>
            <a:t>: Effective when vectors are normalized or when you want to emphasize </a:t>
          </a:r>
          <a:r>
            <a:rPr lang="en-US" altLang="en-US" b="1" dirty="0">
              <a:latin typeface="Arial" panose="020B0604020202020204" pitchFamily="34" charset="0"/>
            </a:rPr>
            <a:t>directional alignment</a:t>
          </a:r>
          <a:r>
            <a:rPr lang="en-US" altLang="en-US" dirty="0">
              <a:latin typeface="Arial" panose="020B0604020202020204" pitchFamily="34" charset="0"/>
            </a:rPr>
            <a:t>.</a:t>
          </a:r>
          <a:endParaRPr lang="en-US" dirty="0"/>
        </a:p>
      </dgm:t>
    </dgm:pt>
    <dgm:pt modelId="{7A2B5193-D05E-45A9-B7EC-3F44CD920F5F}" type="parTrans" cxnId="{7E3F82E0-8AAF-4D70-97AF-8FAB959B7336}">
      <dgm:prSet/>
      <dgm:spPr/>
      <dgm:t>
        <a:bodyPr/>
        <a:lstStyle/>
        <a:p>
          <a:endParaRPr lang="en-US"/>
        </a:p>
      </dgm:t>
    </dgm:pt>
    <dgm:pt modelId="{39578A18-119A-4793-AED2-898217A21AA0}" type="sibTrans" cxnId="{7E3F82E0-8AAF-4D70-97AF-8FAB959B7336}">
      <dgm:prSet/>
      <dgm:spPr/>
      <dgm:t>
        <a:bodyPr/>
        <a:lstStyle/>
        <a:p>
          <a:endParaRPr lang="en-US"/>
        </a:p>
      </dgm:t>
    </dgm:pt>
    <dgm:pt modelId="{8A1FDE55-140C-4ADB-A46A-59BBE3D02F9F}">
      <dgm:prSet/>
      <dgm:spPr/>
      <dgm:t>
        <a:bodyPr/>
        <a:lstStyle/>
        <a:p>
          <a:pPr>
            <a:buSzTx/>
          </a:pPr>
          <a:r>
            <a:rPr lang="en-US" b="1"/>
            <a:t>Interpretation</a:t>
          </a:r>
          <a:r>
            <a:rPr lang="en-US"/>
            <a:t>: Higher dot product values indicate stronger similarity, but SQL Server uses the </a:t>
          </a:r>
          <a:r>
            <a:rPr lang="en-US" b="1"/>
            <a:t>negative dot product</a:t>
          </a:r>
          <a:r>
            <a:rPr lang="en-US"/>
            <a:t> as a distance metric, so lower values are better.</a:t>
          </a:r>
          <a:r>
            <a:rPr lang="en-US" altLang="en-US">
              <a:latin typeface="Arial" panose="020B0604020202020204" pitchFamily="34" charset="0"/>
            </a:rPr>
            <a:t> </a:t>
          </a:r>
          <a:endParaRPr lang="en-US" dirty="0"/>
        </a:p>
      </dgm:t>
    </dgm:pt>
    <dgm:pt modelId="{6E57103F-248E-4BB8-AD54-924499FBAE52}" type="parTrans" cxnId="{1D52E18D-231C-4973-AF05-5524FDCBA72E}">
      <dgm:prSet/>
      <dgm:spPr/>
      <dgm:t>
        <a:bodyPr/>
        <a:lstStyle/>
        <a:p>
          <a:endParaRPr lang="en-US"/>
        </a:p>
      </dgm:t>
    </dgm:pt>
    <dgm:pt modelId="{91259B9A-F51C-4AA8-AD3A-50F99E07D039}" type="sibTrans" cxnId="{1D52E18D-231C-4973-AF05-5524FDCBA72E}">
      <dgm:prSet/>
      <dgm:spPr/>
      <dgm:t>
        <a:bodyPr/>
        <a:lstStyle/>
        <a:p>
          <a:endParaRPr lang="en-US"/>
        </a:p>
      </dgm:t>
    </dgm:pt>
    <dgm:pt modelId="{3B0FF09F-7366-4EC7-A300-FFD3B1A8CAE1}" type="pres">
      <dgm:prSet presAssocID="{326F0A7B-28EA-4859-BEB5-B41F9C630EAE}" presName="linear" presStyleCnt="0">
        <dgm:presLayoutVars>
          <dgm:animLvl val="lvl"/>
          <dgm:resizeHandles val="exact"/>
        </dgm:presLayoutVars>
      </dgm:prSet>
      <dgm:spPr/>
    </dgm:pt>
    <dgm:pt modelId="{BE0BE310-7CB6-4E08-BD0C-756502B96193}" type="pres">
      <dgm:prSet presAssocID="{E385A6AD-4CE4-42E3-8D26-56EE8B06E1DF}" presName="parentText" presStyleLbl="node1" presStyleIdx="0" presStyleCnt="3">
        <dgm:presLayoutVars>
          <dgm:chMax val="0"/>
          <dgm:bulletEnabled val="1"/>
        </dgm:presLayoutVars>
      </dgm:prSet>
      <dgm:spPr/>
    </dgm:pt>
    <dgm:pt modelId="{8E0A8F75-8C63-40FB-83AE-E9BB282C53F0}" type="pres">
      <dgm:prSet presAssocID="{E385A6AD-4CE4-42E3-8D26-56EE8B06E1DF}" presName="childText" presStyleLbl="revTx" presStyleIdx="0" presStyleCnt="3">
        <dgm:presLayoutVars>
          <dgm:bulletEnabled val="1"/>
        </dgm:presLayoutVars>
      </dgm:prSet>
      <dgm:spPr/>
    </dgm:pt>
    <dgm:pt modelId="{41E7DFD2-E731-46C3-A312-6CA1AEAAAB25}" type="pres">
      <dgm:prSet presAssocID="{3D6545C9-E8ED-46EA-B092-DA5AD8750711}" presName="parentText" presStyleLbl="node1" presStyleIdx="1" presStyleCnt="3">
        <dgm:presLayoutVars>
          <dgm:chMax val="0"/>
          <dgm:bulletEnabled val="1"/>
        </dgm:presLayoutVars>
      </dgm:prSet>
      <dgm:spPr/>
    </dgm:pt>
    <dgm:pt modelId="{7F468FFB-3A7F-4733-912B-E8B0421DABE9}" type="pres">
      <dgm:prSet presAssocID="{3D6545C9-E8ED-46EA-B092-DA5AD8750711}" presName="childText" presStyleLbl="revTx" presStyleIdx="1" presStyleCnt="3">
        <dgm:presLayoutVars>
          <dgm:bulletEnabled val="1"/>
        </dgm:presLayoutVars>
      </dgm:prSet>
      <dgm:spPr/>
    </dgm:pt>
    <dgm:pt modelId="{3861A825-40DB-48EF-B9E6-9692E194C0F3}" type="pres">
      <dgm:prSet presAssocID="{DC73AD77-2E46-4540-8C55-3ED326B38620}" presName="parentText" presStyleLbl="node1" presStyleIdx="2" presStyleCnt="3">
        <dgm:presLayoutVars>
          <dgm:chMax val="0"/>
          <dgm:bulletEnabled val="1"/>
        </dgm:presLayoutVars>
      </dgm:prSet>
      <dgm:spPr/>
    </dgm:pt>
    <dgm:pt modelId="{273907CB-378D-44D3-831F-C40473175149}" type="pres">
      <dgm:prSet presAssocID="{DC73AD77-2E46-4540-8C55-3ED326B38620}" presName="childText" presStyleLbl="revTx" presStyleIdx="2" presStyleCnt="3">
        <dgm:presLayoutVars>
          <dgm:bulletEnabled val="1"/>
        </dgm:presLayoutVars>
      </dgm:prSet>
      <dgm:spPr/>
    </dgm:pt>
  </dgm:ptLst>
  <dgm:cxnLst>
    <dgm:cxn modelId="{61051C01-BCB1-4014-B732-F24D759FB2A6}" type="presOf" srcId="{DC73AD77-2E46-4540-8C55-3ED326B38620}" destId="{3861A825-40DB-48EF-B9E6-9692E194C0F3}" srcOrd="0" destOrd="0" presId="urn:microsoft.com/office/officeart/2005/8/layout/vList2"/>
    <dgm:cxn modelId="{0C0AB514-43F0-449C-9B37-CDBCBA6A4E7A}" type="presOf" srcId="{8A1FDE55-140C-4ADB-A46A-59BBE3D02F9F}" destId="{273907CB-378D-44D3-831F-C40473175149}" srcOrd="0" destOrd="2" presId="urn:microsoft.com/office/officeart/2005/8/layout/vList2"/>
    <dgm:cxn modelId="{72A55118-6A9C-4148-9B5A-14B9096E46D8}" type="presOf" srcId="{E1412316-BC92-4CDF-913E-CA86303693EB}" destId="{8E0A8F75-8C63-40FB-83AE-E9BB282C53F0}" srcOrd="0" destOrd="1" presId="urn:microsoft.com/office/officeart/2005/8/layout/vList2"/>
    <dgm:cxn modelId="{09AD1C1C-7B1E-460A-81D5-B2F7F24EE4F9}" type="presOf" srcId="{92348E24-670C-4E12-A8C3-314ED512573A}" destId="{273907CB-378D-44D3-831F-C40473175149}" srcOrd="0" destOrd="1" presId="urn:microsoft.com/office/officeart/2005/8/layout/vList2"/>
    <dgm:cxn modelId="{BBCECA20-54A4-47EE-83E8-9D8159AAE317}" srcId="{326F0A7B-28EA-4859-BEB5-B41F9C630EAE}" destId="{DC73AD77-2E46-4540-8C55-3ED326B38620}" srcOrd="2" destOrd="0" parTransId="{A1902080-392B-47F8-8A4A-0EAD56E5DB8C}" sibTransId="{A361EC46-6244-408F-A9BA-0FEF1A261F6E}"/>
    <dgm:cxn modelId="{7457C833-24D7-40AA-A089-EE59009153AE}" srcId="{326F0A7B-28EA-4859-BEB5-B41F9C630EAE}" destId="{E385A6AD-4CE4-42E3-8D26-56EE8B06E1DF}" srcOrd="0" destOrd="0" parTransId="{9ABFB2AC-CD64-4BF2-A1AE-10DFD5923102}" sibTransId="{F9EF3979-6AB2-4711-AAD6-61B50AFC3428}"/>
    <dgm:cxn modelId="{EFFB6C5C-A189-412D-A3EF-5941851CB45A}" type="presOf" srcId="{AA9D02CE-EEBC-4163-80E0-B42D868E1C9F}" destId="{7F468FFB-3A7F-4733-912B-E8B0421DABE9}" srcOrd="0" destOrd="2" presId="urn:microsoft.com/office/officeart/2005/8/layout/vList2"/>
    <dgm:cxn modelId="{946F3743-995F-455F-938D-4271E70FA83A}" type="presOf" srcId="{8B2E2D0A-23F0-4D4C-9695-BA76128DAB3E}" destId="{8E0A8F75-8C63-40FB-83AE-E9BB282C53F0}" srcOrd="0" destOrd="0" presId="urn:microsoft.com/office/officeart/2005/8/layout/vList2"/>
    <dgm:cxn modelId="{E9B2DF6A-B2CE-43BF-9EA7-F8F02D3B9DF0}" type="presOf" srcId="{3D6545C9-E8ED-46EA-B092-DA5AD8750711}" destId="{41E7DFD2-E731-46C3-A312-6CA1AEAAAB25}" srcOrd="0" destOrd="0" presId="urn:microsoft.com/office/officeart/2005/8/layout/vList2"/>
    <dgm:cxn modelId="{738C4D4B-8681-4CF0-AF21-F5FA05E99E37}" type="presOf" srcId="{ADBFCC64-3D93-493B-864F-86E47FC30B85}" destId="{7F468FFB-3A7F-4733-912B-E8B0421DABE9}" srcOrd="0" destOrd="1" presId="urn:microsoft.com/office/officeart/2005/8/layout/vList2"/>
    <dgm:cxn modelId="{1EE55276-BAF9-4E8C-90CA-D3C03BEDFA89}" srcId="{3D6545C9-E8ED-46EA-B092-DA5AD8750711}" destId="{9A5A8B2A-A26D-4823-AA4E-277B4B513245}" srcOrd="0" destOrd="0" parTransId="{73BF7F24-FA7D-4399-A067-87ED60F2D8BF}" sibTransId="{C3F0CA15-DA37-427F-B539-B82B7797486C}"/>
    <dgm:cxn modelId="{67279059-17F6-4BB1-81AD-77D6F42C6126}" srcId="{DC73AD77-2E46-4540-8C55-3ED326B38620}" destId="{905EA2E3-0630-4B61-AA4E-502CE900DEB2}" srcOrd="0" destOrd="0" parTransId="{4E3FD185-AC85-49F5-8F48-94151475AD18}" sibTransId="{FFE7282C-554F-42B5-BFFF-EE7C1B822182}"/>
    <dgm:cxn modelId="{80B74680-0216-4788-A8F4-78117E31C30B}" srcId="{3D6545C9-E8ED-46EA-B092-DA5AD8750711}" destId="{AA9D02CE-EEBC-4163-80E0-B42D868E1C9F}" srcOrd="2" destOrd="0" parTransId="{A0DF10A4-C0B4-452D-9707-CE6038C077A9}" sibTransId="{2E113EC7-6237-461A-93EB-C928F3969679}"/>
    <dgm:cxn modelId="{E2095180-6C9E-496C-9128-78F4B7593413}" type="presOf" srcId="{326F0A7B-28EA-4859-BEB5-B41F9C630EAE}" destId="{3B0FF09F-7366-4EC7-A300-FFD3B1A8CAE1}" srcOrd="0" destOrd="0" presId="urn:microsoft.com/office/officeart/2005/8/layout/vList2"/>
    <dgm:cxn modelId="{29339C89-9D6A-4D94-AEFA-2528ABB83A28}" srcId="{3D6545C9-E8ED-46EA-B092-DA5AD8750711}" destId="{ADBFCC64-3D93-493B-864F-86E47FC30B85}" srcOrd="1" destOrd="0" parTransId="{A3DB13AB-EDFD-48CF-8DC0-CC7E870FC113}" sibTransId="{28981B43-51D3-4D73-AB67-8986CD7ED057}"/>
    <dgm:cxn modelId="{1D52E18D-231C-4973-AF05-5524FDCBA72E}" srcId="{DC73AD77-2E46-4540-8C55-3ED326B38620}" destId="{8A1FDE55-140C-4ADB-A46A-59BBE3D02F9F}" srcOrd="2" destOrd="0" parTransId="{6E57103F-248E-4BB8-AD54-924499FBAE52}" sibTransId="{91259B9A-F51C-4AA8-AD3A-50F99E07D039}"/>
    <dgm:cxn modelId="{3AD68E96-6C8E-4E39-8BA5-F0AC2D123CF7}" type="presOf" srcId="{905EA2E3-0630-4B61-AA4E-502CE900DEB2}" destId="{273907CB-378D-44D3-831F-C40473175149}" srcOrd="0" destOrd="0" presId="urn:microsoft.com/office/officeart/2005/8/layout/vList2"/>
    <dgm:cxn modelId="{077D4C98-FF9F-4D62-85A9-5C92BEAC2632}" srcId="{E385A6AD-4CE4-42E3-8D26-56EE8B06E1DF}" destId="{E1412316-BC92-4CDF-913E-CA86303693EB}" srcOrd="1" destOrd="0" parTransId="{EA0AA234-2C68-49FB-A91F-CAAFC08F79D6}" sibTransId="{1F7430EA-C518-4B6A-A84D-EDEF8C6A35ED}"/>
    <dgm:cxn modelId="{3AA3EFA1-85D3-4683-BC44-0301AD1F3DE7}" srcId="{E385A6AD-4CE4-42E3-8D26-56EE8B06E1DF}" destId="{5D205763-EE8F-4946-BC89-BF14FB171BFD}" srcOrd="2" destOrd="0" parTransId="{ADC1EB64-1D9C-4B48-9C87-B3E8F5AFBCD1}" sibTransId="{8C86751E-2B55-4F59-9AAB-7BFAA5360FA6}"/>
    <dgm:cxn modelId="{3D84AAAE-C745-4A00-96AF-41CA68AB7747}" type="presOf" srcId="{E385A6AD-4CE4-42E3-8D26-56EE8B06E1DF}" destId="{BE0BE310-7CB6-4E08-BD0C-756502B96193}" srcOrd="0" destOrd="0" presId="urn:microsoft.com/office/officeart/2005/8/layout/vList2"/>
    <dgm:cxn modelId="{CA6F97B0-6FDB-43AD-95CC-63CC61A578DC}" type="presOf" srcId="{9A5A8B2A-A26D-4823-AA4E-277B4B513245}" destId="{7F468FFB-3A7F-4733-912B-E8B0421DABE9}" srcOrd="0" destOrd="0" presId="urn:microsoft.com/office/officeart/2005/8/layout/vList2"/>
    <dgm:cxn modelId="{4CE013B3-9C35-401B-8E05-61FD814C1CE3}" srcId="{326F0A7B-28EA-4859-BEB5-B41F9C630EAE}" destId="{3D6545C9-E8ED-46EA-B092-DA5AD8750711}" srcOrd="1" destOrd="0" parTransId="{38966C04-AD56-470A-B2F1-D9F08396F769}" sibTransId="{D60F50E8-19D6-4C78-B250-2BCBDD4B4185}"/>
    <dgm:cxn modelId="{72A342BC-4440-4402-9471-E9B3D5938826}" srcId="{E385A6AD-4CE4-42E3-8D26-56EE8B06E1DF}" destId="{8B2E2D0A-23F0-4D4C-9695-BA76128DAB3E}" srcOrd="0" destOrd="0" parTransId="{AA83E263-549E-4EB7-94E4-294F6A5106B9}" sibTransId="{00D43C28-5C3B-4AAB-8E41-33E47073E0C3}"/>
    <dgm:cxn modelId="{505151D4-E9D1-4A67-B559-9A0CA10EABAC}" type="presOf" srcId="{5D205763-EE8F-4946-BC89-BF14FB171BFD}" destId="{8E0A8F75-8C63-40FB-83AE-E9BB282C53F0}" srcOrd="0" destOrd="2" presId="urn:microsoft.com/office/officeart/2005/8/layout/vList2"/>
    <dgm:cxn modelId="{7E3F82E0-8AAF-4D70-97AF-8FAB959B7336}" srcId="{DC73AD77-2E46-4540-8C55-3ED326B38620}" destId="{92348E24-670C-4E12-A8C3-314ED512573A}" srcOrd="1" destOrd="0" parTransId="{7A2B5193-D05E-45A9-B7EC-3F44CD920F5F}" sibTransId="{39578A18-119A-4793-AED2-898217A21AA0}"/>
    <dgm:cxn modelId="{15912C00-287C-49D5-807F-A1AE893CA54D}" type="presParOf" srcId="{3B0FF09F-7366-4EC7-A300-FFD3B1A8CAE1}" destId="{BE0BE310-7CB6-4E08-BD0C-756502B96193}" srcOrd="0" destOrd="0" presId="urn:microsoft.com/office/officeart/2005/8/layout/vList2"/>
    <dgm:cxn modelId="{7A813578-85D5-477B-A71E-5C0128D4E954}" type="presParOf" srcId="{3B0FF09F-7366-4EC7-A300-FFD3B1A8CAE1}" destId="{8E0A8F75-8C63-40FB-83AE-E9BB282C53F0}" srcOrd="1" destOrd="0" presId="urn:microsoft.com/office/officeart/2005/8/layout/vList2"/>
    <dgm:cxn modelId="{7B0DF170-B457-408D-9854-7D816A73864B}" type="presParOf" srcId="{3B0FF09F-7366-4EC7-A300-FFD3B1A8CAE1}" destId="{41E7DFD2-E731-46C3-A312-6CA1AEAAAB25}" srcOrd="2" destOrd="0" presId="urn:microsoft.com/office/officeart/2005/8/layout/vList2"/>
    <dgm:cxn modelId="{9DA360F7-3278-4A55-B197-D9832792AF9A}" type="presParOf" srcId="{3B0FF09F-7366-4EC7-A300-FFD3B1A8CAE1}" destId="{7F468FFB-3A7F-4733-912B-E8B0421DABE9}" srcOrd="3" destOrd="0" presId="urn:microsoft.com/office/officeart/2005/8/layout/vList2"/>
    <dgm:cxn modelId="{0D1990F5-6D1A-4FC9-8814-347E1B7E9470}" type="presParOf" srcId="{3B0FF09F-7366-4EC7-A300-FFD3B1A8CAE1}" destId="{3861A825-40DB-48EF-B9E6-9692E194C0F3}" srcOrd="4" destOrd="0" presId="urn:microsoft.com/office/officeart/2005/8/layout/vList2"/>
    <dgm:cxn modelId="{D33A6350-12EB-4F9B-91FC-7A6B7E733560}" type="presParOf" srcId="{3B0FF09F-7366-4EC7-A300-FFD3B1A8CAE1}" destId="{273907CB-378D-44D3-831F-C4047317514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A9BB720-E01C-4E82-92A8-65BE5CC4DFD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EA1F01B-2194-405E-B068-12A49866C932}">
      <dgm:prSet/>
      <dgm:spPr/>
      <dgm:t>
        <a:bodyPr/>
        <a:lstStyle/>
        <a:p>
          <a:r>
            <a:rPr lang="en-US" b="1" i="0" baseline="0"/>
            <a:t>Health Monitoring: </a:t>
          </a:r>
          <a:r>
            <a:rPr lang="en-US" b="0" i="0" baseline="0"/>
            <a:t>SQL Server uses enhanced health checks to monitor the status of each AG replica, including connectivity, synchronization, and data integrity.</a:t>
          </a:r>
          <a:endParaRPr lang="en-US"/>
        </a:p>
      </dgm:t>
    </dgm:pt>
    <dgm:pt modelId="{CC899427-BF4A-4B2A-8A7E-EBC00CFE37D1}" type="parTrans" cxnId="{3DEE77B4-3B05-4601-BC68-2A39C2074759}">
      <dgm:prSet/>
      <dgm:spPr/>
      <dgm:t>
        <a:bodyPr/>
        <a:lstStyle/>
        <a:p>
          <a:endParaRPr lang="en-US"/>
        </a:p>
      </dgm:t>
    </dgm:pt>
    <dgm:pt modelId="{E7869377-69BF-4BFA-B1E1-52D2F51177C0}" type="sibTrans" cxnId="{3DEE77B4-3B05-4601-BC68-2A39C2074759}">
      <dgm:prSet/>
      <dgm:spPr/>
      <dgm:t>
        <a:bodyPr/>
        <a:lstStyle/>
        <a:p>
          <a:endParaRPr lang="en-US"/>
        </a:p>
      </dgm:t>
    </dgm:pt>
    <dgm:pt modelId="{EC218334-F7FD-4E33-9968-003489780C15}">
      <dgm:prSet/>
      <dgm:spPr/>
      <dgm:t>
        <a:bodyPr/>
        <a:lstStyle/>
        <a:p>
          <a:r>
            <a:rPr lang="en-US" b="1" i="0" baseline="0"/>
            <a:t>Persistent Detection: </a:t>
          </a:r>
          <a:r>
            <a:rPr lang="en-US" b="0" i="0" baseline="0"/>
            <a:t>If a replica is found to be unhealthy for a sustained period (rather than just a brief outage), the system marks it as persistently unhealthy.</a:t>
          </a:r>
          <a:endParaRPr lang="en-US"/>
        </a:p>
      </dgm:t>
    </dgm:pt>
    <dgm:pt modelId="{F4363488-1ABE-4520-9C8C-67F5CBB6BF00}" type="parTrans" cxnId="{CE6A3E8B-6745-4FE5-ACE1-37BFA980ED79}">
      <dgm:prSet/>
      <dgm:spPr/>
      <dgm:t>
        <a:bodyPr/>
        <a:lstStyle/>
        <a:p>
          <a:endParaRPr lang="en-US"/>
        </a:p>
      </dgm:t>
    </dgm:pt>
    <dgm:pt modelId="{9012B7BF-083F-421D-BC82-0DD44B30843A}" type="sibTrans" cxnId="{CE6A3E8B-6745-4FE5-ACE1-37BFA980ED79}">
      <dgm:prSet/>
      <dgm:spPr/>
      <dgm:t>
        <a:bodyPr/>
        <a:lstStyle/>
        <a:p>
          <a:endParaRPr lang="en-US"/>
        </a:p>
      </dgm:t>
    </dgm:pt>
    <dgm:pt modelId="{EFB634E4-E860-4240-A8B3-B67BA1C7BF37}">
      <dgm:prSet/>
      <dgm:spPr/>
      <dgm:t>
        <a:bodyPr/>
        <a:lstStyle/>
        <a:p>
          <a:r>
            <a:rPr lang="en-US" b="1" i="0" baseline="0"/>
            <a:t>Immediate Action: </a:t>
          </a:r>
          <a:r>
            <a:rPr lang="en-US" b="0" i="0" baseline="0"/>
            <a:t>The AG automatically initiates a failover to a healthy secondary replica, minimizing downtime and data loss.</a:t>
          </a:r>
          <a:endParaRPr lang="en-US"/>
        </a:p>
      </dgm:t>
    </dgm:pt>
    <dgm:pt modelId="{218170BE-C5E9-49DE-B3F3-6E57C0B1215A}" type="parTrans" cxnId="{3BF9C5FA-0F81-4B51-B81B-F7C2BC5F8D84}">
      <dgm:prSet/>
      <dgm:spPr/>
      <dgm:t>
        <a:bodyPr/>
        <a:lstStyle/>
        <a:p>
          <a:endParaRPr lang="en-US"/>
        </a:p>
      </dgm:t>
    </dgm:pt>
    <dgm:pt modelId="{913E5743-E660-45EE-9761-99921D947517}" type="sibTrans" cxnId="{3BF9C5FA-0F81-4B51-B81B-F7C2BC5F8D84}">
      <dgm:prSet/>
      <dgm:spPr/>
      <dgm:t>
        <a:bodyPr/>
        <a:lstStyle/>
        <a:p>
          <a:endParaRPr lang="en-US"/>
        </a:p>
      </dgm:t>
    </dgm:pt>
    <dgm:pt modelId="{2114DE7E-9288-4D8B-8A57-5CE6C17420DE}" type="pres">
      <dgm:prSet presAssocID="{6A9BB720-E01C-4E82-92A8-65BE5CC4DFDA}" presName="root" presStyleCnt="0">
        <dgm:presLayoutVars>
          <dgm:dir/>
          <dgm:resizeHandles val="exact"/>
        </dgm:presLayoutVars>
      </dgm:prSet>
      <dgm:spPr/>
    </dgm:pt>
    <dgm:pt modelId="{C50319D0-84A0-4B36-99AE-3B47BA62F499}" type="pres">
      <dgm:prSet presAssocID="{6EA1F01B-2194-405E-B068-12A49866C932}" presName="compNode" presStyleCnt="0"/>
      <dgm:spPr/>
    </dgm:pt>
    <dgm:pt modelId="{6A3527C5-950A-4066-8951-3BE45F44142E}" type="pres">
      <dgm:prSet presAssocID="{6EA1F01B-2194-405E-B068-12A49866C932}" presName="bgRect" presStyleLbl="bgShp" presStyleIdx="0" presStyleCnt="3"/>
      <dgm:spPr/>
    </dgm:pt>
    <dgm:pt modelId="{9880E318-1631-4DDA-B510-C966F021CCB3}" type="pres">
      <dgm:prSet presAssocID="{6EA1F01B-2194-405E-B068-12A49866C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F8CF93C-5EB3-40A2-8472-AF6959E19D55}" type="pres">
      <dgm:prSet presAssocID="{6EA1F01B-2194-405E-B068-12A49866C932}" presName="spaceRect" presStyleCnt="0"/>
      <dgm:spPr/>
    </dgm:pt>
    <dgm:pt modelId="{F60AB7C1-485E-448A-A842-FD10A72284EA}" type="pres">
      <dgm:prSet presAssocID="{6EA1F01B-2194-405E-B068-12A49866C932}" presName="parTx" presStyleLbl="revTx" presStyleIdx="0" presStyleCnt="3">
        <dgm:presLayoutVars>
          <dgm:chMax val="0"/>
          <dgm:chPref val="0"/>
        </dgm:presLayoutVars>
      </dgm:prSet>
      <dgm:spPr/>
    </dgm:pt>
    <dgm:pt modelId="{7976C3D1-2E94-4E4E-96B2-56651B86509C}" type="pres">
      <dgm:prSet presAssocID="{E7869377-69BF-4BFA-B1E1-52D2F51177C0}" presName="sibTrans" presStyleCnt="0"/>
      <dgm:spPr/>
    </dgm:pt>
    <dgm:pt modelId="{D4F9981A-5755-43DB-A3C9-D6F0CA0AE89B}" type="pres">
      <dgm:prSet presAssocID="{EC218334-F7FD-4E33-9968-003489780C15}" presName="compNode" presStyleCnt="0"/>
      <dgm:spPr/>
    </dgm:pt>
    <dgm:pt modelId="{3B3BD059-1E44-404F-B246-D9850823DD65}" type="pres">
      <dgm:prSet presAssocID="{EC218334-F7FD-4E33-9968-003489780C15}" presName="bgRect" presStyleLbl="bgShp" presStyleIdx="1" presStyleCnt="3"/>
      <dgm:spPr/>
    </dgm:pt>
    <dgm:pt modelId="{D7F9A0CB-F65F-45F5-ADC4-084271B94110}" type="pres">
      <dgm:prSet presAssocID="{EC218334-F7FD-4E33-9968-003489780C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41BB3BBB-57B7-46C9-8578-7794D69D8857}" type="pres">
      <dgm:prSet presAssocID="{EC218334-F7FD-4E33-9968-003489780C15}" presName="spaceRect" presStyleCnt="0"/>
      <dgm:spPr/>
    </dgm:pt>
    <dgm:pt modelId="{5E866306-EE4E-4FF4-8D5F-D743C79E07AF}" type="pres">
      <dgm:prSet presAssocID="{EC218334-F7FD-4E33-9968-003489780C15}" presName="parTx" presStyleLbl="revTx" presStyleIdx="1" presStyleCnt="3">
        <dgm:presLayoutVars>
          <dgm:chMax val="0"/>
          <dgm:chPref val="0"/>
        </dgm:presLayoutVars>
      </dgm:prSet>
      <dgm:spPr/>
    </dgm:pt>
    <dgm:pt modelId="{660A4CEE-73BE-4C9A-9370-88655F90CE0D}" type="pres">
      <dgm:prSet presAssocID="{9012B7BF-083F-421D-BC82-0DD44B30843A}" presName="sibTrans" presStyleCnt="0"/>
      <dgm:spPr/>
    </dgm:pt>
    <dgm:pt modelId="{A01C517D-9D24-4145-B808-BFB13313972E}" type="pres">
      <dgm:prSet presAssocID="{EFB634E4-E860-4240-A8B3-B67BA1C7BF37}" presName="compNode" presStyleCnt="0"/>
      <dgm:spPr/>
    </dgm:pt>
    <dgm:pt modelId="{85F011B3-0891-427D-9580-ED34D33D3E27}" type="pres">
      <dgm:prSet presAssocID="{EFB634E4-E860-4240-A8B3-B67BA1C7BF37}" presName="bgRect" presStyleLbl="bgShp" presStyleIdx="2" presStyleCnt="3"/>
      <dgm:spPr/>
    </dgm:pt>
    <dgm:pt modelId="{4D5880F2-520C-42B4-B830-54C3E0327D51}" type="pres">
      <dgm:prSet presAssocID="{EFB634E4-E860-4240-A8B3-B67BA1C7BF3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F182DE89-4BDC-4CB1-8CCD-33D22C84A753}" type="pres">
      <dgm:prSet presAssocID="{EFB634E4-E860-4240-A8B3-B67BA1C7BF37}" presName="spaceRect" presStyleCnt="0"/>
      <dgm:spPr/>
    </dgm:pt>
    <dgm:pt modelId="{78E039D4-579C-483F-92A7-216E1AB3F3D5}" type="pres">
      <dgm:prSet presAssocID="{EFB634E4-E860-4240-A8B3-B67BA1C7BF37}" presName="parTx" presStyleLbl="revTx" presStyleIdx="2" presStyleCnt="3">
        <dgm:presLayoutVars>
          <dgm:chMax val="0"/>
          <dgm:chPref val="0"/>
        </dgm:presLayoutVars>
      </dgm:prSet>
      <dgm:spPr/>
    </dgm:pt>
  </dgm:ptLst>
  <dgm:cxnLst>
    <dgm:cxn modelId="{2452CA58-D553-48B2-8776-954E7F595481}" type="presOf" srcId="{EC218334-F7FD-4E33-9968-003489780C15}" destId="{5E866306-EE4E-4FF4-8D5F-D743C79E07AF}" srcOrd="0" destOrd="0" presId="urn:microsoft.com/office/officeart/2018/2/layout/IconVerticalSolidList"/>
    <dgm:cxn modelId="{1107B17E-15B5-4349-BFF6-21D277D50A4F}" type="presOf" srcId="{6EA1F01B-2194-405E-B068-12A49866C932}" destId="{F60AB7C1-485E-448A-A842-FD10A72284EA}" srcOrd="0" destOrd="0" presId="urn:microsoft.com/office/officeart/2018/2/layout/IconVerticalSolidList"/>
    <dgm:cxn modelId="{CE6A3E8B-6745-4FE5-ACE1-37BFA980ED79}" srcId="{6A9BB720-E01C-4E82-92A8-65BE5CC4DFDA}" destId="{EC218334-F7FD-4E33-9968-003489780C15}" srcOrd="1" destOrd="0" parTransId="{F4363488-1ABE-4520-9C8C-67F5CBB6BF00}" sibTransId="{9012B7BF-083F-421D-BC82-0DD44B30843A}"/>
    <dgm:cxn modelId="{3DEE77B4-3B05-4601-BC68-2A39C2074759}" srcId="{6A9BB720-E01C-4E82-92A8-65BE5CC4DFDA}" destId="{6EA1F01B-2194-405E-B068-12A49866C932}" srcOrd="0" destOrd="0" parTransId="{CC899427-BF4A-4B2A-8A7E-EBC00CFE37D1}" sibTransId="{E7869377-69BF-4BFA-B1E1-52D2F51177C0}"/>
    <dgm:cxn modelId="{6066A2CB-B35A-4BBB-BDAA-E47FA87EF31F}" type="presOf" srcId="{6A9BB720-E01C-4E82-92A8-65BE5CC4DFDA}" destId="{2114DE7E-9288-4D8B-8A57-5CE6C17420DE}" srcOrd="0" destOrd="0" presId="urn:microsoft.com/office/officeart/2018/2/layout/IconVerticalSolidList"/>
    <dgm:cxn modelId="{5D064EF9-681E-493B-887B-617617DC3A73}" type="presOf" srcId="{EFB634E4-E860-4240-A8B3-B67BA1C7BF37}" destId="{78E039D4-579C-483F-92A7-216E1AB3F3D5}" srcOrd="0" destOrd="0" presId="urn:microsoft.com/office/officeart/2018/2/layout/IconVerticalSolidList"/>
    <dgm:cxn modelId="{3BF9C5FA-0F81-4B51-B81B-F7C2BC5F8D84}" srcId="{6A9BB720-E01C-4E82-92A8-65BE5CC4DFDA}" destId="{EFB634E4-E860-4240-A8B3-B67BA1C7BF37}" srcOrd="2" destOrd="0" parTransId="{218170BE-C5E9-49DE-B3F3-6E57C0B1215A}" sibTransId="{913E5743-E660-45EE-9761-99921D947517}"/>
    <dgm:cxn modelId="{E12A0DC0-E743-4F2C-BB95-7B5AD1B3075A}" type="presParOf" srcId="{2114DE7E-9288-4D8B-8A57-5CE6C17420DE}" destId="{C50319D0-84A0-4B36-99AE-3B47BA62F499}" srcOrd="0" destOrd="0" presId="urn:microsoft.com/office/officeart/2018/2/layout/IconVerticalSolidList"/>
    <dgm:cxn modelId="{2F072A69-FCCA-4A40-BAED-D605C79ADD07}" type="presParOf" srcId="{C50319D0-84A0-4B36-99AE-3B47BA62F499}" destId="{6A3527C5-950A-4066-8951-3BE45F44142E}" srcOrd="0" destOrd="0" presId="urn:microsoft.com/office/officeart/2018/2/layout/IconVerticalSolidList"/>
    <dgm:cxn modelId="{4D3B18F3-DC9D-4D2D-A098-E12ECEBDE0E6}" type="presParOf" srcId="{C50319D0-84A0-4B36-99AE-3B47BA62F499}" destId="{9880E318-1631-4DDA-B510-C966F021CCB3}" srcOrd="1" destOrd="0" presId="urn:microsoft.com/office/officeart/2018/2/layout/IconVerticalSolidList"/>
    <dgm:cxn modelId="{A0BB2708-1853-4961-87FD-8471835CD999}" type="presParOf" srcId="{C50319D0-84A0-4B36-99AE-3B47BA62F499}" destId="{9F8CF93C-5EB3-40A2-8472-AF6959E19D55}" srcOrd="2" destOrd="0" presId="urn:microsoft.com/office/officeart/2018/2/layout/IconVerticalSolidList"/>
    <dgm:cxn modelId="{DA2FE09A-F597-4908-89BC-FB4534DDB0E9}" type="presParOf" srcId="{C50319D0-84A0-4B36-99AE-3B47BA62F499}" destId="{F60AB7C1-485E-448A-A842-FD10A72284EA}" srcOrd="3" destOrd="0" presId="urn:microsoft.com/office/officeart/2018/2/layout/IconVerticalSolidList"/>
    <dgm:cxn modelId="{071AA574-E370-4889-9992-ED0C152FD454}" type="presParOf" srcId="{2114DE7E-9288-4D8B-8A57-5CE6C17420DE}" destId="{7976C3D1-2E94-4E4E-96B2-56651B86509C}" srcOrd="1" destOrd="0" presId="urn:microsoft.com/office/officeart/2018/2/layout/IconVerticalSolidList"/>
    <dgm:cxn modelId="{FB68A184-8C80-41FC-B604-5EAE69524665}" type="presParOf" srcId="{2114DE7E-9288-4D8B-8A57-5CE6C17420DE}" destId="{D4F9981A-5755-43DB-A3C9-D6F0CA0AE89B}" srcOrd="2" destOrd="0" presId="urn:microsoft.com/office/officeart/2018/2/layout/IconVerticalSolidList"/>
    <dgm:cxn modelId="{54623FF0-BEF9-431D-9FE0-2604832B1098}" type="presParOf" srcId="{D4F9981A-5755-43DB-A3C9-D6F0CA0AE89B}" destId="{3B3BD059-1E44-404F-B246-D9850823DD65}" srcOrd="0" destOrd="0" presId="urn:microsoft.com/office/officeart/2018/2/layout/IconVerticalSolidList"/>
    <dgm:cxn modelId="{E0F6702F-23F2-49BA-92AB-EF8277C43F8E}" type="presParOf" srcId="{D4F9981A-5755-43DB-A3C9-D6F0CA0AE89B}" destId="{D7F9A0CB-F65F-45F5-ADC4-084271B94110}" srcOrd="1" destOrd="0" presId="urn:microsoft.com/office/officeart/2018/2/layout/IconVerticalSolidList"/>
    <dgm:cxn modelId="{0AC59B4A-2636-49BC-821D-267B2A73C632}" type="presParOf" srcId="{D4F9981A-5755-43DB-A3C9-D6F0CA0AE89B}" destId="{41BB3BBB-57B7-46C9-8578-7794D69D8857}" srcOrd="2" destOrd="0" presId="urn:microsoft.com/office/officeart/2018/2/layout/IconVerticalSolidList"/>
    <dgm:cxn modelId="{E6CC8B01-2E9B-49DC-950F-5B679202FC08}" type="presParOf" srcId="{D4F9981A-5755-43DB-A3C9-D6F0CA0AE89B}" destId="{5E866306-EE4E-4FF4-8D5F-D743C79E07AF}" srcOrd="3" destOrd="0" presId="urn:microsoft.com/office/officeart/2018/2/layout/IconVerticalSolidList"/>
    <dgm:cxn modelId="{1967B617-5D8F-47EA-A45D-6F771D8954E9}" type="presParOf" srcId="{2114DE7E-9288-4D8B-8A57-5CE6C17420DE}" destId="{660A4CEE-73BE-4C9A-9370-88655F90CE0D}" srcOrd="3" destOrd="0" presId="urn:microsoft.com/office/officeart/2018/2/layout/IconVerticalSolidList"/>
    <dgm:cxn modelId="{DC48481A-7354-4791-B8B1-4FD14EB9DC51}" type="presParOf" srcId="{2114DE7E-9288-4D8B-8A57-5CE6C17420DE}" destId="{A01C517D-9D24-4145-B808-BFB13313972E}" srcOrd="4" destOrd="0" presId="urn:microsoft.com/office/officeart/2018/2/layout/IconVerticalSolidList"/>
    <dgm:cxn modelId="{9BF1E85F-F2D3-4DE4-8F52-D5A6635A6EB3}" type="presParOf" srcId="{A01C517D-9D24-4145-B808-BFB13313972E}" destId="{85F011B3-0891-427D-9580-ED34D33D3E27}" srcOrd="0" destOrd="0" presId="urn:microsoft.com/office/officeart/2018/2/layout/IconVerticalSolidList"/>
    <dgm:cxn modelId="{4DCB1C05-54E3-4BC3-8963-1FF928CE8593}" type="presParOf" srcId="{A01C517D-9D24-4145-B808-BFB13313972E}" destId="{4D5880F2-520C-42B4-B830-54C3E0327D51}" srcOrd="1" destOrd="0" presId="urn:microsoft.com/office/officeart/2018/2/layout/IconVerticalSolidList"/>
    <dgm:cxn modelId="{093DE009-AFF8-4183-8C3A-35A0B4A1A5A4}" type="presParOf" srcId="{A01C517D-9D24-4145-B808-BFB13313972E}" destId="{F182DE89-4BDC-4CB1-8CCD-33D22C84A753}" srcOrd="2" destOrd="0" presId="urn:microsoft.com/office/officeart/2018/2/layout/IconVerticalSolidList"/>
    <dgm:cxn modelId="{40EF5EDD-2963-40A5-886A-DCFDD8253774}" type="presParOf" srcId="{A01C517D-9D24-4145-B808-BFB13313972E}" destId="{78E039D4-579C-483F-92A7-216E1AB3F3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B096A01-8BE6-4DB0-BA1B-7A48EC67F018}"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9501F5BF-EA3E-4070-9FAD-BB8B48A4F2CA}">
      <dgm:prSet custT="1"/>
      <dgm:spPr>
        <a:solidFill>
          <a:schemeClr val="accent2">
            <a:lumMod val="75000"/>
          </a:schemeClr>
        </a:solidFill>
      </dgm:spPr>
      <dgm:t>
        <a:bodyPr/>
        <a:lstStyle/>
        <a:p>
          <a:r>
            <a:rPr kumimoji="0" lang="en-US" sz="1800" b="1" i="0" u="none" strike="noStrike" cap="none" spc="0" normalizeH="0" baseline="0" noProof="0" dirty="0">
              <a:ln>
                <a:noFill/>
              </a:ln>
              <a:solidFill>
                <a:schemeClr val="bg1"/>
              </a:solidFill>
              <a:effectLst/>
              <a:uLnTx/>
              <a:uFillTx/>
              <a:latin typeface="+mn-lt"/>
              <a:ea typeface="+mn-ea"/>
              <a:cs typeface="+mn-cs"/>
            </a:rPr>
            <a:t>Async page request dispatching</a:t>
          </a:r>
          <a:r>
            <a:rPr kumimoji="0" lang="en-US" sz="1800" b="0" i="0" u="none" strike="noStrike" cap="none" spc="0" normalizeH="0" baseline="0" noProof="0" dirty="0">
              <a:ln>
                <a:noFill/>
              </a:ln>
              <a:solidFill>
                <a:schemeClr val="bg1"/>
              </a:solidFill>
              <a:effectLst/>
              <a:uLnTx/>
              <a:uFillTx/>
              <a:latin typeface="+mn-lt"/>
              <a:ea typeface="+mn-ea"/>
              <a:cs typeface="+mn-cs"/>
            </a:rPr>
            <a:t> is a new engine-level optimization in SQL Server 2025 that improves how the database engine retrieves data pages from disk or memory. Traditionally, page requests (when SQL Server needs to read a data page) were handled synchronously—each request would wait for the previous one to complete before starting the next</a:t>
          </a:r>
          <a:endParaRPr lang="en-US" sz="1800" dirty="0">
            <a:solidFill>
              <a:schemeClr val="bg1"/>
            </a:solidFill>
            <a:latin typeface="+mn-lt"/>
          </a:endParaRPr>
        </a:p>
      </dgm:t>
    </dgm:pt>
    <dgm:pt modelId="{69EFB0FB-7A6D-4612-8C5A-63B7EAED7B74}" type="parTrans" cxnId="{4BB9A273-69D5-43FB-ABA0-038BC767CF49}">
      <dgm:prSet/>
      <dgm:spPr/>
      <dgm:t>
        <a:bodyPr/>
        <a:lstStyle/>
        <a:p>
          <a:endParaRPr lang="en-US"/>
        </a:p>
      </dgm:t>
    </dgm:pt>
    <dgm:pt modelId="{657CEFBD-9D76-49CC-B918-9A36159DF77F}" type="sibTrans" cxnId="{4BB9A273-69D5-43FB-ABA0-038BC767CF49}">
      <dgm:prSet/>
      <dgm:spPr/>
      <dgm:t>
        <a:bodyPr/>
        <a:lstStyle/>
        <a:p>
          <a:endParaRPr lang="en-US"/>
        </a:p>
      </dgm:t>
    </dgm:pt>
    <dgm:pt modelId="{CF2CC95C-98C2-42FE-8333-1DFFC6475D84}">
      <dgm:prSet custT="1"/>
      <dgm:spPr/>
      <dgm:t>
        <a:bodyPr/>
        <a:lstStyle/>
        <a:p>
          <a:r>
            <a:rPr lang="en-US" sz="1800" b="1" i="0" baseline="0" dirty="0">
              <a:latin typeface="+mn-lt"/>
            </a:rPr>
            <a:t>Improved I/O Throughput: </a:t>
          </a:r>
          <a:r>
            <a:rPr lang="en-US" sz="1800" b="0" i="0" baseline="0" dirty="0">
              <a:latin typeface="+mn-lt"/>
            </a:rPr>
            <a:t>By dispatching page requests asynchronously, SQL Server can better utilize available disk bandwidth and reduce wait times for data retrieval.</a:t>
          </a:r>
          <a:endParaRPr lang="en-US" sz="1800" dirty="0">
            <a:latin typeface="+mn-lt"/>
          </a:endParaRPr>
        </a:p>
      </dgm:t>
    </dgm:pt>
    <dgm:pt modelId="{D18FC498-DDD4-4BED-A852-E9836F3C67F2}" type="parTrans" cxnId="{15868537-A3D5-4EBE-8D19-D36698AD5DCE}">
      <dgm:prSet/>
      <dgm:spPr/>
      <dgm:t>
        <a:bodyPr/>
        <a:lstStyle/>
        <a:p>
          <a:endParaRPr lang="en-US"/>
        </a:p>
      </dgm:t>
    </dgm:pt>
    <dgm:pt modelId="{DC11745A-BA7E-4FD3-B9A8-E41861A5169E}" type="sibTrans" cxnId="{15868537-A3D5-4EBE-8D19-D36698AD5DCE}">
      <dgm:prSet/>
      <dgm:spPr/>
      <dgm:t>
        <a:bodyPr/>
        <a:lstStyle/>
        <a:p>
          <a:endParaRPr lang="en-US"/>
        </a:p>
      </dgm:t>
    </dgm:pt>
    <dgm:pt modelId="{B804C218-FC65-496C-A528-F6FECAAC0595}">
      <dgm:prSet custT="1"/>
      <dgm:spPr/>
      <dgm:t>
        <a:bodyPr/>
        <a:lstStyle/>
        <a:p>
          <a:r>
            <a:rPr lang="en-US" sz="1800" b="1" i="0" baseline="0" dirty="0">
              <a:latin typeface="+mn-lt"/>
            </a:rPr>
            <a:t>Reduced Query Latency: </a:t>
          </a:r>
          <a:r>
            <a:rPr lang="en-US" sz="1800" b="0" i="0" baseline="0" dirty="0">
              <a:latin typeface="+mn-lt"/>
            </a:rPr>
            <a:t>Queries that require many pages can complete faster because the engine doesn’t have to wait for each page to be read sequentially.</a:t>
          </a:r>
          <a:endParaRPr lang="en-US" sz="1800" dirty="0">
            <a:latin typeface="+mn-lt"/>
          </a:endParaRPr>
        </a:p>
      </dgm:t>
    </dgm:pt>
    <dgm:pt modelId="{7ABD8598-0E10-411D-85DD-BB0357257BD3}" type="parTrans" cxnId="{CB4CC467-EDF4-4F91-BDE7-381B240219AA}">
      <dgm:prSet/>
      <dgm:spPr/>
      <dgm:t>
        <a:bodyPr/>
        <a:lstStyle/>
        <a:p>
          <a:endParaRPr lang="en-US"/>
        </a:p>
      </dgm:t>
    </dgm:pt>
    <dgm:pt modelId="{0C3669BB-58AF-4D5D-ADC8-83317E8345E0}" type="sibTrans" cxnId="{CB4CC467-EDF4-4F91-BDE7-381B240219AA}">
      <dgm:prSet/>
      <dgm:spPr/>
      <dgm:t>
        <a:bodyPr/>
        <a:lstStyle/>
        <a:p>
          <a:endParaRPr lang="en-US"/>
        </a:p>
      </dgm:t>
    </dgm:pt>
    <dgm:pt modelId="{9815C5F3-7F83-4D6E-94A4-4376809392C0}">
      <dgm:prSet custT="1"/>
      <dgm:spPr/>
      <dgm:t>
        <a:bodyPr/>
        <a:lstStyle/>
        <a:p>
          <a:r>
            <a:rPr lang="en-US" sz="1800" b="1" i="0" baseline="0" dirty="0">
              <a:latin typeface="+mn-lt"/>
            </a:rPr>
            <a:t>Asynchronous Dispatch: </a:t>
          </a:r>
          <a:r>
            <a:rPr lang="en-US" sz="1800" b="0" i="0" baseline="0" dirty="0">
              <a:latin typeface="+mn-lt"/>
            </a:rPr>
            <a:t>SQL Server 2025 can now issue multiple page requests in parallel, without waiting for each one to finish before starting the next. This is especially beneficial for queries that need to read many pages, such as large scans or analytical workloads.</a:t>
          </a:r>
          <a:endParaRPr lang="en-US" sz="1800" dirty="0">
            <a:latin typeface="+mn-lt"/>
          </a:endParaRPr>
        </a:p>
      </dgm:t>
    </dgm:pt>
    <dgm:pt modelId="{B0CD6BE8-88BD-456C-9092-EB144E4118DD}" type="parTrans" cxnId="{8D44305E-1608-4916-8C92-BCF39CF650C1}">
      <dgm:prSet/>
      <dgm:spPr/>
      <dgm:t>
        <a:bodyPr/>
        <a:lstStyle/>
        <a:p>
          <a:endParaRPr lang="en-US"/>
        </a:p>
      </dgm:t>
    </dgm:pt>
    <dgm:pt modelId="{8172C3E4-2A50-4072-A918-61BCDD3F086A}" type="sibTrans" cxnId="{8D44305E-1608-4916-8C92-BCF39CF650C1}">
      <dgm:prSet/>
      <dgm:spPr/>
      <dgm:t>
        <a:bodyPr/>
        <a:lstStyle/>
        <a:p>
          <a:endParaRPr lang="en-US"/>
        </a:p>
      </dgm:t>
    </dgm:pt>
    <dgm:pt modelId="{AA04EEF9-7668-417E-9377-53D984EE61AF}" type="pres">
      <dgm:prSet presAssocID="{9B096A01-8BE6-4DB0-BA1B-7A48EC67F018}" presName="linear" presStyleCnt="0">
        <dgm:presLayoutVars>
          <dgm:dir/>
          <dgm:animLvl val="lvl"/>
          <dgm:resizeHandles val="exact"/>
        </dgm:presLayoutVars>
      </dgm:prSet>
      <dgm:spPr/>
    </dgm:pt>
    <dgm:pt modelId="{9E894F79-3FE4-4BDA-9444-1F8B13860896}" type="pres">
      <dgm:prSet presAssocID="{9501F5BF-EA3E-4070-9FAD-BB8B48A4F2CA}" presName="parentLin" presStyleCnt="0"/>
      <dgm:spPr/>
    </dgm:pt>
    <dgm:pt modelId="{5758C91C-72AF-4607-B643-E06F0552FC8A}" type="pres">
      <dgm:prSet presAssocID="{9501F5BF-EA3E-4070-9FAD-BB8B48A4F2CA}" presName="parentLeftMargin" presStyleLbl="node1" presStyleIdx="0" presStyleCnt="1"/>
      <dgm:spPr/>
    </dgm:pt>
    <dgm:pt modelId="{68641BE3-73B0-40BA-8857-C852D94D4F72}" type="pres">
      <dgm:prSet presAssocID="{9501F5BF-EA3E-4070-9FAD-BB8B48A4F2CA}" presName="parentText" presStyleLbl="node1" presStyleIdx="0" presStyleCnt="1" custScaleX="132260" custLinFactX="-113" custLinFactNeighborX="-100000">
        <dgm:presLayoutVars>
          <dgm:chMax val="0"/>
          <dgm:bulletEnabled val="1"/>
        </dgm:presLayoutVars>
      </dgm:prSet>
      <dgm:spPr/>
    </dgm:pt>
    <dgm:pt modelId="{E17F4C57-E132-491F-AD09-03DD043AB868}" type="pres">
      <dgm:prSet presAssocID="{9501F5BF-EA3E-4070-9FAD-BB8B48A4F2CA}" presName="negativeSpace" presStyleCnt="0"/>
      <dgm:spPr/>
    </dgm:pt>
    <dgm:pt modelId="{DA5975E5-DD70-484D-98D4-F14E5ADC46C2}" type="pres">
      <dgm:prSet presAssocID="{9501F5BF-EA3E-4070-9FAD-BB8B48A4F2CA}" presName="childText" presStyleLbl="conFgAcc1" presStyleIdx="0" presStyleCnt="1" custLinFactNeighborY="-30869">
        <dgm:presLayoutVars>
          <dgm:bulletEnabled val="1"/>
        </dgm:presLayoutVars>
      </dgm:prSet>
      <dgm:spPr/>
    </dgm:pt>
  </dgm:ptLst>
  <dgm:cxnLst>
    <dgm:cxn modelId="{2D52ED15-2BEF-45FD-80D5-EA309D629078}" type="presOf" srcId="{CF2CC95C-98C2-42FE-8333-1DFFC6475D84}" destId="{DA5975E5-DD70-484D-98D4-F14E5ADC46C2}" srcOrd="0" destOrd="1" presId="urn:microsoft.com/office/officeart/2005/8/layout/list1"/>
    <dgm:cxn modelId="{43D17927-AC80-4F72-B4F0-62B4C59CB755}" type="presOf" srcId="{9815C5F3-7F83-4D6E-94A4-4376809392C0}" destId="{DA5975E5-DD70-484D-98D4-F14E5ADC46C2}" srcOrd="0" destOrd="0" presId="urn:microsoft.com/office/officeart/2005/8/layout/list1"/>
    <dgm:cxn modelId="{15868537-A3D5-4EBE-8D19-D36698AD5DCE}" srcId="{9501F5BF-EA3E-4070-9FAD-BB8B48A4F2CA}" destId="{CF2CC95C-98C2-42FE-8333-1DFFC6475D84}" srcOrd="1" destOrd="0" parTransId="{D18FC498-DDD4-4BED-A852-E9836F3C67F2}" sibTransId="{DC11745A-BA7E-4FD3-B9A8-E41861A5169E}"/>
    <dgm:cxn modelId="{7AE66138-3414-40C8-ACA3-15CBEB870CAF}" type="presOf" srcId="{9B096A01-8BE6-4DB0-BA1B-7A48EC67F018}" destId="{AA04EEF9-7668-417E-9377-53D984EE61AF}" srcOrd="0" destOrd="0" presId="urn:microsoft.com/office/officeart/2005/8/layout/list1"/>
    <dgm:cxn modelId="{31B7003E-2233-4869-93C5-FD0CE4884B0C}" type="presOf" srcId="{B804C218-FC65-496C-A528-F6FECAAC0595}" destId="{DA5975E5-DD70-484D-98D4-F14E5ADC46C2}" srcOrd="0" destOrd="2" presId="urn:microsoft.com/office/officeart/2005/8/layout/list1"/>
    <dgm:cxn modelId="{8D44305E-1608-4916-8C92-BCF39CF650C1}" srcId="{9501F5BF-EA3E-4070-9FAD-BB8B48A4F2CA}" destId="{9815C5F3-7F83-4D6E-94A4-4376809392C0}" srcOrd="0" destOrd="0" parTransId="{B0CD6BE8-88BD-456C-9092-EB144E4118DD}" sibTransId="{8172C3E4-2A50-4072-A918-61BCDD3F086A}"/>
    <dgm:cxn modelId="{CB4CC467-EDF4-4F91-BDE7-381B240219AA}" srcId="{9501F5BF-EA3E-4070-9FAD-BB8B48A4F2CA}" destId="{B804C218-FC65-496C-A528-F6FECAAC0595}" srcOrd="2" destOrd="0" parTransId="{7ABD8598-0E10-411D-85DD-BB0357257BD3}" sibTransId="{0C3669BB-58AF-4D5D-ADC8-83317E8345E0}"/>
    <dgm:cxn modelId="{4BB9A273-69D5-43FB-ABA0-038BC767CF49}" srcId="{9B096A01-8BE6-4DB0-BA1B-7A48EC67F018}" destId="{9501F5BF-EA3E-4070-9FAD-BB8B48A4F2CA}" srcOrd="0" destOrd="0" parTransId="{69EFB0FB-7A6D-4612-8C5A-63B7EAED7B74}" sibTransId="{657CEFBD-9D76-49CC-B918-9A36159DF77F}"/>
    <dgm:cxn modelId="{D0DA1282-FC1A-4017-B7CC-B5AD4C832081}" type="presOf" srcId="{9501F5BF-EA3E-4070-9FAD-BB8B48A4F2CA}" destId="{68641BE3-73B0-40BA-8857-C852D94D4F72}" srcOrd="1" destOrd="0" presId="urn:microsoft.com/office/officeart/2005/8/layout/list1"/>
    <dgm:cxn modelId="{BF875CAF-F261-46C2-A033-C891014A199E}" type="presOf" srcId="{9501F5BF-EA3E-4070-9FAD-BB8B48A4F2CA}" destId="{5758C91C-72AF-4607-B643-E06F0552FC8A}" srcOrd="0" destOrd="0" presId="urn:microsoft.com/office/officeart/2005/8/layout/list1"/>
    <dgm:cxn modelId="{16FF93E1-6F17-4640-A817-83ADEFDAF6D3}" type="presParOf" srcId="{AA04EEF9-7668-417E-9377-53D984EE61AF}" destId="{9E894F79-3FE4-4BDA-9444-1F8B13860896}" srcOrd="0" destOrd="0" presId="urn:microsoft.com/office/officeart/2005/8/layout/list1"/>
    <dgm:cxn modelId="{560637C9-A5BF-4DF6-AF93-82CC7164C9B7}" type="presParOf" srcId="{9E894F79-3FE4-4BDA-9444-1F8B13860896}" destId="{5758C91C-72AF-4607-B643-E06F0552FC8A}" srcOrd="0" destOrd="0" presId="urn:microsoft.com/office/officeart/2005/8/layout/list1"/>
    <dgm:cxn modelId="{A3C69E46-A034-4028-A4F9-CBB7445A7956}" type="presParOf" srcId="{9E894F79-3FE4-4BDA-9444-1F8B13860896}" destId="{68641BE3-73B0-40BA-8857-C852D94D4F72}" srcOrd="1" destOrd="0" presId="urn:microsoft.com/office/officeart/2005/8/layout/list1"/>
    <dgm:cxn modelId="{5E26626A-AABC-4AED-B4C9-36955D786B8E}" type="presParOf" srcId="{AA04EEF9-7668-417E-9377-53D984EE61AF}" destId="{E17F4C57-E132-491F-AD09-03DD043AB868}" srcOrd="1" destOrd="0" presId="urn:microsoft.com/office/officeart/2005/8/layout/list1"/>
    <dgm:cxn modelId="{6D6AC8E4-E345-49C5-B9C9-9DD5A841982F}" type="presParOf" srcId="{AA04EEF9-7668-417E-9377-53D984EE61AF}" destId="{DA5975E5-DD70-484D-98D4-F14E5ADC46C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C5C18F5-E944-4D95-B2AE-0A70F02BAE2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0D8346A-DC03-4FEC-9A38-ACF73D908465}">
      <dgm:prSet/>
      <dgm:spPr/>
      <dgm:t>
        <a:bodyPr/>
        <a:lstStyle/>
        <a:p>
          <a:r>
            <a:rPr lang="en-US" b="0" i="0" baseline="0"/>
            <a:t>In SQL Server Always On Availability Groups, the resolving state is a transitional status that occurs when the cluster detects a problem with the primary replica or the connection between replicas. </a:t>
          </a:r>
          <a:endParaRPr lang="en-US"/>
        </a:p>
      </dgm:t>
    </dgm:pt>
    <dgm:pt modelId="{A577E870-66C1-4601-86EA-0B19529DF9DB}" type="parTrans" cxnId="{6D94DF7E-04BE-4C15-8757-51AB64F282A2}">
      <dgm:prSet/>
      <dgm:spPr/>
      <dgm:t>
        <a:bodyPr/>
        <a:lstStyle/>
        <a:p>
          <a:endParaRPr lang="en-US"/>
        </a:p>
      </dgm:t>
    </dgm:pt>
    <dgm:pt modelId="{20D1B516-EB34-4771-B59D-21245B466C59}" type="sibTrans" cxnId="{6D94DF7E-04BE-4C15-8757-51AB64F282A2}">
      <dgm:prSet/>
      <dgm:spPr/>
      <dgm:t>
        <a:bodyPr/>
        <a:lstStyle/>
        <a:p>
          <a:endParaRPr lang="en-US"/>
        </a:p>
      </dgm:t>
    </dgm:pt>
    <dgm:pt modelId="{7FEBDF5C-A4AF-4952-A955-BE0CE9BC2C75}">
      <dgm:prSet/>
      <dgm:spPr/>
      <dgm:t>
        <a:bodyPr/>
        <a:lstStyle/>
        <a:p>
          <a:r>
            <a:rPr lang="en-US" b="0" i="0" baseline="0"/>
            <a:t>The AG resource enters the resolving state while it determines the best course of action—such as failover, recovery, or re-establishing connectivity.</a:t>
          </a:r>
          <a:endParaRPr lang="en-US"/>
        </a:p>
      </dgm:t>
    </dgm:pt>
    <dgm:pt modelId="{D5FAC667-11DC-4EAB-B85A-A486DA363F6E}" type="parTrans" cxnId="{75E298EF-9ABD-4488-9EE0-49F20BA9B28E}">
      <dgm:prSet/>
      <dgm:spPr/>
      <dgm:t>
        <a:bodyPr/>
        <a:lstStyle/>
        <a:p>
          <a:endParaRPr lang="en-US"/>
        </a:p>
      </dgm:t>
    </dgm:pt>
    <dgm:pt modelId="{8C686653-CDE5-43C6-BE71-DD7A949176FF}" type="sibTrans" cxnId="{75E298EF-9ABD-4488-9EE0-49F20BA9B28E}">
      <dgm:prSet/>
      <dgm:spPr/>
      <dgm:t>
        <a:bodyPr/>
        <a:lstStyle/>
        <a:p>
          <a:endParaRPr lang="en-US"/>
        </a:p>
      </dgm:t>
    </dgm:pt>
    <dgm:pt modelId="{75E1E5A1-8F47-4F69-AD52-4F6557EF533D}" type="pres">
      <dgm:prSet presAssocID="{9C5C18F5-E944-4D95-B2AE-0A70F02BAE21}" presName="root" presStyleCnt="0">
        <dgm:presLayoutVars>
          <dgm:dir/>
          <dgm:resizeHandles val="exact"/>
        </dgm:presLayoutVars>
      </dgm:prSet>
      <dgm:spPr/>
    </dgm:pt>
    <dgm:pt modelId="{28CD1061-18D6-4431-9FE2-174BC48E2E9C}" type="pres">
      <dgm:prSet presAssocID="{A0D8346A-DC03-4FEC-9A38-ACF73D908465}" presName="compNode" presStyleCnt="0"/>
      <dgm:spPr/>
    </dgm:pt>
    <dgm:pt modelId="{25BBBC02-EA64-4C74-B07A-137200E106DC}" type="pres">
      <dgm:prSet presAssocID="{A0D8346A-DC03-4FEC-9A38-ACF73D908465}" presName="bgRect" presStyleLbl="bgShp" presStyleIdx="0" presStyleCnt="2"/>
      <dgm:spPr/>
    </dgm:pt>
    <dgm:pt modelId="{94D8BA2A-DA3B-4F9B-BA62-580840C458C0}" type="pres">
      <dgm:prSet presAssocID="{A0D8346A-DC03-4FEC-9A38-ACF73D9084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A0CAD06-EB26-4DE5-8F38-A608C1B4F054}" type="pres">
      <dgm:prSet presAssocID="{A0D8346A-DC03-4FEC-9A38-ACF73D908465}" presName="spaceRect" presStyleCnt="0"/>
      <dgm:spPr/>
    </dgm:pt>
    <dgm:pt modelId="{E84E0568-F36B-4443-8C8D-AA487EAC845A}" type="pres">
      <dgm:prSet presAssocID="{A0D8346A-DC03-4FEC-9A38-ACF73D908465}" presName="parTx" presStyleLbl="revTx" presStyleIdx="0" presStyleCnt="2">
        <dgm:presLayoutVars>
          <dgm:chMax val="0"/>
          <dgm:chPref val="0"/>
        </dgm:presLayoutVars>
      </dgm:prSet>
      <dgm:spPr/>
    </dgm:pt>
    <dgm:pt modelId="{E3853D97-D2CE-43ED-A34A-83AD95313A2D}" type="pres">
      <dgm:prSet presAssocID="{20D1B516-EB34-4771-B59D-21245B466C59}" presName="sibTrans" presStyleCnt="0"/>
      <dgm:spPr/>
    </dgm:pt>
    <dgm:pt modelId="{F0F3EB3D-F641-4DD0-AE02-B8517BA4AD88}" type="pres">
      <dgm:prSet presAssocID="{7FEBDF5C-A4AF-4952-A955-BE0CE9BC2C75}" presName="compNode" presStyleCnt="0"/>
      <dgm:spPr/>
    </dgm:pt>
    <dgm:pt modelId="{F5003E72-6ABA-41F6-B6DA-08F8352AAE96}" type="pres">
      <dgm:prSet presAssocID="{7FEBDF5C-A4AF-4952-A955-BE0CE9BC2C75}" presName="bgRect" presStyleLbl="bgShp" presStyleIdx="1" presStyleCnt="2"/>
      <dgm:spPr/>
    </dgm:pt>
    <dgm:pt modelId="{4EAF8735-C4A7-45AB-996E-0EDF4E2026F3}" type="pres">
      <dgm:prSet presAssocID="{7FEBDF5C-A4AF-4952-A955-BE0CE9BC2C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B4AC6602-6F8C-4233-9A07-35311B5F4315}" type="pres">
      <dgm:prSet presAssocID="{7FEBDF5C-A4AF-4952-A955-BE0CE9BC2C75}" presName="spaceRect" presStyleCnt="0"/>
      <dgm:spPr/>
    </dgm:pt>
    <dgm:pt modelId="{CDB8FBC4-BBD6-45F5-853C-52D843352E55}" type="pres">
      <dgm:prSet presAssocID="{7FEBDF5C-A4AF-4952-A955-BE0CE9BC2C75}" presName="parTx" presStyleLbl="revTx" presStyleIdx="1" presStyleCnt="2">
        <dgm:presLayoutVars>
          <dgm:chMax val="0"/>
          <dgm:chPref val="0"/>
        </dgm:presLayoutVars>
      </dgm:prSet>
      <dgm:spPr/>
    </dgm:pt>
  </dgm:ptLst>
  <dgm:cxnLst>
    <dgm:cxn modelId="{6D94DF7E-04BE-4C15-8757-51AB64F282A2}" srcId="{9C5C18F5-E944-4D95-B2AE-0A70F02BAE21}" destId="{A0D8346A-DC03-4FEC-9A38-ACF73D908465}" srcOrd="0" destOrd="0" parTransId="{A577E870-66C1-4601-86EA-0B19529DF9DB}" sibTransId="{20D1B516-EB34-4771-B59D-21245B466C59}"/>
    <dgm:cxn modelId="{BDD953A4-3A34-4702-97A7-275D34DD996B}" type="presOf" srcId="{7FEBDF5C-A4AF-4952-A955-BE0CE9BC2C75}" destId="{CDB8FBC4-BBD6-45F5-853C-52D843352E55}" srcOrd="0" destOrd="0" presId="urn:microsoft.com/office/officeart/2018/2/layout/IconVerticalSolidList"/>
    <dgm:cxn modelId="{8DCCAAAE-02B4-4251-BBD3-4D9102AC56CD}" type="presOf" srcId="{A0D8346A-DC03-4FEC-9A38-ACF73D908465}" destId="{E84E0568-F36B-4443-8C8D-AA487EAC845A}" srcOrd="0" destOrd="0" presId="urn:microsoft.com/office/officeart/2018/2/layout/IconVerticalSolidList"/>
    <dgm:cxn modelId="{75E298EF-9ABD-4488-9EE0-49F20BA9B28E}" srcId="{9C5C18F5-E944-4D95-B2AE-0A70F02BAE21}" destId="{7FEBDF5C-A4AF-4952-A955-BE0CE9BC2C75}" srcOrd="1" destOrd="0" parTransId="{D5FAC667-11DC-4EAB-B85A-A486DA363F6E}" sibTransId="{8C686653-CDE5-43C6-BE71-DD7A949176FF}"/>
    <dgm:cxn modelId="{9899E1FC-0C9D-4450-B400-9265023C7876}" type="presOf" srcId="{9C5C18F5-E944-4D95-B2AE-0A70F02BAE21}" destId="{75E1E5A1-8F47-4F69-AD52-4F6557EF533D}" srcOrd="0" destOrd="0" presId="urn:microsoft.com/office/officeart/2018/2/layout/IconVerticalSolidList"/>
    <dgm:cxn modelId="{FEBE63A7-3512-405B-A2C1-D34B4F40594B}" type="presParOf" srcId="{75E1E5A1-8F47-4F69-AD52-4F6557EF533D}" destId="{28CD1061-18D6-4431-9FE2-174BC48E2E9C}" srcOrd="0" destOrd="0" presId="urn:microsoft.com/office/officeart/2018/2/layout/IconVerticalSolidList"/>
    <dgm:cxn modelId="{711DFF81-C089-49E6-AA27-617D9E725D24}" type="presParOf" srcId="{28CD1061-18D6-4431-9FE2-174BC48E2E9C}" destId="{25BBBC02-EA64-4C74-B07A-137200E106DC}" srcOrd="0" destOrd="0" presId="urn:microsoft.com/office/officeart/2018/2/layout/IconVerticalSolidList"/>
    <dgm:cxn modelId="{012C3C38-A4D3-44AA-9D40-93185DDBF3FA}" type="presParOf" srcId="{28CD1061-18D6-4431-9FE2-174BC48E2E9C}" destId="{94D8BA2A-DA3B-4F9B-BA62-580840C458C0}" srcOrd="1" destOrd="0" presId="urn:microsoft.com/office/officeart/2018/2/layout/IconVerticalSolidList"/>
    <dgm:cxn modelId="{67C0C747-3192-41DA-B2BB-D00060B5A414}" type="presParOf" srcId="{28CD1061-18D6-4431-9FE2-174BC48E2E9C}" destId="{BA0CAD06-EB26-4DE5-8F38-A608C1B4F054}" srcOrd="2" destOrd="0" presId="urn:microsoft.com/office/officeart/2018/2/layout/IconVerticalSolidList"/>
    <dgm:cxn modelId="{78C0C0D9-5726-4213-94F0-91C81232ED27}" type="presParOf" srcId="{28CD1061-18D6-4431-9FE2-174BC48E2E9C}" destId="{E84E0568-F36B-4443-8C8D-AA487EAC845A}" srcOrd="3" destOrd="0" presId="urn:microsoft.com/office/officeart/2018/2/layout/IconVerticalSolidList"/>
    <dgm:cxn modelId="{BD5384DA-5929-4B12-B4B7-2A63D715A872}" type="presParOf" srcId="{75E1E5A1-8F47-4F69-AD52-4F6557EF533D}" destId="{E3853D97-D2CE-43ED-A34A-83AD95313A2D}" srcOrd="1" destOrd="0" presId="urn:microsoft.com/office/officeart/2018/2/layout/IconVerticalSolidList"/>
    <dgm:cxn modelId="{206C75CE-77D6-43A1-8ABE-E52A3F82F48D}" type="presParOf" srcId="{75E1E5A1-8F47-4F69-AD52-4F6557EF533D}" destId="{F0F3EB3D-F641-4DD0-AE02-B8517BA4AD88}" srcOrd="2" destOrd="0" presId="urn:microsoft.com/office/officeart/2018/2/layout/IconVerticalSolidList"/>
    <dgm:cxn modelId="{1B2F7AA3-2690-4008-8E5D-090A6113F6A8}" type="presParOf" srcId="{F0F3EB3D-F641-4DD0-AE02-B8517BA4AD88}" destId="{F5003E72-6ABA-41F6-B6DA-08F8352AAE96}" srcOrd="0" destOrd="0" presId="urn:microsoft.com/office/officeart/2018/2/layout/IconVerticalSolidList"/>
    <dgm:cxn modelId="{E91FED64-008C-4945-A14D-BE8979DC5F3C}" type="presParOf" srcId="{F0F3EB3D-F641-4DD0-AE02-B8517BA4AD88}" destId="{4EAF8735-C4A7-45AB-996E-0EDF4E2026F3}" srcOrd="1" destOrd="0" presId="urn:microsoft.com/office/officeart/2018/2/layout/IconVerticalSolidList"/>
    <dgm:cxn modelId="{8F96EB1C-C1D6-44D6-87D7-DE31F82EB004}" type="presParOf" srcId="{F0F3EB3D-F641-4DD0-AE02-B8517BA4AD88}" destId="{B4AC6602-6F8C-4233-9A07-35311B5F4315}" srcOrd="2" destOrd="0" presId="urn:microsoft.com/office/officeart/2018/2/layout/IconVerticalSolidList"/>
    <dgm:cxn modelId="{B0347D71-320B-43DE-8553-DF0DA69BB6AE}" type="presParOf" srcId="{F0F3EB3D-F641-4DD0-AE02-B8517BA4AD88}" destId="{CDB8FBC4-BBD6-45F5-853C-52D843352E5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E0D61C4F-7BAC-414C-8256-84B235065D0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75FD5E9-8FFF-4B91-8B22-A7470CD0C2CE}">
      <dgm:prSet/>
      <dgm:spPr/>
      <dgm:t>
        <a:bodyPr/>
        <a:lstStyle/>
        <a:p>
          <a:r>
            <a:rPr lang="en-US" b="1" i="0" baseline="0"/>
            <a:t>Faster Detection: </a:t>
          </a:r>
          <a:r>
            <a:rPr lang="en-US" b="0" i="0" baseline="0"/>
            <a:t>SQL Server 2025 improves the speed at which AGs detect failures or connectivity issues, allowing the cluster to enter the resolving state more quickly.</a:t>
          </a:r>
          <a:endParaRPr lang="en-US"/>
        </a:p>
      </dgm:t>
    </dgm:pt>
    <dgm:pt modelId="{B9E662F6-4F4C-4B4E-BF39-D1B4D3C579FF}" type="parTrans" cxnId="{DA31C3D0-4F44-4684-9516-ADE2F11E8C32}">
      <dgm:prSet/>
      <dgm:spPr/>
      <dgm:t>
        <a:bodyPr/>
        <a:lstStyle/>
        <a:p>
          <a:endParaRPr lang="en-US"/>
        </a:p>
      </dgm:t>
    </dgm:pt>
    <dgm:pt modelId="{1BFFE2C9-BC59-4E87-AE8A-6FE88DF427F0}" type="sibTrans" cxnId="{DA31C3D0-4F44-4684-9516-ADE2F11E8C32}">
      <dgm:prSet/>
      <dgm:spPr/>
      <dgm:t>
        <a:bodyPr/>
        <a:lstStyle/>
        <a:p>
          <a:endParaRPr lang="en-US"/>
        </a:p>
      </dgm:t>
    </dgm:pt>
    <dgm:pt modelId="{3A3180BE-7AD3-43AA-BD2C-3E8A3984463B}">
      <dgm:prSet/>
      <dgm:spPr/>
      <dgm:t>
        <a:bodyPr/>
        <a:lstStyle/>
        <a:p>
          <a:r>
            <a:rPr lang="en-US" b="1" i="0" baseline="0"/>
            <a:t>Persistent Health Integration: </a:t>
          </a:r>
          <a:r>
            <a:rPr lang="en-US" b="0" i="0" baseline="0"/>
            <a:t>With persistent health monitoring, the AG can more accurately determine whether the issue is transient or persistent, reducing unnecessary transitions.</a:t>
          </a:r>
          <a:endParaRPr lang="en-US"/>
        </a:p>
      </dgm:t>
    </dgm:pt>
    <dgm:pt modelId="{CCC94307-25C6-477D-B3C9-8F5D129F9998}" type="parTrans" cxnId="{EE81C61E-4F8D-4699-AB2F-FEDF966BD0F5}">
      <dgm:prSet/>
      <dgm:spPr/>
      <dgm:t>
        <a:bodyPr/>
        <a:lstStyle/>
        <a:p>
          <a:endParaRPr lang="en-US"/>
        </a:p>
      </dgm:t>
    </dgm:pt>
    <dgm:pt modelId="{0E26330D-1AD2-47FD-A299-4251760D46F4}" type="sibTrans" cxnId="{EE81C61E-4F8D-4699-AB2F-FEDF966BD0F5}">
      <dgm:prSet/>
      <dgm:spPr/>
      <dgm:t>
        <a:bodyPr/>
        <a:lstStyle/>
        <a:p>
          <a:endParaRPr lang="en-US"/>
        </a:p>
      </dgm:t>
    </dgm:pt>
    <dgm:pt modelId="{F9969E12-327D-4385-BC05-B077763EE771}">
      <dgm:prSet/>
      <dgm:spPr/>
      <dgm:t>
        <a:bodyPr/>
        <a:lstStyle/>
        <a:p>
          <a:r>
            <a:rPr lang="en-US" b="1" i="0" baseline="0"/>
            <a:t>Optimized Recovery: </a:t>
          </a:r>
          <a:r>
            <a:rPr lang="en-US" b="0" i="0" baseline="0"/>
            <a:t>The engine now uses enhanced diagnostics and telemetry to resolve the state more efficiently, minimizing downtime and improving overall availability.</a:t>
          </a:r>
          <a:endParaRPr lang="en-US"/>
        </a:p>
      </dgm:t>
    </dgm:pt>
    <dgm:pt modelId="{A6A172D0-103A-4154-A21A-AE3C0024133A}" type="parTrans" cxnId="{6C9D326D-E0CD-40AC-9120-B8D9B41E4243}">
      <dgm:prSet/>
      <dgm:spPr/>
      <dgm:t>
        <a:bodyPr/>
        <a:lstStyle/>
        <a:p>
          <a:endParaRPr lang="en-US"/>
        </a:p>
      </dgm:t>
    </dgm:pt>
    <dgm:pt modelId="{0A9EA0C9-9DAD-4978-90FC-41C84242784D}" type="sibTrans" cxnId="{6C9D326D-E0CD-40AC-9120-B8D9B41E4243}">
      <dgm:prSet/>
      <dgm:spPr/>
      <dgm:t>
        <a:bodyPr/>
        <a:lstStyle/>
        <a:p>
          <a:endParaRPr lang="en-US"/>
        </a:p>
      </dgm:t>
    </dgm:pt>
    <dgm:pt modelId="{556F0496-E1FB-4B84-B3E5-5F653C67A44D}">
      <dgm:prSet/>
      <dgm:spPr/>
      <dgm:t>
        <a:bodyPr/>
        <a:lstStyle/>
        <a:p>
          <a:r>
            <a:rPr lang="en-US" b="1" i="0" baseline="0"/>
            <a:t>Clearer Diagnostics: </a:t>
          </a:r>
          <a:r>
            <a:rPr lang="en-US" b="0" i="0" baseline="0"/>
            <a:t>SQL Server 2025 provides better logging and visibility into why the AG entered the resolving state, helping DBAs troubleshoot and respond faster.</a:t>
          </a:r>
          <a:endParaRPr lang="en-US"/>
        </a:p>
      </dgm:t>
    </dgm:pt>
    <dgm:pt modelId="{4FE88466-22E3-4435-A653-B0DA28862419}" type="parTrans" cxnId="{CF69F9D7-75C1-4173-8BCD-A61B86CD4001}">
      <dgm:prSet/>
      <dgm:spPr/>
      <dgm:t>
        <a:bodyPr/>
        <a:lstStyle/>
        <a:p>
          <a:endParaRPr lang="en-US"/>
        </a:p>
      </dgm:t>
    </dgm:pt>
    <dgm:pt modelId="{82021A76-4CEE-4F45-8BBA-99871B010995}" type="sibTrans" cxnId="{CF69F9D7-75C1-4173-8BCD-A61B86CD4001}">
      <dgm:prSet/>
      <dgm:spPr/>
      <dgm:t>
        <a:bodyPr/>
        <a:lstStyle/>
        <a:p>
          <a:endParaRPr lang="en-US"/>
        </a:p>
      </dgm:t>
    </dgm:pt>
    <dgm:pt modelId="{02E57C5A-F6F8-4724-BF52-EB863DCC9795}" type="pres">
      <dgm:prSet presAssocID="{E0D61C4F-7BAC-414C-8256-84B235065D0D}" presName="root" presStyleCnt="0">
        <dgm:presLayoutVars>
          <dgm:dir/>
          <dgm:resizeHandles val="exact"/>
        </dgm:presLayoutVars>
      </dgm:prSet>
      <dgm:spPr/>
    </dgm:pt>
    <dgm:pt modelId="{3A4A5406-B66C-4429-A958-49BBB3E3FDC0}" type="pres">
      <dgm:prSet presAssocID="{675FD5E9-8FFF-4B91-8B22-A7470CD0C2CE}" presName="compNode" presStyleCnt="0"/>
      <dgm:spPr/>
    </dgm:pt>
    <dgm:pt modelId="{43DE2AAE-484D-4E00-B8BA-F41C16DAA56F}" type="pres">
      <dgm:prSet presAssocID="{675FD5E9-8FFF-4B91-8B22-A7470CD0C2CE}" presName="bgRect" presStyleLbl="bgShp" presStyleIdx="0" presStyleCnt="4"/>
      <dgm:spPr/>
    </dgm:pt>
    <dgm:pt modelId="{21182A72-A4FD-45CB-BA8E-00FCE744674E}" type="pres">
      <dgm:prSet presAssocID="{675FD5E9-8FFF-4B91-8B22-A7470CD0C2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CFE8690-9EB1-4208-8DB1-9582A2739C08}" type="pres">
      <dgm:prSet presAssocID="{675FD5E9-8FFF-4B91-8B22-A7470CD0C2CE}" presName="spaceRect" presStyleCnt="0"/>
      <dgm:spPr/>
    </dgm:pt>
    <dgm:pt modelId="{F34B4B8A-A349-4009-A8F6-627E3668B6C9}" type="pres">
      <dgm:prSet presAssocID="{675FD5E9-8FFF-4B91-8B22-A7470CD0C2CE}" presName="parTx" presStyleLbl="revTx" presStyleIdx="0" presStyleCnt="4">
        <dgm:presLayoutVars>
          <dgm:chMax val="0"/>
          <dgm:chPref val="0"/>
        </dgm:presLayoutVars>
      </dgm:prSet>
      <dgm:spPr/>
    </dgm:pt>
    <dgm:pt modelId="{ECBFCB1B-976A-4C68-A384-40C1F614A4E1}" type="pres">
      <dgm:prSet presAssocID="{1BFFE2C9-BC59-4E87-AE8A-6FE88DF427F0}" presName="sibTrans" presStyleCnt="0"/>
      <dgm:spPr/>
    </dgm:pt>
    <dgm:pt modelId="{D3A3B5B6-9E4C-4F5A-AC7A-6E3F85AF3F76}" type="pres">
      <dgm:prSet presAssocID="{3A3180BE-7AD3-43AA-BD2C-3E8A3984463B}" presName="compNode" presStyleCnt="0"/>
      <dgm:spPr/>
    </dgm:pt>
    <dgm:pt modelId="{C8686068-165C-493E-AFE5-F804DEBA6E4B}" type="pres">
      <dgm:prSet presAssocID="{3A3180BE-7AD3-43AA-BD2C-3E8A3984463B}" presName="bgRect" presStyleLbl="bgShp" presStyleIdx="1" presStyleCnt="4"/>
      <dgm:spPr/>
    </dgm:pt>
    <dgm:pt modelId="{23E3004C-70A1-4E90-BF36-A3F6B961AC88}" type="pres">
      <dgm:prSet presAssocID="{3A3180BE-7AD3-43AA-BD2C-3E8A3984463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4FD7E939-8C24-48DD-BB83-D31BA2BA3BA1}" type="pres">
      <dgm:prSet presAssocID="{3A3180BE-7AD3-43AA-BD2C-3E8A3984463B}" presName="spaceRect" presStyleCnt="0"/>
      <dgm:spPr/>
    </dgm:pt>
    <dgm:pt modelId="{3E5D8DBB-7C94-4572-8910-AD153B6D1AF9}" type="pres">
      <dgm:prSet presAssocID="{3A3180BE-7AD3-43AA-BD2C-3E8A3984463B}" presName="parTx" presStyleLbl="revTx" presStyleIdx="1" presStyleCnt="4">
        <dgm:presLayoutVars>
          <dgm:chMax val="0"/>
          <dgm:chPref val="0"/>
        </dgm:presLayoutVars>
      </dgm:prSet>
      <dgm:spPr/>
    </dgm:pt>
    <dgm:pt modelId="{AD10402D-E081-4363-B5C6-370794568F50}" type="pres">
      <dgm:prSet presAssocID="{0E26330D-1AD2-47FD-A299-4251760D46F4}" presName="sibTrans" presStyleCnt="0"/>
      <dgm:spPr/>
    </dgm:pt>
    <dgm:pt modelId="{E48564C6-BAC1-4832-B4F8-4B0B949BA2FC}" type="pres">
      <dgm:prSet presAssocID="{F9969E12-327D-4385-BC05-B077763EE771}" presName="compNode" presStyleCnt="0"/>
      <dgm:spPr/>
    </dgm:pt>
    <dgm:pt modelId="{C7303114-6F22-4587-8680-2B7F1F427C94}" type="pres">
      <dgm:prSet presAssocID="{F9969E12-327D-4385-BC05-B077763EE771}" presName="bgRect" presStyleLbl="bgShp" presStyleIdx="2" presStyleCnt="4"/>
      <dgm:spPr/>
    </dgm:pt>
    <dgm:pt modelId="{831DB7F3-2615-425D-BACA-BB147D5444E6}" type="pres">
      <dgm:prSet presAssocID="{F9969E12-327D-4385-BC05-B077763EE7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DF7283CA-D6BE-4200-AD36-E7F1818A2DCF}" type="pres">
      <dgm:prSet presAssocID="{F9969E12-327D-4385-BC05-B077763EE771}" presName="spaceRect" presStyleCnt="0"/>
      <dgm:spPr/>
    </dgm:pt>
    <dgm:pt modelId="{36D67255-1D1E-4A94-9B4B-757843209D31}" type="pres">
      <dgm:prSet presAssocID="{F9969E12-327D-4385-BC05-B077763EE771}" presName="parTx" presStyleLbl="revTx" presStyleIdx="2" presStyleCnt="4">
        <dgm:presLayoutVars>
          <dgm:chMax val="0"/>
          <dgm:chPref val="0"/>
        </dgm:presLayoutVars>
      </dgm:prSet>
      <dgm:spPr/>
    </dgm:pt>
    <dgm:pt modelId="{EB1B4FD3-C172-4566-9903-52DDD00D741C}" type="pres">
      <dgm:prSet presAssocID="{0A9EA0C9-9DAD-4978-90FC-41C84242784D}" presName="sibTrans" presStyleCnt="0"/>
      <dgm:spPr/>
    </dgm:pt>
    <dgm:pt modelId="{1A213B6B-0029-42DE-AD26-A75F08951D9C}" type="pres">
      <dgm:prSet presAssocID="{556F0496-E1FB-4B84-B3E5-5F653C67A44D}" presName="compNode" presStyleCnt="0"/>
      <dgm:spPr/>
    </dgm:pt>
    <dgm:pt modelId="{B1D867F6-A115-48A8-9825-14F424ED14B5}" type="pres">
      <dgm:prSet presAssocID="{556F0496-E1FB-4B84-B3E5-5F653C67A44D}" presName="bgRect" presStyleLbl="bgShp" presStyleIdx="3" presStyleCnt="4"/>
      <dgm:spPr/>
    </dgm:pt>
    <dgm:pt modelId="{913A147D-158E-4DDF-9335-F6658C65D2DE}" type="pres">
      <dgm:prSet presAssocID="{556F0496-E1FB-4B84-B3E5-5F653C67A4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C1605F50-78CD-4F61-80A3-7783C685EE56}" type="pres">
      <dgm:prSet presAssocID="{556F0496-E1FB-4B84-B3E5-5F653C67A44D}" presName="spaceRect" presStyleCnt="0"/>
      <dgm:spPr/>
    </dgm:pt>
    <dgm:pt modelId="{DCFD81C2-FEAD-4D9C-9AE0-1633EC7014AB}" type="pres">
      <dgm:prSet presAssocID="{556F0496-E1FB-4B84-B3E5-5F653C67A44D}" presName="parTx" presStyleLbl="revTx" presStyleIdx="3" presStyleCnt="4">
        <dgm:presLayoutVars>
          <dgm:chMax val="0"/>
          <dgm:chPref val="0"/>
        </dgm:presLayoutVars>
      </dgm:prSet>
      <dgm:spPr/>
    </dgm:pt>
  </dgm:ptLst>
  <dgm:cxnLst>
    <dgm:cxn modelId="{EE81C61E-4F8D-4699-AB2F-FEDF966BD0F5}" srcId="{E0D61C4F-7BAC-414C-8256-84B235065D0D}" destId="{3A3180BE-7AD3-43AA-BD2C-3E8A3984463B}" srcOrd="1" destOrd="0" parTransId="{CCC94307-25C6-477D-B3C9-8F5D129F9998}" sibTransId="{0E26330D-1AD2-47FD-A299-4251760D46F4}"/>
    <dgm:cxn modelId="{61992125-9B2A-42F3-856A-9766F2247A0F}" type="presOf" srcId="{556F0496-E1FB-4B84-B3E5-5F653C67A44D}" destId="{DCFD81C2-FEAD-4D9C-9AE0-1633EC7014AB}" srcOrd="0" destOrd="0" presId="urn:microsoft.com/office/officeart/2018/2/layout/IconVerticalSolidList"/>
    <dgm:cxn modelId="{D42A4046-6C26-492F-8A74-42E138359CD6}" type="presOf" srcId="{F9969E12-327D-4385-BC05-B077763EE771}" destId="{36D67255-1D1E-4A94-9B4B-757843209D31}" srcOrd="0" destOrd="0" presId="urn:microsoft.com/office/officeart/2018/2/layout/IconVerticalSolidList"/>
    <dgm:cxn modelId="{F4B7FD6A-C8C8-4F16-941B-8AFF0C52D6DB}" type="presOf" srcId="{675FD5E9-8FFF-4B91-8B22-A7470CD0C2CE}" destId="{F34B4B8A-A349-4009-A8F6-627E3668B6C9}" srcOrd="0" destOrd="0" presId="urn:microsoft.com/office/officeart/2018/2/layout/IconVerticalSolidList"/>
    <dgm:cxn modelId="{6C9D326D-E0CD-40AC-9120-B8D9B41E4243}" srcId="{E0D61C4F-7BAC-414C-8256-84B235065D0D}" destId="{F9969E12-327D-4385-BC05-B077763EE771}" srcOrd="2" destOrd="0" parTransId="{A6A172D0-103A-4154-A21A-AE3C0024133A}" sibTransId="{0A9EA0C9-9DAD-4978-90FC-41C84242784D}"/>
    <dgm:cxn modelId="{787A2A6F-FA55-49EF-B48F-E89EF0D527BF}" type="presOf" srcId="{3A3180BE-7AD3-43AA-BD2C-3E8A3984463B}" destId="{3E5D8DBB-7C94-4572-8910-AD153B6D1AF9}" srcOrd="0" destOrd="0" presId="urn:microsoft.com/office/officeart/2018/2/layout/IconVerticalSolidList"/>
    <dgm:cxn modelId="{6ABB42B6-D2ED-4328-9733-89B0BDBF1B61}" type="presOf" srcId="{E0D61C4F-7BAC-414C-8256-84B235065D0D}" destId="{02E57C5A-F6F8-4724-BF52-EB863DCC9795}" srcOrd="0" destOrd="0" presId="urn:microsoft.com/office/officeart/2018/2/layout/IconVerticalSolidList"/>
    <dgm:cxn modelId="{DA31C3D0-4F44-4684-9516-ADE2F11E8C32}" srcId="{E0D61C4F-7BAC-414C-8256-84B235065D0D}" destId="{675FD5E9-8FFF-4B91-8B22-A7470CD0C2CE}" srcOrd="0" destOrd="0" parTransId="{B9E662F6-4F4C-4B4E-BF39-D1B4D3C579FF}" sibTransId="{1BFFE2C9-BC59-4E87-AE8A-6FE88DF427F0}"/>
    <dgm:cxn modelId="{CF69F9D7-75C1-4173-8BCD-A61B86CD4001}" srcId="{E0D61C4F-7BAC-414C-8256-84B235065D0D}" destId="{556F0496-E1FB-4B84-B3E5-5F653C67A44D}" srcOrd="3" destOrd="0" parTransId="{4FE88466-22E3-4435-A653-B0DA28862419}" sibTransId="{82021A76-4CEE-4F45-8BBA-99871B010995}"/>
    <dgm:cxn modelId="{67E83A6A-306D-4725-A920-6D9B19433E0C}" type="presParOf" srcId="{02E57C5A-F6F8-4724-BF52-EB863DCC9795}" destId="{3A4A5406-B66C-4429-A958-49BBB3E3FDC0}" srcOrd="0" destOrd="0" presId="urn:microsoft.com/office/officeart/2018/2/layout/IconVerticalSolidList"/>
    <dgm:cxn modelId="{868BA438-34CD-4B53-80E8-0450B63CD375}" type="presParOf" srcId="{3A4A5406-B66C-4429-A958-49BBB3E3FDC0}" destId="{43DE2AAE-484D-4E00-B8BA-F41C16DAA56F}" srcOrd="0" destOrd="0" presId="urn:microsoft.com/office/officeart/2018/2/layout/IconVerticalSolidList"/>
    <dgm:cxn modelId="{DFBAD21B-1BCB-4ADC-92ED-8842DBDDC6B7}" type="presParOf" srcId="{3A4A5406-B66C-4429-A958-49BBB3E3FDC0}" destId="{21182A72-A4FD-45CB-BA8E-00FCE744674E}" srcOrd="1" destOrd="0" presId="urn:microsoft.com/office/officeart/2018/2/layout/IconVerticalSolidList"/>
    <dgm:cxn modelId="{F9F47AAB-FFA6-499E-9DF8-41EECB284C5D}" type="presParOf" srcId="{3A4A5406-B66C-4429-A958-49BBB3E3FDC0}" destId="{2CFE8690-9EB1-4208-8DB1-9582A2739C08}" srcOrd="2" destOrd="0" presId="urn:microsoft.com/office/officeart/2018/2/layout/IconVerticalSolidList"/>
    <dgm:cxn modelId="{F5D0F903-CE2D-4E54-ACD1-8697B168AFA0}" type="presParOf" srcId="{3A4A5406-B66C-4429-A958-49BBB3E3FDC0}" destId="{F34B4B8A-A349-4009-A8F6-627E3668B6C9}" srcOrd="3" destOrd="0" presId="urn:microsoft.com/office/officeart/2018/2/layout/IconVerticalSolidList"/>
    <dgm:cxn modelId="{6DA91FD8-2425-4597-8AC1-746B3988C653}" type="presParOf" srcId="{02E57C5A-F6F8-4724-BF52-EB863DCC9795}" destId="{ECBFCB1B-976A-4C68-A384-40C1F614A4E1}" srcOrd="1" destOrd="0" presId="urn:microsoft.com/office/officeart/2018/2/layout/IconVerticalSolidList"/>
    <dgm:cxn modelId="{425BFBD5-6B32-4258-89C7-7F3EA0474C94}" type="presParOf" srcId="{02E57C5A-F6F8-4724-BF52-EB863DCC9795}" destId="{D3A3B5B6-9E4C-4F5A-AC7A-6E3F85AF3F76}" srcOrd="2" destOrd="0" presId="urn:microsoft.com/office/officeart/2018/2/layout/IconVerticalSolidList"/>
    <dgm:cxn modelId="{710F43FF-058C-4DD2-BFC6-B7546483ADCB}" type="presParOf" srcId="{D3A3B5B6-9E4C-4F5A-AC7A-6E3F85AF3F76}" destId="{C8686068-165C-493E-AFE5-F804DEBA6E4B}" srcOrd="0" destOrd="0" presId="urn:microsoft.com/office/officeart/2018/2/layout/IconVerticalSolidList"/>
    <dgm:cxn modelId="{A2E2F1AF-A402-4C99-96FA-A263F2B2B05C}" type="presParOf" srcId="{D3A3B5B6-9E4C-4F5A-AC7A-6E3F85AF3F76}" destId="{23E3004C-70A1-4E90-BF36-A3F6B961AC88}" srcOrd="1" destOrd="0" presId="urn:microsoft.com/office/officeart/2018/2/layout/IconVerticalSolidList"/>
    <dgm:cxn modelId="{0BF00953-BC71-4FB7-AAF2-730CBF386E53}" type="presParOf" srcId="{D3A3B5B6-9E4C-4F5A-AC7A-6E3F85AF3F76}" destId="{4FD7E939-8C24-48DD-BB83-D31BA2BA3BA1}" srcOrd="2" destOrd="0" presId="urn:microsoft.com/office/officeart/2018/2/layout/IconVerticalSolidList"/>
    <dgm:cxn modelId="{C4E04BE4-6AB5-4D58-B3F4-1CC332574F82}" type="presParOf" srcId="{D3A3B5B6-9E4C-4F5A-AC7A-6E3F85AF3F76}" destId="{3E5D8DBB-7C94-4572-8910-AD153B6D1AF9}" srcOrd="3" destOrd="0" presId="urn:microsoft.com/office/officeart/2018/2/layout/IconVerticalSolidList"/>
    <dgm:cxn modelId="{87ECC9E1-FF04-44D1-90C5-34524913F752}" type="presParOf" srcId="{02E57C5A-F6F8-4724-BF52-EB863DCC9795}" destId="{AD10402D-E081-4363-B5C6-370794568F50}" srcOrd="3" destOrd="0" presId="urn:microsoft.com/office/officeart/2018/2/layout/IconVerticalSolidList"/>
    <dgm:cxn modelId="{8B92A4A4-9991-4EBB-A3E7-70D9E419E63A}" type="presParOf" srcId="{02E57C5A-F6F8-4724-BF52-EB863DCC9795}" destId="{E48564C6-BAC1-4832-B4F8-4B0B949BA2FC}" srcOrd="4" destOrd="0" presId="urn:microsoft.com/office/officeart/2018/2/layout/IconVerticalSolidList"/>
    <dgm:cxn modelId="{B1D6050A-71EC-40B5-83AB-4957964B9ED1}" type="presParOf" srcId="{E48564C6-BAC1-4832-B4F8-4B0B949BA2FC}" destId="{C7303114-6F22-4587-8680-2B7F1F427C94}" srcOrd="0" destOrd="0" presId="urn:microsoft.com/office/officeart/2018/2/layout/IconVerticalSolidList"/>
    <dgm:cxn modelId="{1B580432-4C10-4A44-B6BD-4A4B4B2977F6}" type="presParOf" srcId="{E48564C6-BAC1-4832-B4F8-4B0B949BA2FC}" destId="{831DB7F3-2615-425D-BACA-BB147D5444E6}" srcOrd="1" destOrd="0" presId="urn:microsoft.com/office/officeart/2018/2/layout/IconVerticalSolidList"/>
    <dgm:cxn modelId="{41EE147D-1919-4903-9768-C26E917F0C6D}" type="presParOf" srcId="{E48564C6-BAC1-4832-B4F8-4B0B949BA2FC}" destId="{DF7283CA-D6BE-4200-AD36-E7F1818A2DCF}" srcOrd="2" destOrd="0" presId="urn:microsoft.com/office/officeart/2018/2/layout/IconVerticalSolidList"/>
    <dgm:cxn modelId="{5FBD6AC1-0023-4BDA-845A-F50CED9C5713}" type="presParOf" srcId="{E48564C6-BAC1-4832-B4F8-4B0B949BA2FC}" destId="{36D67255-1D1E-4A94-9B4B-757843209D31}" srcOrd="3" destOrd="0" presId="urn:microsoft.com/office/officeart/2018/2/layout/IconVerticalSolidList"/>
    <dgm:cxn modelId="{A6EF4E48-479C-4410-BFB2-FFC73257FD34}" type="presParOf" srcId="{02E57C5A-F6F8-4724-BF52-EB863DCC9795}" destId="{EB1B4FD3-C172-4566-9903-52DDD00D741C}" srcOrd="5" destOrd="0" presId="urn:microsoft.com/office/officeart/2018/2/layout/IconVerticalSolidList"/>
    <dgm:cxn modelId="{2CF8E3E0-E7C0-40B3-B89E-4032F6E260AD}" type="presParOf" srcId="{02E57C5A-F6F8-4724-BF52-EB863DCC9795}" destId="{1A213B6B-0029-42DE-AD26-A75F08951D9C}" srcOrd="6" destOrd="0" presId="urn:microsoft.com/office/officeart/2018/2/layout/IconVerticalSolidList"/>
    <dgm:cxn modelId="{51227AAD-B2FD-42EE-988B-41AF0FB5AD00}" type="presParOf" srcId="{1A213B6B-0029-42DE-AD26-A75F08951D9C}" destId="{B1D867F6-A115-48A8-9825-14F424ED14B5}" srcOrd="0" destOrd="0" presId="urn:microsoft.com/office/officeart/2018/2/layout/IconVerticalSolidList"/>
    <dgm:cxn modelId="{B18C9C7E-A31B-41EB-A3B2-47E14B99BF62}" type="presParOf" srcId="{1A213B6B-0029-42DE-AD26-A75F08951D9C}" destId="{913A147D-158E-4DDF-9335-F6658C65D2DE}" srcOrd="1" destOrd="0" presId="urn:microsoft.com/office/officeart/2018/2/layout/IconVerticalSolidList"/>
    <dgm:cxn modelId="{1830303E-9810-47A7-A63D-BDA46ED7ED94}" type="presParOf" srcId="{1A213B6B-0029-42DE-AD26-A75F08951D9C}" destId="{C1605F50-78CD-4F61-80A3-7783C685EE56}" srcOrd="2" destOrd="0" presId="urn:microsoft.com/office/officeart/2018/2/layout/IconVerticalSolidList"/>
    <dgm:cxn modelId="{0CA5AFDA-1194-4138-9F6D-4E5811EE0DC4}" type="presParOf" srcId="{1A213B6B-0029-42DE-AD26-A75F08951D9C}" destId="{DCFD81C2-FEAD-4D9C-9AE0-1633EC7014A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F6F9712-B30B-4B05-B5BF-E707FC3EDA9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1E7BDC0-F208-4430-99A2-A5652245AB79}">
      <dgm:prSet/>
      <dgm:spPr/>
      <dgm:t>
        <a:bodyPr/>
        <a:lstStyle/>
        <a:p>
          <a:r>
            <a:rPr lang="en-US" b="0" i="0" baseline="0"/>
            <a:t>Removing a listener IP address means deleting or unregistering an IP address that is associated with the AG listener.</a:t>
          </a:r>
          <a:endParaRPr lang="en-US"/>
        </a:p>
      </dgm:t>
    </dgm:pt>
    <dgm:pt modelId="{F9774852-3567-4EC0-9610-D33B7128E00E}" type="parTrans" cxnId="{B18E257E-90AD-4FA6-B3CB-39292B04798B}">
      <dgm:prSet/>
      <dgm:spPr/>
      <dgm:t>
        <a:bodyPr/>
        <a:lstStyle/>
        <a:p>
          <a:endParaRPr lang="en-US"/>
        </a:p>
      </dgm:t>
    </dgm:pt>
    <dgm:pt modelId="{DA986FF7-C746-4EFD-B7B3-2A654B549A8B}" type="sibTrans" cxnId="{B18E257E-90AD-4FA6-B3CB-39292B04798B}">
      <dgm:prSet/>
      <dgm:spPr/>
      <dgm:t>
        <a:bodyPr/>
        <a:lstStyle/>
        <a:p>
          <a:endParaRPr lang="en-US"/>
        </a:p>
      </dgm:t>
    </dgm:pt>
    <dgm:pt modelId="{D95B8321-24CA-491B-8450-5715B03627D5}">
      <dgm:prSet/>
      <dgm:spPr/>
      <dgm:t>
        <a:bodyPr/>
        <a:lstStyle/>
        <a:p>
          <a:r>
            <a:rPr lang="en-US" b="0" i="0" baseline="0"/>
            <a:t>This action updates the AG configuration so that the removed IP address is no longer used for client connections.</a:t>
          </a:r>
          <a:endParaRPr lang="en-US"/>
        </a:p>
      </dgm:t>
    </dgm:pt>
    <dgm:pt modelId="{8765C23B-A538-4704-8698-E6FAA6DCF9B0}" type="parTrans" cxnId="{3B92E387-F30C-4BD9-ACE8-96E4938CD6AB}">
      <dgm:prSet/>
      <dgm:spPr/>
      <dgm:t>
        <a:bodyPr/>
        <a:lstStyle/>
        <a:p>
          <a:endParaRPr lang="en-US"/>
        </a:p>
      </dgm:t>
    </dgm:pt>
    <dgm:pt modelId="{480C9FA3-CEA6-486B-8D04-652C59EC53C0}" type="sibTrans" cxnId="{3B92E387-F30C-4BD9-ACE8-96E4938CD6AB}">
      <dgm:prSet/>
      <dgm:spPr/>
      <dgm:t>
        <a:bodyPr/>
        <a:lstStyle/>
        <a:p>
          <a:endParaRPr lang="en-US"/>
        </a:p>
      </dgm:t>
    </dgm:pt>
    <dgm:pt modelId="{CDDCB819-7783-4900-B52A-803097A1A63A}">
      <dgm:prSet/>
      <dgm:spPr/>
      <dgm:t>
        <a:bodyPr/>
        <a:lstStyle/>
        <a:p>
          <a:r>
            <a:rPr lang="en-US" b="0" i="0" baseline="0"/>
            <a:t>It is typically done when:</a:t>
          </a:r>
          <a:endParaRPr lang="en-US"/>
        </a:p>
      </dgm:t>
    </dgm:pt>
    <dgm:pt modelId="{80212E36-29F2-4A5C-B094-298E2208D65F}" type="parTrans" cxnId="{726D9918-E1A6-4A26-B9B4-D3E8F9FA94F8}">
      <dgm:prSet/>
      <dgm:spPr/>
      <dgm:t>
        <a:bodyPr/>
        <a:lstStyle/>
        <a:p>
          <a:endParaRPr lang="en-US"/>
        </a:p>
      </dgm:t>
    </dgm:pt>
    <dgm:pt modelId="{79A16B5D-6AB8-4DD1-857C-99FE7366E44C}" type="sibTrans" cxnId="{726D9918-E1A6-4A26-B9B4-D3E8F9FA94F8}">
      <dgm:prSet/>
      <dgm:spPr/>
      <dgm:t>
        <a:bodyPr/>
        <a:lstStyle/>
        <a:p>
          <a:endParaRPr lang="en-US"/>
        </a:p>
      </dgm:t>
    </dgm:pt>
    <dgm:pt modelId="{966B68D1-87E0-4A81-8EFF-FFF8D52BAE66}">
      <dgm:prSet/>
      <dgm:spPr/>
      <dgm:t>
        <a:bodyPr/>
        <a:lstStyle/>
        <a:p>
          <a:r>
            <a:rPr lang="en-US" b="0" i="0" baseline="0"/>
            <a:t>You are decommissioning a subnet or network.</a:t>
          </a:r>
          <a:endParaRPr lang="en-US"/>
        </a:p>
      </dgm:t>
    </dgm:pt>
    <dgm:pt modelId="{D6AC8F0C-7791-4586-83D1-D1A039DB565A}" type="parTrans" cxnId="{2287AF17-FA61-4E45-B838-992E6353890D}">
      <dgm:prSet/>
      <dgm:spPr/>
      <dgm:t>
        <a:bodyPr/>
        <a:lstStyle/>
        <a:p>
          <a:endParaRPr lang="en-US"/>
        </a:p>
      </dgm:t>
    </dgm:pt>
    <dgm:pt modelId="{E075B12E-D7F7-4019-B087-DACC7B7FB7BE}" type="sibTrans" cxnId="{2287AF17-FA61-4E45-B838-992E6353890D}">
      <dgm:prSet/>
      <dgm:spPr/>
      <dgm:t>
        <a:bodyPr/>
        <a:lstStyle/>
        <a:p>
          <a:endParaRPr lang="en-US"/>
        </a:p>
      </dgm:t>
    </dgm:pt>
    <dgm:pt modelId="{FF78C681-0161-4504-B793-9A64D6E7D397}">
      <dgm:prSet/>
      <dgm:spPr/>
      <dgm:t>
        <a:bodyPr/>
        <a:lstStyle/>
        <a:p>
          <a:r>
            <a:rPr lang="en-US" b="0" i="0" baseline="0"/>
            <a:t>You want to restrict access to the AG from certain networks.</a:t>
          </a:r>
          <a:endParaRPr lang="en-US"/>
        </a:p>
      </dgm:t>
    </dgm:pt>
    <dgm:pt modelId="{A7DA23E3-580B-4814-83BF-169AD7D30C15}" type="parTrans" cxnId="{FE9E64E1-5633-4CA0-B172-56AA66EFFF63}">
      <dgm:prSet/>
      <dgm:spPr/>
      <dgm:t>
        <a:bodyPr/>
        <a:lstStyle/>
        <a:p>
          <a:endParaRPr lang="en-US"/>
        </a:p>
      </dgm:t>
    </dgm:pt>
    <dgm:pt modelId="{1F2E50E0-EF4E-4843-A5DC-F2A4C160C10B}" type="sibTrans" cxnId="{FE9E64E1-5633-4CA0-B172-56AA66EFFF63}">
      <dgm:prSet/>
      <dgm:spPr/>
      <dgm:t>
        <a:bodyPr/>
        <a:lstStyle/>
        <a:p>
          <a:endParaRPr lang="en-US"/>
        </a:p>
      </dgm:t>
    </dgm:pt>
    <dgm:pt modelId="{AE5FE410-0EFB-46C5-A096-03F708EFB1E2}">
      <dgm:prSet/>
      <dgm:spPr/>
      <dgm:t>
        <a:bodyPr/>
        <a:lstStyle/>
        <a:p>
          <a:r>
            <a:rPr lang="en-US" b="0" i="0" baseline="0"/>
            <a:t>You are reconfiguring your high availability setup.</a:t>
          </a:r>
          <a:endParaRPr lang="en-US"/>
        </a:p>
      </dgm:t>
    </dgm:pt>
    <dgm:pt modelId="{1FC39E04-AE97-4B81-9D9B-56584C8A1FC9}" type="parTrans" cxnId="{FF6AE667-3097-4D14-A421-9C3D956A8BC9}">
      <dgm:prSet/>
      <dgm:spPr/>
      <dgm:t>
        <a:bodyPr/>
        <a:lstStyle/>
        <a:p>
          <a:endParaRPr lang="en-US"/>
        </a:p>
      </dgm:t>
    </dgm:pt>
    <dgm:pt modelId="{8BEAEA99-13E9-42FF-AA3A-D77DF9B8A268}" type="sibTrans" cxnId="{FF6AE667-3097-4D14-A421-9C3D956A8BC9}">
      <dgm:prSet/>
      <dgm:spPr/>
      <dgm:t>
        <a:bodyPr/>
        <a:lstStyle/>
        <a:p>
          <a:endParaRPr lang="en-US"/>
        </a:p>
      </dgm:t>
    </dgm:pt>
    <dgm:pt modelId="{520658D6-981B-4F45-A1E4-54A6D170ED6E}" type="pres">
      <dgm:prSet presAssocID="{7F6F9712-B30B-4B05-B5BF-E707FC3EDA99}" presName="root" presStyleCnt="0">
        <dgm:presLayoutVars>
          <dgm:dir/>
          <dgm:resizeHandles val="exact"/>
        </dgm:presLayoutVars>
      </dgm:prSet>
      <dgm:spPr/>
    </dgm:pt>
    <dgm:pt modelId="{FCFC61FF-56ED-4193-B0A0-7B185A79E4CA}" type="pres">
      <dgm:prSet presAssocID="{C1E7BDC0-F208-4430-99A2-A5652245AB79}" presName="compNode" presStyleCnt="0"/>
      <dgm:spPr/>
    </dgm:pt>
    <dgm:pt modelId="{ADE2AF3A-8FAE-4597-8CEF-E61BBBAE94EB}" type="pres">
      <dgm:prSet presAssocID="{C1E7BDC0-F208-4430-99A2-A5652245AB79}" presName="bgRect" presStyleLbl="bgShp" presStyleIdx="0" presStyleCnt="3"/>
      <dgm:spPr/>
    </dgm:pt>
    <dgm:pt modelId="{421E2CA2-2EC7-4CE6-93C6-A1349BF52299}" type="pres">
      <dgm:prSet presAssocID="{C1E7BDC0-F208-4430-99A2-A5652245AB7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
        </a:ext>
      </dgm:extLst>
    </dgm:pt>
    <dgm:pt modelId="{45A6B8DD-555A-4A15-A7B2-724EB395A40F}" type="pres">
      <dgm:prSet presAssocID="{C1E7BDC0-F208-4430-99A2-A5652245AB79}" presName="spaceRect" presStyleCnt="0"/>
      <dgm:spPr/>
    </dgm:pt>
    <dgm:pt modelId="{E4B50702-7470-4829-B42F-50F9033E3A52}" type="pres">
      <dgm:prSet presAssocID="{C1E7BDC0-F208-4430-99A2-A5652245AB79}" presName="parTx" presStyleLbl="revTx" presStyleIdx="0" presStyleCnt="4">
        <dgm:presLayoutVars>
          <dgm:chMax val="0"/>
          <dgm:chPref val="0"/>
        </dgm:presLayoutVars>
      </dgm:prSet>
      <dgm:spPr/>
    </dgm:pt>
    <dgm:pt modelId="{F9D0992B-0FB7-4FAB-AC8B-0F52F9302CB1}" type="pres">
      <dgm:prSet presAssocID="{DA986FF7-C746-4EFD-B7B3-2A654B549A8B}" presName="sibTrans" presStyleCnt="0"/>
      <dgm:spPr/>
    </dgm:pt>
    <dgm:pt modelId="{0C8BC668-41C0-4BD2-9B64-171613872A70}" type="pres">
      <dgm:prSet presAssocID="{D95B8321-24CA-491B-8450-5715B03627D5}" presName="compNode" presStyleCnt="0"/>
      <dgm:spPr/>
    </dgm:pt>
    <dgm:pt modelId="{C8E333EB-5912-45CE-B4EA-A2DE496BC803}" type="pres">
      <dgm:prSet presAssocID="{D95B8321-24CA-491B-8450-5715B03627D5}" presName="bgRect" presStyleLbl="bgShp" presStyleIdx="1" presStyleCnt="3"/>
      <dgm:spPr/>
    </dgm:pt>
    <dgm:pt modelId="{39F4C909-6D69-4B38-B9F8-A829F7328072}" type="pres">
      <dgm:prSet presAssocID="{D95B8321-24CA-491B-8450-5715B03627D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AFEF87BF-C880-4FD3-B265-A5989AA4996A}" type="pres">
      <dgm:prSet presAssocID="{D95B8321-24CA-491B-8450-5715B03627D5}" presName="spaceRect" presStyleCnt="0"/>
      <dgm:spPr/>
    </dgm:pt>
    <dgm:pt modelId="{C4D5416F-770A-474B-87D2-A9227EDEE23C}" type="pres">
      <dgm:prSet presAssocID="{D95B8321-24CA-491B-8450-5715B03627D5}" presName="parTx" presStyleLbl="revTx" presStyleIdx="1" presStyleCnt="4">
        <dgm:presLayoutVars>
          <dgm:chMax val="0"/>
          <dgm:chPref val="0"/>
        </dgm:presLayoutVars>
      </dgm:prSet>
      <dgm:spPr/>
    </dgm:pt>
    <dgm:pt modelId="{57504B8F-0589-4E6C-9A78-954C6272BE8A}" type="pres">
      <dgm:prSet presAssocID="{480C9FA3-CEA6-486B-8D04-652C59EC53C0}" presName="sibTrans" presStyleCnt="0"/>
      <dgm:spPr/>
    </dgm:pt>
    <dgm:pt modelId="{45718264-7EDF-4350-B272-B48E20ED67A1}" type="pres">
      <dgm:prSet presAssocID="{CDDCB819-7783-4900-B52A-803097A1A63A}" presName="compNode" presStyleCnt="0"/>
      <dgm:spPr/>
    </dgm:pt>
    <dgm:pt modelId="{C791BC6A-4191-41FC-AF2C-10C89EEAF6EB}" type="pres">
      <dgm:prSet presAssocID="{CDDCB819-7783-4900-B52A-803097A1A63A}" presName="bgRect" presStyleLbl="bgShp" presStyleIdx="2" presStyleCnt="3"/>
      <dgm:spPr/>
    </dgm:pt>
    <dgm:pt modelId="{F889BAC9-A81B-49F1-8E03-0C15D58BD12D}" type="pres">
      <dgm:prSet presAssocID="{CDDCB819-7783-4900-B52A-803097A1A63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router"/>
        </a:ext>
      </dgm:extLst>
    </dgm:pt>
    <dgm:pt modelId="{D3EE7448-0B24-4C5F-84DF-73593FA31FB6}" type="pres">
      <dgm:prSet presAssocID="{CDDCB819-7783-4900-B52A-803097A1A63A}" presName="spaceRect" presStyleCnt="0"/>
      <dgm:spPr/>
    </dgm:pt>
    <dgm:pt modelId="{DEDEAEA9-BFE1-4310-A40C-23ABBE15DCDA}" type="pres">
      <dgm:prSet presAssocID="{CDDCB819-7783-4900-B52A-803097A1A63A}" presName="parTx" presStyleLbl="revTx" presStyleIdx="2" presStyleCnt="4">
        <dgm:presLayoutVars>
          <dgm:chMax val="0"/>
          <dgm:chPref val="0"/>
        </dgm:presLayoutVars>
      </dgm:prSet>
      <dgm:spPr/>
    </dgm:pt>
    <dgm:pt modelId="{B845E0DA-DE11-484C-B0D8-54CBA9AF647A}" type="pres">
      <dgm:prSet presAssocID="{CDDCB819-7783-4900-B52A-803097A1A63A}" presName="desTx" presStyleLbl="revTx" presStyleIdx="3" presStyleCnt="4">
        <dgm:presLayoutVars/>
      </dgm:prSet>
      <dgm:spPr/>
    </dgm:pt>
  </dgm:ptLst>
  <dgm:cxnLst>
    <dgm:cxn modelId="{7192660F-849E-4190-81E7-6CCB5CB33464}" type="presOf" srcId="{AE5FE410-0EFB-46C5-A096-03F708EFB1E2}" destId="{B845E0DA-DE11-484C-B0D8-54CBA9AF647A}" srcOrd="0" destOrd="2" presId="urn:microsoft.com/office/officeart/2018/2/layout/IconVerticalSolidList"/>
    <dgm:cxn modelId="{2287AF17-FA61-4E45-B838-992E6353890D}" srcId="{CDDCB819-7783-4900-B52A-803097A1A63A}" destId="{966B68D1-87E0-4A81-8EFF-FFF8D52BAE66}" srcOrd="0" destOrd="0" parTransId="{D6AC8F0C-7791-4586-83D1-D1A039DB565A}" sibTransId="{E075B12E-D7F7-4019-B087-DACC7B7FB7BE}"/>
    <dgm:cxn modelId="{726D9918-E1A6-4A26-B9B4-D3E8F9FA94F8}" srcId="{7F6F9712-B30B-4B05-B5BF-E707FC3EDA99}" destId="{CDDCB819-7783-4900-B52A-803097A1A63A}" srcOrd="2" destOrd="0" parTransId="{80212E36-29F2-4A5C-B094-298E2208D65F}" sibTransId="{79A16B5D-6AB8-4DD1-857C-99FE7366E44C}"/>
    <dgm:cxn modelId="{9F91D918-0607-4F64-A42F-AD081ACD1125}" type="presOf" srcId="{C1E7BDC0-F208-4430-99A2-A5652245AB79}" destId="{E4B50702-7470-4829-B42F-50F9033E3A52}" srcOrd="0" destOrd="0" presId="urn:microsoft.com/office/officeart/2018/2/layout/IconVerticalSolidList"/>
    <dgm:cxn modelId="{778C1521-C80E-4CAC-B04F-D3B7C1EDC7AA}" type="presOf" srcId="{FF78C681-0161-4504-B793-9A64D6E7D397}" destId="{B845E0DA-DE11-484C-B0D8-54CBA9AF647A}" srcOrd="0" destOrd="1" presId="urn:microsoft.com/office/officeart/2018/2/layout/IconVerticalSolidList"/>
    <dgm:cxn modelId="{DDB6283F-8870-4DF8-9D5B-E264462B8C23}" type="presOf" srcId="{CDDCB819-7783-4900-B52A-803097A1A63A}" destId="{DEDEAEA9-BFE1-4310-A40C-23ABBE15DCDA}" srcOrd="0" destOrd="0" presId="urn:microsoft.com/office/officeart/2018/2/layout/IconVerticalSolidList"/>
    <dgm:cxn modelId="{FF6AE667-3097-4D14-A421-9C3D956A8BC9}" srcId="{CDDCB819-7783-4900-B52A-803097A1A63A}" destId="{AE5FE410-0EFB-46C5-A096-03F708EFB1E2}" srcOrd="2" destOrd="0" parTransId="{1FC39E04-AE97-4B81-9D9B-56584C8A1FC9}" sibTransId="{8BEAEA99-13E9-42FF-AA3A-D77DF9B8A268}"/>
    <dgm:cxn modelId="{33104779-142A-47B7-8236-4DE317098769}" type="presOf" srcId="{7F6F9712-B30B-4B05-B5BF-E707FC3EDA99}" destId="{520658D6-981B-4F45-A1E4-54A6D170ED6E}" srcOrd="0" destOrd="0" presId="urn:microsoft.com/office/officeart/2018/2/layout/IconVerticalSolidList"/>
    <dgm:cxn modelId="{B18E257E-90AD-4FA6-B3CB-39292B04798B}" srcId="{7F6F9712-B30B-4B05-B5BF-E707FC3EDA99}" destId="{C1E7BDC0-F208-4430-99A2-A5652245AB79}" srcOrd="0" destOrd="0" parTransId="{F9774852-3567-4EC0-9610-D33B7128E00E}" sibTransId="{DA986FF7-C746-4EFD-B7B3-2A654B549A8B}"/>
    <dgm:cxn modelId="{3B92E387-F30C-4BD9-ACE8-96E4938CD6AB}" srcId="{7F6F9712-B30B-4B05-B5BF-E707FC3EDA99}" destId="{D95B8321-24CA-491B-8450-5715B03627D5}" srcOrd="1" destOrd="0" parTransId="{8765C23B-A538-4704-8698-E6FAA6DCF9B0}" sibTransId="{480C9FA3-CEA6-486B-8D04-652C59EC53C0}"/>
    <dgm:cxn modelId="{E3DFA7CC-DE6A-4E73-B1EB-FD94D4184CA0}" type="presOf" srcId="{D95B8321-24CA-491B-8450-5715B03627D5}" destId="{C4D5416F-770A-474B-87D2-A9227EDEE23C}" srcOrd="0" destOrd="0" presId="urn:microsoft.com/office/officeart/2018/2/layout/IconVerticalSolidList"/>
    <dgm:cxn modelId="{E582AFDE-3864-47D4-A97A-53CF1AD204B6}" type="presOf" srcId="{966B68D1-87E0-4A81-8EFF-FFF8D52BAE66}" destId="{B845E0DA-DE11-484C-B0D8-54CBA9AF647A}" srcOrd="0" destOrd="0" presId="urn:microsoft.com/office/officeart/2018/2/layout/IconVerticalSolidList"/>
    <dgm:cxn modelId="{FE9E64E1-5633-4CA0-B172-56AA66EFFF63}" srcId="{CDDCB819-7783-4900-B52A-803097A1A63A}" destId="{FF78C681-0161-4504-B793-9A64D6E7D397}" srcOrd="1" destOrd="0" parTransId="{A7DA23E3-580B-4814-83BF-169AD7D30C15}" sibTransId="{1F2E50E0-EF4E-4843-A5DC-F2A4C160C10B}"/>
    <dgm:cxn modelId="{21FAA384-EE73-4186-A911-B7F30CB91880}" type="presParOf" srcId="{520658D6-981B-4F45-A1E4-54A6D170ED6E}" destId="{FCFC61FF-56ED-4193-B0A0-7B185A79E4CA}" srcOrd="0" destOrd="0" presId="urn:microsoft.com/office/officeart/2018/2/layout/IconVerticalSolidList"/>
    <dgm:cxn modelId="{F11CF027-2C8A-4EAE-9985-28681D7631F3}" type="presParOf" srcId="{FCFC61FF-56ED-4193-B0A0-7B185A79E4CA}" destId="{ADE2AF3A-8FAE-4597-8CEF-E61BBBAE94EB}" srcOrd="0" destOrd="0" presId="urn:microsoft.com/office/officeart/2018/2/layout/IconVerticalSolidList"/>
    <dgm:cxn modelId="{9BE1C245-CB8C-45DC-9E7B-58613A256E44}" type="presParOf" srcId="{FCFC61FF-56ED-4193-B0A0-7B185A79E4CA}" destId="{421E2CA2-2EC7-4CE6-93C6-A1349BF52299}" srcOrd="1" destOrd="0" presId="urn:microsoft.com/office/officeart/2018/2/layout/IconVerticalSolidList"/>
    <dgm:cxn modelId="{E8667BD0-11E4-414E-BFEA-31D86BB13699}" type="presParOf" srcId="{FCFC61FF-56ED-4193-B0A0-7B185A79E4CA}" destId="{45A6B8DD-555A-4A15-A7B2-724EB395A40F}" srcOrd="2" destOrd="0" presId="urn:microsoft.com/office/officeart/2018/2/layout/IconVerticalSolidList"/>
    <dgm:cxn modelId="{6BEC143D-1680-421D-8DF7-603A3B997A04}" type="presParOf" srcId="{FCFC61FF-56ED-4193-B0A0-7B185A79E4CA}" destId="{E4B50702-7470-4829-B42F-50F9033E3A52}" srcOrd="3" destOrd="0" presId="urn:microsoft.com/office/officeart/2018/2/layout/IconVerticalSolidList"/>
    <dgm:cxn modelId="{2AE5838A-B274-4D91-A9F4-BFD50F182AE1}" type="presParOf" srcId="{520658D6-981B-4F45-A1E4-54A6D170ED6E}" destId="{F9D0992B-0FB7-4FAB-AC8B-0F52F9302CB1}" srcOrd="1" destOrd="0" presId="urn:microsoft.com/office/officeart/2018/2/layout/IconVerticalSolidList"/>
    <dgm:cxn modelId="{4120FC52-1EEA-43E3-998B-7CA04860796E}" type="presParOf" srcId="{520658D6-981B-4F45-A1E4-54A6D170ED6E}" destId="{0C8BC668-41C0-4BD2-9B64-171613872A70}" srcOrd="2" destOrd="0" presId="urn:microsoft.com/office/officeart/2018/2/layout/IconVerticalSolidList"/>
    <dgm:cxn modelId="{F09BEA77-0338-44D8-BEFE-F554A1AE66C5}" type="presParOf" srcId="{0C8BC668-41C0-4BD2-9B64-171613872A70}" destId="{C8E333EB-5912-45CE-B4EA-A2DE496BC803}" srcOrd="0" destOrd="0" presId="urn:microsoft.com/office/officeart/2018/2/layout/IconVerticalSolidList"/>
    <dgm:cxn modelId="{6BE30082-A238-40A2-830D-EAA003BA475C}" type="presParOf" srcId="{0C8BC668-41C0-4BD2-9B64-171613872A70}" destId="{39F4C909-6D69-4B38-B9F8-A829F7328072}" srcOrd="1" destOrd="0" presId="urn:microsoft.com/office/officeart/2018/2/layout/IconVerticalSolidList"/>
    <dgm:cxn modelId="{90D7048B-97A4-46CA-AB92-F34F7D07FE99}" type="presParOf" srcId="{0C8BC668-41C0-4BD2-9B64-171613872A70}" destId="{AFEF87BF-C880-4FD3-B265-A5989AA4996A}" srcOrd="2" destOrd="0" presId="urn:microsoft.com/office/officeart/2018/2/layout/IconVerticalSolidList"/>
    <dgm:cxn modelId="{4691DDC6-3F01-4D57-B71D-BFE39136FC22}" type="presParOf" srcId="{0C8BC668-41C0-4BD2-9B64-171613872A70}" destId="{C4D5416F-770A-474B-87D2-A9227EDEE23C}" srcOrd="3" destOrd="0" presId="urn:microsoft.com/office/officeart/2018/2/layout/IconVerticalSolidList"/>
    <dgm:cxn modelId="{E17CA036-CA10-4DC7-A284-7B90A4F9FC55}" type="presParOf" srcId="{520658D6-981B-4F45-A1E4-54A6D170ED6E}" destId="{57504B8F-0589-4E6C-9A78-954C6272BE8A}" srcOrd="3" destOrd="0" presId="urn:microsoft.com/office/officeart/2018/2/layout/IconVerticalSolidList"/>
    <dgm:cxn modelId="{0334B8F9-F28A-43AE-AEA2-B1D3FD3F1DDC}" type="presParOf" srcId="{520658D6-981B-4F45-A1E4-54A6D170ED6E}" destId="{45718264-7EDF-4350-B272-B48E20ED67A1}" srcOrd="4" destOrd="0" presId="urn:microsoft.com/office/officeart/2018/2/layout/IconVerticalSolidList"/>
    <dgm:cxn modelId="{5B2AB080-A229-41ED-891A-137AEF0C1DC3}" type="presParOf" srcId="{45718264-7EDF-4350-B272-B48E20ED67A1}" destId="{C791BC6A-4191-41FC-AF2C-10C89EEAF6EB}" srcOrd="0" destOrd="0" presId="urn:microsoft.com/office/officeart/2018/2/layout/IconVerticalSolidList"/>
    <dgm:cxn modelId="{36581134-C553-4F6A-BBE5-28F20DB0C728}" type="presParOf" srcId="{45718264-7EDF-4350-B272-B48E20ED67A1}" destId="{F889BAC9-A81B-49F1-8E03-0C15D58BD12D}" srcOrd="1" destOrd="0" presId="urn:microsoft.com/office/officeart/2018/2/layout/IconVerticalSolidList"/>
    <dgm:cxn modelId="{B81761C6-F018-4C28-8660-9B52E4A4E8A2}" type="presParOf" srcId="{45718264-7EDF-4350-B272-B48E20ED67A1}" destId="{D3EE7448-0B24-4C5F-84DF-73593FA31FB6}" srcOrd="2" destOrd="0" presId="urn:microsoft.com/office/officeart/2018/2/layout/IconVerticalSolidList"/>
    <dgm:cxn modelId="{42DBF543-383C-4479-B290-0298D3CEB372}" type="presParOf" srcId="{45718264-7EDF-4350-B272-B48E20ED67A1}" destId="{DEDEAEA9-BFE1-4310-A40C-23ABBE15DCDA}" srcOrd="3" destOrd="0" presId="urn:microsoft.com/office/officeart/2018/2/layout/IconVerticalSolidList"/>
    <dgm:cxn modelId="{191A5B1F-E1AE-4ADB-970C-C3BCE3D614CC}" type="presParOf" srcId="{45718264-7EDF-4350-B272-B48E20ED67A1}" destId="{B845E0DA-DE11-484C-B0D8-54CBA9AF647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A5C2A37-1CA8-470A-8E30-873CCE04535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FF753A1-2D28-4348-9780-D483511C3984}">
      <dgm:prSet custT="1"/>
      <dgm:spPr>
        <a:solidFill>
          <a:schemeClr val="accent2">
            <a:lumMod val="75000"/>
          </a:schemeClr>
        </a:solidFill>
      </dgm:spPr>
      <dgm:t>
        <a:bodyPr/>
        <a:lstStyle/>
        <a:p>
          <a:r>
            <a:rPr lang="en-US" sz="2400" b="0" i="0" baseline="0" dirty="0"/>
            <a:t>The process required manual steps and sometimes service interruptions.</a:t>
          </a:r>
          <a:endParaRPr lang="en-US" sz="2400" dirty="0"/>
        </a:p>
      </dgm:t>
    </dgm:pt>
    <dgm:pt modelId="{51E44533-397C-4FF7-9315-A06A384983BE}" type="parTrans" cxnId="{4489206A-8C73-452B-88B7-B453376A8C24}">
      <dgm:prSet/>
      <dgm:spPr/>
      <dgm:t>
        <a:bodyPr/>
        <a:lstStyle/>
        <a:p>
          <a:endParaRPr lang="en-US"/>
        </a:p>
      </dgm:t>
    </dgm:pt>
    <dgm:pt modelId="{9461E0C6-4840-49B6-951D-62EA36042C9B}" type="sibTrans" cxnId="{4489206A-8C73-452B-88B7-B453376A8C24}">
      <dgm:prSet/>
      <dgm:spPr/>
      <dgm:t>
        <a:bodyPr/>
        <a:lstStyle/>
        <a:p>
          <a:endParaRPr lang="en-US"/>
        </a:p>
      </dgm:t>
    </dgm:pt>
    <dgm:pt modelId="{3E342694-5E8A-4C49-A920-1E24A9E708EB}">
      <dgm:prSet custT="1"/>
      <dgm:spPr>
        <a:solidFill>
          <a:schemeClr val="accent2">
            <a:lumMod val="75000"/>
          </a:schemeClr>
        </a:solidFill>
      </dgm:spPr>
      <dgm:t>
        <a:bodyPr/>
        <a:lstStyle/>
        <a:p>
          <a:r>
            <a:rPr lang="en-US" sz="2400" b="0" i="0" baseline="0" dirty="0"/>
            <a:t>Removing an IP address would update the AG listener configuration, and clients would no longer be able to connect using that IP.</a:t>
          </a:r>
          <a:endParaRPr lang="en-US" sz="2400" dirty="0"/>
        </a:p>
      </dgm:t>
    </dgm:pt>
    <dgm:pt modelId="{AB70CFF0-19F9-4166-9B7A-7E3DFAFED236}" type="parTrans" cxnId="{4F8BE59B-2FC4-4678-B0EC-B7FC8A18BDE4}">
      <dgm:prSet/>
      <dgm:spPr/>
      <dgm:t>
        <a:bodyPr/>
        <a:lstStyle/>
        <a:p>
          <a:endParaRPr lang="en-US"/>
        </a:p>
      </dgm:t>
    </dgm:pt>
    <dgm:pt modelId="{15664880-B3FA-4C7D-A12F-476F8CE6F916}" type="sibTrans" cxnId="{4F8BE59B-2FC4-4678-B0EC-B7FC8A18BDE4}">
      <dgm:prSet/>
      <dgm:spPr/>
      <dgm:t>
        <a:bodyPr/>
        <a:lstStyle/>
        <a:p>
          <a:endParaRPr lang="en-US"/>
        </a:p>
      </dgm:t>
    </dgm:pt>
    <dgm:pt modelId="{1D8D5B00-46BB-4C2B-B36B-3552D3E9B684}">
      <dgm:prSet custT="1"/>
      <dgm:spPr>
        <a:solidFill>
          <a:schemeClr val="accent2">
            <a:lumMod val="75000"/>
          </a:schemeClr>
        </a:solidFill>
      </dgm:spPr>
      <dgm:t>
        <a:bodyPr/>
        <a:lstStyle/>
        <a:p>
          <a:r>
            <a:rPr lang="en-US" sz="2400" b="0" i="0" baseline="0" dirty="0"/>
            <a:t>In SQL Server 2025, the process is more integrated and can be automated or scripted more easily</a:t>
          </a:r>
          <a:r>
            <a:rPr lang="en-US" sz="2700" b="0" i="0" baseline="0" dirty="0"/>
            <a:t>.</a:t>
          </a:r>
          <a:endParaRPr lang="en-US" sz="2700" dirty="0"/>
        </a:p>
      </dgm:t>
    </dgm:pt>
    <dgm:pt modelId="{CBACBE48-CA8B-41B6-9BAF-2AFA6ECDA213}" type="parTrans" cxnId="{0AB9B1E0-E8CE-4B02-B019-A6BF5FDD802F}">
      <dgm:prSet/>
      <dgm:spPr/>
      <dgm:t>
        <a:bodyPr/>
        <a:lstStyle/>
        <a:p>
          <a:endParaRPr lang="en-US"/>
        </a:p>
      </dgm:t>
    </dgm:pt>
    <dgm:pt modelId="{31AFA460-D28D-42AA-8967-29CF393BC9E8}" type="sibTrans" cxnId="{0AB9B1E0-E8CE-4B02-B019-A6BF5FDD802F}">
      <dgm:prSet/>
      <dgm:spPr/>
      <dgm:t>
        <a:bodyPr/>
        <a:lstStyle/>
        <a:p>
          <a:endParaRPr lang="en-US"/>
        </a:p>
      </dgm:t>
    </dgm:pt>
    <dgm:pt modelId="{89BCC2E9-D943-43A6-B42E-67ED369B3B75}" type="pres">
      <dgm:prSet presAssocID="{5A5C2A37-1CA8-470A-8E30-873CCE045351}" presName="linear" presStyleCnt="0">
        <dgm:presLayoutVars>
          <dgm:animLvl val="lvl"/>
          <dgm:resizeHandles val="exact"/>
        </dgm:presLayoutVars>
      </dgm:prSet>
      <dgm:spPr/>
    </dgm:pt>
    <dgm:pt modelId="{53AB3C6E-C279-42A4-9F02-DDFCC559934F}" type="pres">
      <dgm:prSet presAssocID="{EFF753A1-2D28-4348-9780-D483511C3984}" presName="parentText" presStyleLbl="node1" presStyleIdx="0" presStyleCnt="3">
        <dgm:presLayoutVars>
          <dgm:chMax val="0"/>
          <dgm:bulletEnabled val="1"/>
        </dgm:presLayoutVars>
      </dgm:prSet>
      <dgm:spPr/>
    </dgm:pt>
    <dgm:pt modelId="{447B5425-597F-4391-B242-FFB685490EA3}" type="pres">
      <dgm:prSet presAssocID="{9461E0C6-4840-49B6-951D-62EA36042C9B}" presName="spacer" presStyleCnt="0"/>
      <dgm:spPr/>
    </dgm:pt>
    <dgm:pt modelId="{A62C1F99-2E51-4352-BA20-0AF3CE54BB34}" type="pres">
      <dgm:prSet presAssocID="{3E342694-5E8A-4C49-A920-1E24A9E708EB}" presName="parentText" presStyleLbl="node1" presStyleIdx="1" presStyleCnt="3">
        <dgm:presLayoutVars>
          <dgm:chMax val="0"/>
          <dgm:bulletEnabled val="1"/>
        </dgm:presLayoutVars>
      </dgm:prSet>
      <dgm:spPr/>
    </dgm:pt>
    <dgm:pt modelId="{5E80A62B-1461-4E28-922C-CF26CD8C9F56}" type="pres">
      <dgm:prSet presAssocID="{15664880-B3FA-4C7D-A12F-476F8CE6F916}" presName="spacer" presStyleCnt="0"/>
      <dgm:spPr/>
    </dgm:pt>
    <dgm:pt modelId="{A59792CE-BE06-4EC7-91EC-300110638A89}" type="pres">
      <dgm:prSet presAssocID="{1D8D5B00-46BB-4C2B-B36B-3552D3E9B684}" presName="parentText" presStyleLbl="node1" presStyleIdx="2" presStyleCnt="3">
        <dgm:presLayoutVars>
          <dgm:chMax val="0"/>
          <dgm:bulletEnabled val="1"/>
        </dgm:presLayoutVars>
      </dgm:prSet>
      <dgm:spPr/>
    </dgm:pt>
  </dgm:ptLst>
  <dgm:cxnLst>
    <dgm:cxn modelId="{BECED821-E636-450D-AF27-D28BDD930C09}" type="presOf" srcId="{3E342694-5E8A-4C49-A920-1E24A9E708EB}" destId="{A62C1F99-2E51-4352-BA20-0AF3CE54BB34}" srcOrd="0" destOrd="0" presId="urn:microsoft.com/office/officeart/2005/8/layout/vList2"/>
    <dgm:cxn modelId="{4489206A-8C73-452B-88B7-B453376A8C24}" srcId="{5A5C2A37-1CA8-470A-8E30-873CCE045351}" destId="{EFF753A1-2D28-4348-9780-D483511C3984}" srcOrd="0" destOrd="0" parTransId="{51E44533-397C-4FF7-9315-A06A384983BE}" sibTransId="{9461E0C6-4840-49B6-951D-62EA36042C9B}"/>
    <dgm:cxn modelId="{4F8BE59B-2FC4-4678-B0EC-B7FC8A18BDE4}" srcId="{5A5C2A37-1CA8-470A-8E30-873CCE045351}" destId="{3E342694-5E8A-4C49-A920-1E24A9E708EB}" srcOrd="1" destOrd="0" parTransId="{AB70CFF0-19F9-4166-9B7A-7E3DFAFED236}" sibTransId="{15664880-B3FA-4C7D-A12F-476F8CE6F916}"/>
    <dgm:cxn modelId="{DB4473C3-B4C7-4039-B604-3E9E0268EEFE}" type="presOf" srcId="{1D8D5B00-46BB-4C2B-B36B-3552D3E9B684}" destId="{A59792CE-BE06-4EC7-91EC-300110638A89}" srcOrd="0" destOrd="0" presId="urn:microsoft.com/office/officeart/2005/8/layout/vList2"/>
    <dgm:cxn modelId="{B5DF65C6-3F5C-4D49-97DB-5A9E389A0267}" type="presOf" srcId="{EFF753A1-2D28-4348-9780-D483511C3984}" destId="{53AB3C6E-C279-42A4-9F02-DDFCC559934F}" srcOrd="0" destOrd="0" presId="urn:microsoft.com/office/officeart/2005/8/layout/vList2"/>
    <dgm:cxn modelId="{EC64A7D9-28A8-4ACD-A4D6-7500DFE5E556}" type="presOf" srcId="{5A5C2A37-1CA8-470A-8E30-873CCE045351}" destId="{89BCC2E9-D943-43A6-B42E-67ED369B3B75}" srcOrd="0" destOrd="0" presId="urn:microsoft.com/office/officeart/2005/8/layout/vList2"/>
    <dgm:cxn modelId="{0AB9B1E0-E8CE-4B02-B019-A6BF5FDD802F}" srcId="{5A5C2A37-1CA8-470A-8E30-873CCE045351}" destId="{1D8D5B00-46BB-4C2B-B36B-3552D3E9B684}" srcOrd="2" destOrd="0" parTransId="{CBACBE48-CA8B-41B6-9BAF-2AFA6ECDA213}" sibTransId="{31AFA460-D28D-42AA-8967-29CF393BC9E8}"/>
    <dgm:cxn modelId="{9C242A6E-79C1-40B0-9259-D86B1DB3775C}" type="presParOf" srcId="{89BCC2E9-D943-43A6-B42E-67ED369B3B75}" destId="{53AB3C6E-C279-42A4-9F02-DDFCC559934F}" srcOrd="0" destOrd="0" presId="urn:microsoft.com/office/officeart/2005/8/layout/vList2"/>
    <dgm:cxn modelId="{EC82DABC-9963-4DEC-8D6E-41DF14866EFA}" type="presParOf" srcId="{89BCC2E9-D943-43A6-B42E-67ED369B3B75}" destId="{447B5425-597F-4391-B242-FFB685490EA3}" srcOrd="1" destOrd="0" presId="urn:microsoft.com/office/officeart/2005/8/layout/vList2"/>
    <dgm:cxn modelId="{1984CEFB-B4AC-48B6-8C30-4D5A8FEA018F}" type="presParOf" srcId="{89BCC2E9-D943-43A6-B42E-67ED369B3B75}" destId="{A62C1F99-2E51-4352-BA20-0AF3CE54BB34}" srcOrd="2" destOrd="0" presId="urn:microsoft.com/office/officeart/2005/8/layout/vList2"/>
    <dgm:cxn modelId="{31A98630-DCE8-4A38-BD0E-DCF83B5588F6}" type="presParOf" srcId="{89BCC2E9-D943-43A6-B42E-67ED369B3B75}" destId="{5E80A62B-1461-4E28-922C-CF26CD8C9F56}" srcOrd="3" destOrd="0" presId="urn:microsoft.com/office/officeart/2005/8/layout/vList2"/>
    <dgm:cxn modelId="{A6F5B5D5-FB03-4750-AA63-47CE713E7247}" type="presParOf" srcId="{89BCC2E9-D943-43A6-B42E-67ED369B3B75}" destId="{A59792CE-BE06-4EC7-91EC-300110638A8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E179F49-4F75-45C0-8E73-FCC9ACE98BC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61C1FFB1-18E4-4991-8261-EA55447DB8DE}">
      <dgm:prSet/>
      <dgm:spPr>
        <a:solidFill>
          <a:schemeClr val="accent2">
            <a:lumMod val="75000"/>
          </a:schemeClr>
        </a:solidFill>
      </dgm:spPr>
      <dgm:t>
        <a:bodyPr/>
        <a:lstStyle/>
        <a:p>
          <a:r>
            <a:rPr lang="en-US" b="0" i="0" baseline="0" dirty="0"/>
            <a:t>In SQL Server 2025, NONE for routing indicates that no explicit routing rule or behavior is defined for a particular operation or listener. </a:t>
          </a:r>
          <a:endParaRPr lang="en-US" dirty="0"/>
        </a:p>
      </dgm:t>
    </dgm:pt>
    <dgm:pt modelId="{29D09484-1906-40C2-9B93-93EAB192131E}" type="parTrans" cxnId="{0AA04425-FA16-4517-8207-87BC1ABEC667}">
      <dgm:prSet/>
      <dgm:spPr/>
      <dgm:t>
        <a:bodyPr/>
        <a:lstStyle/>
        <a:p>
          <a:endParaRPr lang="en-US"/>
        </a:p>
      </dgm:t>
    </dgm:pt>
    <dgm:pt modelId="{9EF7CEDD-6B0E-4CE3-829F-1CE316DF67E9}" type="sibTrans" cxnId="{0AA04425-FA16-4517-8207-87BC1ABEC667}">
      <dgm:prSet/>
      <dgm:spPr/>
      <dgm:t>
        <a:bodyPr/>
        <a:lstStyle/>
        <a:p>
          <a:endParaRPr lang="en-US"/>
        </a:p>
      </dgm:t>
    </dgm:pt>
    <dgm:pt modelId="{2A6FEF7F-681E-445F-9CD3-05DFB8D76033}">
      <dgm:prSet/>
      <dgm:spPr/>
      <dgm:t>
        <a:bodyPr/>
        <a:lstStyle/>
        <a:p>
          <a:r>
            <a:rPr lang="en-US" b="1" i="0" baseline="0" dirty="0"/>
            <a:t>Default Behavior: </a:t>
          </a:r>
          <a:r>
            <a:rPr lang="en-US" b="0" i="0" baseline="0" dirty="0"/>
            <a:t>SQL Server will use its default routing logic, rather than applying any custom or advanced routing rules.</a:t>
          </a:r>
          <a:endParaRPr lang="en-US" dirty="0"/>
        </a:p>
      </dgm:t>
    </dgm:pt>
    <dgm:pt modelId="{258DF2E0-3147-40CF-8ADC-A77C88DBF5DA}" type="parTrans" cxnId="{F767F511-A8A1-465E-9F88-F8D6E700222B}">
      <dgm:prSet/>
      <dgm:spPr/>
      <dgm:t>
        <a:bodyPr/>
        <a:lstStyle/>
        <a:p>
          <a:endParaRPr lang="en-US"/>
        </a:p>
      </dgm:t>
    </dgm:pt>
    <dgm:pt modelId="{ECE40121-7980-4D9C-B066-883A6F26507D}" type="sibTrans" cxnId="{F767F511-A8A1-465E-9F88-F8D6E700222B}">
      <dgm:prSet/>
      <dgm:spPr/>
      <dgm:t>
        <a:bodyPr/>
        <a:lstStyle/>
        <a:p>
          <a:endParaRPr lang="en-US"/>
        </a:p>
      </dgm:t>
    </dgm:pt>
    <dgm:pt modelId="{D223D549-1E25-4825-8850-FD923469C25C}">
      <dgm:prSet/>
      <dgm:spPr/>
      <dgm:t>
        <a:bodyPr/>
        <a:lstStyle/>
        <a:p>
          <a:r>
            <a:rPr lang="en-US" b="1" i="0" baseline="0" dirty="0"/>
            <a:t>No Special Routing: </a:t>
          </a:r>
          <a:r>
            <a:rPr lang="en-US" b="0" i="0" baseline="0" dirty="0"/>
            <a:t>The system will not redirect or route connections in a special way for the specified operation, replica, or listener.</a:t>
          </a:r>
          <a:endParaRPr lang="en-US" dirty="0"/>
        </a:p>
      </dgm:t>
    </dgm:pt>
    <dgm:pt modelId="{1D2F2356-6B73-4864-84F3-ACD1EF83EB5B}" type="parTrans" cxnId="{0542E970-D104-4CF3-BE5B-C6C7F8A107AA}">
      <dgm:prSet/>
      <dgm:spPr/>
      <dgm:t>
        <a:bodyPr/>
        <a:lstStyle/>
        <a:p>
          <a:endParaRPr lang="en-US"/>
        </a:p>
      </dgm:t>
    </dgm:pt>
    <dgm:pt modelId="{136D81F1-5C46-4668-9CD0-CF3AF095812C}" type="sibTrans" cxnId="{0542E970-D104-4CF3-BE5B-C6C7F8A107AA}">
      <dgm:prSet/>
      <dgm:spPr/>
      <dgm:t>
        <a:bodyPr/>
        <a:lstStyle/>
        <a:p>
          <a:endParaRPr lang="en-US"/>
        </a:p>
      </dgm:t>
    </dgm:pt>
    <dgm:pt modelId="{5F795D98-7584-42C1-8660-771F13DCE466}">
      <dgm:prSet/>
      <dgm:spPr/>
      <dgm:t>
        <a:bodyPr/>
        <a:lstStyle/>
        <a:p>
          <a:r>
            <a:rPr lang="en-US" b="1" i="0" baseline="0" dirty="0"/>
            <a:t>Use Case: </a:t>
          </a:r>
          <a:r>
            <a:rPr lang="en-US" b="0" i="0" baseline="0" dirty="0"/>
            <a:t>This is often used when you want connections to go directly to the primary replica, or when you do not want to configure read-only routing for secondary replicas in an Availability Group.</a:t>
          </a:r>
          <a:endParaRPr lang="en-US" dirty="0"/>
        </a:p>
      </dgm:t>
    </dgm:pt>
    <dgm:pt modelId="{43DC3D8E-BF63-4AE2-933E-3EC2F241EB4A}" type="parTrans" cxnId="{645C360B-30AC-4223-A7BB-4D207C5B560F}">
      <dgm:prSet/>
      <dgm:spPr/>
      <dgm:t>
        <a:bodyPr/>
        <a:lstStyle/>
        <a:p>
          <a:endParaRPr lang="en-US"/>
        </a:p>
      </dgm:t>
    </dgm:pt>
    <dgm:pt modelId="{43BEE195-9FE9-43B9-A81D-1F8D642566D7}" type="sibTrans" cxnId="{645C360B-30AC-4223-A7BB-4D207C5B560F}">
      <dgm:prSet/>
      <dgm:spPr/>
      <dgm:t>
        <a:bodyPr/>
        <a:lstStyle/>
        <a:p>
          <a:endParaRPr lang="en-US"/>
        </a:p>
      </dgm:t>
    </dgm:pt>
    <dgm:pt modelId="{09AF9937-7485-4E1D-8B41-CDD4DE0F4E7F}" type="pres">
      <dgm:prSet presAssocID="{BE179F49-4F75-45C0-8E73-FCC9ACE98BC1}" presName="linear" presStyleCnt="0">
        <dgm:presLayoutVars>
          <dgm:animLvl val="lvl"/>
          <dgm:resizeHandles val="exact"/>
        </dgm:presLayoutVars>
      </dgm:prSet>
      <dgm:spPr/>
    </dgm:pt>
    <dgm:pt modelId="{AB0EA2E9-8486-4922-9169-3E85C31CA7E7}" type="pres">
      <dgm:prSet presAssocID="{61C1FFB1-18E4-4991-8261-EA55447DB8DE}" presName="parentText" presStyleLbl="node1" presStyleIdx="0" presStyleCnt="1">
        <dgm:presLayoutVars>
          <dgm:chMax val="0"/>
          <dgm:bulletEnabled val="1"/>
        </dgm:presLayoutVars>
      </dgm:prSet>
      <dgm:spPr/>
    </dgm:pt>
    <dgm:pt modelId="{9BFFBD87-52AD-4511-88EB-8CC82F24AC5F}" type="pres">
      <dgm:prSet presAssocID="{61C1FFB1-18E4-4991-8261-EA55447DB8DE}" presName="childText" presStyleLbl="revTx" presStyleIdx="0" presStyleCnt="1">
        <dgm:presLayoutVars>
          <dgm:bulletEnabled val="1"/>
        </dgm:presLayoutVars>
      </dgm:prSet>
      <dgm:spPr/>
    </dgm:pt>
  </dgm:ptLst>
  <dgm:cxnLst>
    <dgm:cxn modelId="{645C360B-30AC-4223-A7BB-4D207C5B560F}" srcId="{61C1FFB1-18E4-4991-8261-EA55447DB8DE}" destId="{5F795D98-7584-42C1-8660-771F13DCE466}" srcOrd="2" destOrd="0" parTransId="{43DC3D8E-BF63-4AE2-933E-3EC2F241EB4A}" sibTransId="{43BEE195-9FE9-43B9-A81D-1F8D642566D7}"/>
    <dgm:cxn modelId="{F767F511-A8A1-465E-9F88-F8D6E700222B}" srcId="{61C1FFB1-18E4-4991-8261-EA55447DB8DE}" destId="{2A6FEF7F-681E-445F-9CD3-05DFB8D76033}" srcOrd="0" destOrd="0" parTransId="{258DF2E0-3147-40CF-8ADC-A77C88DBF5DA}" sibTransId="{ECE40121-7980-4D9C-B066-883A6F26507D}"/>
    <dgm:cxn modelId="{0AA04425-FA16-4517-8207-87BC1ABEC667}" srcId="{BE179F49-4F75-45C0-8E73-FCC9ACE98BC1}" destId="{61C1FFB1-18E4-4991-8261-EA55447DB8DE}" srcOrd="0" destOrd="0" parTransId="{29D09484-1906-40C2-9B93-93EAB192131E}" sibTransId="{9EF7CEDD-6B0E-4CE3-829F-1CE316DF67E9}"/>
    <dgm:cxn modelId="{0542E970-D104-4CF3-BE5B-C6C7F8A107AA}" srcId="{61C1FFB1-18E4-4991-8261-EA55447DB8DE}" destId="{D223D549-1E25-4825-8850-FD923469C25C}" srcOrd="1" destOrd="0" parTransId="{1D2F2356-6B73-4864-84F3-ACD1EF83EB5B}" sibTransId="{136D81F1-5C46-4668-9CD0-CF3AF095812C}"/>
    <dgm:cxn modelId="{39720A7D-E7B2-47B5-8546-BACE42290DE2}" type="presOf" srcId="{61C1FFB1-18E4-4991-8261-EA55447DB8DE}" destId="{AB0EA2E9-8486-4922-9169-3E85C31CA7E7}" srcOrd="0" destOrd="0" presId="urn:microsoft.com/office/officeart/2005/8/layout/vList2"/>
    <dgm:cxn modelId="{DA349DA3-A75C-4E20-934E-E2C29E3A36A3}" type="presOf" srcId="{5F795D98-7584-42C1-8660-771F13DCE466}" destId="{9BFFBD87-52AD-4511-88EB-8CC82F24AC5F}" srcOrd="0" destOrd="2" presId="urn:microsoft.com/office/officeart/2005/8/layout/vList2"/>
    <dgm:cxn modelId="{4644C0B2-5A1B-45D2-A32E-CB16B02ADB35}" type="presOf" srcId="{D223D549-1E25-4825-8850-FD923469C25C}" destId="{9BFFBD87-52AD-4511-88EB-8CC82F24AC5F}" srcOrd="0" destOrd="1" presId="urn:microsoft.com/office/officeart/2005/8/layout/vList2"/>
    <dgm:cxn modelId="{F831A8B8-379C-47A0-B8F2-1DA709725AA0}" type="presOf" srcId="{BE179F49-4F75-45C0-8E73-FCC9ACE98BC1}" destId="{09AF9937-7485-4E1D-8B41-CDD4DE0F4E7F}" srcOrd="0" destOrd="0" presId="urn:microsoft.com/office/officeart/2005/8/layout/vList2"/>
    <dgm:cxn modelId="{4C570FD0-51DE-497C-A97B-5D9A1A52D336}" type="presOf" srcId="{2A6FEF7F-681E-445F-9CD3-05DFB8D76033}" destId="{9BFFBD87-52AD-4511-88EB-8CC82F24AC5F}" srcOrd="0" destOrd="0" presId="urn:microsoft.com/office/officeart/2005/8/layout/vList2"/>
    <dgm:cxn modelId="{FA5F9343-DBAD-4536-9A69-05BC563324CC}" type="presParOf" srcId="{09AF9937-7485-4E1D-8B41-CDD4DE0F4E7F}" destId="{AB0EA2E9-8486-4922-9169-3E85C31CA7E7}" srcOrd="0" destOrd="0" presId="urn:microsoft.com/office/officeart/2005/8/layout/vList2"/>
    <dgm:cxn modelId="{F7BC3064-432C-431E-B78A-37B4190DE2C5}" type="presParOf" srcId="{09AF9937-7485-4E1D-8B41-CDD4DE0F4E7F}" destId="{9BFFBD87-52AD-4511-88EB-8CC82F24AC5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8578BBD-75AF-4195-A550-4D475E651444}"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A7084692-FD37-4F47-A33E-FD99AA4A7C87}">
      <dgm:prSet/>
      <dgm:spPr>
        <a:solidFill>
          <a:schemeClr val="accent2">
            <a:lumMod val="75000"/>
          </a:schemeClr>
        </a:solidFill>
      </dgm:spPr>
      <dgm:t>
        <a:bodyPr/>
        <a:lstStyle/>
        <a:p>
          <a:r>
            <a:rPr lang="en-US" b="0" i="0" baseline="0" dirty="0"/>
            <a:t>What is AG Group Commit Waiting</a:t>
          </a:r>
          <a:endParaRPr lang="en-US" dirty="0"/>
        </a:p>
      </dgm:t>
    </dgm:pt>
    <dgm:pt modelId="{BF81D12E-F2F9-4497-8574-89E23AD42A94}" type="parTrans" cxnId="{6900F7FC-1A57-4736-A716-36D9B3DC76A3}">
      <dgm:prSet/>
      <dgm:spPr/>
      <dgm:t>
        <a:bodyPr/>
        <a:lstStyle/>
        <a:p>
          <a:endParaRPr lang="en-US"/>
        </a:p>
      </dgm:t>
    </dgm:pt>
    <dgm:pt modelId="{F998EC92-3632-4986-A344-5D2311F97E4A}" type="sibTrans" cxnId="{6900F7FC-1A57-4736-A716-36D9B3DC76A3}">
      <dgm:prSet/>
      <dgm:spPr/>
      <dgm:t>
        <a:bodyPr/>
        <a:lstStyle/>
        <a:p>
          <a:endParaRPr lang="en-US"/>
        </a:p>
      </dgm:t>
    </dgm:pt>
    <dgm:pt modelId="{D10ACB4B-C649-401C-8168-6CBB14165FAA}">
      <dgm:prSet/>
      <dgm:spPr/>
      <dgm:t>
        <a:bodyPr/>
        <a:lstStyle/>
        <a:p>
          <a:r>
            <a:rPr lang="en-US" b="1" i="0" baseline="0" dirty="0"/>
            <a:t>Group commit waiting</a:t>
          </a:r>
          <a:r>
            <a:rPr lang="en-US" b="0" i="0" baseline="0" dirty="0"/>
            <a:t> refers to the time the primary replica waits to accumulate enough transactions to form a batch before sending them to the secondaries. Tuning this waiting period can have a significant impact on both performance and data durability.</a:t>
          </a:r>
          <a:endParaRPr lang="en-US" dirty="0"/>
        </a:p>
      </dgm:t>
    </dgm:pt>
    <dgm:pt modelId="{C133D52D-F6FD-47B3-A3C2-B1D6708C4C59}" type="parTrans" cxnId="{888E0EE2-FC1E-411B-A86D-ACFEA89D610B}">
      <dgm:prSet/>
      <dgm:spPr/>
      <dgm:t>
        <a:bodyPr/>
        <a:lstStyle/>
        <a:p>
          <a:endParaRPr lang="en-US"/>
        </a:p>
      </dgm:t>
    </dgm:pt>
    <dgm:pt modelId="{2D6130D8-45AA-4B42-8F6E-59C7CEC7EA13}" type="sibTrans" cxnId="{888E0EE2-FC1E-411B-A86D-ACFEA89D610B}">
      <dgm:prSet/>
      <dgm:spPr/>
      <dgm:t>
        <a:bodyPr/>
        <a:lstStyle/>
        <a:p>
          <a:endParaRPr lang="en-US"/>
        </a:p>
      </dgm:t>
    </dgm:pt>
    <dgm:pt modelId="{24FCE77C-B451-45AB-9C15-14FCBA64DC61}">
      <dgm:prSet/>
      <dgm:spPr/>
      <dgm:t>
        <a:bodyPr/>
        <a:lstStyle/>
        <a:p>
          <a:r>
            <a:rPr lang="en-US" b="0" i="0" baseline="0"/>
            <a:t>In SQL Server Always On Availability Groups (AGs), </a:t>
          </a:r>
          <a:r>
            <a:rPr lang="en-US" b="1" i="0" baseline="0"/>
            <a:t>group commit</a:t>
          </a:r>
          <a:r>
            <a:rPr lang="en-US" b="0" i="0" baseline="0"/>
            <a:t> is a mechanism that batches multiple transaction log records together before sending them to secondary replicas. This batching improves throughput and reduces the overhead of synchronizing each transaction individually.</a:t>
          </a:r>
          <a:endParaRPr lang="en-US" dirty="0"/>
        </a:p>
      </dgm:t>
    </dgm:pt>
    <dgm:pt modelId="{E45E5AE2-3269-4C3E-9476-BD87AEC87221}" type="parTrans" cxnId="{5FEAFDF1-6453-4AA7-8B02-EAC47EEF88F4}">
      <dgm:prSet/>
      <dgm:spPr/>
      <dgm:t>
        <a:bodyPr/>
        <a:lstStyle/>
        <a:p>
          <a:endParaRPr lang="en-US"/>
        </a:p>
      </dgm:t>
    </dgm:pt>
    <dgm:pt modelId="{D471E7FA-1D13-478B-B5FA-733584C92C24}" type="sibTrans" cxnId="{5FEAFDF1-6453-4AA7-8B02-EAC47EEF88F4}">
      <dgm:prSet/>
      <dgm:spPr/>
      <dgm:t>
        <a:bodyPr/>
        <a:lstStyle/>
        <a:p>
          <a:endParaRPr lang="en-US"/>
        </a:p>
      </dgm:t>
    </dgm:pt>
    <dgm:pt modelId="{B603E09F-8FA4-4851-B91C-6B9E42B0B79A}">
      <dgm:prSet/>
      <dgm:spPr>
        <a:solidFill>
          <a:schemeClr val="accent2">
            <a:lumMod val="75000"/>
          </a:schemeClr>
        </a:solidFill>
      </dgm:spPr>
      <dgm:t>
        <a:bodyPr/>
        <a:lstStyle/>
        <a:p>
          <a:r>
            <a:rPr lang="en-US" dirty="0"/>
            <a:t>New in SQL Server 2025</a:t>
          </a:r>
        </a:p>
      </dgm:t>
    </dgm:pt>
    <dgm:pt modelId="{60991B2B-FE07-4C59-9341-10BF91691D9E}" type="parTrans" cxnId="{70F4240D-B41A-4CED-856D-64B57946BF2E}">
      <dgm:prSet/>
      <dgm:spPr/>
      <dgm:t>
        <a:bodyPr/>
        <a:lstStyle/>
        <a:p>
          <a:endParaRPr lang="en-US"/>
        </a:p>
      </dgm:t>
    </dgm:pt>
    <dgm:pt modelId="{FC8CED36-400A-4402-8AAC-E0D285DF44A4}" type="sibTrans" cxnId="{70F4240D-B41A-4CED-856D-64B57946BF2E}">
      <dgm:prSet/>
      <dgm:spPr/>
      <dgm:t>
        <a:bodyPr/>
        <a:lstStyle/>
        <a:p>
          <a:endParaRPr lang="en-US"/>
        </a:p>
      </dgm:t>
    </dgm:pt>
    <dgm:pt modelId="{0D98B943-2B5E-467F-A997-13E9C2B04026}">
      <dgm:prSet/>
      <dgm:spPr/>
      <dgm:t>
        <a:bodyPr/>
        <a:lstStyle/>
        <a:p>
          <a:r>
            <a:rPr lang="en-US" b="1" i="0" baseline="0"/>
            <a:t>Lower Latency: </a:t>
          </a:r>
          <a:r>
            <a:rPr lang="en-US" b="0" i="0" baseline="0"/>
            <a:t>Shorter waits mean transactions are sent to secondaries more quickly, reducing commit latency for synchronous AGs.</a:t>
          </a:r>
          <a:endParaRPr lang="en-US" dirty="0"/>
        </a:p>
      </dgm:t>
    </dgm:pt>
    <dgm:pt modelId="{01448E45-62F5-4D86-836F-AB2E8B565242}" type="parTrans" cxnId="{C2F045CE-D363-426F-9360-3522340D48F3}">
      <dgm:prSet/>
      <dgm:spPr/>
      <dgm:t>
        <a:bodyPr/>
        <a:lstStyle/>
        <a:p>
          <a:endParaRPr lang="en-US"/>
        </a:p>
      </dgm:t>
    </dgm:pt>
    <dgm:pt modelId="{272CCF25-04BB-41FB-8DAC-0B70B2817B8A}" type="sibTrans" cxnId="{C2F045CE-D363-426F-9360-3522340D48F3}">
      <dgm:prSet/>
      <dgm:spPr/>
      <dgm:t>
        <a:bodyPr/>
        <a:lstStyle/>
        <a:p>
          <a:endParaRPr lang="en-US"/>
        </a:p>
      </dgm:t>
    </dgm:pt>
    <dgm:pt modelId="{A8E4E356-58D2-4DFF-869B-33E00A785203}">
      <dgm:prSet/>
      <dgm:spPr/>
      <dgm:t>
        <a:bodyPr/>
        <a:lstStyle/>
        <a:p>
          <a:r>
            <a:rPr lang="en-US" b="1" i="0" baseline="0" dirty="0"/>
            <a:t>Higher Throughput: </a:t>
          </a:r>
          <a:r>
            <a:rPr lang="en-US" b="0" i="0" baseline="0" dirty="0"/>
            <a:t>Longer waits allow larger batches, which can improve overall throughput and reduce network overhead.</a:t>
          </a:r>
          <a:endParaRPr lang="en-US" dirty="0"/>
        </a:p>
      </dgm:t>
    </dgm:pt>
    <dgm:pt modelId="{0ACD6181-B64D-41C2-8DA3-8B987E17A5AE}" type="parTrans" cxnId="{8854DB99-4D2A-4CAF-BD22-64F04218E1C0}">
      <dgm:prSet/>
      <dgm:spPr/>
      <dgm:t>
        <a:bodyPr/>
        <a:lstStyle/>
        <a:p>
          <a:endParaRPr lang="en-US"/>
        </a:p>
      </dgm:t>
    </dgm:pt>
    <dgm:pt modelId="{8A710AC3-D6BF-4911-A4CA-C7AEC799B70E}" type="sibTrans" cxnId="{8854DB99-4D2A-4CAF-BD22-64F04218E1C0}">
      <dgm:prSet/>
      <dgm:spPr/>
      <dgm:t>
        <a:bodyPr/>
        <a:lstStyle/>
        <a:p>
          <a:endParaRPr lang="en-US"/>
        </a:p>
      </dgm:t>
    </dgm:pt>
    <dgm:pt modelId="{575DA6FB-0036-4E8E-8815-A00F3B97B2B6}" type="pres">
      <dgm:prSet presAssocID="{B8578BBD-75AF-4195-A550-4D475E651444}" presName="linear" presStyleCnt="0">
        <dgm:presLayoutVars>
          <dgm:animLvl val="lvl"/>
          <dgm:resizeHandles val="exact"/>
        </dgm:presLayoutVars>
      </dgm:prSet>
      <dgm:spPr/>
    </dgm:pt>
    <dgm:pt modelId="{5F782C6D-30C0-412A-9D83-57365BCE3FA2}" type="pres">
      <dgm:prSet presAssocID="{A7084692-FD37-4F47-A33E-FD99AA4A7C87}" presName="parentText" presStyleLbl="node1" presStyleIdx="0" presStyleCnt="2">
        <dgm:presLayoutVars>
          <dgm:chMax val="0"/>
          <dgm:bulletEnabled val="1"/>
        </dgm:presLayoutVars>
      </dgm:prSet>
      <dgm:spPr/>
    </dgm:pt>
    <dgm:pt modelId="{D368EE08-31E6-4B91-8F8A-F3232289986C}" type="pres">
      <dgm:prSet presAssocID="{A7084692-FD37-4F47-A33E-FD99AA4A7C87}" presName="childText" presStyleLbl="revTx" presStyleIdx="0" presStyleCnt="2">
        <dgm:presLayoutVars>
          <dgm:bulletEnabled val="1"/>
        </dgm:presLayoutVars>
      </dgm:prSet>
      <dgm:spPr/>
    </dgm:pt>
    <dgm:pt modelId="{0538021C-6F7E-4284-9595-40A0E2F48C1D}" type="pres">
      <dgm:prSet presAssocID="{B603E09F-8FA4-4851-B91C-6B9E42B0B79A}" presName="parentText" presStyleLbl="node1" presStyleIdx="1" presStyleCnt="2">
        <dgm:presLayoutVars>
          <dgm:chMax val="0"/>
          <dgm:bulletEnabled val="1"/>
        </dgm:presLayoutVars>
      </dgm:prSet>
      <dgm:spPr/>
    </dgm:pt>
    <dgm:pt modelId="{6AD6BC49-C510-4323-B77B-6860E57C26EA}" type="pres">
      <dgm:prSet presAssocID="{B603E09F-8FA4-4851-B91C-6B9E42B0B79A}" presName="childText" presStyleLbl="revTx" presStyleIdx="1" presStyleCnt="2">
        <dgm:presLayoutVars>
          <dgm:bulletEnabled val="1"/>
        </dgm:presLayoutVars>
      </dgm:prSet>
      <dgm:spPr/>
    </dgm:pt>
  </dgm:ptLst>
  <dgm:cxnLst>
    <dgm:cxn modelId="{70F4240D-B41A-4CED-856D-64B57946BF2E}" srcId="{B8578BBD-75AF-4195-A550-4D475E651444}" destId="{B603E09F-8FA4-4851-B91C-6B9E42B0B79A}" srcOrd="1" destOrd="0" parTransId="{60991B2B-FE07-4C59-9341-10BF91691D9E}" sibTransId="{FC8CED36-400A-4402-8AAC-E0D285DF44A4}"/>
    <dgm:cxn modelId="{81059822-85B2-4E51-94E3-F473E7592378}" type="presOf" srcId="{A8E4E356-58D2-4DFF-869B-33E00A785203}" destId="{6AD6BC49-C510-4323-B77B-6860E57C26EA}" srcOrd="0" destOrd="1" presId="urn:microsoft.com/office/officeart/2005/8/layout/vList2"/>
    <dgm:cxn modelId="{AC777C23-591E-42F3-BE48-ED27256FA36E}" type="presOf" srcId="{B8578BBD-75AF-4195-A550-4D475E651444}" destId="{575DA6FB-0036-4E8E-8815-A00F3B97B2B6}" srcOrd="0" destOrd="0" presId="urn:microsoft.com/office/officeart/2005/8/layout/vList2"/>
    <dgm:cxn modelId="{9907106D-7F15-4569-A3D0-1A1A7C5E262E}" type="presOf" srcId="{24FCE77C-B451-45AB-9C15-14FCBA64DC61}" destId="{D368EE08-31E6-4B91-8F8A-F3232289986C}" srcOrd="0" destOrd="0" presId="urn:microsoft.com/office/officeart/2005/8/layout/vList2"/>
    <dgm:cxn modelId="{8854DB99-4D2A-4CAF-BD22-64F04218E1C0}" srcId="{B603E09F-8FA4-4851-B91C-6B9E42B0B79A}" destId="{A8E4E356-58D2-4DFF-869B-33E00A785203}" srcOrd="1" destOrd="0" parTransId="{0ACD6181-B64D-41C2-8DA3-8B987E17A5AE}" sibTransId="{8A710AC3-D6BF-4911-A4CA-C7AEC799B70E}"/>
    <dgm:cxn modelId="{784C98B6-16B9-42BB-AA44-8E76AD8C63DF}" type="presOf" srcId="{B603E09F-8FA4-4851-B91C-6B9E42B0B79A}" destId="{0538021C-6F7E-4284-9595-40A0E2F48C1D}" srcOrd="0" destOrd="0" presId="urn:microsoft.com/office/officeart/2005/8/layout/vList2"/>
    <dgm:cxn modelId="{65C2B0BC-526A-4F3A-AB3E-0366340543FE}" type="presOf" srcId="{0D98B943-2B5E-467F-A997-13E9C2B04026}" destId="{6AD6BC49-C510-4323-B77B-6860E57C26EA}" srcOrd="0" destOrd="0" presId="urn:microsoft.com/office/officeart/2005/8/layout/vList2"/>
    <dgm:cxn modelId="{C2F045CE-D363-426F-9360-3522340D48F3}" srcId="{B603E09F-8FA4-4851-B91C-6B9E42B0B79A}" destId="{0D98B943-2B5E-467F-A997-13E9C2B04026}" srcOrd="0" destOrd="0" parTransId="{01448E45-62F5-4D86-836F-AB2E8B565242}" sibTransId="{272CCF25-04BB-41FB-8DAC-0B70B2817B8A}"/>
    <dgm:cxn modelId="{BAAD06E1-E780-4B3D-995E-AC37FB41E615}" type="presOf" srcId="{A7084692-FD37-4F47-A33E-FD99AA4A7C87}" destId="{5F782C6D-30C0-412A-9D83-57365BCE3FA2}" srcOrd="0" destOrd="0" presId="urn:microsoft.com/office/officeart/2005/8/layout/vList2"/>
    <dgm:cxn modelId="{888E0EE2-FC1E-411B-A86D-ACFEA89D610B}" srcId="{A7084692-FD37-4F47-A33E-FD99AA4A7C87}" destId="{D10ACB4B-C649-401C-8168-6CBB14165FAA}" srcOrd="1" destOrd="0" parTransId="{C133D52D-F6FD-47B3-A3C2-B1D6708C4C59}" sibTransId="{2D6130D8-45AA-4B42-8F6E-59C7CEC7EA13}"/>
    <dgm:cxn modelId="{5FEAFDF1-6453-4AA7-8B02-EAC47EEF88F4}" srcId="{A7084692-FD37-4F47-A33E-FD99AA4A7C87}" destId="{24FCE77C-B451-45AB-9C15-14FCBA64DC61}" srcOrd="0" destOrd="0" parTransId="{E45E5AE2-3269-4C3E-9476-BD87AEC87221}" sibTransId="{D471E7FA-1D13-478B-B5FA-733584C92C24}"/>
    <dgm:cxn modelId="{A86D1CFB-849F-4F0A-AB91-2CB9476E88F4}" type="presOf" srcId="{D10ACB4B-C649-401C-8168-6CBB14165FAA}" destId="{D368EE08-31E6-4B91-8F8A-F3232289986C}" srcOrd="0" destOrd="1" presId="urn:microsoft.com/office/officeart/2005/8/layout/vList2"/>
    <dgm:cxn modelId="{6900F7FC-1A57-4736-A716-36D9B3DC76A3}" srcId="{B8578BBD-75AF-4195-A550-4D475E651444}" destId="{A7084692-FD37-4F47-A33E-FD99AA4A7C87}" srcOrd="0" destOrd="0" parTransId="{BF81D12E-F2F9-4497-8574-89E23AD42A94}" sibTransId="{F998EC92-3632-4986-A344-5D2311F97E4A}"/>
    <dgm:cxn modelId="{A97D858D-E933-4E11-8A64-41ADC2CE66A3}" type="presParOf" srcId="{575DA6FB-0036-4E8E-8815-A00F3B97B2B6}" destId="{5F782C6D-30C0-412A-9D83-57365BCE3FA2}" srcOrd="0" destOrd="0" presId="urn:microsoft.com/office/officeart/2005/8/layout/vList2"/>
    <dgm:cxn modelId="{08791BF4-7FC9-4A29-8903-3421F34CD894}" type="presParOf" srcId="{575DA6FB-0036-4E8E-8815-A00F3B97B2B6}" destId="{D368EE08-31E6-4B91-8F8A-F3232289986C}" srcOrd="1" destOrd="0" presId="urn:microsoft.com/office/officeart/2005/8/layout/vList2"/>
    <dgm:cxn modelId="{62D76CF2-0B14-4990-AC86-DE49580B8D59}" type="presParOf" srcId="{575DA6FB-0036-4E8E-8815-A00F3B97B2B6}" destId="{0538021C-6F7E-4284-9595-40A0E2F48C1D}" srcOrd="2" destOrd="0" presId="urn:microsoft.com/office/officeart/2005/8/layout/vList2"/>
    <dgm:cxn modelId="{D510AA0C-3A6C-4A77-9871-BF164B42D7C7}" type="presParOf" srcId="{575DA6FB-0036-4E8E-8815-A00F3B97B2B6}" destId="{6AD6BC49-C510-4323-B77B-6860E57C26E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82518A0D-FD70-4306-BCA9-E1EC9D70DED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3E9A3D2-29F6-4183-9B03-DEF73C5A03EA}">
      <dgm:prSet/>
      <dgm:spPr/>
      <dgm:t>
        <a:bodyPr/>
        <a:lstStyle/>
        <a:p>
          <a:r>
            <a:rPr lang="en-US" b="1" i="0" baseline="0"/>
            <a:t>Configurable Wait Time: </a:t>
          </a:r>
          <a:r>
            <a:rPr lang="en-US" b="0" i="0" baseline="0"/>
            <a:t>You can now set the maximum wait time for group commit, tailoring it to your workload’s needs.</a:t>
          </a:r>
          <a:endParaRPr lang="en-US"/>
        </a:p>
      </dgm:t>
    </dgm:pt>
    <dgm:pt modelId="{ECC10379-AFDB-4A90-82C2-352644C3F329}" type="parTrans" cxnId="{0CB86B70-CCBC-4CF4-B9C4-5D59DF34025A}">
      <dgm:prSet/>
      <dgm:spPr/>
      <dgm:t>
        <a:bodyPr/>
        <a:lstStyle/>
        <a:p>
          <a:endParaRPr lang="en-US"/>
        </a:p>
      </dgm:t>
    </dgm:pt>
    <dgm:pt modelId="{E60E6FCE-9E1E-48FA-A7BA-B3C20C79725D}" type="sibTrans" cxnId="{0CB86B70-CCBC-4CF4-B9C4-5D59DF34025A}">
      <dgm:prSet/>
      <dgm:spPr/>
      <dgm:t>
        <a:bodyPr/>
        <a:lstStyle/>
        <a:p>
          <a:endParaRPr lang="en-US"/>
        </a:p>
      </dgm:t>
    </dgm:pt>
    <dgm:pt modelId="{A8A4316D-DD10-4361-BBB3-AD38D8898AF4}">
      <dgm:prSet/>
      <dgm:spPr/>
      <dgm:t>
        <a:bodyPr/>
        <a:lstStyle/>
        <a:p>
          <a:r>
            <a:rPr lang="en-US" b="1" i="0" baseline="0"/>
            <a:t>Dynamic Adjustment: </a:t>
          </a:r>
          <a:r>
            <a:rPr lang="en-US" b="0" i="0" baseline="0"/>
            <a:t>SQL Server can dynamically adjust group commit behavior based on system load and transaction volume.</a:t>
          </a:r>
          <a:endParaRPr lang="en-US"/>
        </a:p>
      </dgm:t>
    </dgm:pt>
    <dgm:pt modelId="{BA033801-D7CA-4436-AACC-CE2E9D1CC643}" type="parTrans" cxnId="{74048CDF-2C53-4214-805C-F013D6D17107}">
      <dgm:prSet/>
      <dgm:spPr/>
      <dgm:t>
        <a:bodyPr/>
        <a:lstStyle/>
        <a:p>
          <a:endParaRPr lang="en-US"/>
        </a:p>
      </dgm:t>
    </dgm:pt>
    <dgm:pt modelId="{2C293CC3-59BF-4DB6-B79B-040C93B1A53D}" type="sibTrans" cxnId="{74048CDF-2C53-4214-805C-F013D6D17107}">
      <dgm:prSet/>
      <dgm:spPr/>
      <dgm:t>
        <a:bodyPr/>
        <a:lstStyle/>
        <a:p>
          <a:endParaRPr lang="en-US"/>
        </a:p>
      </dgm:t>
    </dgm:pt>
    <dgm:pt modelId="{C696BF2A-82EC-48D7-874A-59CC1E6DB079}">
      <dgm:prSet/>
      <dgm:spPr/>
      <dgm:t>
        <a:bodyPr/>
        <a:lstStyle/>
        <a:p>
          <a:r>
            <a:rPr lang="en-US" b="1" i="0" baseline="0"/>
            <a:t>Monitoring: </a:t>
          </a:r>
          <a:r>
            <a:rPr lang="en-US" b="0" i="0" baseline="0"/>
            <a:t>Enhanced DMVs and telemetry provide visibility into group commit wait times and their impact on AG performance.</a:t>
          </a:r>
          <a:endParaRPr lang="en-US"/>
        </a:p>
      </dgm:t>
    </dgm:pt>
    <dgm:pt modelId="{F594519D-318C-402C-8BBE-435252A02E77}" type="parTrans" cxnId="{30239286-A507-48E5-8BDF-4A086DAEC70B}">
      <dgm:prSet/>
      <dgm:spPr/>
      <dgm:t>
        <a:bodyPr/>
        <a:lstStyle/>
        <a:p>
          <a:endParaRPr lang="en-US"/>
        </a:p>
      </dgm:t>
    </dgm:pt>
    <dgm:pt modelId="{5D620A83-B3BD-4007-8C4A-74EB513D4AB3}" type="sibTrans" cxnId="{30239286-A507-48E5-8BDF-4A086DAEC70B}">
      <dgm:prSet/>
      <dgm:spPr/>
      <dgm:t>
        <a:bodyPr/>
        <a:lstStyle/>
        <a:p>
          <a:endParaRPr lang="en-US"/>
        </a:p>
      </dgm:t>
    </dgm:pt>
    <dgm:pt modelId="{DD434F8A-2171-415F-9CDC-65C238AE3B5F}" type="pres">
      <dgm:prSet presAssocID="{82518A0D-FD70-4306-BCA9-E1EC9D70DED9}" presName="root" presStyleCnt="0">
        <dgm:presLayoutVars>
          <dgm:dir/>
          <dgm:resizeHandles val="exact"/>
        </dgm:presLayoutVars>
      </dgm:prSet>
      <dgm:spPr/>
    </dgm:pt>
    <dgm:pt modelId="{A81183EB-B61A-47BC-A44B-E599EBBEF215}" type="pres">
      <dgm:prSet presAssocID="{53E9A3D2-29F6-4183-9B03-DEF73C5A03EA}" presName="compNode" presStyleCnt="0"/>
      <dgm:spPr/>
    </dgm:pt>
    <dgm:pt modelId="{1AD2BD1F-1727-4428-8258-FB935AE3E2C5}" type="pres">
      <dgm:prSet presAssocID="{53E9A3D2-29F6-4183-9B03-DEF73C5A03EA}" presName="bgRect" presStyleLbl="bgShp" presStyleIdx="0" presStyleCnt="3"/>
      <dgm:spPr/>
    </dgm:pt>
    <dgm:pt modelId="{2A7BE422-B2AE-4E76-ADA7-ED397A6A3224}" type="pres">
      <dgm:prSet presAssocID="{53E9A3D2-29F6-4183-9B03-DEF73C5A03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5DAB7A4E-BCC8-43BC-A861-6C73512D60C2}" type="pres">
      <dgm:prSet presAssocID="{53E9A3D2-29F6-4183-9B03-DEF73C5A03EA}" presName="spaceRect" presStyleCnt="0"/>
      <dgm:spPr/>
    </dgm:pt>
    <dgm:pt modelId="{9AE04251-CE62-44EB-B7E2-30AECC2F3F39}" type="pres">
      <dgm:prSet presAssocID="{53E9A3D2-29F6-4183-9B03-DEF73C5A03EA}" presName="parTx" presStyleLbl="revTx" presStyleIdx="0" presStyleCnt="3">
        <dgm:presLayoutVars>
          <dgm:chMax val="0"/>
          <dgm:chPref val="0"/>
        </dgm:presLayoutVars>
      </dgm:prSet>
      <dgm:spPr/>
    </dgm:pt>
    <dgm:pt modelId="{2C1C1F07-A96C-4DB6-A9F4-D769E67F2E64}" type="pres">
      <dgm:prSet presAssocID="{E60E6FCE-9E1E-48FA-A7BA-B3C20C79725D}" presName="sibTrans" presStyleCnt="0"/>
      <dgm:spPr/>
    </dgm:pt>
    <dgm:pt modelId="{B4F0BCCC-0297-4AC4-B454-E5538E37D8FA}" type="pres">
      <dgm:prSet presAssocID="{A8A4316D-DD10-4361-BBB3-AD38D8898AF4}" presName="compNode" presStyleCnt="0"/>
      <dgm:spPr/>
    </dgm:pt>
    <dgm:pt modelId="{26831AC7-F670-4398-A897-03DACDB7CA58}" type="pres">
      <dgm:prSet presAssocID="{A8A4316D-DD10-4361-BBB3-AD38D8898AF4}" presName="bgRect" presStyleLbl="bgShp" presStyleIdx="1" presStyleCnt="3"/>
      <dgm:spPr/>
    </dgm:pt>
    <dgm:pt modelId="{6E804202-C6C9-4556-A823-74492780E0E3}" type="pres">
      <dgm:prSet presAssocID="{A8A4316D-DD10-4361-BBB3-AD38D8898A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EABF0AC-A51E-471B-85C2-6EFB83169983}" type="pres">
      <dgm:prSet presAssocID="{A8A4316D-DD10-4361-BBB3-AD38D8898AF4}" presName="spaceRect" presStyleCnt="0"/>
      <dgm:spPr/>
    </dgm:pt>
    <dgm:pt modelId="{87FF0380-BFAE-41B5-A4B6-1DD500D258E0}" type="pres">
      <dgm:prSet presAssocID="{A8A4316D-DD10-4361-BBB3-AD38D8898AF4}" presName="parTx" presStyleLbl="revTx" presStyleIdx="1" presStyleCnt="3">
        <dgm:presLayoutVars>
          <dgm:chMax val="0"/>
          <dgm:chPref val="0"/>
        </dgm:presLayoutVars>
      </dgm:prSet>
      <dgm:spPr/>
    </dgm:pt>
    <dgm:pt modelId="{CD9F7C0A-B82F-4277-8983-950A7C9E08BE}" type="pres">
      <dgm:prSet presAssocID="{2C293CC3-59BF-4DB6-B79B-040C93B1A53D}" presName="sibTrans" presStyleCnt="0"/>
      <dgm:spPr/>
    </dgm:pt>
    <dgm:pt modelId="{6A35318C-C60A-422E-9270-D3BC9412DDA8}" type="pres">
      <dgm:prSet presAssocID="{C696BF2A-82EC-48D7-874A-59CC1E6DB079}" presName="compNode" presStyleCnt="0"/>
      <dgm:spPr/>
    </dgm:pt>
    <dgm:pt modelId="{2AFBE571-8E46-4ABF-94E5-711208EE320E}" type="pres">
      <dgm:prSet presAssocID="{C696BF2A-82EC-48D7-874A-59CC1E6DB079}" presName="bgRect" presStyleLbl="bgShp" presStyleIdx="2" presStyleCnt="3"/>
      <dgm:spPr/>
    </dgm:pt>
    <dgm:pt modelId="{32029CA1-20BB-4A77-9A24-01B5FEA138EA}" type="pres">
      <dgm:prSet presAssocID="{C696BF2A-82EC-48D7-874A-59CC1E6DB0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0CB8FFEF-10F1-4ADD-9F0C-4C884F2D3963}" type="pres">
      <dgm:prSet presAssocID="{C696BF2A-82EC-48D7-874A-59CC1E6DB079}" presName="spaceRect" presStyleCnt="0"/>
      <dgm:spPr/>
    </dgm:pt>
    <dgm:pt modelId="{18AF1589-2535-42B7-AACC-A62C1B40BD32}" type="pres">
      <dgm:prSet presAssocID="{C696BF2A-82EC-48D7-874A-59CC1E6DB079}" presName="parTx" presStyleLbl="revTx" presStyleIdx="2" presStyleCnt="3">
        <dgm:presLayoutVars>
          <dgm:chMax val="0"/>
          <dgm:chPref val="0"/>
        </dgm:presLayoutVars>
      </dgm:prSet>
      <dgm:spPr/>
    </dgm:pt>
  </dgm:ptLst>
  <dgm:cxnLst>
    <dgm:cxn modelId="{F12C4521-C746-4585-A5F6-79376E0C58DE}" type="presOf" srcId="{C696BF2A-82EC-48D7-874A-59CC1E6DB079}" destId="{18AF1589-2535-42B7-AACC-A62C1B40BD32}" srcOrd="0" destOrd="0" presId="urn:microsoft.com/office/officeart/2018/2/layout/IconVerticalSolidList"/>
    <dgm:cxn modelId="{0038286F-90ED-4D13-ADB4-BD9F910094B3}" type="presOf" srcId="{53E9A3D2-29F6-4183-9B03-DEF73C5A03EA}" destId="{9AE04251-CE62-44EB-B7E2-30AECC2F3F39}" srcOrd="0" destOrd="0" presId="urn:microsoft.com/office/officeart/2018/2/layout/IconVerticalSolidList"/>
    <dgm:cxn modelId="{0CB86B70-CCBC-4CF4-B9C4-5D59DF34025A}" srcId="{82518A0D-FD70-4306-BCA9-E1EC9D70DED9}" destId="{53E9A3D2-29F6-4183-9B03-DEF73C5A03EA}" srcOrd="0" destOrd="0" parTransId="{ECC10379-AFDB-4A90-82C2-352644C3F329}" sibTransId="{E60E6FCE-9E1E-48FA-A7BA-B3C20C79725D}"/>
    <dgm:cxn modelId="{30239286-A507-48E5-8BDF-4A086DAEC70B}" srcId="{82518A0D-FD70-4306-BCA9-E1EC9D70DED9}" destId="{C696BF2A-82EC-48D7-874A-59CC1E6DB079}" srcOrd="2" destOrd="0" parTransId="{F594519D-318C-402C-8BBE-435252A02E77}" sibTransId="{5D620A83-B3BD-4007-8C4A-74EB513D4AB3}"/>
    <dgm:cxn modelId="{514ECAB7-0DDE-4D7F-B874-1035D8F793DD}" type="presOf" srcId="{82518A0D-FD70-4306-BCA9-E1EC9D70DED9}" destId="{DD434F8A-2171-415F-9CDC-65C238AE3B5F}" srcOrd="0" destOrd="0" presId="urn:microsoft.com/office/officeart/2018/2/layout/IconVerticalSolidList"/>
    <dgm:cxn modelId="{74048CDF-2C53-4214-805C-F013D6D17107}" srcId="{82518A0D-FD70-4306-BCA9-E1EC9D70DED9}" destId="{A8A4316D-DD10-4361-BBB3-AD38D8898AF4}" srcOrd="1" destOrd="0" parTransId="{BA033801-D7CA-4436-AACC-CE2E9D1CC643}" sibTransId="{2C293CC3-59BF-4DB6-B79B-040C93B1A53D}"/>
    <dgm:cxn modelId="{6F37DEFA-BB7C-4557-9FD8-442C9C90BBE4}" type="presOf" srcId="{A8A4316D-DD10-4361-BBB3-AD38D8898AF4}" destId="{87FF0380-BFAE-41B5-A4B6-1DD500D258E0}" srcOrd="0" destOrd="0" presId="urn:microsoft.com/office/officeart/2018/2/layout/IconVerticalSolidList"/>
    <dgm:cxn modelId="{5B476D7E-7343-4408-81BC-4CA3538DEC60}" type="presParOf" srcId="{DD434F8A-2171-415F-9CDC-65C238AE3B5F}" destId="{A81183EB-B61A-47BC-A44B-E599EBBEF215}" srcOrd="0" destOrd="0" presId="urn:microsoft.com/office/officeart/2018/2/layout/IconVerticalSolidList"/>
    <dgm:cxn modelId="{BFB4EC39-3A8C-4917-9D8C-ACF6A6CCC414}" type="presParOf" srcId="{A81183EB-B61A-47BC-A44B-E599EBBEF215}" destId="{1AD2BD1F-1727-4428-8258-FB935AE3E2C5}" srcOrd="0" destOrd="0" presId="urn:microsoft.com/office/officeart/2018/2/layout/IconVerticalSolidList"/>
    <dgm:cxn modelId="{494043A3-6C2F-4D2E-BE90-BD13FFB519B2}" type="presParOf" srcId="{A81183EB-B61A-47BC-A44B-E599EBBEF215}" destId="{2A7BE422-B2AE-4E76-ADA7-ED397A6A3224}" srcOrd="1" destOrd="0" presId="urn:microsoft.com/office/officeart/2018/2/layout/IconVerticalSolidList"/>
    <dgm:cxn modelId="{6701FA0E-EDF5-4E49-A7DC-FF54E0485BF1}" type="presParOf" srcId="{A81183EB-B61A-47BC-A44B-E599EBBEF215}" destId="{5DAB7A4E-BCC8-43BC-A861-6C73512D60C2}" srcOrd="2" destOrd="0" presId="urn:microsoft.com/office/officeart/2018/2/layout/IconVerticalSolidList"/>
    <dgm:cxn modelId="{72D95300-5AD6-49A9-A99D-7E435677043D}" type="presParOf" srcId="{A81183EB-B61A-47BC-A44B-E599EBBEF215}" destId="{9AE04251-CE62-44EB-B7E2-30AECC2F3F39}" srcOrd="3" destOrd="0" presId="urn:microsoft.com/office/officeart/2018/2/layout/IconVerticalSolidList"/>
    <dgm:cxn modelId="{7DF35AF3-CF08-4DC4-B569-BB0584CAD112}" type="presParOf" srcId="{DD434F8A-2171-415F-9CDC-65C238AE3B5F}" destId="{2C1C1F07-A96C-4DB6-A9F4-D769E67F2E64}" srcOrd="1" destOrd="0" presId="urn:microsoft.com/office/officeart/2018/2/layout/IconVerticalSolidList"/>
    <dgm:cxn modelId="{89F6D898-4881-436A-9572-5F4CDB3D70E4}" type="presParOf" srcId="{DD434F8A-2171-415F-9CDC-65C238AE3B5F}" destId="{B4F0BCCC-0297-4AC4-B454-E5538E37D8FA}" srcOrd="2" destOrd="0" presId="urn:microsoft.com/office/officeart/2018/2/layout/IconVerticalSolidList"/>
    <dgm:cxn modelId="{810E8164-D385-4143-B05B-EF03CBD880FE}" type="presParOf" srcId="{B4F0BCCC-0297-4AC4-B454-E5538E37D8FA}" destId="{26831AC7-F670-4398-A897-03DACDB7CA58}" srcOrd="0" destOrd="0" presId="urn:microsoft.com/office/officeart/2018/2/layout/IconVerticalSolidList"/>
    <dgm:cxn modelId="{0DDD96A6-F603-4770-8C86-8B7B9E3F0CAC}" type="presParOf" srcId="{B4F0BCCC-0297-4AC4-B454-E5538E37D8FA}" destId="{6E804202-C6C9-4556-A823-74492780E0E3}" srcOrd="1" destOrd="0" presId="urn:microsoft.com/office/officeart/2018/2/layout/IconVerticalSolidList"/>
    <dgm:cxn modelId="{D7F9A275-AD1B-40A3-9E7A-920A50C5F2C7}" type="presParOf" srcId="{B4F0BCCC-0297-4AC4-B454-E5538E37D8FA}" destId="{EEABF0AC-A51E-471B-85C2-6EFB83169983}" srcOrd="2" destOrd="0" presId="urn:microsoft.com/office/officeart/2018/2/layout/IconVerticalSolidList"/>
    <dgm:cxn modelId="{714EB0FE-DBE4-432F-8F7F-123BE2EFA990}" type="presParOf" srcId="{B4F0BCCC-0297-4AC4-B454-E5538E37D8FA}" destId="{87FF0380-BFAE-41B5-A4B6-1DD500D258E0}" srcOrd="3" destOrd="0" presId="urn:microsoft.com/office/officeart/2018/2/layout/IconVerticalSolidList"/>
    <dgm:cxn modelId="{E6C43177-72B6-4F14-88AD-4FB9E8929012}" type="presParOf" srcId="{DD434F8A-2171-415F-9CDC-65C238AE3B5F}" destId="{CD9F7C0A-B82F-4277-8983-950A7C9E08BE}" srcOrd="3" destOrd="0" presId="urn:microsoft.com/office/officeart/2018/2/layout/IconVerticalSolidList"/>
    <dgm:cxn modelId="{AF730F96-97FC-491B-A326-96C7DED18FF6}" type="presParOf" srcId="{DD434F8A-2171-415F-9CDC-65C238AE3B5F}" destId="{6A35318C-C60A-422E-9270-D3BC9412DDA8}" srcOrd="4" destOrd="0" presId="urn:microsoft.com/office/officeart/2018/2/layout/IconVerticalSolidList"/>
    <dgm:cxn modelId="{0C2FFCED-6416-40CD-A82C-595129199098}" type="presParOf" srcId="{6A35318C-C60A-422E-9270-D3BC9412DDA8}" destId="{2AFBE571-8E46-4ABF-94E5-711208EE320E}" srcOrd="0" destOrd="0" presId="urn:microsoft.com/office/officeart/2018/2/layout/IconVerticalSolidList"/>
    <dgm:cxn modelId="{FFFC67E5-3364-49A5-BF73-48A8E00936C6}" type="presParOf" srcId="{6A35318C-C60A-422E-9270-D3BC9412DDA8}" destId="{32029CA1-20BB-4A77-9A24-01B5FEA138EA}" srcOrd="1" destOrd="0" presId="urn:microsoft.com/office/officeart/2018/2/layout/IconVerticalSolidList"/>
    <dgm:cxn modelId="{913D4D0C-6B7B-416D-A5AF-4D2EADDCF16B}" type="presParOf" srcId="{6A35318C-C60A-422E-9270-D3BC9412DDA8}" destId="{0CB8FFEF-10F1-4ADD-9F0C-4C884F2D3963}" srcOrd="2" destOrd="0" presId="urn:microsoft.com/office/officeart/2018/2/layout/IconVerticalSolidList"/>
    <dgm:cxn modelId="{05045114-C5B6-4642-9D0E-DB552E865234}" type="presParOf" srcId="{6A35318C-C60A-422E-9270-D3BC9412DDA8}" destId="{18AF1589-2535-42B7-AACC-A62C1B40BD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836DAD5-4F70-4BE4-B0D4-0E7E738F3E7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05FACF1-1D54-4052-827A-000FA68DE4A2}">
      <dgm:prSet/>
      <dgm:spPr/>
      <dgm:t>
        <a:bodyPr/>
        <a:lstStyle/>
        <a:p>
          <a:r>
            <a:rPr lang="en-US" b="1" i="0" baseline="0"/>
            <a:t>Performance Tuning: </a:t>
          </a:r>
          <a:r>
            <a:rPr lang="en-US" b="0" i="0" baseline="0"/>
            <a:t>For high-volume OLTP workloads, tuning group commit waiting can reduce commit latency and improve user experience.</a:t>
          </a:r>
          <a:endParaRPr lang="en-US"/>
        </a:p>
      </dgm:t>
    </dgm:pt>
    <dgm:pt modelId="{680FEAD0-5A89-464E-BB8C-EBAC9DBD2226}" type="parTrans" cxnId="{DF984244-245E-4A71-8ED0-54A8A4947006}">
      <dgm:prSet/>
      <dgm:spPr/>
      <dgm:t>
        <a:bodyPr/>
        <a:lstStyle/>
        <a:p>
          <a:endParaRPr lang="en-US"/>
        </a:p>
      </dgm:t>
    </dgm:pt>
    <dgm:pt modelId="{4D04BF49-BA30-43B0-A227-E9FD92F96FDE}" type="sibTrans" cxnId="{DF984244-245E-4A71-8ED0-54A8A4947006}">
      <dgm:prSet/>
      <dgm:spPr/>
      <dgm:t>
        <a:bodyPr/>
        <a:lstStyle/>
        <a:p>
          <a:endParaRPr lang="en-US"/>
        </a:p>
      </dgm:t>
    </dgm:pt>
    <dgm:pt modelId="{3070E884-8192-43FB-B1A3-BA4F366518F3}">
      <dgm:prSet/>
      <dgm:spPr/>
      <dgm:t>
        <a:bodyPr/>
        <a:lstStyle/>
        <a:p>
          <a:r>
            <a:rPr lang="en-US" b="1" i="0" baseline="0"/>
            <a:t>Resource Optimization: </a:t>
          </a:r>
          <a:r>
            <a:rPr lang="en-US" b="0" i="0" baseline="0"/>
            <a:t>Efficient batching reduces network and CPU usage, especially in environments with many synchronous replicas.</a:t>
          </a:r>
          <a:endParaRPr lang="en-US"/>
        </a:p>
      </dgm:t>
    </dgm:pt>
    <dgm:pt modelId="{7A314C56-9813-4102-9818-A1A5309E9AEA}" type="parTrans" cxnId="{89E85E72-CC5A-43AE-AD84-2CC5CC0E619F}">
      <dgm:prSet/>
      <dgm:spPr/>
      <dgm:t>
        <a:bodyPr/>
        <a:lstStyle/>
        <a:p>
          <a:endParaRPr lang="en-US"/>
        </a:p>
      </dgm:t>
    </dgm:pt>
    <dgm:pt modelId="{32CC7F1C-CFAA-4FA6-BC99-E13A83E819A2}" type="sibTrans" cxnId="{89E85E72-CC5A-43AE-AD84-2CC5CC0E619F}">
      <dgm:prSet/>
      <dgm:spPr/>
      <dgm:t>
        <a:bodyPr/>
        <a:lstStyle/>
        <a:p>
          <a:endParaRPr lang="en-US"/>
        </a:p>
      </dgm:t>
    </dgm:pt>
    <dgm:pt modelId="{73462520-AE2F-44DE-A23F-585740D4050D}">
      <dgm:prSet/>
      <dgm:spPr/>
      <dgm:t>
        <a:bodyPr/>
        <a:lstStyle/>
        <a:p>
          <a:r>
            <a:rPr lang="en-US" b="1" i="0" baseline="0"/>
            <a:t>Consistency: </a:t>
          </a:r>
          <a:r>
            <a:rPr lang="en-US" b="0" i="0" baseline="0"/>
            <a:t>Ensures that data is committed and synchronized according to your business requirements for durability and availability.</a:t>
          </a:r>
          <a:endParaRPr lang="en-US"/>
        </a:p>
      </dgm:t>
    </dgm:pt>
    <dgm:pt modelId="{2FD636B6-0046-4560-A784-9F5FD0E89B5D}" type="parTrans" cxnId="{DECD75BA-ED4F-4C95-ACF5-19370C4246B0}">
      <dgm:prSet/>
      <dgm:spPr/>
      <dgm:t>
        <a:bodyPr/>
        <a:lstStyle/>
        <a:p>
          <a:endParaRPr lang="en-US"/>
        </a:p>
      </dgm:t>
    </dgm:pt>
    <dgm:pt modelId="{E11887A0-8E73-4101-BDF0-A3A961A1CE55}" type="sibTrans" cxnId="{DECD75BA-ED4F-4C95-ACF5-19370C4246B0}">
      <dgm:prSet/>
      <dgm:spPr/>
      <dgm:t>
        <a:bodyPr/>
        <a:lstStyle/>
        <a:p>
          <a:endParaRPr lang="en-US"/>
        </a:p>
      </dgm:t>
    </dgm:pt>
    <dgm:pt modelId="{B3A5B427-8CB0-47E9-A179-ADE8974D3968}">
      <dgm:prSet/>
      <dgm:spPr/>
      <dgm:t>
        <a:bodyPr/>
        <a:lstStyle/>
        <a:p>
          <a:r>
            <a:rPr lang="en-US" b="0" i="0" baseline="0"/>
            <a:t>Monitor AG performance using DMVs such as sys.dm_hadr_group_commit and related telemetry.</a:t>
          </a:r>
          <a:endParaRPr lang="en-US"/>
        </a:p>
      </dgm:t>
    </dgm:pt>
    <dgm:pt modelId="{F54978C9-C00C-4D3C-B62A-31B8FFA8C9E7}" type="parTrans" cxnId="{640FDF39-DE3B-4C93-906E-A3B7B433B907}">
      <dgm:prSet/>
      <dgm:spPr/>
      <dgm:t>
        <a:bodyPr/>
        <a:lstStyle/>
        <a:p>
          <a:endParaRPr lang="en-US"/>
        </a:p>
      </dgm:t>
    </dgm:pt>
    <dgm:pt modelId="{2B98F81E-4868-4002-BDA5-7CC3C7ADA841}" type="sibTrans" cxnId="{640FDF39-DE3B-4C93-906E-A3B7B433B907}">
      <dgm:prSet/>
      <dgm:spPr/>
      <dgm:t>
        <a:bodyPr/>
        <a:lstStyle/>
        <a:p>
          <a:endParaRPr lang="en-US"/>
        </a:p>
      </dgm:t>
    </dgm:pt>
    <dgm:pt modelId="{184FBBEF-C805-419D-83F2-4861F7F7E6F4}" type="pres">
      <dgm:prSet presAssocID="{6836DAD5-4F70-4BE4-B0D4-0E7E738F3E7A}" presName="root" presStyleCnt="0">
        <dgm:presLayoutVars>
          <dgm:dir/>
          <dgm:resizeHandles val="exact"/>
        </dgm:presLayoutVars>
      </dgm:prSet>
      <dgm:spPr/>
    </dgm:pt>
    <dgm:pt modelId="{DBA567C3-9B5D-4801-9340-2CAFE2CF2AAD}" type="pres">
      <dgm:prSet presAssocID="{C05FACF1-1D54-4052-827A-000FA68DE4A2}" presName="compNode" presStyleCnt="0"/>
      <dgm:spPr/>
    </dgm:pt>
    <dgm:pt modelId="{0951047F-9716-4853-81FD-A223BEF78954}" type="pres">
      <dgm:prSet presAssocID="{C05FACF1-1D54-4052-827A-000FA68DE4A2}" presName="bgRect" presStyleLbl="bgShp" presStyleIdx="0" presStyleCnt="4"/>
      <dgm:spPr/>
    </dgm:pt>
    <dgm:pt modelId="{097AB95F-17D0-45BE-93BB-B99B6A23BE8A}" type="pres">
      <dgm:prSet presAssocID="{C05FACF1-1D54-4052-827A-000FA68DE4A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2BE34E86-C0F0-496C-A34B-53920A201D3E}" type="pres">
      <dgm:prSet presAssocID="{C05FACF1-1D54-4052-827A-000FA68DE4A2}" presName="spaceRect" presStyleCnt="0"/>
      <dgm:spPr/>
    </dgm:pt>
    <dgm:pt modelId="{1526D0A5-F7FA-4B37-839E-7A9D187D3B45}" type="pres">
      <dgm:prSet presAssocID="{C05FACF1-1D54-4052-827A-000FA68DE4A2}" presName="parTx" presStyleLbl="revTx" presStyleIdx="0" presStyleCnt="4">
        <dgm:presLayoutVars>
          <dgm:chMax val="0"/>
          <dgm:chPref val="0"/>
        </dgm:presLayoutVars>
      </dgm:prSet>
      <dgm:spPr/>
    </dgm:pt>
    <dgm:pt modelId="{AE92364F-3FD1-41FE-9EF8-3681469E481D}" type="pres">
      <dgm:prSet presAssocID="{4D04BF49-BA30-43B0-A227-E9FD92F96FDE}" presName="sibTrans" presStyleCnt="0"/>
      <dgm:spPr/>
    </dgm:pt>
    <dgm:pt modelId="{F3862852-D247-4796-A86D-2ED05BAC4AFA}" type="pres">
      <dgm:prSet presAssocID="{3070E884-8192-43FB-B1A3-BA4F366518F3}" presName="compNode" presStyleCnt="0"/>
      <dgm:spPr/>
    </dgm:pt>
    <dgm:pt modelId="{D455B81C-6F00-4199-BB33-5D17EDDF6288}" type="pres">
      <dgm:prSet presAssocID="{3070E884-8192-43FB-B1A3-BA4F366518F3}" presName="bgRect" presStyleLbl="bgShp" presStyleIdx="1" presStyleCnt="4"/>
      <dgm:spPr/>
    </dgm:pt>
    <dgm:pt modelId="{6467B204-4C92-4FA9-815A-11DEBEB2F0DE}" type="pres">
      <dgm:prSet presAssocID="{3070E884-8192-43FB-B1A3-BA4F366518F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DE38B2F-8CAF-44AC-8291-2772A163E217}" type="pres">
      <dgm:prSet presAssocID="{3070E884-8192-43FB-B1A3-BA4F366518F3}" presName="spaceRect" presStyleCnt="0"/>
      <dgm:spPr/>
    </dgm:pt>
    <dgm:pt modelId="{B67BE566-39E9-4536-BFDA-7AB6DED8E595}" type="pres">
      <dgm:prSet presAssocID="{3070E884-8192-43FB-B1A3-BA4F366518F3}" presName="parTx" presStyleLbl="revTx" presStyleIdx="1" presStyleCnt="4">
        <dgm:presLayoutVars>
          <dgm:chMax val="0"/>
          <dgm:chPref val="0"/>
        </dgm:presLayoutVars>
      </dgm:prSet>
      <dgm:spPr/>
    </dgm:pt>
    <dgm:pt modelId="{8B8FDFEB-32E1-4037-8F40-4A600E5B059A}" type="pres">
      <dgm:prSet presAssocID="{32CC7F1C-CFAA-4FA6-BC99-E13A83E819A2}" presName="sibTrans" presStyleCnt="0"/>
      <dgm:spPr/>
    </dgm:pt>
    <dgm:pt modelId="{F5B0C42E-230C-431B-8DC8-AC7C9B540B94}" type="pres">
      <dgm:prSet presAssocID="{73462520-AE2F-44DE-A23F-585740D4050D}" presName="compNode" presStyleCnt="0"/>
      <dgm:spPr/>
    </dgm:pt>
    <dgm:pt modelId="{6A4AA770-F598-45A7-9A5D-7E7C47967F99}" type="pres">
      <dgm:prSet presAssocID="{73462520-AE2F-44DE-A23F-585740D4050D}" presName="bgRect" presStyleLbl="bgShp" presStyleIdx="2" presStyleCnt="4"/>
      <dgm:spPr/>
    </dgm:pt>
    <dgm:pt modelId="{F47AD4C1-8EC7-4189-B962-00E39FA3CDEF}" type="pres">
      <dgm:prSet presAssocID="{73462520-AE2F-44DE-A23F-585740D4050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57EF8D0-6EE8-4ACB-A8C8-75D9747F8565}" type="pres">
      <dgm:prSet presAssocID="{73462520-AE2F-44DE-A23F-585740D4050D}" presName="spaceRect" presStyleCnt="0"/>
      <dgm:spPr/>
    </dgm:pt>
    <dgm:pt modelId="{18B00ECE-A2FB-48BB-B7E8-9EFDD5B37AEF}" type="pres">
      <dgm:prSet presAssocID="{73462520-AE2F-44DE-A23F-585740D4050D}" presName="parTx" presStyleLbl="revTx" presStyleIdx="2" presStyleCnt="4">
        <dgm:presLayoutVars>
          <dgm:chMax val="0"/>
          <dgm:chPref val="0"/>
        </dgm:presLayoutVars>
      </dgm:prSet>
      <dgm:spPr/>
    </dgm:pt>
    <dgm:pt modelId="{64CA75F8-1D09-432F-9178-E7B277C385CB}" type="pres">
      <dgm:prSet presAssocID="{E11887A0-8E73-4101-BDF0-A3A961A1CE55}" presName="sibTrans" presStyleCnt="0"/>
      <dgm:spPr/>
    </dgm:pt>
    <dgm:pt modelId="{64B98A63-CD8C-41B2-AFC9-FEE17C294D8B}" type="pres">
      <dgm:prSet presAssocID="{B3A5B427-8CB0-47E9-A179-ADE8974D3968}" presName="compNode" presStyleCnt="0"/>
      <dgm:spPr/>
    </dgm:pt>
    <dgm:pt modelId="{F0B80DAA-E245-40BA-B05E-A7B271F91F2B}" type="pres">
      <dgm:prSet presAssocID="{B3A5B427-8CB0-47E9-A179-ADE8974D3968}" presName="bgRect" presStyleLbl="bgShp" presStyleIdx="3" presStyleCnt="4"/>
      <dgm:spPr/>
    </dgm:pt>
    <dgm:pt modelId="{AB722056-C4AA-4AA7-8726-B577A1D98A6D}" type="pres">
      <dgm:prSet presAssocID="{B3A5B427-8CB0-47E9-A179-ADE8974D39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0AE079E-AC1D-4A3D-93B7-6F4C81C30688}" type="pres">
      <dgm:prSet presAssocID="{B3A5B427-8CB0-47E9-A179-ADE8974D3968}" presName="spaceRect" presStyleCnt="0"/>
      <dgm:spPr/>
    </dgm:pt>
    <dgm:pt modelId="{4BD427EE-FEE2-4A3B-938E-56C24C29C353}" type="pres">
      <dgm:prSet presAssocID="{B3A5B427-8CB0-47E9-A179-ADE8974D3968}" presName="parTx" presStyleLbl="revTx" presStyleIdx="3" presStyleCnt="4">
        <dgm:presLayoutVars>
          <dgm:chMax val="0"/>
          <dgm:chPref val="0"/>
        </dgm:presLayoutVars>
      </dgm:prSet>
      <dgm:spPr/>
    </dgm:pt>
  </dgm:ptLst>
  <dgm:cxnLst>
    <dgm:cxn modelId="{E80AC82B-A49B-4094-8CEB-2CA2CDB34CB2}" type="presOf" srcId="{6836DAD5-4F70-4BE4-B0D4-0E7E738F3E7A}" destId="{184FBBEF-C805-419D-83F2-4861F7F7E6F4}" srcOrd="0" destOrd="0" presId="urn:microsoft.com/office/officeart/2018/2/layout/IconVerticalSolidList"/>
    <dgm:cxn modelId="{20964935-F4F6-4672-82FA-693356122197}" type="presOf" srcId="{3070E884-8192-43FB-B1A3-BA4F366518F3}" destId="{B67BE566-39E9-4536-BFDA-7AB6DED8E595}" srcOrd="0" destOrd="0" presId="urn:microsoft.com/office/officeart/2018/2/layout/IconVerticalSolidList"/>
    <dgm:cxn modelId="{640FDF39-DE3B-4C93-906E-A3B7B433B907}" srcId="{6836DAD5-4F70-4BE4-B0D4-0E7E738F3E7A}" destId="{B3A5B427-8CB0-47E9-A179-ADE8974D3968}" srcOrd="3" destOrd="0" parTransId="{F54978C9-C00C-4D3C-B62A-31B8FFA8C9E7}" sibTransId="{2B98F81E-4868-4002-BDA5-7CC3C7ADA841}"/>
    <dgm:cxn modelId="{3983C862-41F3-4F55-A7DA-6C135FBB966D}" type="presOf" srcId="{73462520-AE2F-44DE-A23F-585740D4050D}" destId="{18B00ECE-A2FB-48BB-B7E8-9EFDD5B37AEF}" srcOrd="0" destOrd="0" presId="urn:microsoft.com/office/officeart/2018/2/layout/IconVerticalSolidList"/>
    <dgm:cxn modelId="{DF984244-245E-4A71-8ED0-54A8A4947006}" srcId="{6836DAD5-4F70-4BE4-B0D4-0E7E738F3E7A}" destId="{C05FACF1-1D54-4052-827A-000FA68DE4A2}" srcOrd="0" destOrd="0" parTransId="{680FEAD0-5A89-464E-BB8C-EBAC9DBD2226}" sibTransId="{4D04BF49-BA30-43B0-A227-E9FD92F96FDE}"/>
    <dgm:cxn modelId="{89E85E72-CC5A-43AE-AD84-2CC5CC0E619F}" srcId="{6836DAD5-4F70-4BE4-B0D4-0E7E738F3E7A}" destId="{3070E884-8192-43FB-B1A3-BA4F366518F3}" srcOrd="1" destOrd="0" parTransId="{7A314C56-9813-4102-9818-A1A5309E9AEA}" sibTransId="{32CC7F1C-CFAA-4FA6-BC99-E13A83E819A2}"/>
    <dgm:cxn modelId="{DECD75BA-ED4F-4C95-ACF5-19370C4246B0}" srcId="{6836DAD5-4F70-4BE4-B0D4-0E7E738F3E7A}" destId="{73462520-AE2F-44DE-A23F-585740D4050D}" srcOrd="2" destOrd="0" parTransId="{2FD636B6-0046-4560-A784-9F5FD0E89B5D}" sibTransId="{E11887A0-8E73-4101-BDF0-A3A961A1CE55}"/>
    <dgm:cxn modelId="{352CECC6-11AF-403E-B9D1-EB0EBADBA535}" type="presOf" srcId="{B3A5B427-8CB0-47E9-A179-ADE8974D3968}" destId="{4BD427EE-FEE2-4A3B-938E-56C24C29C353}" srcOrd="0" destOrd="0" presId="urn:microsoft.com/office/officeart/2018/2/layout/IconVerticalSolidList"/>
    <dgm:cxn modelId="{A5911AF3-32B5-414F-A825-F770BE467DAD}" type="presOf" srcId="{C05FACF1-1D54-4052-827A-000FA68DE4A2}" destId="{1526D0A5-F7FA-4B37-839E-7A9D187D3B45}" srcOrd="0" destOrd="0" presId="urn:microsoft.com/office/officeart/2018/2/layout/IconVerticalSolidList"/>
    <dgm:cxn modelId="{C82496FF-EE72-458C-BDD1-CF13B200BEFD}" type="presParOf" srcId="{184FBBEF-C805-419D-83F2-4861F7F7E6F4}" destId="{DBA567C3-9B5D-4801-9340-2CAFE2CF2AAD}" srcOrd="0" destOrd="0" presId="urn:microsoft.com/office/officeart/2018/2/layout/IconVerticalSolidList"/>
    <dgm:cxn modelId="{113C3FEE-D356-4809-AF3D-3C20DCE348CF}" type="presParOf" srcId="{DBA567C3-9B5D-4801-9340-2CAFE2CF2AAD}" destId="{0951047F-9716-4853-81FD-A223BEF78954}" srcOrd="0" destOrd="0" presId="urn:microsoft.com/office/officeart/2018/2/layout/IconVerticalSolidList"/>
    <dgm:cxn modelId="{85AA5465-0831-4ABD-BBC3-DDC68B098734}" type="presParOf" srcId="{DBA567C3-9B5D-4801-9340-2CAFE2CF2AAD}" destId="{097AB95F-17D0-45BE-93BB-B99B6A23BE8A}" srcOrd="1" destOrd="0" presId="urn:microsoft.com/office/officeart/2018/2/layout/IconVerticalSolidList"/>
    <dgm:cxn modelId="{65B85E95-9F23-4800-A095-6C78D1710CE1}" type="presParOf" srcId="{DBA567C3-9B5D-4801-9340-2CAFE2CF2AAD}" destId="{2BE34E86-C0F0-496C-A34B-53920A201D3E}" srcOrd="2" destOrd="0" presId="urn:microsoft.com/office/officeart/2018/2/layout/IconVerticalSolidList"/>
    <dgm:cxn modelId="{1466A5A7-63DA-4C4C-BD19-8D3F38FFDBB1}" type="presParOf" srcId="{DBA567C3-9B5D-4801-9340-2CAFE2CF2AAD}" destId="{1526D0A5-F7FA-4B37-839E-7A9D187D3B45}" srcOrd="3" destOrd="0" presId="urn:microsoft.com/office/officeart/2018/2/layout/IconVerticalSolidList"/>
    <dgm:cxn modelId="{9DF65926-B2FE-4764-BFD0-BE8B20F34DDC}" type="presParOf" srcId="{184FBBEF-C805-419D-83F2-4861F7F7E6F4}" destId="{AE92364F-3FD1-41FE-9EF8-3681469E481D}" srcOrd="1" destOrd="0" presId="urn:microsoft.com/office/officeart/2018/2/layout/IconVerticalSolidList"/>
    <dgm:cxn modelId="{376BD0E4-09BA-4C8C-883A-5C816DEAD83F}" type="presParOf" srcId="{184FBBEF-C805-419D-83F2-4861F7F7E6F4}" destId="{F3862852-D247-4796-A86D-2ED05BAC4AFA}" srcOrd="2" destOrd="0" presId="urn:microsoft.com/office/officeart/2018/2/layout/IconVerticalSolidList"/>
    <dgm:cxn modelId="{F61FF5F7-6816-4427-BF9A-12787E04BA28}" type="presParOf" srcId="{F3862852-D247-4796-A86D-2ED05BAC4AFA}" destId="{D455B81C-6F00-4199-BB33-5D17EDDF6288}" srcOrd="0" destOrd="0" presId="urn:microsoft.com/office/officeart/2018/2/layout/IconVerticalSolidList"/>
    <dgm:cxn modelId="{E8D68519-3AC7-4A80-A638-BE51A8E26E1B}" type="presParOf" srcId="{F3862852-D247-4796-A86D-2ED05BAC4AFA}" destId="{6467B204-4C92-4FA9-815A-11DEBEB2F0DE}" srcOrd="1" destOrd="0" presId="urn:microsoft.com/office/officeart/2018/2/layout/IconVerticalSolidList"/>
    <dgm:cxn modelId="{BBDBCEF1-6AC6-4A2B-AD29-428A39C4D418}" type="presParOf" srcId="{F3862852-D247-4796-A86D-2ED05BAC4AFA}" destId="{6DE38B2F-8CAF-44AC-8291-2772A163E217}" srcOrd="2" destOrd="0" presId="urn:microsoft.com/office/officeart/2018/2/layout/IconVerticalSolidList"/>
    <dgm:cxn modelId="{667A9796-2D15-49C6-9A4D-07AB4CC056B0}" type="presParOf" srcId="{F3862852-D247-4796-A86D-2ED05BAC4AFA}" destId="{B67BE566-39E9-4536-BFDA-7AB6DED8E595}" srcOrd="3" destOrd="0" presId="urn:microsoft.com/office/officeart/2018/2/layout/IconVerticalSolidList"/>
    <dgm:cxn modelId="{FAE7F66F-6C2E-460F-9D76-CA2E731E5364}" type="presParOf" srcId="{184FBBEF-C805-419D-83F2-4861F7F7E6F4}" destId="{8B8FDFEB-32E1-4037-8F40-4A600E5B059A}" srcOrd="3" destOrd="0" presId="urn:microsoft.com/office/officeart/2018/2/layout/IconVerticalSolidList"/>
    <dgm:cxn modelId="{419E5F5F-A02B-428D-ABF6-F9D4FDF7B38A}" type="presParOf" srcId="{184FBBEF-C805-419D-83F2-4861F7F7E6F4}" destId="{F5B0C42E-230C-431B-8DC8-AC7C9B540B94}" srcOrd="4" destOrd="0" presId="urn:microsoft.com/office/officeart/2018/2/layout/IconVerticalSolidList"/>
    <dgm:cxn modelId="{3F7387D6-C45D-4BBB-B5FD-C160F1DF9B7A}" type="presParOf" srcId="{F5B0C42E-230C-431B-8DC8-AC7C9B540B94}" destId="{6A4AA770-F598-45A7-9A5D-7E7C47967F99}" srcOrd="0" destOrd="0" presId="urn:microsoft.com/office/officeart/2018/2/layout/IconVerticalSolidList"/>
    <dgm:cxn modelId="{5E472C27-2D1B-49CF-8B13-052F48021F65}" type="presParOf" srcId="{F5B0C42E-230C-431B-8DC8-AC7C9B540B94}" destId="{F47AD4C1-8EC7-4189-B962-00E39FA3CDEF}" srcOrd="1" destOrd="0" presId="urn:microsoft.com/office/officeart/2018/2/layout/IconVerticalSolidList"/>
    <dgm:cxn modelId="{2EC6DE8D-4287-429F-A3AA-6490E948B9B3}" type="presParOf" srcId="{F5B0C42E-230C-431B-8DC8-AC7C9B540B94}" destId="{357EF8D0-6EE8-4ACB-A8C8-75D9747F8565}" srcOrd="2" destOrd="0" presId="urn:microsoft.com/office/officeart/2018/2/layout/IconVerticalSolidList"/>
    <dgm:cxn modelId="{1A6E9778-4983-4412-B4FF-6F56529704B1}" type="presParOf" srcId="{F5B0C42E-230C-431B-8DC8-AC7C9B540B94}" destId="{18B00ECE-A2FB-48BB-B7E8-9EFDD5B37AEF}" srcOrd="3" destOrd="0" presId="urn:microsoft.com/office/officeart/2018/2/layout/IconVerticalSolidList"/>
    <dgm:cxn modelId="{E6C06D7D-9FA3-4D89-8667-6296D84C2CB8}" type="presParOf" srcId="{184FBBEF-C805-419D-83F2-4861F7F7E6F4}" destId="{64CA75F8-1D09-432F-9178-E7B277C385CB}" srcOrd="5" destOrd="0" presId="urn:microsoft.com/office/officeart/2018/2/layout/IconVerticalSolidList"/>
    <dgm:cxn modelId="{3AFC49BD-D4A4-406D-A42B-CC269695D25C}" type="presParOf" srcId="{184FBBEF-C805-419D-83F2-4861F7F7E6F4}" destId="{64B98A63-CD8C-41B2-AFC9-FEE17C294D8B}" srcOrd="6" destOrd="0" presId="urn:microsoft.com/office/officeart/2018/2/layout/IconVerticalSolidList"/>
    <dgm:cxn modelId="{732A34C4-54E2-4009-9D3C-750B4AF2CBED}" type="presParOf" srcId="{64B98A63-CD8C-41B2-AFC9-FEE17C294D8B}" destId="{F0B80DAA-E245-40BA-B05E-A7B271F91F2B}" srcOrd="0" destOrd="0" presId="urn:microsoft.com/office/officeart/2018/2/layout/IconVerticalSolidList"/>
    <dgm:cxn modelId="{D7222B25-3845-4D2B-93CB-2A68A6961DA5}" type="presParOf" srcId="{64B98A63-CD8C-41B2-AFC9-FEE17C294D8B}" destId="{AB722056-C4AA-4AA7-8726-B577A1D98A6D}" srcOrd="1" destOrd="0" presId="urn:microsoft.com/office/officeart/2018/2/layout/IconVerticalSolidList"/>
    <dgm:cxn modelId="{850D8E3B-4B37-4714-B99D-1EFBCE75A2AF}" type="presParOf" srcId="{64B98A63-CD8C-41B2-AFC9-FEE17C294D8B}" destId="{20AE079E-AC1D-4A3D-93B7-6F4C81C30688}" srcOrd="2" destOrd="0" presId="urn:microsoft.com/office/officeart/2018/2/layout/IconVerticalSolidList"/>
    <dgm:cxn modelId="{1CA11443-58BA-4268-AD70-84DA5366CB4B}" type="presParOf" srcId="{64B98A63-CD8C-41B2-AFC9-FEE17C294D8B}" destId="{4BD427EE-FEE2-4A3B-938E-56C24C29C35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84B38F-E0CF-43A0-8311-960460F80F80}" type="doc">
      <dgm:prSet loTypeId="urn:microsoft.com/office/officeart/2005/8/layout/hList1" loCatId="list" qsTypeId="urn:microsoft.com/office/officeart/2005/8/quickstyle/simple1" qsCatId="simple" csTypeId="urn:microsoft.com/office/officeart/2005/8/colors/accent0_2" csCatId="mainScheme" phldr="1"/>
      <dgm:spPr/>
      <dgm:t>
        <a:bodyPr/>
        <a:lstStyle/>
        <a:p>
          <a:endParaRPr lang="en-US"/>
        </a:p>
      </dgm:t>
    </dgm:pt>
    <dgm:pt modelId="{8FE44194-0967-4195-9235-51ABAC1A719F}">
      <dgm:prSet/>
      <dgm:spPr/>
      <dgm:t>
        <a:bodyPr/>
        <a:lstStyle/>
        <a:p>
          <a:r>
            <a:rPr lang="en-US" b="1"/>
            <a:t>Exact Search (VECTOR_DISTANCE()):</a:t>
          </a:r>
          <a:endParaRPr lang="en-US"/>
        </a:p>
      </dgm:t>
    </dgm:pt>
    <dgm:pt modelId="{D9FF8390-32F4-4B8E-9901-5C1D1C867CF8}" type="parTrans" cxnId="{A7BB9E0D-69EB-4B4D-BB89-DA14CA153E95}">
      <dgm:prSet/>
      <dgm:spPr/>
      <dgm:t>
        <a:bodyPr/>
        <a:lstStyle/>
        <a:p>
          <a:endParaRPr lang="en-US"/>
        </a:p>
      </dgm:t>
    </dgm:pt>
    <dgm:pt modelId="{BEEF46D1-57F9-402C-BDAE-B98D28886CE9}" type="sibTrans" cxnId="{A7BB9E0D-69EB-4B4D-BB89-DA14CA153E95}">
      <dgm:prSet/>
      <dgm:spPr/>
      <dgm:t>
        <a:bodyPr/>
        <a:lstStyle/>
        <a:p>
          <a:endParaRPr lang="en-US"/>
        </a:p>
      </dgm:t>
    </dgm:pt>
    <dgm:pt modelId="{AFFA8A82-273F-4612-808C-293187594C11}">
      <dgm:prSet/>
      <dgm:spPr/>
      <dgm:t>
        <a:bodyPr/>
        <a:lstStyle/>
        <a:p>
          <a:r>
            <a:rPr lang="en-US" dirty="0"/>
            <a:t>Calculates distance between a query vector and all stored vectors. Suitable for small datasets (&lt;50,000 vectors).</a:t>
          </a:r>
        </a:p>
      </dgm:t>
    </dgm:pt>
    <dgm:pt modelId="{B51C1D6B-5EED-4AE9-862B-33ADDDED664A}" type="parTrans" cxnId="{14C3A9ED-6E7F-4C12-92CC-22AAF26E6945}">
      <dgm:prSet/>
      <dgm:spPr/>
      <dgm:t>
        <a:bodyPr/>
        <a:lstStyle/>
        <a:p>
          <a:endParaRPr lang="en-US"/>
        </a:p>
      </dgm:t>
    </dgm:pt>
    <dgm:pt modelId="{B400827A-8323-4A50-9C86-8C5EDD0C509D}" type="sibTrans" cxnId="{14C3A9ED-6E7F-4C12-92CC-22AAF26E6945}">
      <dgm:prSet/>
      <dgm:spPr/>
      <dgm:t>
        <a:bodyPr/>
        <a:lstStyle/>
        <a:p>
          <a:endParaRPr lang="en-US"/>
        </a:p>
      </dgm:t>
    </dgm:pt>
    <dgm:pt modelId="{008FF126-F437-4141-B2ED-62DC7DB9F746}">
      <dgm:prSet/>
      <dgm:spPr/>
      <dgm:t>
        <a:bodyPr/>
        <a:lstStyle/>
        <a:p>
          <a:r>
            <a:rPr lang="en-US" dirty="0"/>
            <a:t>Resource-intensive.</a:t>
          </a:r>
        </a:p>
      </dgm:t>
    </dgm:pt>
    <dgm:pt modelId="{70A38B5C-C6D7-4F8F-A45C-FCB8BA36C09B}" type="parTrans" cxnId="{F156D564-5551-4157-93F8-D284041B339C}">
      <dgm:prSet/>
      <dgm:spPr/>
      <dgm:t>
        <a:bodyPr/>
        <a:lstStyle/>
        <a:p>
          <a:endParaRPr lang="en-US"/>
        </a:p>
      </dgm:t>
    </dgm:pt>
    <dgm:pt modelId="{999A82C7-3C51-4263-B9F2-5066A74A8488}" type="sibTrans" cxnId="{F156D564-5551-4157-93F8-D284041B339C}">
      <dgm:prSet/>
      <dgm:spPr/>
      <dgm:t>
        <a:bodyPr/>
        <a:lstStyle/>
        <a:p>
          <a:endParaRPr lang="en-US"/>
        </a:p>
      </dgm:t>
    </dgm:pt>
    <dgm:pt modelId="{4622D215-F45D-47E2-B96C-667B779ECD5C}">
      <dgm:prSet/>
      <dgm:spPr/>
      <dgm:t>
        <a:bodyPr/>
        <a:lstStyle/>
        <a:p>
          <a:r>
            <a:rPr lang="en-US" b="1" dirty="0"/>
            <a:t>Approximate Search (VECTOR_SEARCH()):</a:t>
          </a:r>
          <a:endParaRPr lang="en-US" dirty="0"/>
        </a:p>
      </dgm:t>
    </dgm:pt>
    <dgm:pt modelId="{99EFBFF1-1A9F-4432-964E-BB54D44D28E0}" type="parTrans" cxnId="{B1D0A401-38C0-429A-86D7-612F429739C2}">
      <dgm:prSet/>
      <dgm:spPr/>
      <dgm:t>
        <a:bodyPr/>
        <a:lstStyle/>
        <a:p>
          <a:endParaRPr lang="en-US"/>
        </a:p>
      </dgm:t>
    </dgm:pt>
    <dgm:pt modelId="{CC75BB1A-8D03-4D58-B0AB-4B82366D6ABB}" type="sibTrans" cxnId="{B1D0A401-38C0-429A-86D7-612F429739C2}">
      <dgm:prSet/>
      <dgm:spPr/>
      <dgm:t>
        <a:bodyPr/>
        <a:lstStyle/>
        <a:p>
          <a:endParaRPr lang="en-US"/>
        </a:p>
      </dgm:t>
    </dgm:pt>
    <dgm:pt modelId="{821EBC25-7736-4D7D-AA4F-8149A8F146E0}">
      <dgm:prSet/>
      <dgm:spPr/>
      <dgm:t>
        <a:bodyPr/>
        <a:lstStyle/>
        <a:p>
          <a:r>
            <a:rPr lang="en-US" dirty="0"/>
            <a:t>Uses vector indexes to find similar vectors quickly. Ideal for large datasets.</a:t>
          </a:r>
        </a:p>
      </dgm:t>
    </dgm:pt>
    <dgm:pt modelId="{449868FA-42A2-4214-A3EA-1C4F91D840B9}" type="parTrans" cxnId="{33F3B5C0-D8D8-423F-BA96-EE10356C9D67}">
      <dgm:prSet/>
      <dgm:spPr/>
      <dgm:t>
        <a:bodyPr/>
        <a:lstStyle/>
        <a:p>
          <a:endParaRPr lang="en-US"/>
        </a:p>
      </dgm:t>
    </dgm:pt>
    <dgm:pt modelId="{94CE0857-FC23-4425-92A6-13596F4BD20E}" type="sibTrans" cxnId="{33F3B5C0-D8D8-423F-BA96-EE10356C9D67}">
      <dgm:prSet/>
      <dgm:spPr/>
      <dgm:t>
        <a:bodyPr/>
        <a:lstStyle/>
        <a:p>
          <a:endParaRPr lang="en-US"/>
        </a:p>
      </dgm:t>
    </dgm:pt>
    <dgm:pt modelId="{EB7BE31F-525F-4CF9-A987-230B11CDCF43}">
      <dgm:prSet/>
      <dgm:spPr/>
      <dgm:t>
        <a:bodyPr/>
        <a:lstStyle/>
        <a:p>
          <a:r>
            <a:rPr lang="en-US" dirty="0"/>
            <a:t>Requires enabling </a:t>
          </a:r>
          <a:r>
            <a:rPr lang="en-US" b="1" dirty="0"/>
            <a:t>PREVIEW_FEATURES </a:t>
          </a:r>
          <a:r>
            <a:rPr lang="en-US" dirty="0"/>
            <a:t>configuration.</a:t>
          </a:r>
        </a:p>
      </dgm:t>
    </dgm:pt>
    <dgm:pt modelId="{A5F85B3A-41DF-4D05-B00C-755DB862CF09}" type="parTrans" cxnId="{C8DC528E-467E-4416-B9D2-832E4C7625B2}">
      <dgm:prSet/>
      <dgm:spPr/>
      <dgm:t>
        <a:bodyPr/>
        <a:lstStyle/>
        <a:p>
          <a:endParaRPr lang="en-US"/>
        </a:p>
      </dgm:t>
    </dgm:pt>
    <dgm:pt modelId="{2ED1FEED-0B88-4E2D-BA13-149FD40666D7}" type="sibTrans" cxnId="{C8DC528E-467E-4416-B9D2-832E4C7625B2}">
      <dgm:prSet/>
      <dgm:spPr/>
      <dgm:t>
        <a:bodyPr/>
        <a:lstStyle/>
        <a:p>
          <a:endParaRPr lang="en-US"/>
        </a:p>
      </dgm:t>
    </dgm:pt>
    <dgm:pt modelId="{905E4FCB-2FC6-41B5-A52F-E4A771B9307F}" type="pres">
      <dgm:prSet presAssocID="{3E84B38F-E0CF-43A0-8311-960460F80F80}" presName="Name0" presStyleCnt="0">
        <dgm:presLayoutVars>
          <dgm:dir/>
          <dgm:animLvl val="lvl"/>
          <dgm:resizeHandles val="exact"/>
        </dgm:presLayoutVars>
      </dgm:prSet>
      <dgm:spPr/>
    </dgm:pt>
    <dgm:pt modelId="{2FDC5918-0788-442D-A7C8-C6D18C5556D9}" type="pres">
      <dgm:prSet presAssocID="{8FE44194-0967-4195-9235-51ABAC1A719F}" presName="composite" presStyleCnt="0"/>
      <dgm:spPr/>
    </dgm:pt>
    <dgm:pt modelId="{9DEDA1B8-06FD-42F2-81A9-FD0019CC13FC}" type="pres">
      <dgm:prSet presAssocID="{8FE44194-0967-4195-9235-51ABAC1A719F}" presName="parTx" presStyleLbl="alignNode1" presStyleIdx="0" presStyleCnt="2">
        <dgm:presLayoutVars>
          <dgm:chMax val="0"/>
          <dgm:chPref val="0"/>
          <dgm:bulletEnabled val="1"/>
        </dgm:presLayoutVars>
      </dgm:prSet>
      <dgm:spPr/>
    </dgm:pt>
    <dgm:pt modelId="{7447CD82-C9DC-4EDC-A047-E04BFFE22D3E}" type="pres">
      <dgm:prSet presAssocID="{8FE44194-0967-4195-9235-51ABAC1A719F}" presName="desTx" presStyleLbl="alignAccFollowNode1" presStyleIdx="0" presStyleCnt="2">
        <dgm:presLayoutVars>
          <dgm:bulletEnabled val="1"/>
        </dgm:presLayoutVars>
      </dgm:prSet>
      <dgm:spPr/>
    </dgm:pt>
    <dgm:pt modelId="{5E65F79B-AF8F-43BE-AD45-D6F1027D9780}" type="pres">
      <dgm:prSet presAssocID="{BEEF46D1-57F9-402C-BDAE-B98D28886CE9}" presName="space" presStyleCnt="0"/>
      <dgm:spPr/>
    </dgm:pt>
    <dgm:pt modelId="{58E163E7-646A-4E63-B6D3-9EB5E1B0D28E}" type="pres">
      <dgm:prSet presAssocID="{4622D215-F45D-47E2-B96C-667B779ECD5C}" presName="composite" presStyleCnt="0"/>
      <dgm:spPr/>
    </dgm:pt>
    <dgm:pt modelId="{FA8B71D8-173B-430C-B650-C840B3C5E59F}" type="pres">
      <dgm:prSet presAssocID="{4622D215-F45D-47E2-B96C-667B779ECD5C}" presName="parTx" presStyleLbl="alignNode1" presStyleIdx="1" presStyleCnt="2">
        <dgm:presLayoutVars>
          <dgm:chMax val="0"/>
          <dgm:chPref val="0"/>
          <dgm:bulletEnabled val="1"/>
        </dgm:presLayoutVars>
      </dgm:prSet>
      <dgm:spPr/>
    </dgm:pt>
    <dgm:pt modelId="{FEDBC8A5-0EA1-4FBF-BC04-C9DE01DA8E84}" type="pres">
      <dgm:prSet presAssocID="{4622D215-F45D-47E2-B96C-667B779ECD5C}" presName="desTx" presStyleLbl="alignAccFollowNode1" presStyleIdx="1" presStyleCnt="2">
        <dgm:presLayoutVars>
          <dgm:bulletEnabled val="1"/>
        </dgm:presLayoutVars>
      </dgm:prSet>
      <dgm:spPr/>
    </dgm:pt>
  </dgm:ptLst>
  <dgm:cxnLst>
    <dgm:cxn modelId="{B1D0A401-38C0-429A-86D7-612F429739C2}" srcId="{3E84B38F-E0CF-43A0-8311-960460F80F80}" destId="{4622D215-F45D-47E2-B96C-667B779ECD5C}" srcOrd="1" destOrd="0" parTransId="{99EFBFF1-1A9F-4432-964E-BB54D44D28E0}" sibTransId="{CC75BB1A-8D03-4D58-B0AB-4B82366D6ABB}"/>
    <dgm:cxn modelId="{A7BB9E0D-69EB-4B4D-BB89-DA14CA153E95}" srcId="{3E84B38F-E0CF-43A0-8311-960460F80F80}" destId="{8FE44194-0967-4195-9235-51ABAC1A719F}" srcOrd="0" destOrd="0" parTransId="{D9FF8390-32F4-4B8E-9901-5C1D1C867CF8}" sibTransId="{BEEF46D1-57F9-402C-BDAE-B98D28886CE9}"/>
    <dgm:cxn modelId="{C31B9D14-2D3F-4611-A400-28C87A380FD6}" type="presOf" srcId="{821EBC25-7736-4D7D-AA4F-8149A8F146E0}" destId="{FEDBC8A5-0EA1-4FBF-BC04-C9DE01DA8E84}" srcOrd="0" destOrd="0" presId="urn:microsoft.com/office/officeart/2005/8/layout/hList1"/>
    <dgm:cxn modelId="{73235223-361E-4011-8AAB-183966DF6662}" type="presOf" srcId="{8FE44194-0967-4195-9235-51ABAC1A719F}" destId="{9DEDA1B8-06FD-42F2-81A9-FD0019CC13FC}" srcOrd="0" destOrd="0" presId="urn:microsoft.com/office/officeart/2005/8/layout/hList1"/>
    <dgm:cxn modelId="{F156D564-5551-4157-93F8-D284041B339C}" srcId="{8FE44194-0967-4195-9235-51ABAC1A719F}" destId="{008FF126-F437-4141-B2ED-62DC7DB9F746}" srcOrd="1" destOrd="0" parTransId="{70A38B5C-C6D7-4F8F-A45C-FCB8BA36C09B}" sibTransId="{999A82C7-3C51-4263-B9F2-5066A74A8488}"/>
    <dgm:cxn modelId="{E5AFF377-367B-4E37-B0BA-68EC63699449}" type="presOf" srcId="{AFFA8A82-273F-4612-808C-293187594C11}" destId="{7447CD82-C9DC-4EDC-A047-E04BFFE22D3E}" srcOrd="0" destOrd="0" presId="urn:microsoft.com/office/officeart/2005/8/layout/hList1"/>
    <dgm:cxn modelId="{F5945A78-1C33-4685-A31E-841E504474A0}" type="presOf" srcId="{EB7BE31F-525F-4CF9-A987-230B11CDCF43}" destId="{FEDBC8A5-0EA1-4FBF-BC04-C9DE01DA8E84}" srcOrd="0" destOrd="1" presId="urn:microsoft.com/office/officeart/2005/8/layout/hList1"/>
    <dgm:cxn modelId="{C8DC528E-467E-4416-B9D2-832E4C7625B2}" srcId="{4622D215-F45D-47E2-B96C-667B779ECD5C}" destId="{EB7BE31F-525F-4CF9-A987-230B11CDCF43}" srcOrd="1" destOrd="0" parTransId="{A5F85B3A-41DF-4D05-B00C-755DB862CF09}" sibTransId="{2ED1FEED-0B88-4E2D-BA13-149FD40666D7}"/>
    <dgm:cxn modelId="{E11B6399-DC32-448A-AF10-D89E8A097E22}" type="presOf" srcId="{4622D215-F45D-47E2-B96C-667B779ECD5C}" destId="{FA8B71D8-173B-430C-B650-C840B3C5E59F}" srcOrd="0" destOrd="0" presId="urn:microsoft.com/office/officeart/2005/8/layout/hList1"/>
    <dgm:cxn modelId="{33F3B5C0-D8D8-423F-BA96-EE10356C9D67}" srcId="{4622D215-F45D-47E2-B96C-667B779ECD5C}" destId="{821EBC25-7736-4D7D-AA4F-8149A8F146E0}" srcOrd="0" destOrd="0" parTransId="{449868FA-42A2-4214-A3EA-1C4F91D840B9}" sibTransId="{94CE0857-FC23-4425-92A6-13596F4BD20E}"/>
    <dgm:cxn modelId="{14C3A9ED-6E7F-4C12-92CC-22AAF26E6945}" srcId="{8FE44194-0967-4195-9235-51ABAC1A719F}" destId="{AFFA8A82-273F-4612-808C-293187594C11}" srcOrd="0" destOrd="0" parTransId="{B51C1D6B-5EED-4AE9-862B-33ADDDED664A}" sibTransId="{B400827A-8323-4A50-9C86-8C5EDD0C509D}"/>
    <dgm:cxn modelId="{41F962F0-485A-48C4-A78D-81105C6A2A60}" type="presOf" srcId="{008FF126-F437-4141-B2ED-62DC7DB9F746}" destId="{7447CD82-C9DC-4EDC-A047-E04BFFE22D3E}" srcOrd="0" destOrd="1" presId="urn:microsoft.com/office/officeart/2005/8/layout/hList1"/>
    <dgm:cxn modelId="{6EF743F0-7064-4AFF-9EBA-966A18698336}" type="presOf" srcId="{3E84B38F-E0CF-43A0-8311-960460F80F80}" destId="{905E4FCB-2FC6-41B5-A52F-E4A771B9307F}" srcOrd="0" destOrd="0" presId="urn:microsoft.com/office/officeart/2005/8/layout/hList1"/>
    <dgm:cxn modelId="{C7461CB3-C181-46BF-BC5A-4D0F7C3D1FFF}" type="presParOf" srcId="{905E4FCB-2FC6-41B5-A52F-E4A771B9307F}" destId="{2FDC5918-0788-442D-A7C8-C6D18C5556D9}" srcOrd="0" destOrd="0" presId="urn:microsoft.com/office/officeart/2005/8/layout/hList1"/>
    <dgm:cxn modelId="{B46D3D59-D416-4388-BA06-5564906D09B2}" type="presParOf" srcId="{2FDC5918-0788-442D-A7C8-C6D18C5556D9}" destId="{9DEDA1B8-06FD-42F2-81A9-FD0019CC13FC}" srcOrd="0" destOrd="0" presId="urn:microsoft.com/office/officeart/2005/8/layout/hList1"/>
    <dgm:cxn modelId="{7417FCE2-8967-47A6-8D92-0A7CF0AD4303}" type="presParOf" srcId="{2FDC5918-0788-442D-A7C8-C6D18C5556D9}" destId="{7447CD82-C9DC-4EDC-A047-E04BFFE22D3E}" srcOrd="1" destOrd="0" presId="urn:microsoft.com/office/officeart/2005/8/layout/hList1"/>
    <dgm:cxn modelId="{39934473-BD8E-4AD5-92C3-713335855C7D}" type="presParOf" srcId="{905E4FCB-2FC6-41B5-A52F-E4A771B9307F}" destId="{5E65F79B-AF8F-43BE-AD45-D6F1027D9780}" srcOrd="1" destOrd="0" presId="urn:microsoft.com/office/officeart/2005/8/layout/hList1"/>
    <dgm:cxn modelId="{E4F74CA3-0213-4459-8CE8-154F3992EB90}" type="presParOf" srcId="{905E4FCB-2FC6-41B5-A52F-E4A771B9307F}" destId="{58E163E7-646A-4E63-B6D3-9EB5E1B0D28E}" srcOrd="2" destOrd="0" presId="urn:microsoft.com/office/officeart/2005/8/layout/hList1"/>
    <dgm:cxn modelId="{A2AA1C90-0446-4F5F-AB1B-7B9C1278FBCA}" type="presParOf" srcId="{58E163E7-646A-4E63-B6D3-9EB5E1B0D28E}" destId="{FA8B71D8-173B-430C-B650-C840B3C5E59F}" srcOrd="0" destOrd="0" presId="urn:microsoft.com/office/officeart/2005/8/layout/hList1"/>
    <dgm:cxn modelId="{D10C41E5-3E99-4F42-BC68-CED46ED29CD3}" type="presParOf" srcId="{58E163E7-646A-4E63-B6D3-9EB5E1B0D28E}" destId="{FEDBC8A5-0EA1-4FBF-BC04-C9DE01DA8E8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1084C310-4A7A-4898-A411-04F33F51511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DC40D8E-65C9-4947-AF7F-A5FF99FB0014}">
      <dgm:prSet/>
      <dgm:spPr/>
      <dgm:t>
        <a:bodyPr/>
        <a:lstStyle/>
        <a:p>
          <a:r>
            <a:rPr lang="en-US" b="1" i="0" baseline="0"/>
            <a:t>Contained Availability Groups (AGs): </a:t>
          </a:r>
          <a:r>
            <a:rPr lang="en-US" b="0" i="0" baseline="0"/>
            <a:t>In SQL Server, a contained AG is an Availability Group that includes all database-level objects and users required for operation, making it easier to manage and move AGs between environments without external dependencies.</a:t>
          </a:r>
          <a:endParaRPr lang="en-US"/>
        </a:p>
      </dgm:t>
    </dgm:pt>
    <dgm:pt modelId="{07DCA0F8-76EE-449A-93C2-9F871EC52F7B}" type="parTrans" cxnId="{34CFAF54-E842-47D4-89A8-8BF3C49939EE}">
      <dgm:prSet/>
      <dgm:spPr/>
      <dgm:t>
        <a:bodyPr/>
        <a:lstStyle/>
        <a:p>
          <a:endParaRPr lang="en-US"/>
        </a:p>
      </dgm:t>
    </dgm:pt>
    <dgm:pt modelId="{7E217AD1-DD04-4980-AAC2-C43F71A99008}" type="sibTrans" cxnId="{34CFAF54-E842-47D4-89A8-8BF3C49939EE}">
      <dgm:prSet/>
      <dgm:spPr/>
      <dgm:t>
        <a:bodyPr/>
        <a:lstStyle/>
        <a:p>
          <a:endParaRPr lang="en-US"/>
        </a:p>
      </dgm:t>
    </dgm:pt>
    <dgm:pt modelId="{37A9C73A-59CF-48F3-8F63-E4AB215DE66C}">
      <dgm:prSet/>
      <dgm:spPr/>
      <dgm:t>
        <a:bodyPr/>
        <a:lstStyle/>
        <a:p>
          <a:r>
            <a:rPr lang="en-US" b="1" i="0" baseline="0"/>
            <a:t>DAG (Distributed Availability Group): </a:t>
          </a:r>
          <a:r>
            <a:rPr lang="en-US" b="0" i="0" baseline="0"/>
            <a:t>A DAG is a high-availability feature that allows you to link multiple AGs across different clusters or data centers, providing geo-redundancy and disaster recovery.</a:t>
          </a:r>
          <a:endParaRPr lang="en-US"/>
        </a:p>
      </dgm:t>
    </dgm:pt>
    <dgm:pt modelId="{17ACFD3A-2C29-4244-8B15-5674FC4ABDFD}" type="parTrans" cxnId="{8F60B340-F1A2-43D8-BB27-CD6D86CE35B2}">
      <dgm:prSet/>
      <dgm:spPr/>
      <dgm:t>
        <a:bodyPr/>
        <a:lstStyle/>
        <a:p>
          <a:endParaRPr lang="en-US"/>
        </a:p>
      </dgm:t>
    </dgm:pt>
    <dgm:pt modelId="{A3AEFFD2-F283-4131-8D4B-FD70FA389C36}" type="sibTrans" cxnId="{8F60B340-F1A2-43D8-BB27-CD6D86CE35B2}">
      <dgm:prSet/>
      <dgm:spPr/>
      <dgm:t>
        <a:bodyPr/>
        <a:lstStyle/>
        <a:p>
          <a:endParaRPr lang="en-US"/>
        </a:p>
      </dgm:t>
    </dgm:pt>
    <dgm:pt modelId="{E348E517-9FA9-4619-9EDB-09D88FF54F1E}" type="pres">
      <dgm:prSet presAssocID="{1084C310-4A7A-4898-A411-04F33F51511B}" presName="root" presStyleCnt="0">
        <dgm:presLayoutVars>
          <dgm:dir/>
          <dgm:resizeHandles val="exact"/>
        </dgm:presLayoutVars>
      </dgm:prSet>
      <dgm:spPr/>
    </dgm:pt>
    <dgm:pt modelId="{0DC94146-4005-4B23-8E11-3160E4E1F080}" type="pres">
      <dgm:prSet presAssocID="{DDC40D8E-65C9-4947-AF7F-A5FF99FB0014}" presName="compNode" presStyleCnt="0"/>
      <dgm:spPr/>
    </dgm:pt>
    <dgm:pt modelId="{2B4C9076-D508-4473-89D2-2DEFA796B846}" type="pres">
      <dgm:prSet presAssocID="{DDC40D8E-65C9-4947-AF7F-A5FF99FB0014}" presName="bgRect" presStyleLbl="bgShp" presStyleIdx="0" presStyleCnt="2"/>
      <dgm:spPr/>
    </dgm:pt>
    <dgm:pt modelId="{12C7709A-25EB-4F67-959C-6DBD3DF8E6C8}" type="pres">
      <dgm:prSet presAssocID="{DDC40D8E-65C9-4947-AF7F-A5FF99FB001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6E4FEFF-75A3-43C4-8904-61645581A91C}" type="pres">
      <dgm:prSet presAssocID="{DDC40D8E-65C9-4947-AF7F-A5FF99FB0014}" presName="spaceRect" presStyleCnt="0"/>
      <dgm:spPr/>
    </dgm:pt>
    <dgm:pt modelId="{E0A19D72-4ED5-4387-82E5-8AD4E1EF43D3}" type="pres">
      <dgm:prSet presAssocID="{DDC40D8E-65C9-4947-AF7F-A5FF99FB0014}" presName="parTx" presStyleLbl="revTx" presStyleIdx="0" presStyleCnt="2">
        <dgm:presLayoutVars>
          <dgm:chMax val="0"/>
          <dgm:chPref val="0"/>
        </dgm:presLayoutVars>
      </dgm:prSet>
      <dgm:spPr/>
    </dgm:pt>
    <dgm:pt modelId="{78C25C97-37F6-4FF8-BB65-17993DB81108}" type="pres">
      <dgm:prSet presAssocID="{7E217AD1-DD04-4980-AAC2-C43F71A99008}" presName="sibTrans" presStyleCnt="0"/>
      <dgm:spPr/>
    </dgm:pt>
    <dgm:pt modelId="{A9ECE3E1-0805-47E3-B1D9-6883836560C1}" type="pres">
      <dgm:prSet presAssocID="{37A9C73A-59CF-48F3-8F63-E4AB215DE66C}" presName="compNode" presStyleCnt="0"/>
      <dgm:spPr/>
    </dgm:pt>
    <dgm:pt modelId="{23196395-8418-4214-A7B0-F20D9CA92CDC}" type="pres">
      <dgm:prSet presAssocID="{37A9C73A-59CF-48F3-8F63-E4AB215DE66C}" presName="bgRect" presStyleLbl="bgShp" presStyleIdx="1" presStyleCnt="2"/>
      <dgm:spPr/>
    </dgm:pt>
    <dgm:pt modelId="{01A2D7EF-CFC6-4DDC-AB6B-C60C410BD590}" type="pres">
      <dgm:prSet presAssocID="{37A9C73A-59CF-48F3-8F63-E4AB215DE6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AE670977-C738-449C-961B-60974B93CE57}" type="pres">
      <dgm:prSet presAssocID="{37A9C73A-59CF-48F3-8F63-E4AB215DE66C}" presName="spaceRect" presStyleCnt="0"/>
      <dgm:spPr/>
    </dgm:pt>
    <dgm:pt modelId="{D01FD04A-6D61-44F3-9493-9346830754F1}" type="pres">
      <dgm:prSet presAssocID="{37A9C73A-59CF-48F3-8F63-E4AB215DE66C}" presName="parTx" presStyleLbl="revTx" presStyleIdx="1" presStyleCnt="2">
        <dgm:presLayoutVars>
          <dgm:chMax val="0"/>
          <dgm:chPref val="0"/>
        </dgm:presLayoutVars>
      </dgm:prSet>
      <dgm:spPr/>
    </dgm:pt>
  </dgm:ptLst>
  <dgm:cxnLst>
    <dgm:cxn modelId="{E87CDE37-EEDB-4860-BD45-269EED238B48}" type="presOf" srcId="{1084C310-4A7A-4898-A411-04F33F51511B}" destId="{E348E517-9FA9-4619-9EDB-09D88FF54F1E}" srcOrd="0" destOrd="0" presId="urn:microsoft.com/office/officeart/2018/2/layout/IconVerticalSolidList"/>
    <dgm:cxn modelId="{8F60B340-F1A2-43D8-BB27-CD6D86CE35B2}" srcId="{1084C310-4A7A-4898-A411-04F33F51511B}" destId="{37A9C73A-59CF-48F3-8F63-E4AB215DE66C}" srcOrd="1" destOrd="0" parTransId="{17ACFD3A-2C29-4244-8B15-5674FC4ABDFD}" sibTransId="{A3AEFFD2-F283-4131-8D4B-FD70FA389C36}"/>
    <dgm:cxn modelId="{34CFAF54-E842-47D4-89A8-8BF3C49939EE}" srcId="{1084C310-4A7A-4898-A411-04F33F51511B}" destId="{DDC40D8E-65C9-4947-AF7F-A5FF99FB0014}" srcOrd="0" destOrd="0" parTransId="{07DCA0F8-76EE-449A-93C2-9F871EC52F7B}" sibTransId="{7E217AD1-DD04-4980-AAC2-C43F71A99008}"/>
    <dgm:cxn modelId="{92721BD2-F868-4E22-982D-0062C2ACF20B}" type="presOf" srcId="{DDC40D8E-65C9-4947-AF7F-A5FF99FB0014}" destId="{E0A19D72-4ED5-4387-82E5-8AD4E1EF43D3}" srcOrd="0" destOrd="0" presId="urn:microsoft.com/office/officeart/2018/2/layout/IconVerticalSolidList"/>
    <dgm:cxn modelId="{5CA9C6D9-A98C-4353-872D-DBFDA80BF586}" type="presOf" srcId="{37A9C73A-59CF-48F3-8F63-E4AB215DE66C}" destId="{D01FD04A-6D61-44F3-9493-9346830754F1}" srcOrd="0" destOrd="0" presId="urn:microsoft.com/office/officeart/2018/2/layout/IconVerticalSolidList"/>
    <dgm:cxn modelId="{2AB08716-E3DB-472F-97C4-6EF1C480B59A}" type="presParOf" srcId="{E348E517-9FA9-4619-9EDB-09D88FF54F1E}" destId="{0DC94146-4005-4B23-8E11-3160E4E1F080}" srcOrd="0" destOrd="0" presId="urn:microsoft.com/office/officeart/2018/2/layout/IconVerticalSolidList"/>
    <dgm:cxn modelId="{D7E67BE9-3C6A-4ED0-A3E3-E204170426DD}" type="presParOf" srcId="{0DC94146-4005-4B23-8E11-3160E4E1F080}" destId="{2B4C9076-D508-4473-89D2-2DEFA796B846}" srcOrd="0" destOrd="0" presId="urn:microsoft.com/office/officeart/2018/2/layout/IconVerticalSolidList"/>
    <dgm:cxn modelId="{A48149D6-C64D-42D8-A182-A734AD4ECDAF}" type="presParOf" srcId="{0DC94146-4005-4B23-8E11-3160E4E1F080}" destId="{12C7709A-25EB-4F67-959C-6DBD3DF8E6C8}" srcOrd="1" destOrd="0" presId="urn:microsoft.com/office/officeart/2018/2/layout/IconVerticalSolidList"/>
    <dgm:cxn modelId="{A7CCD134-52F9-4844-BBC6-9736ABD4E7F3}" type="presParOf" srcId="{0DC94146-4005-4B23-8E11-3160E4E1F080}" destId="{C6E4FEFF-75A3-43C4-8904-61645581A91C}" srcOrd="2" destOrd="0" presId="urn:microsoft.com/office/officeart/2018/2/layout/IconVerticalSolidList"/>
    <dgm:cxn modelId="{256E3A88-4084-415E-AE60-8CE3E4A39C4A}" type="presParOf" srcId="{0DC94146-4005-4B23-8E11-3160E4E1F080}" destId="{E0A19D72-4ED5-4387-82E5-8AD4E1EF43D3}" srcOrd="3" destOrd="0" presId="urn:microsoft.com/office/officeart/2018/2/layout/IconVerticalSolidList"/>
    <dgm:cxn modelId="{B2B8A68D-4977-4C37-AB53-9BD14BA5F06E}" type="presParOf" srcId="{E348E517-9FA9-4619-9EDB-09D88FF54F1E}" destId="{78C25C97-37F6-4FF8-BB65-17993DB81108}" srcOrd="1" destOrd="0" presId="urn:microsoft.com/office/officeart/2018/2/layout/IconVerticalSolidList"/>
    <dgm:cxn modelId="{ABA10A74-395C-44CF-A451-41234183E958}" type="presParOf" srcId="{E348E517-9FA9-4619-9EDB-09D88FF54F1E}" destId="{A9ECE3E1-0805-47E3-B1D9-6883836560C1}" srcOrd="2" destOrd="0" presId="urn:microsoft.com/office/officeart/2018/2/layout/IconVerticalSolidList"/>
    <dgm:cxn modelId="{06F7D759-BAC1-4394-8DD6-24572327B96B}" type="presParOf" srcId="{A9ECE3E1-0805-47E3-B1D9-6883836560C1}" destId="{23196395-8418-4214-A7B0-F20D9CA92CDC}" srcOrd="0" destOrd="0" presId="urn:microsoft.com/office/officeart/2018/2/layout/IconVerticalSolidList"/>
    <dgm:cxn modelId="{FE1E1D9D-0DEC-48E1-ADF5-04AACC80ECAF}" type="presParOf" srcId="{A9ECE3E1-0805-47E3-B1D9-6883836560C1}" destId="{01A2D7EF-CFC6-4DDC-AB6B-C60C410BD590}" srcOrd="1" destOrd="0" presId="urn:microsoft.com/office/officeart/2018/2/layout/IconVerticalSolidList"/>
    <dgm:cxn modelId="{8EE8AC9C-944C-4661-8F81-D4B96BBB8D58}" type="presParOf" srcId="{A9ECE3E1-0805-47E3-B1D9-6883836560C1}" destId="{AE670977-C738-449C-961B-60974B93CE57}" srcOrd="2" destOrd="0" presId="urn:microsoft.com/office/officeart/2018/2/layout/IconVerticalSolidList"/>
    <dgm:cxn modelId="{41698DF9-FD24-47B9-98B7-8BF3631F9382}" type="presParOf" srcId="{A9ECE3E1-0805-47E3-B1D9-6883836560C1}" destId="{D01FD04A-6D61-44F3-9493-9346830754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CFCC506-15CD-4AE7-82CF-987196D2609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C50B049-64EF-4883-80F8-E3AED787E992}">
      <dgm:prSet/>
      <dgm:spPr/>
      <dgm:t>
        <a:bodyPr/>
        <a:lstStyle/>
        <a:p>
          <a:r>
            <a:rPr lang="en-US" b="0" i="0" baseline="0"/>
            <a:t>Faster Synchronization</a:t>
          </a:r>
          <a:endParaRPr lang="en-US"/>
        </a:p>
      </dgm:t>
    </dgm:pt>
    <dgm:pt modelId="{1AAA7828-A027-47A5-AE25-1266819C795E}" type="parTrans" cxnId="{BB3431EF-9062-4138-9EFF-9DDA1B27C0DB}">
      <dgm:prSet/>
      <dgm:spPr/>
      <dgm:t>
        <a:bodyPr/>
        <a:lstStyle/>
        <a:p>
          <a:endParaRPr lang="en-US"/>
        </a:p>
      </dgm:t>
    </dgm:pt>
    <dgm:pt modelId="{AB1EEBF3-F606-47C3-808A-519BEB4218BA}" type="sibTrans" cxnId="{BB3431EF-9062-4138-9EFF-9DDA1B27C0DB}">
      <dgm:prSet/>
      <dgm:spPr/>
      <dgm:t>
        <a:bodyPr/>
        <a:lstStyle/>
        <a:p>
          <a:endParaRPr lang="en-US"/>
        </a:p>
      </dgm:t>
    </dgm:pt>
    <dgm:pt modelId="{011EDDAB-7453-41FA-91E9-046B9852BE9F}">
      <dgm:prSet/>
      <dgm:spPr/>
      <dgm:t>
        <a:bodyPr/>
        <a:lstStyle/>
        <a:p>
          <a:r>
            <a:rPr lang="en-US" b="0" i="0" baseline="0"/>
            <a:t>Reduced Latency</a:t>
          </a:r>
          <a:endParaRPr lang="en-US"/>
        </a:p>
      </dgm:t>
    </dgm:pt>
    <dgm:pt modelId="{D8D8FE71-98AB-4D69-B902-308439CCCA73}" type="parTrans" cxnId="{A93A8564-9C2A-48A1-8F69-2C5760A92AE3}">
      <dgm:prSet/>
      <dgm:spPr/>
      <dgm:t>
        <a:bodyPr/>
        <a:lstStyle/>
        <a:p>
          <a:endParaRPr lang="en-US"/>
        </a:p>
      </dgm:t>
    </dgm:pt>
    <dgm:pt modelId="{C86B51DA-ACCE-40B5-B2F6-8CD22505018D}" type="sibTrans" cxnId="{A93A8564-9C2A-48A1-8F69-2C5760A92AE3}">
      <dgm:prSet/>
      <dgm:spPr/>
      <dgm:t>
        <a:bodyPr/>
        <a:lstStyle/>
        <a:p>
          <a:endParaRPr lang="en-US"/>
        </a:p>
      </dgm:t>
    </dgm:pt>
    <dgm:pt modelId="{D77DF53C-6436-4BBC-8AFA-BAA75486460E}">
      <dgm:prSet/>
      <dgm:spPr/>
      <dgm:t>
        <a:bodyPr/>
        <a:lstStyle/>
        <a:p>
          <a:r>
            <a:rPr lang="en-US" b="0" i="0" baseline="0"/>
            <a:t>Better Error Handling and Recovery</a:t>
          </a:r>
          <a:endParaRPr lang="en-US"/>
        </a:p>
      </dgm:t>
    </dgm:pt>
    <dgm:pt modelId="{6844E6B6-8882-487C-9157-FAFC84DEA592}" type="parTrans" cxnId="{94B98154-C73F-45F0-889D-8B680E6405FE}">
      <dgm:prSet/>
      <dgm:spPr/>
      <dgm:t>
        <a:bodyPr/>
        <a:lstStyle/>
        <a:p>
          <a:endParaRPr lang="en-US"/>
        </a:p>
      </dgm:t>
    </dgm:pt>
    <dgm:pt modelId="{A6C7CDEA-A373-4F6D-8151-6660C9E54F47}" type="sibTrans" cxnId="{94B98154-C73F-45F0-889D-8B680E6405FE}">
      <dgm:prSet/>
      <dgm:spPr/>
      <dgm:t>
        <a:bodyPr/>
        <a:lstStyle/>
        <a:p>
          <a:endParaRPr lang="en-US"/>
        </a:p>
      </dgm:t>
    </dgm:pt>
    <dgm:pt modelId="{F6851545-935C-4BEA-96FF-97EE81A06903}">
      <dgm:prSet/>
      <dgm:spPr/>
      <dgm:t>
        <a:bodyPr/>
        <a:lstStyle/>
        <a:p>
          <a:r>
            <a:rPr lang="en-US" b="0" i="0" baseline="0"/>
            <a:t>Improved Monitoring and Telemetry</a:t>
          </a:r>
          <a:endParaRPr lang="en-US"/>
        </a:p>
      </dgm:t>
    </dgm:pt>
    <dgm:pt modelId="{2DD82A54-B4F7-446F-9270-7D62EEB83CB1}" type="parTrans" cxnId="{040AAFC6-26B6-4949-A3B1-35853595956F}">
      <dgm:prSet/>
      <dgm:spPr/>
      <dgm:t>
        <a:bodyPr/>
        <a:lstStyle/>
        <a:p>
          <a:endParaRPr lang="en-US"/>
        </a:p>
      </dgm:t>
    </dgm:pt>
    <dgm:pt modelId="{8D05C4FC-EB4E-4843-A3F2-E964069E72D1}" type="sibTrans" cxnId="{040AAFC6-26B6-4949-A3B1-35853595956F}">
      <dgm:prSet/>
      <dgm:spPr/>
      <dgm:t>
        <a:bodyPr/>
        <a:lstStyle/>
        <a:p>
          <a:endParaRPr lang="en-US"/>
        </a:p>
      </dgm:t>
    </dgm:pt>
    <dgm:pt modelId="{265BF397-9445-4F99-B7C5-5174363DB058}">
      <dgm:prSet/>
      <dgm:spPr/>
      <dgm:t>
        <a:bodyPr/>
        <a:lstStyle/>
        <a:p>
          <a:r>
            <a:rPr lang="en-US" b="0" i="0" baseline="0"/>
            <a:t>Automatic Tuning</a:t>
          </a:r>
          <a:endParaRPr lang="en-US"/>
        </a:p>
      </dgm:t>
    </dgm:pt>
    <dgm:pt modelId="{A652673D-3E6F-4361-A99E-BF7316E4E087}" type="parTrans" cxnId="{938C0D0C-D069-4412-9525-2068C2593A4E}">
      <dgm:prSet/>
      <dgm:spPr/>
      <dgm:t>
        <a:bodyPr/>
        <a:lstStyle/>
        <a:p>
          <a:endParaRPr lang="en-US"/>
        </a:p>
      </dgm:t>
    </dgm:pt>
    <dgm:pt modelId="{DA664E19-115E-4F94-A71A-7C6D1DD7FBD4}" type="sibTrans" cxnId="{938C0D0C-D069-4412-9525-2068C2593A4E}">
      <dgm:prSet/>
      <dgm:spPr/>
      <dgm:t>
        <a:bodyPr/>
        <a:lstStyle/>
        <a:p>
          <a:endParaRPr lang="en-US"/>
        </a:p>
      </dgm:t>
    </dgm:pt>
    <dgm:pt modelId="{C2DF6B39-12DD-4606-A3FB-7B481B01D6A0}" type="pres">
      <dgm:prSet presAssocID="{1CFCC506-15CD-4AE7-82CF-987196D2609B}" presName="root" presStyleCnt="0">
        <dgm:presLayoutVars>
          <dgm:dir/>
          <dgm:resizeHandles val="exact"/>
        </dgm:presLayoutVars>
      </dgm:prSet>
      <dgm:spPr/>
    </dgm:pt>
    <dgm:pt modelId="{3BE2A194-AE0F-46BA-A3A6-CB4A03BF1CDC}" type="pres">
      <dgm:prSet presAssocID="{9C50B049-64EF-4883-80F8-E3AED787E992}" presName="compNode" presStyleCnt="0"/>
      <dgm:spPr/>
    </dgm:pt>
    <dgm:pt modelId="{8444C9E3-1691-49EE-90E6-221337F0A5B0}" type="pres">
      <dgm:prSet presAssocID="{9C50B049-64EF-4883-80F8-E3AED787E992}" presName="bgRect" presStyleLbl="bgShp" presStyleIdx="0" presStyleCnt="5"/>
      <dgm:spPr/>
    </dgm:pt>
    <dgm:pt modelId="{4B78A433-BEFD-443C-8496-ACC5A85497C0}" type="pres">
      <dgm:prSet presAssocID="{9C50B049-64EF-4883-80F8-E3AED787E9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43D4B81-B9BB-4856-AD3C-D33E36E68449}" type="pres">
      <dgm:prSet presAssocID="{9C50B049-64EF-4883-80F8-E3AED787E992}" presName="spaceRect" presStyleCnt="0"/>
      <dgm:spPr/>
    </dgm:pt>
    <dgm:pt modelId="{7328D87D-1265-40AA-A07F-7391DF5B3FAF}" type="pres">
      <dgm:prSet presAssocID="{9C50B049-64EF-4883-80F8-E3AED787E992}" presName="parTx" presStyleLbl="revTx" presStyleIdx="0" presStyleCnt="5">
        <dgm:presLayoutVars>
          <dgm:chMax val="0"/>
          <dgm:chPref val="0"/>
        </dgm:presLayoutVars>
      </dgm:prSet>
      <dgm:spPr/>
    </dgm:pt>
    <dgm:pt modelId="{E2ADFB4A-6811-4397-B6FD-6CF44B1602A1}" type="pres">
      <dgm:prSet presAssocID="{AB1EEBF3-F606-47C3-808A-519BEB4218BA}" presName="sibTrans" presStyleCnt="0"/>
      <dgm:spPr/>
    </dgm:pt>
    <dgm:pt modelId="{FC423DFB-A7BB-49D8-AD4C-2A03938FE455}" type="pres">
      <dgm:prSet presAssocID="{011EDDAB-7453-41FA-91E9-046B9852BE9F}" presName="compNode" presStyleCnt="0"/>
      <dgm:spPr/>
    </dgm:pt>
    <dgm:pt modelId="{E7EE590D-8CBA-4D6E-8F1F-8EABA236EF77}" type="pres">
      <dgm:prSet presAssocID="{011EDDAB-7453-41FA-91E9-046B9852BE9F}" presName="bgRect" presStyleLbl="bgShp" presStyleIdx="1" presStyleCnt="5"/>
      <dgm:spPr/>
    </dgm:pt>
    <dgm:pt modelId="{0A69C0D6-A9E6-496D-B01C-6D3DC32CCFA0}" type="pres">
      <dgm:prSet presAssocID="{011EDDAB-7453-41FA-91E9-046B9852BE9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6ADBA65C-CA5D-4402-9022-E12F1BF3CC2F}" type="pres">
      <dgm:prSet presAssocID="{011EDDAB-7453-41FA-91E9-046B9852BE9F}" presName="spaceRect" presStyleCnt="0"/>
      <dgm:spPr/>
    </dgm:pt>
    <dgm:pt modelId="{A9228EF6-2CC7-4BEC-A41E-F39D496E2350}" type="pres">
      <dgm:prSet presAssocID="{011EDDAB-7453-41FA-91E9-046B9852BE9F}" presName="parTx" presStyleLbl="revTx" presStyleIdx="1" presStyleCnt="5">
        <dgm:presLayoutVars>
          <dgm:chMax val="0"/>
          <dgm:chPref val="0"/>
        </dgm:presLayoutVars>
      </dgm:prSet>
      <dgm:spPr/>
    </dgm:pt>
    <dgm:pt modelId="{1817F4D2-3907-4B3C-9727-2E70F27E6C20}" type="pres">
      <dgm:prSet presAssocID="{C86B51DA-ACCE-40B5-B2F6-8CD22505018D}" presName="sibTrans" presStyleCnt="0"/>
      <dgm:spPr/>
    </dgm:pt>
    <dgm:pt modelId="{A41AF4AB-0D16-49E1-9AF2-2F246EF908F0}" type="pres">
      <dgm:prSet presAssocID="{D77DF53C-6436-4BBC-8AFA-BAA75486460E}" presName="compNode" presStyleCnt="0"/>
      <dgm:spPr/>
    </dgm:pt>
    <dgm:pt modelId="{9FDE25A4-C6BA-4068-A09F-9359084E1E15}" type="pres">
      <dgm:prSet presAssocID="{D77DF53C-6436-4BBC-8AFA-BAA75486460E}" presName="bgRect" presStyleLbl="bgShp" presStyleIdx="2" presStyleCnt="5"/>
      <dgm:spPr/>
    </dgm:pt>
    <dgm:pt modelId="{E9323C51-8975-4D39-966E-380730B7ABCF}" type="pres">
      <dgm:prSet presAssocID="{D77DF53C-6436-4BBC-8AFA-BAA7548646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B59BCE2-0B4F-4B1F-AEA1-34FF53401D04}" type="pres">
      <dgm:prSet presAssocID="{D77DF53C-6436-4BBC-8AFA-BAA75486460E}" presName="spaceRect" presStyleCnt="0"/>
      <dgm:spPr/>
    </dgm:pt>
    <dgm:pt modelId="{61C6D362-D004-4E96-91EF-CE937F37E8EC}" type="pres">
      <dgm:prSet presAssocID="{D77DF53C-6436-4BBC-8AFA-BAA75486460E}" presName="parTx" presStyleLbl="revTx" presStyleIdx="2" presStyleCnt="5">
        <dgm:presLayoutVars>
          <dgm:chMax val="0"/>
          <dgm:chPref val="0"/>
        </dgm:presLayoutVars>
      </dgm:prSet>
      <dgm:spPr/>
    </dgm:pt>
    <dgm:pt modelId="{C692ABAD-3937-4631-BCD4-1BD9812FF6AD}" type="pres">
      <dgm:prSet presAssocID="{A6C7CDEA-A373-4F6D-8151-6660C9E54F47}" presName="sibTrans" presStyleCnt="0"/>
      <dgm:spPr/>
    </dgm:pt>
    <dgm:pt modelId="{263C1EF7-2B88-4BBB-8934-FD420DA4FFEB}" type="pres">
      <dgm:prSet presAssocID="{F6851545-935C-4BEA-96FF-97EE81A06903}" presName="compNode" presStyleCnt="0"/>
      <dgm:spPr/>
    </dgm:pt>
    <dgm:pt modelId="{DA9C4805-9DB0-4197-8557-7A6788C926F9}" type="pres">
      <dgm:prSet presAssocID="{F6851545-935C-4BEA-96FF-97EE81A06903}" presName="bgRect" presStyleLbl="bgShp" presStyleIdx="3" presStyleCnt="5"/>
      <dgm:spPr/>
    </dgm:pt>
    <dgm:pt modelId="{C7EE7ADE-F5B3-4FDF-B25E-FE10A043DC6C}" type="pres">
      <dgm:prSet presAssocID="{F6851545-935C-4BEA-96FF-97EE81A0690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4F3C8A70-992F-429E-91C2-30CCCA30C1C2}" type="pres">
      <dgm:prSet presAssocID="{F6851545-935C-4BEA-96FF-97EE81A06903}" presName="spaceRect" presStyleCnt="0"/>
      <dgm:spPr/>
    </dgm:pt>
    <dgm:pt modelId="{2952B4FA-9ED7-4B67-B8DA-4B15054E8C18}" type="pres">
      <dgm:prSet presAssocID="{F6851545-935C-4BEA-96FF-97EE81A06903}" presName="parTx" presStyleLbl="revTx" presStyleIdx="3" presStyleCnt="5">
        <dgm:presLayoutVars>
          <dgm:chMax val="0"/>
          <dgm:chPref val="0"/>
        </dgm:presLayoutVars>
      </dgm:prSet>
      <dgm:spPr/>
    </dgm:pt>
    <dgm:pt modelId="{6AF6E92A-5316-4D5E-8C4C-F238B03C9E1E}" type="pres">
      <dgm:prSet presAssocID="{8D05C4FC-EB4E-4843-A3F2-E964069E72D1}" presName="sibTrans" presStyleCnt="0"/>
      <dgm:spPr/>
    </dgm:pt>
    <dgm:pt modelId="{13F5C4B0-ADAF-47DE-9BCC-D6D0642FE41A}" type="pres">
      <dgm:prSet presAssocID="{265BF397-9445-4F99-B7C5-5174363DB058}" presName="compNode" presStyleCnt="0"/>
      <dgm:spPr/>
    </dgm:pt>
    <dgm:pt modelId="{C8478EE7-5E86-416D-A08E-8AA47B46EAA8}" type="pres">
      <dgm:prSet presAssocID="{265BF397-9445-4F99-B7C5-5174363DB058}" presName="bgRect" presStyleLbl="bgShp" presStyleIdx="4" presStyleCnt="5"/>
      <dgm:spPr/>
    </dgm:pt>
    <dgm:pt modelId="{BC3BC973-4F1F-49B8-8E81-EE1A24B1E1C1}" type="pres">
      <dgm:prSet presAssocID="{265BF397-9445-4F99-B7C5-5174363DB05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20AC56E8-B270-4D83-AF33-C0696EC2A091}" type="pres">
      <dgm:prSet presAssocID="{265BF397-9445-4F99-B7C5-5174363DB058}" presName="spaceRect" presStyleCnt="0"/>
      <dgm:spPr/>
    </dgm:pt>
    <dgm:pt modelId="{A7455578-203E-4D38-AD57-909AFB76E02F}" type="pres">
      <dgm:prSet presAssocID="{265BF397-9445-4F99-B7C5-5174363DB058}" presName="parTx" presStyleLbl="revTx" presStyleIdx="4" presStyleCnt="5">
        <dgm:presLayoutVars>
          <dgm:chMax val="0"/>
          <dgm:chPref val="0"/>
        </dgm:presLayoutVars>
      </dgm:prSet>
      <dgm:spPr/>
    </dgm:pt>
  </dgm:ptLst>
  <dgm:cxnLst>
    <dgm:cxn modelId="{7B903405-2DD2-484A-ABE1-346FE59E5147}" type="presOf" srcId="{265BF397-9445-4F99-B7C5-5174363DB058}" destId="{A7455578-203E-4D38-AD57-909AFB76E02F}" srcOrd="0" destOrd="0" presId="urn:microsoft.com/office/officeart/2018/2/layout/IconVerticalSolidList"/>
    <dgm:cxn modelId="{938C0D0C-D069-4412-9525-2068C2593A4E}" srcId="{1CFCC506-15CD-4AE7-82CF-987196D2609B}" destId="{265BF397-9445-4F99-B7C5-5174363DB058}" srcOrd="4" destOrd="0" parTransId="{A652673D-3E6F-4361-A99E-BF7316E4E087}" sibTransId="{DA664E19-115E-4F94-A71A-7C6D1DD7FBD4}"/>
    <dgm:cxn modelId="{5F0D2011-4B85-4E3E-8436-3A15308DE86E}" type="presOf" srcId="{011EDDAB-7453-41FA-91E9-046B9852BE9F}" destId="{A9228EF6-2CC7-4BEC-A41E-F39D496E2350}" srcOrd="0" destOrd="0" presId="urn:microsoft.com/office/officeart/2018/2/layout/IconVerticalSolidList"/>
    <dgm:cxn modelId="{F258682F-A015-4523-805B-04A5D7605EC1}" type="presOf" srcId="{F6851545-935C-4BEA-96FF-97EE81A06903}" destId="{2952B4FA-9ED7-4B67-B8DA-4B15054E8C18}" srcOrd="0" destOrd="0" presId="urn:microsoft.com/office/officeart/2018/2/layout/IconVerticalSolidList"/>
    <dgm:cxn modelId="{A93A8564-9C2A-48A1-8F69-2C5760A92AE3}" srcId="{1CFCC506-15CD-4AE7-82CF-987196D2609B}" destId="{011EDDAB-7453-41FA-91E9-046B9852BE9F}" srcOrd="1" destOrd="0" parTransId="{D8D8FE71-98AB-4D69-B902-308439CCCA73}" sibTransId="{C86B51DA-ACCE-40B5-B2F6-8CD22505018D}"/>
    <dgm:cxn modelId="{4D638053-BAE9-4990-A7CE-6843C299C24F}" type="presOf" srcId="{1CFCC506-15CD-4AE7-82CF-987196D2609B}" destId="{C2DF6B39-12DD-4606-A3FB-7B481B01D6A0}" srcOrd="0" destOrd="0" presId="urn:microsoft.com/office/officeart/2018/2/layout/IconVerticalSolidList"/>
    <dgm:cxn modelId="{94B98154-C73F-45F0-889D-8B680E6405FE}" srcId="{1CFCC506-15CD-4AE7-82CF-987196D2609B}" destId="{D77DF53C-6436-4BBC-8AFA-BAA75486460E}" srcOrd="2" destOrd="0" parTransId="{6844E6B6-8882-487C-9157-FAFC84DEA592}" sibTransId="{A6C7CDEA-A373-4F6D-8151-6660C9E54F47}"/>
    <dgm:cxn modelId="{DD17327B-A120-41D1-95CA-8D9712BCD980}" type="presOf" srcId="{D77DF53C-6436-4BBC-8AFA-BAA75486460E}" destId="{61C6D362-D004-4E96-91EF-CE937F37E8EC}" srcOrd="0" destOrd="0" presId="urn:microsoft.com/office/officeart/2018/2/layout/IconVerticalSolidList"/>
    <dgm:cxn modelId="{040AAFC6-26B6-4949-A3B1-35853595956F}" srcId="{1CFCC506-15CD-4AE7-82CF-987196D2609B}" destId="{F6851545-935C-4BEA-96FF-97EE81A06903}" srcOrd="3" destOrd="0" parTransId="{2DD82A54-B4F7-446F-9270-7D62EEB83CB1}" sibTransId="{8D05C4FC-EB4E-4843-A3F2-E964069E72D1}"/>
    <dgm:cxn modelId="{62537CE6-1D9C-45E8-A94E-0E289D4DB768}" type="presOf" srcId="{9C50B049-64EF-4883-80F8-E3AED787E992}" destId="{7328D87D-1265-40AA-A07F-7391DF5B3FAF}" srcOrd="0" destOrd="0" presId="urn:microsoft.com/office/officeart/2018/2/layout/IconVerticalSolidList"/>
    <dgm:cxn modelId="{BB3431EF-9062-4138-9EFF-9DDA1B27C0DB}" srcId="{1CFCC506-15CD-4AE7-82CF-987196D2609B}" destId="{9C50B049-64EF-4883-80F8-E3AED787E992}" srcOrd="0" destOrd="0" parTransId="{1AAA7828-A027-47A5-AE25-1266819C795E}" sibTransId="{AB1EEBF3-F606-47C3-808A-519BEB4218BA}"/>
    <dgm:cxn modelId="{EAFF3FE9-7297-4C15-86B6-B8E8FEE4A7A7}" type="presParOf" srcId="{C2DF6B39-12DD-4606-A3FB-7B481B01D6A0}" destId="{3BE2A194-AE0F-46BA-A3A6-CB4A03BF1CDC}" srcOrd="0" destOrd="0" presId="urn:microsoft.com/office/officeart/2018/2/layout/IconVerticalSolidList"/>
    <dgm:cxn modelId="{7E646C27-460D-41D9-B949-EC6E9F6DAF5E}" type="presParOf" srcId="{3BE2A194-AE0F-46BA-A3A6-CB4A03BF1CDC}" destId="{8444C9E3-1691-49EE-90E6-221337F0A5B0}" srcOrd="0" destOrd="0" presId="urn:microsoft.com/office/officeart/2018/2/layout/IconVerticalSolidList"/>
    <dgm:cxn modelId="{E43946AD-4F3B-404E-AC4A-74DD218A6762}" type="presParOf" srcId="{3BE2A194-AE0F-46BA-A3A6-CB4A03BF1CDC}" destId="{4B78A433-BEFD-443C-8496-ACC5A85497C0}" srcOrd="1" destOrd="0" presId="urn:microsoft.com/office/officeart/2018/2/layout/IconVerticalSolidList"/>
    <dgm:cxn modelId="{08F7A3D2-4107-4D12-AFC1-75398D208074}" type="presParOf" srcId="{3BE2A194-AE0F-46BA-A3A6-CB4A03BF1CDC}" destId="{843D4B81-B9BB-4856-AD3C-D33E36E68449}" srcOrd="2" destOrd="0" presId="urn:microsoft.com/office/officeart/2018/2/layout/IconVerticalSolidList"/>
    <dgm:cxn modelId="{5E34EC6A-D2F6-4FC8-ADC6-69A3FE03BD02}" type="presParOf" srcId="{3BE2A194-AE0F-46BA-A3A6-CB4A03BF1CDC}" destId="{7328D87D-1265-40AA-A07F-7391DF5B3FAF}" srcOrd="3" destOrd="0" presId="urn:microsoft.com/office/officeart/2018/2/layout/IconVerticalSolidList"/>
    <dgm:cxn modelId="{BFBA1DFD-AA8B-4FCB-B386-69DC20C720BB}" type="presParOf" srcId="{C2DF6B39-12DD-4606-A3FB-7B481B01D6A0}" destId="{E2ADFB4A-6811-4397-B6FD-6CF44B1602A1}" srcOrd="1" destOrd="0" presId="urn:microsoft.com/office/officeart/2018/2/layout/IconVerticalSolidList"/>
    <dgm:cxn modelId="{182C1A1A-F49F-4365-8740-D28510193B2E}" type="presParOf" srcId="{C2DF6B39-12DD-4606-A3FB-7B481B01D6A0}" destId="{FC423DFB-A7BB-49D8-AD4C-2A03938FE455}" srcOrd="2" destOrd="0" presId="urn:microsoft.com/office/officeart/2018/2/layout/IconVerticalSolidList"/>
    <dgm:cxn modelId="{A894E4F1-DBC2-4DC1-A38C-3CEADFEBCDDA}" type="presParOf" srcId="{FC423DFB-A7BB-49D8-AD4C-2A03938FE455}" destId="{E7EE590D-8CBA-4D6E-8F1F-8EABA236EF77}" srcOrd="0" destOrd="0" presId="urn:microsoft.com/office/officeart/2018/2/layout/IconVerticalSolidList"/>
    <dgm:cxn modelId="{B20A1260-9DE9-44EC-A58C-C3EDFF9F7658}" type="presParOf" srcId="{FC423DFB-A7BB-49D8-AD4C-2A03938FE455}" destId="{0A69C0D6-A9E6-496D-B01C-6D3DC32CCFA0}" srcOrd="1" destOrd="0" presId="urn:microsoft.com/office/officeart/2018/2/layout/IconVerticalSolidList"/>
    <dgm:cxn modelId="{B5C0742E-4489-428C-942F-788070489885}" type="presParOf" srcId="{FC423DFB-A7BB-49D8-AD4C-2A03938FE455}" destId="{6ADBA65C-CA5D-4402-9022-E12F1BF3CC2F}" srcOrd="2" destOrd="0" presId="urn:microsoft.com/office/officeart/2018/2/layout/IconVerticalSolidList"/>
    <dgm:cxn modelId="{BD058433-22D3-4F77-9249-8850A7A266E7}" type="presParOf" srcId="{FC423DFB-A7BB-49D8-AD4C-2A03938FE455}" destId="{A9228EF6-2CC7-4BEC-A41E-F39D496E2350}" srcOrd="3" destOrd="0" presId="urn:microsoft.com/office/officeart/2018/2/layout/IconVerticalSolidList"/>
    <dgm:cxn modelId="{B837EED2-950C-4507-ACBE-35205A7E2D2B}" type="presParOf" srcId="{C2DF6B39-12DD-4606-A3FB-7B481B01D6A0}" destId="{1817F4D2-3907-4B3C-9727-2E70F27E6C20}" srcOrd="3" destOrd="0" presId="urn:microsoft.com/office/officeart/2018/2/layout/IconVerticalSolidList"/>
    <dgm:cxn modelId="{0C2A15E2-3BA9-46E5-A204-CD9B915ADD20}" type="presParOf" srcId="{C2DF6B39-12DD-4606-A3FB-7B481B01D6A0}" destId="{A41AF4AB-0D16-49E1-9AF2-2F246EF908F0}" srcOrd="4" destOrd="0" presId="urn:microsoft.com/office/officeart/2018/2/layout/IconVerticalSolidList"/>
    <dgm:cxn modelId="{ECD2DADF-BFF1-41BE-8E5C-EFF7D9CF864B}" type="presParOf" srcId="{A41AF4AB-0D16-49E1-9AF2-2F246EF908F0}" destId="{9FDE25A4-C6BA-4068-A09F-9359084E1E15}" srcOrd="0" destOrd="0" presId="urn:microsoft.com/office/officeart/2018/2/layout/IconVerticalSolidList"/>
    <dgm:cxn modelId="{3BCFB1BB-6433-4361-B87C-9E955A417A9B}" type="presParOf" srcId="{A41AF4AB-0D16-49E1-9AF2-2F246EF908F0}" destId="{E9323C51-8975-4D39-966E-380730B7ABCF}" srcOrd="1" destOrd="0" presId="urn:microsoft.com/office/officeart/2018/2/layout/IconVerticalSolidList"/>
    <dgm:cxn modelId="{1EA724A0-D33C-4544-BCFC-9C381A0E101A}" type="presParOf" srcId="{A41AF4AB-0D16-49E1-9AF2-2F246EF908F0}" destId="{5B59BCE2-0B4F-4B1F-AEA1-34FF53401D04}" srcOrd="2" destOrd="0" presId="urn:microsoft.com/office/officeart/2018/2/layout/IconVerticalSolidList"/>
    <dgm:cxn modelId="{1A648347-7369-4529-904C-9D1D54414715}" type="presParOf" srcId="{A41AF4AB-0D16-49E1-9AF2-2F246EF908F0}" destId="{61C6D362-D004-4E96-91EF-CE937F37E8EC}" srcOrd="3" destOrd="0" presId="urn:microsoft.com/office/officeart/2018/2/layout/IconVerticalSolidList"/>
    <dgm:cxn modelId="{6838ECEF-4E66-40F2-8299-77703B4B497A}" type="presParOf" srcId="{C2DF6B39-12DD-4606-A3FB-7B481B01D6A0}" destId="{C692ABAD-3937-4631-BCD4-1BD9812FF6AD}" srcOrd="5" destOrd="0" presId="urn:microsoft.com/office/officeart/2018/2/layout/IconVerticalSolidList"/>
    <dgm:cxn modelId="{C3156EF3-5209-4C85-B99B-B96084718861}" type="presParOf" srcId="{C2DF6B39-12DD-4606-A3FB-7B481B01D6A0}" destId="{263C1EF7-2B88-4BBB-8934-FD420DA4FFEB}" srcOrd="6" destOrd="0" presId="urn:microsoft.com/office/officeart/2018/2/layout/IconVerticalSolidList"/>
    <dgm:cxn modelId="{BEFA025F-7FC1-407B-A9A7-1D7079657252}" type="presParOf" srcId="{263C1EF7-2B88-4BBB-8934-FD420DA4FFEB}" destId="{DA9C4805-9DB0-4197-8557-7A6788C926F9}" srcOrd="0" destOrd="0" presId="urn:microsoft.com/office/officeart/2018/2/layout/IconVerticalSolidList"/>
    <dgm:cxn modelId="{A91DA8AA-1F41-4A6C-9B2E-EE40CCCCAB82}" type="presParOf" srcId="{263C1EF7-2B88-4BBB-8934-FD420DA4FFEB}" destId="{C7EE7ADE-F5B3-4FDF-B25E-FE10A043DC6C}" srcOrd="1" destOrd="0" presId="urn:microsoft.com/office/officeart/2018/2/layout/IconVerticalSolidList"/>
    <dgm:cxn modelId="{B6548F34-630E-43B1-A7E2-AD07E349FF51}" type="presParOf" srcId="{263C1EF7-2B88-4BBB-8934-FD420DA4FFEB}" destId="{4F3C8A70-992F-429E-91C2-30CCCA30C1C2}" srcOrd="2" destOrd="0" presId="urn:microsoft.com/office/officeart/2018/2/layout/IconVerticalSolidList"/>
    <dgm:cxn modelId="{BFA8018A-6A52-42AA-AE53-4620DB50E5AA}" type="presParOf" srcId="{263C1EF7-2B88-4BBB-8934-FD420DA4FFEB}" destId="{2952B4FA-9ED7-4B67-B8DA-4B15054E8C18}" srcOrd="3" destOrd="0" presId="urn:microsoft.com/office/officeart/2018/2/layout/IconVerticalSolidList"/>
    <dgm:cxn modelId="{EAABBE69-153F-4C2B-A1D4-980E236ED6E1}" type="presParOf" srcId="{C2DF6B39-12DD-4606-A3FB-7B481B01D6A0}" destId="{6AF6E92A-5316-4D5E-8C4C-F238B03C9E1E}" srcOrd="7" destOrd="0" presId="urn:microsoft.com/office/officeart/2018/2/layout/IconVerticalSolidList"/>
    <dgm:cxn modelId="{14D8376B-6460-4061-A15C-DC60782915ED}" type="presParOf" srcId="{C2DF6B39-12DD-4606-A3FB-7B481B01D6A0}" destId="{13F5C4B0-ADAF-47DE-9BCC-D6D0642FE41A}" srcOrd="8" destOrd="0" presId="urn:microsoft.com/office/officeart/2018/2/layout/IconVerticalSolidList"/>
    <dgm:cxn modelId="{5BAD1262-D490-4233-ABF2-2DC6A4746446}" type="presParOf" srcId="{13F5C4B0-ADAF-47DE-9BCC-D6D0642FE41A}" destId="{C8478EE7-5E86-416D-A08E-8AA47B46EAA8}" srcOrd="0" destOrd="0" presId="urn:microsoft.com/office/officeart/2018/2/layout/IconVerticalSolidList"/>
    <dgm:cxn modelId="{32423E65-F8B2-4063-A0A3-E2DF65BA604D}" type="presParOf" srcId="{13F5C4B0-ADAF-47DE-9BCC-D6D0642FE41A}" destId="{BC3BC973-4F1F-49B8-8E81-EE1A24B1E1C1}" srcOrd="1" destOrd="0" presId="urn:microsoft.com/office/officeart/2018/2/layout/IconVerticalSolidList"/>
    <dgm:cxn modelId="{06979775-F961-446B-BCE1-D5410B444D29}" type="presParOf" srcId="{13F5C4B0-ADAF-47DE-9BCC-D6D0642FE41A}" destId="{20AC56E8-B270-4D83-AF33-C0696EC2A091}" srcOrd="2" destOrd="0" presId="urn:microsoft.com/office/officeart/2018/2/layout/IconVerticalSolidList"/>
    <dgm:cxn modelId="{B33E8798-72FE-4FBA-8D8B-596BC6BBAF13}" type="presParOf" srcId="{13F5C4B0-ADAF-47DE-9BCC-D6D0642FE41A}" destId="{A7455578-203E-4D38-AD57-909AFB76E0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6E9146C8-9D66-4BF6-A28E-20C7458433DB}"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B488ED65-DA34-4932-8160-6A8382C67D16}">
      <dgm:prSet/>
      <dgm:spPr/>
      <dgm:t>
        <a:bodyPr/>
        <a:lstStyle/>
        <a:p>
          <a:r>
            <a:rPr lang="en-US" b="1" i="0" baseline="0"/>
            <a:t>Expanded Backup Types: </a:t>
          </a:r>
          <a:r>
            <a:rPr lang="en-US" b="0" i="0" baseline="0"/>
            <a:t>You can now perform </a:t>
          </a:r>
          <a:r>
            <a:rPr lang="en-US" b="1" i="0" baseline="0"/>
            <a:t>differential</a:t>
          </a:r>
          <a:r>
            <a:rPr lang="en-US" b="0" i="0" baseline="0"/>
            <a:t> backups directly on secondary replicas, in addition to </a:t>
          </a:r>
          <a:r>
            <a:rPr lang="en-US" b="1" i="0" baseline="0"/>
            <a:t>full and log backups</a:t>
          </a:r>
          <a:r>
            <a:rPr lang="en-US" b="0" i="0" baseline="0"/>
            <a:t>.</a:t>
          </a:r>
          <a:endParaRPr lang="en-US"/>
        </a:p>
      </dgm:t>
    </dgm:pt>
    <dgm:pt modelId="{DA1E0345-64A8-416C-A0AE-45883FF8190D}" type="parTrans" cxnId="{7EC35D0A-1AA5-4A69-A217-0036E5E95549}">
      <dgm:prSet/>
      <dgm:spPr/>
      <dgm:t>
        <a:bodyPr/>
        <a:lstStyle/>
        <a:p>
          <a:endParaRPr lang="en-US"/>
        </a:p>
      </dgm:t>
    </dgm:pt>
    <dgm:pt modelId="{EA4C84F1-78FF-4E2D-BD17-A63CCFDB2C12}" type="sibTrans" cxnId="{7EC35D0A-1AA5-4A69-A217-0036E5E95549}">
      <dgm:prSet/>
      <dgm:spPr/>
      <dgm:t>
        <a:bodyPr/>
        <a:lstStyle/>
        <a:p>
          <a:endParaRPr lang="en-US"/>
        </a:p>
      </dgm:t>
    </dgm:pt>
    <dgm:pt modelId="{C77A806D-8E17-4AC5-AF92-66914AD8C858}">
      <dgm:prSet/>
      <dgm:spPr/>
      <dgm:t>
        <a:bodyPr/>
        <a:lstStyle/>
        <a:p>
          <a:r>
            <a:rPr lang="en-US" b="1" i="0" baseline="0"/>
            <a:t>Improved Performance: </a:t>
          </a:r>
          <a:r>
            <a:rPr lang="en-US" b="0" i="0" baseline="0"/>
            <a:t>Backup operations on secondary replicas are further optimized to minimize resource contention and impact on both primary and secondary workloads.</a:t>
          </a:r>
          <a:endParaRPr lang="en-US"/>
        </a:p>
      </dgm:t>
    </dgm:pt>
    <dgm:pt modelId="{007B8B93-03B8-4BEE-84B0-87FE4758C5A0}" type="parTrans" cxnId="{F99BA73C-0171-4280-843C-57BDDED7A1B2}">
      <dgm:prSet/>
      <dgm:spPr/>
      <dgm:t>
        <a:bodyPr/>
        <a:lstStyle/>
        <a:p>
          <a:endParaRPr lang="en-US"/>
        </a:p>
      </dgm:t>
    </dgm:pt>
    <dgm:pt modelId="{76354D90-E077-49B3-B42A-59D2F7069ADB}" type="sibTrans" cxnId="{F99BA73C-0171-4280-843C-57BDDED7A1B2}">
      <dgm:prSet/>
      <dgm:spPr/>
      <dgm:t>
        <a:bodyPr/>
        <a:lstStyle/>
        <a:p>
          <a:endParaRPr lang="en-US"/>
        </a:p>
      </dgm:t>
    </dgm:pt>
    <dgm:pt modelId="{EE315E70-EECF-4894-B9F2-F761F45F2ABC}">
      <dgm:prSet/>
      <dgm:spPr/>
      <dgm:t>
        <a:bodyPr/>
        <a:lstStyle/>
        <a:p>
          <a:r>
            <a:rPr lang="en-US" b="1" i="0" baseline="0"/>
            <a:t>Automated Load Balancing: </a:t>
          </a:r>
          <a:r>
            <a:rPr lang="en-US" b="0" i="0" baseline="0"/>
            <a:t>SQL Server 2025 introduces automatic distribution of backup tasks across multiple secondary replicas, balancing the load and improving overall system efficiency.</a:t>
          </a:r>
          <a:endParaRPr lang="en-US"/>
        </a:p>
      </dgm:t>
    </dgm:pt>
    <dgm:pt modelId="{4450D300-564D-4DBD-AEAD-41AF3E56323A}" type="parTrans" cxnId="{4FAA5D8E-14DE-4894-B436-181530BBD01E}">
      <dgm:prSet/>
      <dgm:spPr/>
      <dgm:t>
        <a:bodyPr/>
        <a:lstStyle/>
        <a:p>
          <a:endParaRPr lang="en-US"/>
        </a:p>
      </dgm:t>
    </dgm:pt>
    <dgm:pt modelId="{E17EBCC6-77ED-4D26-ACC3-D29E6C0C1938}" type="sibTrans" cxnId="{4FAA5D8E-14DE-4894-B436-181530BBD01E}">
      <dgm:prSet/>
      <dgm:spPr/>
      <dgm:t>
        <a:bodyPr/>
        <a:lstStyle/>
        <a:p>
          <a:endParaRPr lang="en-US"/>
        </a:p>
      </dgm:t>
    </dgm:pt>
    <dgm:pt modelId="{1CCF3817-9197-4D5C-9287-379B5F07D30D}">
      <dgm:prSet/>
      <dgm:spPr/>
      <dgm:t>
        <a:bodyPr/>
        <a:lstStyle/>
        <a:p>
          <a:r>
            <a:rPr lang="en-US" b="1" i="0" baseline="0"/>
            <a:t>Advanced Monitoring &amp; Management: </a:t>
          </a:r>
          <a:r>
            <a:rPr lang="en-US" b="0" i="0" baseline="0"/>
            <a:t>Enhanced tools and dashboards allow for better tracking, alerting, and policy management of backup operations across all replicas.</a:t>
          </a:r>
          <a:endParaRPr lang="en-US"/>
        </a:p>
      </dgm:t>
    </dgm:pt>
    <dgm:pt modelId="{31134D2F-D131-44D1-BFAB-E89955569F1C}" type="parTrans" cxnId="{1503AC7C-F492-44DB-B967-07BC79A2A672}">
      <dgm:prSet/>
      <dgm:spPr/>
      <dgm:t>
        <a:bodyPr/>
        <a:lstStyle/>
        <a:p>
          <a:endParaRPr lang="en-US"/>
        </a:p>
      </dgm:t>
    </dgm:pt>
    <dgm:pt modelId="{7D6B1359-19E6-4AA3-B73D-F4661F73D5FC}" type="sibTrans" cxnId="{1503AC7C-F492-44DB-B967-07BC79A2A672}">
      <dgm:prSet/>
      <dgm:spPr/>
      <dgm:t>
        <a:bodyPr/>
        <a:lstStyle/>
        <a:p>
          <a:endParaRPr lang="en-US"/>
        </a:p>
      </dgm:t>
    </dgm:pt>
    <dgm:pt modelId="{056F8B9A-C64E-4EC8-A972-C630F5AB46A1}">
      <dgm:prSet/>
      <dgm:spPr/>
      <dgm:t>
        <a:bodyPr/>
        <a:lstStyle/>
        <a:p>
          <a:r>
            <a:rPr lang="en-US" b="1" i="0" baseline="0"/>
            <a:t>Seamless Integration: </a:t>
          </a:r>
          <a:r>
            <a:rPr lang="en-US" b="0" i="0" baseline="0"/>
            <a:t>These improvements make it easier to offload backup workloads from primary databases, reducing disruption to mission-critical applications.</a:t>
          </a:r>
          <a:endParaRPr lang="en-US"/>
        </a:p>
      </dgm:t>
    </dgm:pt>
    <dgm:pt modelId="{66771667-94AD-4015-B892-34A44D3308A5}" type="parTrans" cxnId="{5CAC87E3-EBEA-46A3-8118-4D8D8CAB48FA}">
      <dgm:prSet/>
      <dgm:spPr/>
      <dgm:t>
        <a:bodyPr/>
        <a:lstStyle/>
        <a:p>
          <a:endParaRPr lang="en-US"/>
        </a:p>
      </dgm:t>
    </dgm:pt>
    <dgm:pt modelId="{262772B4-DC46-4DF7-AC72-A18D7540D957}" type="sibTrans" cxnId="{5CAC87E3-EBEA-46A3-8118-4D8D8CAB48FA}">
      <dgm:prSet/>
      <dgm:spPr/>
      <dgm:t>
        <a:bodyPr/>
        <a:lstStyle/>
        <a:p>
          <a:endParaRPr lang="en-US"/>
        </a:p>
      </dgm:t>
    </dgm:pt>
    <dgm:pt modelId="{AF44BF4F-1D3B-4C92-B464-FC26F1790E80}" type="pres">
      <dgm:prSet presAssocID="{6E9146C8-9D66-4BF6-A28E-20C7458433DB}" presName="vert0" presStyleCnt="0">
        <dgm:presLayoutVars>
          <dgm:dir/>
          <dgm:animOne val="branch"/>
          <dgm:animLvl val="lvl"/>
        </dgm:presLayoutVars>
      </dgm:prSet>
      <dgm:spPr/>
    </dgm:pt>
    <dgm:pt modelId="{BC8C425F-E8A9-4D26-BAD1-38415BAADEC4}" type="pres">
      <dgm:prSet presAssocID="{B488ED65-DA34-4932-8160-6A8382C67D16}" presName="thickLine" presStyleLbl="alignNode1" presStyleIdx="0" presStyleCnt="5"/>
      <dgm:spPr/>
    </dgm:pt>
    <dgm:pt modelId="{91A82958-CA81-4107-B591-BB0C66F35F77}" type="pres">
      <dgm:prSet presAssocID="{B488ED65-DA34-4932-8160-6A8382C67D16}" presName="horz1" presStyleCnt="0"/>
      <dgm:spPr/>
    </dgm:pt>
    <dgm:pt modelId="{99F04CE2-BAAF-499A-BC72-0B1EE206A948}" type="pres">
      <dgm:prSet presAssocID="{B488ED65-DA34-4932-8160-6A8382C67D16}" presName="tx1" presStyleLbl="revTx" presStyleIdx="0" presStyleCnt="5"/>
      <dgm:spPr/>
    </dgm:pt>
    <dgm:pt modelId="{E402AD47-6206-4A41-B62B-D090653BBC93}" type="pres">
      <dgm:prSet presAssocID="{B488ED65-DA34-4932-8160-6A8382C67D16}" presName="vert1" presStyleCnt="0"/>
      <dgm:spPr/>
    </dgm:pt>
    <dgm:pt modelId="{C44C078E-E4A6-4016-8E14-4F28E62A90D5}" type="pres">
      <dgm:prSet presAssocID="{C77A806D-8E17-4AC5-AF92-66914AD8C858}" presName="thickLine" presStyleLbl="alignNode1" presStyleIdx="1" presStyleCnt="5"/>
      <dgm:spPr/>
    </dgm:pt>
    <dgm:pt modelId="{AF2063D5-1CFB-4CD0-9063-31E7AC2B2BED}" type="pres">
      <dgm:prSet presAssocID="{C77A806D-8E17-4AC5-AF92-66914AD8C858}" presName="horz1" presStyleCnt="0"/>
      <dgm:spPr/>
    </dgm:pt>
    <dgm:pt modelId="{3D178555-C11B-4DF5-9E08-EE67F5890E2D}" type="pres">
      <dgm:prSet presAssocID="{C77A806D-8E17-4AC5-AF92-66914AD8C858}" presName="tx1" presStyleLbl="revTx" presStyleIdx="1" presStyleCnt="5"/>
      <dgm:spPr/>
    </dgm:pt>
    <dgm:pt modelId="{CEC9FA27-7663-43C0-BA1A-3C96CE421BB5}" type="pres">
      <dgm:prSet presAssocID="{C77A806D-8E17-4AC5-AF92-66914AD8C858}" presName="vert1" presStyleCnt="0"/>
      <dgm:spPr/>
    </dgm:pt>
    <dgm:pt modelId="{244C2B8F-E3C8-4E28-9336-DB0757795561}" type="pres">
      <dgm:prSet presAssocID="{EE315E70-EECF-4894-B9F2-F761F45F2ABC}" presName="thickLine" presStyleLbl="alignNode1" presStyleIdx="2" presStyleCnt="5"/>
      <dgm:spPr/>
    </dgm:pt>
    <dgm:pt modelId="{ED0D107E-F606-45EA-806C-FB579272937B}" type="pres">
      <dgm:prSet presAssocID="{EE315E70-EECF-4894-B9F2-F761F45F2ABC}" presName="horz1" presStyleCnt="0"/>
      <dgm:spPr/>
    </dgm:pt>
    <dgm:pt modelId="{603E0918-DF5D-49AA-82E3-3C86D9BB0619}" type="pres">
      <dgm:prSet presAssocID="{EE315E70-EECF-4894-B9F2-F761F45F2ABC}" presName="tx1" presStyleLbl="revTx" presStyleIdx="2" presStyleCnt="5"/>
      <dgm:spPr/>
    </dgm:pt>
    <dgm:pt modelId="{07ACD34D-29EB-4BE1-A30C-5B6C32CA2D2D}" type="pres">
      <dgm:prSet presAssocID="{EE315E70-EECF-4894-B9F2-F761F45F2ABC}" presName="vert1" presStyleCnt="0"/>
      <dgm:spPr/>
    </dgm:pt>
    <dgm:pt modelId="{273F76D0-3012-466A-8228-D5EC7DCF8552}" type="pres">
      <dgm:prSet presAssocID="{1CCF3817-9197-4D5C-9287-379B5F07D30D}" presName="thickLine" presStyleLbl="alignNode1" presStyleIdx="3" presStyleCnt="5"/>
      <dgm:spPr/>
    </dgm:pt>
    <dgm:pt modelId="{2AB3CAFE-4771-4D1F-AA4B-FD8120C56904}" type="pres">
      <dgm:prSet presAssocID="{1CCF3817-9197-4D5C-9287-379B5F07D30D}" presName="horz1" presStyleCnt="0"/>
      <dgm:spPr/>
    </dgm:pt>
    <dgm:pt modelId="{FA9499AF-5882-4517-9DF2-455BB3738ACD}" type="pres">
      <dgm:prSet presAssocID="{1CCF3817-9197-4D5C-9287-379B5F07D30D}" presName="tx1" presStyleLbl="revTx" presStyleIdx="3" presStyleCnt="5"/>
      <dgm:spPr/>
    </dgm:pt>
    <dgm:pt modelId="{58175B38-0733-4D38-B71F-8D24797B0A70}" type="pres">
      <dgm:prSet presAssocID="{1CCF3817-9197-4D5C-9287-379B5F07D30D}" presName="vert1" presStyleCnt="0"/>
      <dgm:spPr/>
    </dgm:pt>
    <dgm:pt modelId="{CAD4D055-928D-4730-A9ED-794A3C018D20}" type="pres">
      <dgm:prSet presAssocID="{056F8B9A-C64E-4EC8-A972-C630F5AB46A1}" presName="thickLine" presStyleLbl="alignNode1" presStyleIdx="4" presStyleCnt="5"/>
      <dgm:spPr/>
    </dgm:pt>
    <dgm:pt modelId="{790FC10B-6E68-45E7-A33E-F910D22FD659}" type="pres">
      <dgm:prSet presAssocID="{056F8B9A-C64E-4EC8-A972-C630F5AB46A1}" presName="horz1" presStyleCnt="0"/>
      <dgm:spPr/>
    </dgm:pt>
    <dgm:pt modelId="{26A3079F-6161-4C5B-BBE7-93ACD7A445BA}" type="pres">
      <dgm:prSet presAssocID="{056F8B9A-C64E-4EC8-A972-C630F5AB46A1}" presName="tx1" presStyleLbl="revTx" presStyleIdx="4" presStyleCnt="5"/>
      <dgm:spPr/>
    </dgm:pt>
    <dgm:pt modelId="{BA2A3433-CDA5-4B77-B219-30636A1799A8}" type="pres">
      <dgm:prSet presAssocID="{056F8B9A-C64E-4EC8-A972-C630F5AB46A1}" presName="vert1" presStyleCnt="0"/>
      <dgm:spPr/>
    </dgm:pt>
  </dgm:ptLst>
  <dgm:cxnLst>
    <dgm:cxn modelId="{AA7E9603-38EF-4BF3-B5CF-CE2922F26A84}" type="presOf" srcId="{B488ED65-DA34-4932-8160-6A8382C67D16}" destId="{99F04CE2-BAAF-499A-BC72-0B1EE206A948}" srcOrd="0" destOrd="0" presId="urn:microsoft.com/office/officeart/2008/layout/LinedList"/>
    <dgm:cxn modelId="{7EC35D0A-1AA5-4A69-A217-0036E5E95549}" srcId="{6E9146C8-9D66-4BF6-A28E-20C7458433DB}" destId="{B488ED65-DA34-4932-8160-6A8382C67D16}" srcOrd="0" destOrd="0" parTransId="{DA1E0345-64A8-416C-A0AE-45883FF8190D}" sibTransId="{EA4C84F1-78FF-4E2D-BD17-A63CCFDB2C12}"/>
    <dgm:cxn modelId="{E2E6210B-1AE8-41F5-BD5E-B1827004FA6F}" type="presOf" srcId="{1CCF3817-9197-4D5C-9287-379B5F07D30D}" destId="{FA9499AF-5882-4517-9DF2-455BB3738ACD}" srcOrd="0" destOrd="0" presId="urn:microsoft.com/office/officeart/2008/layout/LinedList"/>
    <dgm:cxn modelId="{6CCBB02A-79C8-425A-8032-3CE171787057}" type="presOf" srcId="{EE315E70-EECF-4894-B9F2-F761F45F2ABC}" destId="{603E0918-DF5D-49AA-82E3-3C86D9BB0619}" srcOrd="0" destOrd="0" presId="urn:microsoft.com/office/officeart/2008/layout/LinedList"/>
    <dgm:cxn modelId="{F99BA73C-0171-4280-843C-57BDDED7A1B2}" srcId="{6E9146C8-9D66-4BF6-A28E-20C7458433DB}" destId="{C77A806D-8E17-4AC5-AF92-66914AD8C858}" srcOrd="1" destOrd="0" parTransId="{007B8B93-03B8-4BEE-84B0-87FE4758C5A0}" sibTransId="{76354D90-E077-49B3-B42A-59D2F7069ADB}"/>
    <dgm:cxn modelId="{6A840863-B63C-40B9-AD29-01791C7E4640}" type="presOf" srcId="{056F8B9A-C64E-4EC8-A972-C630F5AB46A1}" destId="{26A3079F-6161-4C5B-BBE7-93ACD7A445BA}" srcOrd="0" destOrd="0" presId="urn:microsoft.com/office/officeart/2008/layout/LinedList"/>
    <dgm:cxn modelId="{1503AC7C-F492-44DB-B967-07BC79A2A672}" srcId="{6E9146C8-9D66-4BF6-A28E-20C7458433DB}" destId="{1CCF3817-9197-4D5C-9287-379B5F07D30D}" srcOrd="3" destOrd="0" parTransId="{31134D2F-D131-44D1-BFAB-E89955569F1C}" sibTransId="{7D6B1359-19E6-4AA3-B73D-F4661F73D5FC}"/>
    <dgm:cxn modelId="{4FAA5D8E-14DE-4894-B436-181530BBD01E}" srcId="{6E9146C8-9D66-4BF6-A28E-20C7458433DB}" destId="{EE315E70-EECF-4894-B9F2-F761F45F2ABC}" srcOrd="2" destOrd="0" parTransId="{4450D300-564D-4DBD-AEAD-41AF3E56323A}" sibTransId="{E17EBCC6-77ED-4D26-ACC3-D29E6C0C1938}"/>
    <dgm:cxn modelId="{8EC332CD-8AC7-44C0-B6E4-6C2659B8F0CC}" type="presOf" srcId="{C77A806D-8E17-4AC5-AF92-66914AD8C858}" destId="{3D178555-C11B-4DF5-9E08-EE67F5890E2D}" srcOrd="0" destOrd="0" presId="urn:microsoft.com/office/officeart/2008/layout/LinedList"/>
    <dgm:cxn modelId="{5CAC87E3-EBEA-46A3-8118-4D8D8CAB48FA}" srcId="{6E9146C8-9D66-4BF6-A28E-20C7458433DB}" destId="{056F8B9A-C64E-4EC8-A972-C630F5AB46A1}" srcOrd="4" destOrd="0" parTransId="{66771667-94AD-4015-B892-34A44D3308A5}" sibTransId="{262772B4-DC46-4DF7-AC72-A18D7540D957}"/>
    <dgm:cxn modelId="{9DFA76F5-2851-477F-99E4-95DD030A4B2A}" type="presOf" srcId="{6E9146C8-9D66-4BF6-A28E-20C7458433DB}" destId="{AF44BF4F-1D3B-4C92-B464-FC26F1790E80}" srcOrd="0" destOrd="0" presId="urn:microsoft.com/office/officeart/2008/layout/LinedList"/>
    <dgm:cxn modelId="{B5EE72B8-372B-459E-B36B-B74F720C9CB5}" type="presParOf" srcId="{AF44BF4F-1D3B-4C92-B464-FC26F1790E80}" destId="{BC8C425F-E8A9-4D26-BAD1-38415BAADEC4}" srcOrd="0" destOrd="0" presId="urn:microsoft.com/office/officeart/2008/layout/LinedList"/>
    <dgm:cxn modelId="{7690D2C1-5884-4E8B-AE00-91728BD1223C}" type="presParOf" srcId="{AF44BF4F-1D3B-4C92-B464-FC26F1790E80}" destId="{91A82958-CA81-4107-B591-BB0C66F35F77}" srcOrd="1" destOrd="0" presId="urn:microsoft.com/office/officeart/2008/layout/LinedList"/>
    <dgm:cxn modelId="{E4F294DD-BDF1-4033-B810-BF21F145C120}" type="presParOf" srcId="{91A82958-CA81-4107-B591-BB0C66F35F77}" destId="{99F04CE2-BAAF-499A-BC72-0B1EE206A948}" srcOrd="0" destOrd="0" presId="urn:microsoft.com/office/officeart/2008/layout/LinedList"/>
    <dgm:cxn modelId="{259EB6DC-B248-4AE2-A48E-48E2F6B913C3}" type="presParOf" srcId="{91A82958-CA81-4107-B591-BB0C66F35F77}" destId="{E402AD47-6206-4A41-B62B-D090653BBC93}" srcOrd="1" destOrd="0" presId="urn:microsoft.com/office/officeart/2008/layout/LinedList"/>
    <dgm:cxn modelId="{9123C02A-A412-4E9D-BC22-5313EFB0C314}" type="presParOf" srcId="{AF44BF4F-1D3B-4C92-B464-FC26F1790E80}" destId="{C44C078E-E4A6-4016-8E14-4F28E62A90D5}" srcOrd="2" destOrd="0" presId="urn:microsoft.com/office/officeart/2008/layout/LinedList"/>
    <dgm:cxn modelId="{07CC0AFD-A7D1-4360-B351-F85AEE3E20C5}" type="presParOf" srcId="{AF44BF4F-1D3B-4C92-B464-FC26F1790E80}" destId="{AF2063D5-1CFB-4CD0-9063-31E7AC2B2BED}" srcOrd="3" destOrd="0" presId="urn:microsoft.com/office/officeart/2008/layout/LinedList"/>
    <dgm:cxn modelId="{9F51EC3C-9EF0-4310-AA95-D557C061F27A}" type="presParOf" srcId="{AF2063D5-1CFB-4CD0-9063-31E7AC2B2BED}" destId="{3D178555-C11B-4DF5-9E08-EE67F5890E2D}" srcOrd="0" destOrd="0" presId="urn:microsoft.com/office/officeart/2008/layout/LinedList"/>
    <dgm:cxn modelId="{7644F09E-D02D-460B-A930-FEF57EBBACCF}" type="presParOf" srcId="{AF2063D5-1CFB-4CD0-9063-31E7AC2B2BED}" destId="{CEC9FA27-7663-43C0-BA1A-3C96CE421BB5}" srcOrd="1" destOrd="0" presId="urn:microsoft.com/office/officeart/2008/layout/LinedList"/>
    <dgm:cxn modelId="{90C2C2C2-512B-4834-B3AA-2A33917B43FC}" type="presParOf" srcId="{AF44BF4F-1D3B-4C92-B464-FC26F1790E80}" destId="{244C2B8F-E3C8-4E28-9336-DB0757795561}" srcOrd="4" destOrd="0" presId="urn:microsoft.com/office/officeart/2008/layout/LinedList"/>
    <dgm:cxn modelId="{4706E0C1-F7D4-4AE2-B6EF-2F626A2F5A79}" type="presParOf" srcId="{AF44BF4F-1D3B-4C92-B464-FC26F1790E80}" destId="{ED0D107E-F606-45EA-806C-FB579272937B}" srcOrd="5" destOrd="0" presId="urn:microsoft.com/office/officeart/2008/layout/LinedList"/>
    <dgm:cxn modelId="{49E4478B-9197-4A3B-91D3-9E245152BF37}" type="presParOf" srcId="{ED0D107E-F606-45EA-806C-FB579272937B}" destId="{603E0918-DF5D-49AA-82E3-3C86D9BB0619}" srcOrd="0" destOrd="0" presId="urn:microsoft.com/office/officeart/2008/layout/LinedList"/>
    <dgm:cxn modelId="{EBA7CC18-E3D3-475D-A93E-A7E798FEA2D3}" type="presParOf" srcId="{ED0D107E-F606-45EA-806C-FB579272937B}" destId="{07ACD34D-29EB-4BE1-A30C-5B6C32CA2D2D}" srcOrd="1" destOrd="0" presId="urn:microsoft.com/office/officeart/2008/layout/LinedList"/>
    <dgm:cxn modelId="{8EE1C716-0A04-4DAC-9D67-9ED3A26B70C9}" type="presParOf" srcId="{AF44BF4F-1D3B-4C92-B464-FC26F1790E80}" destId="{273F76D0-3012-466A-8228-D5EC7DCF8552}" srcOrd="6" destOrd="0" presId="urn:microsoft.com/office/officeart/2008/layout/LinedList"/>
    <dgm:cxn modelId="{644E278D-5962-4241-8B4F-B0C94BB6608C}" type="presParOf" srcId="{AF44BF4F-1D3B-4C92-B464-FC26F1790E80}" destId="{2AB3CAFE-4771-4D1F-AA4B-FD8120C56904}" srcOrd="7" destOrd="0" presId="urn:microsoft.com/office/officeart/2008/layout/LinedList"/>
    <dgm:cxn modelId="{C7A0D1D6-A8CE-4711-AF37-A50D6C1710A2}" type="presParOf" srcId="{2AB3CAFE-4771-4D1F-AA4B-FD8120C56904}" destId="{FA9499AF-5882-4517-9DF2-455BB3738ACD}" srcOrd="0" destOrd="0" presId="urn:microsoft.com/office/officeart/2008/layout/LinedList"/>
    <dgm:cxn modelId="{F90972F2-6D95-4284-A5A5-90666979BCA8}" type="presParOf" srcId="{2AB3CAFE-4771-4D1F-AA4B-FD8120C56904}" destId="{58175B38-0733-4D38-B71F-8D24797B0A70}" srcOrd="1" destOrd="0" presId="urn:microsoft.com/office/officeart/2008/layout/LinedList"/>
    <dgm:cxn modelId="{60389EDA-94FC-47AD-8A85-05E7698237E3}" type="presParOf" srcId="{AF44BF4F-1D3B-4C92-B464-FC26F1790E80}" destId="{CAD4D055-928D-4730-A9ED-794A3C018D20}" srcOrd="8" destOrd="0" presId="urn:microsoft.com/office/officeart/2008/layout/LinedList"/>
    <dgm:cxn modelId="{470E0568-5373-49F7-982A-366D6D35A88E}" type="presParOf" srcId="{AF44BF4F-1D3B-4C92-B464-FC26F1790E80}" destId="{790FC10B-6E68-45E7-A33E-F910D22FD659}" srcOrd="9" destOrd="0" presId="urn:microsoft.com/office/officeart/2008/layout/LinedList"/>
    <dgm:cxn modelId="{91F80CD1-4EE9-443D-BE56-954B8970386A}" type="presParOf" srcId="{790FC10B-6E68-45E7-A33E-F910D22FD659}" destId="{26A3079F-6161-4C5B-BBE7-93ACD7A445BA}" srcOrd="0" destOrd="0" presId="urn:microsoft.com/office/officeart/2008/layout/LinedList"/>
    <dgm:cxn modelId="{6FF20F18-49CF-4951-B09C-F3CD98FF240C}" type="presParOf" srcId="{790FC10B-6E68-45E7-A33E-F910D22FD659}" destId="{BA2A3433-CDA5-4B77-B219-30636A1799A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8C350D1A-B34A-4E9A-87DA-068D9DB1FFD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66AF96C-46B6-487D-8D8D-CD11A94732DF}">
      <dgm:prSet/>
      <dgm:spPr/>
      <dgm:t>
        <a:bodyPr/>
        <a:lstStyle/>
        <a:p>
          <a:r>
            <a:rPr lang="en-US" b="1" i="0" baseline="0"/>
            <a:t>ZSTD (Zstandard) Backup compression </a:t>
          </a:r>
          <a:r>
            <a:rPr lang="en-US" b="0" i="0" baseline="0"/>
            <a:t>is a new backup compression algorithm introduced in SQL Server 2025. </a:t>
          </a:r>
          <a:endParaRPr lang="en-US"/>
        </a:p>
      </dgm:t>
    </dgm:pt>
    <dgm:pt modelId="{BE6FEDD1-1209-4672-9901-28716DB823EE}" type="parTrans" cxnId="{9A95FD5A-12EF-4F7F-AF21-15D4831A8882}">
      <dgm:prSet/>
      <dgm:spPr/>
      <dgm:t>
        <a:bodyPr/>
        <a:lstStyle/>
        <a:p>
          <a:endParaRPr lang="en-US"/>
        </a:p>
      </dgm:t>
    </dgm:pt>
    <dgm:pt modelId="{A0FEB98B-A1C2-441F-BA44-7C4FADE09117}" type="sibTrans" cxnId="{9A95FD5A-12EF-4F7F-AF21-15D4831A8882}">
      <dgm:prSet/>
      <dgm:spPr/>
      <dgm:t>
        <a:bodyPr/>
        <a:lstStyle/>
        <a:p>
          <a:endParaRPr lang="en-US"/>
        </a:p>
      </dgm:t>
    </dgm:pt>
    <dgm:pt modelId="{B03BD2D8-AC84-406E-A47A-9DBB55BC0990}">
      <dgm:prSet/>
      <dgm:spPr/>
      <dgm:t>
        <a:bodyPr/>
        <a:lstStyle/>
        <a:p>
          <a:r>
            <a:rPr lang="en-US" b="0" i="0" baseline="0"/>
            <a:t>ZSTD is a modern, high-performance compression technology developed by Facebook, designed to provide fast compression and decompression speeds with excellent compression ratios.</a:t>
          </a:r>
          <a:endParaRPr lang="en-US"/>
        </a:p>
      </dgm:t>
    </dgm:pt>
    <dgm:pt modelId="{CE1F356E-17B3-44E0-94C2-85186A7FB284}" type="parTrans" cxnId="{CF6A2935-E734-4E8D-9369-6699D5AC3B7E}">
      <dgm:prSet/>
      <dgm:spPr/>
      <dgm:t>
        <a:bodyPr/>
        <a:lstStyle/>
        <a:p>
          <a:endParaRPr lang="en-US"/>
        </a:p>
      </dgm:t>
    </dgm:pt>
    <dgm:pt modelId="{056FB073-FC14-4A34-B955-55D9BD019B5A}" type="sibTrans" cxnId="{CF6A2935-E734-4E8D-9369-6699D5AC3B7E}">
      <dgm:prSet/>
      <dgm:spPr/>
      <dgm:t>
        <a:bodyPr/>
        <a:lstStyle/>
        <a:p>
          <a:endParaRPr lang="en-US"/>
        </a:p>
      </dgm:t>
    </dgm:pt>
    <dgm:pt modelId="{24F6E834-838C-4080-BA9A-23FAF2D499AE}" type="pres">
      <dgm:prSet presAssocID="{8C350D1A-B34A-4E9A-87DA-068D9DB1FFDA}" presName="root" presStyleCnt="0">
        <dgm:presLayoutVars>
          <dgm:dir/>
          <dgm:resizeHandles val="exact"/>
        </dgm:presLayoutVars>
      </dgm:prSet>
      <dgm:spPr/>
    </dgm:pt>
    <dgm:pt modelId="{3FA8B1A0-B8E0-4392-A799-A1E3868E83B4}" type="pres">
      <dgm:prSet presAssocID="{F66AF96C-46B6-487D-8D8D-CD11A94732DF}" presName="compNode" presStyleCnt="0"/>
      <dgm:spPr/>
    </dgm:pt>
    <dgm:pt modelId="{0B370E32-FCEA-4191-BDB6-E72EF489F237}" type="pres">
      <dgm:prSet presAssocID="{F66AF96C-46B6-487D-8D8D-CD11A94732DF}" presName="bgRect" presStyleLbl="bgShp" presStyleIdx="0" presStyleCnt="2"/>
      <dgm:spPr/>
    </dgm:pt>
    <dgm:pt modelId="{867C393D-AC6E-441A-B595-BD0E6B22DE04}" type="pres">
      <dgm:prSet presAssocID="{F66AF96C-46B6-487D-8D8D-CD11A94732D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5C8988A-696D-4ED7-9BE4-9263C4ABDF0A}" type="pres">
      <dgm:prSet presAssocID="{F66AF96C-46B6-487D-8D8D-CD11A94732DF}" presName="spaceRect" presStyleCnt="0"/>
      <dgm:spPr/>
    </dgm:pt>
    <dgm:pt modelId="{BB4BBE3B-883F-417E-9CFA-6BD3BAABB378}" type="pres">
      <dgm:prSet presAssocID="{F66AF96C-46B6-487D-8D8D-CD11A94732DF}" presName="parTx" presStyleLbl="revTx" presStyleIdx="0" presStyleCnt="2">
        <dgm:presLayoutVars>
          <dgm:chMax val="0"/>
          <dgm:chPref val="0"/>
        </dgm:presLayoutVars>
      </dgm:prSet>
      <dgm:spPr/>
    </dgm:pt>
    <dgm:pt modelId="{B1373A00-6761-4316-9665-DE25F958E099}" type="pres">
      <dgm:prSet presAssocID="{A0FEB98B-A1C2-441F-BA44-7C4FADE09117}" presName="sibTrans" presStyleCnt="0"/>
      <dgm:spPr/>
    </dgm:pt>
    <dgm:pt modelId="{27E021AF-4868-4B9C-B530-2ACB50E46818}" type="pres">
      <dgm:prSet presAssocID="{B03BD2D8-AC84-406E-A47A-9DBB55BC0990}" presName="compNode" presStyleCnt="0"/>
      <dgm:spPr/>
    </dgm:pt>
    <dgm:pt modelId="{94AAA012-D684-4621-BE95-64FFB4E624F8}" type="pres">
      <dgm:prSet presAssocID="{B03BD2D8-AC84-406E-A47A-9DBB55BC0990}" presName="bgRect" presStyleLbl="bgShp" presStyleIdx="1" presStyleCnt="2"/>
      <dgm:spPr/>
    </dgm:pt>
    <dgm:pt modelId="{DD79CE7B-1D71-4895-ACF9-A36ADA2A74AC}" type="pres">
      <dgm:prSet presAssocID="{B03BD2D8-AC84-406E-A47A-9DBB55BC099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6CC2C116-3D71-4D02-B708-9C5097DE66EF}" type="pres">
      <dgm:prSet presAssocID="{B03BD2D8-AC84-406E-A47A-9DBB55BC0990}" presName="spaceRect" presStyleCnt="0"/>
      <dgm:spPr/>
    </dgm:pt>
    <dgm:pt modelId="{0FBADA1A-B099-4CEF-8611-F3E1625D4698}" type="pres">
      <dgm:prSet presAssocID="{B03BD2D8-AC84-406E-A47A-9DBB55BC0990}" presName="parTx" presStyleLbl="revTx" presStyleIdx="1" presStyleCnt="2">
        <dgm:presLayoutVars>
          <dgm:chMax val="0"/>
          <dgm:chPref val="0"/>
        </dgm:presLayoutVars>
      </dgm:prSet>
      <dgm:spPr/>
    </dgm:pt>
  </dgm:ptLst>
  <dgm:cxnLst>
    <dgm:cxn modelId="{CF6A2935-E734-4E8D-9369-6699D5AC3B7E}" srcId="{8C350D1A-B34A-4E9A-87DA-068D9DB1FFDA}" destId="{B03BD2D8-AC84-406E-A47A-9DBB55BC0990}" srcOrd="1" destOrd="0" parTransId="{CE1F356E-17B3-44E0-94C2-85186A7FB284}" sibTransId="{056FB073-FC14-4A34-B955-55D9BD019B5A}"/>
    <dgm:cxn modelId="{49CD474A-6A8A-4442-B462-C7C2F74FD697}" type="presOf" srcId="{8C350D1A-B34A-4E9A-87DA-068D9DB1FFDA}" destId="{24F6E834-838C-4080-BA9A-23FAF2D499AE}" srcOrd="0" destOrd="0" presId="urn:microsoft.com/office/officeart/2018/2/layout/IconVerticalSolidList"/>
    <dgm:cxn modelId="{6B04A77A-C3BC-4F49-9CED-CA48D805EE52}" type="presOf" srcId="{B03BD2D8-AC84-406E-A47A-9DBB55BC0990}" destId="{0FBADA1A-B099-4CEF-8611-F3E1625D4698}" srcOrd="0" destOrd="0" presId="urn:microsoft.com/office/officeart/2018/2/layout/IconVerticalSolidList"/>
    <dgm:cxn modelId="{9A95FD5A-12EF-4F7F-AF21-15D4831A8882}" srcId="{8C350D1A-B34A-4E9A-87DA-068D9DB1FFDA}" destId="{F66AF96C-46B6-487D-8D8D-CD11A94732DF}" srcOrd="0" destOrd="0" parTransId="{BE6FEDD1-1209-4672-9901-28716DB823EE}" sibTransId="{A0FEB98B-A1C2-441F-BA44-7C4FADE09117}"/>
    <dgm:cxn modelId="{B0C927DD-4376-4F00-B1BB-41CC8CADD515}" type="presOf" srcId="{F66AF96C-46B6-487D-8D8D-CD11A94732DF}" destId="{BB4BBE3B-883F-417E-9CFA-6BD3BAABB378}" srcOrd="0" destOrd="0" presId="urn:microsoft.com/office/officeart/2018/2/layout/IconVerticalSolidList"/>
    <dgm:cxn modelId="{A5D888BB-090A-422E-9585-E38C926119B1}" type="presParOf" srcId="{24F6E834-838C-4080-BA9A-23FAF2D499AE}" destId="{3FA8B1A0-B8E0-4392-A799-A1E3868E83B4}" srcOrd="0" destOrd="0" presId="urn:microsoft.com/office/officeart/2018/2/layout/IconVerticalSolidList"/>
    <dgm:cxn modelId="{3FEF19E7-4F4A-41F7-A769-9BB846EC0BB5}" type="presParOf" srcId="{3FA8B1A0-B8E0-4392-A799-A1E3868E83B4}" destId="{0B370E32-FCEA-4191-BDB6-E72EF489F237}" srcOrd="0" destOrd="0" presId="urn:microsoft.com/office/officeart/2018/2/layout/IconVerticalSolidList"/>
    <dgm:cxn modelId="{0E26359F-C493-47CD-9D67-E0B6081296EE}" type="presParOf" srcId="{3FA8B1A0-B8E0-4392-A799-A1E3868E83B4}" destId="{867C393D-AC6E-441A-B595-BD0E6B22DE04}" srcOrd="1" destOrd="0" presId="urn:microsoft.com/office/officeart/2018/2/layout/IconVerticalSolidList"/>
    <dgm:cxn modelId="{16F9F091-F0EB-4DC5-B2D5-6BBC133C4E9A}" type="presParOf" srcId="{3FA8B1A0-B8E0-4392-A799-A1E3868E83B4}" destId="{65C8988A-696D-4ED7-9BE4-9263C4ABDF0A}" srcOrd="2" destOrd="0" presId="urn:microsoft.com/office/officeart/2018/2/layout/IconVerticalSolidList"/>
    <dgm:cxn modelId="{7B9148BB-F080-4178-B717-6A172A16329E}" type="presParOf" srcId="{3FA8B1A0-B8E0-4392-A799-A1E3868E83B4}" destId="{BB4BBE3B-883F-417E-9CFA-6BD3BAABB378}" srcOrd="3" destOrd="0" presId="urn:microsoft.com/office/officeart/2018/2/layout/IconVerticalSolidList"/>
    <dgm:cxn modelId="{B7BCEDB2-51C2-4801-822D-E9088A7592C3}" type="presParOf" srcId="{24F6E834-838C-4080-BA9A-23FAF2D499AE}" destId="{B1373A00-6761-4316-9665-DE25F958E099}" srcOrd="1" destOrd="0" presId="urn:microsoft.com/office/officeart/2018/2/layout/IconVerticalSolidList"/>
    <dgm:cxn modelId="{1F16DD78-7F21-4812-AD88-7D7228CF85B5}" type="presParOf" srcId="{24F6E834-838C-4080-BA9A-23FAF2D499AE}" destId="{27E021AF-4868-4B9C-B530-2ACB50E46818}" srcOrd="2" destOrd="0" presId="urn:microsoft.com/office/officeart/2018/2/layout/IconVerticalSolidList"/>
    <dgm:cxn modelId="{DE39BABB-F253-4A65-9C58-9B009323D53E}" type="presParOf" srcId="{27E021AF-4868-4B9C-B530-2ACB50E46818}" destId="{94AAA012-D684-4621-BE95-64FFB4E624F8}" srcOrd="0" destOrd="0" presId="urn:microsoft.com/office/officeart/2018/2/layout/IconVerticalSolidList"/>
    <dgm:cxn modelId="{47C5F1A3-8E85-4F2B-985A-706B1972F421}" type="presParOf" srcId="{27E021AF-4868-4B9C-B530-2ACB50E46818}" destId="{DD79CE7B-1D71-4895-ACF9-A36ADA2A74AC}" srcOrd="1" destOrd="0" presId="urn:microsoft.com/office/officeart/2018/2/layout/IconVerticalSolidList"/>
    <dgm:cxn modelId="{1308EE38-0682-4985-B796-908A8C2C3F67}" type="presParOf" srcId="{27E021AF-4868-4B9C-B530-2ACB50E46818}" destId="{6CC2C116-3D71-4D02-B708-9C5097DE66EF}" srcOrd="2" destOrd="0" presId="urn:microsoft.com/office/officeart/2018/2/layout/IconVerticalSolidList"/>
    <dgm:cxn modelId="{89C628FA-47D4-449A-85CB-B7D8CCCEB9FF}" type="presParOf" srcId="{27E021AF-4868-4B9C-B530-2ACB50E46818}" destId="{0FBADA1A-B099-4CEF-8611-F3E1625D46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7BB530B-691E-417D-96A8-33CC427B155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67A8493-9EB5-4C7D-B3CE-F24D0BDC6058}">
      <dgm:prSet/>
      <dgm:spPr/>
      <dgm:t>
        <a:bodyPr/>
        <a:lstStyle/>
        <a:p>
          <a:r>
            <a:rPr lang="en-US" b="1" i="0" baseline="0"/>
            <a:t>Higher Compression Ratios: </a:t>
          </a:r>
          <a:r>
            <a:rPr lang="en-US" b="0" i="0" baseline="0"/>
            <a:t>ZSTD typically achieves better compression than legacy algorithms (like LZ or LZ4), resulting in smaller backup files.</a:t>
          </a:r>
          <a:endParaRPr lang="en-US"/>
        </a:p>
      </dgm:t>
    </dgm:pt>
    <dgm:pt modelId="{2A450F97-CE3A-4DB2-AEBE-9D7BBF487C77}" type="parTrans" cxnId="{1B76DEFC-CF52-41C1-9912-2F74E4BD31F6}">
      <dgm:prSet/>
      <dgm:spPr/>
      <dgm:t>
        <a:bodyPr/>
        <a:lstStyle/>
        <a:p>
          <a:endParaRPr lang="en-US"/>
        </a:p>
      </dgm:t>
    </dgm:pt>
    <dgm:pt modelId="{365581EF-13F2-410A-A50F-358BB0A4894E}" type="sibTrans" cxnId="{1B76DEFC-CF52-41C1-9912-2F74E4BD31F6}">
      <dgm:prSet/>
      <dgm:spPr/>
      <dgm:t>
        <a:bodyPr/>
        <a:lstStyle/>
        <a:p>
          <a:endParaRPr lang="en-US"/>
        </a:p>
      </dgm:t>
    </dgm:pt>
    <dgm:pt modelId="{B8FD5A19-94D8-4D44-9975-FD8C702833DA}">
      <dgm:prSet/>
      <dgm:spPr/>
      <dgm:t>
        <a:bodyPr/>
        <a:lstStyle/>
        <a:p>
          <a:r>
            <a:rPr lang="en-US" b="1" i="0" baseline="0"/>
            <a:t>Faster Performance: </a:t>
          </a:r>
          <a:r>
            <a:rPr lang="en-US" b="0" i="0" baseline="0"/>
            <a:t>ZSTD is optimized for speed, so backups and restores complete more quickly, especially on modern hardware.</a:t>
          </a:r>
          <a:endParaRPr lang="en-US"/>
        </a:p>
      </dgm:t>
    </dgm:pt>
    <dgm:pt modelId="{097A6618-8776-4C5E-9415-4F292A4746A8}" type="parTrans" cxnId="{2A547E54-B70C-499F-9C35-984D32700450}">
      <dgm:prSet/>
      <dgm:spPr/>
      <dgm:t>
        <a:bodyPr/>
        <a:lstStyle/>
        <a:p>
          <a:endParaRPr lang="en-US"/>
        </a:p>
      </dgm:t>
    </dgm:pt>
    <dgm:pt modelId="{4F89F555-EA1F-4B88-B44E-A8C9C0D0A7E6}" type="sibTrans" cxnId="{2A547E54-B70C-499F-9C35-984D32700450}">
      <dgm:prSet/>
      <dgm:spPr/>
      <dgm:t>
        <a:bodyPr/>
        <a:lstStyle/>
        <a:p>
          <a:endParaRPr lang="en-US"/>
        </a:p>
      </dgm:t>
    </dgm:pt>
    <dgm:pt modelId="{9BEABEDD-ED9B-4A16-B6D9-0B623836268F}">
      <dgm:prSet/>
      <dgm:spPr/>
      <dgm:t>
        <a:bodyPr/>
        <a:lstStyle/>
        <a:p>
          <a:r>
            <a:rPr lang="en-US" b="1" i="0" baseline="0"/>
            <a:t>Lower CPU Usage: </a:t>
          </a:r>
          <a:r>
            <a:rPr lang="en-US" b="0" i="0" baseline="0"/>
            <a:t>Efficient compression means less CPU overhead during backup operations, freeing resources for other tasks.</a:t>
          </a:r>
          <a:endParaRPr lang="en-US"/>
        </a:p>
      </dgm:t>
    </dgm:pt>
    <dgm:pt modelId="{2B607F82-3C71-4059-87D6-D3B6E37768BA}" type="parTrans" cxnId="{13A6131B-50B0-40C1-97C6-086FC0F6A9F5}">
      <dgm:prSet/>
      <dgm:spPr/>
      <dgm:t>
        <a:bodyPr/>
        <a:lstStyle/>
        <a:p>
          <a:endParaRPr lang="en-US"/>
        </a:p>
      </dgm:t>
    </dgm:pt>
    <dgm:pt modelId="{F8A169F5-F2B8-4730-8DFE-354E60EECD81}" type="sibTrans" cxnId="{13A6131B-50B0-40C1-97C6-086FC0F6A9F5}">
      <dgm:prSet/>
      <dgm:spPr/>
      <dgm:t>
        <a:bodyPr/>
        <a:lstStyle/>
        <a:p>
          <a:endParaRPr lang="en-US"/>
        </a:p>
      </dgm:t>
    </dgm:pt>
    <dgm:pt modelId="{8BE3E390-4558-49D8-8FA4-862177912A20}">
      <dgm:prSet/>
      <dgm:spPr/>
      <dgm:t>
        <a:bodyPr/>
        <a:lstStyle/>
        <a:p>
          <a:r>
            <a:rPr lang="en-US" b="1" i="0" baseline="0"/>
            <a:t>Native Integration: </a:t>
          </a:r>
          <a:r>
            <a:rPr lang="en-US" b="0" i="0" baseline="0"/>
            <a:t>ZSTD is available as a built-in option for backup commands in SQL Server 2025.</a:t>
          </a:r>
          <a:endParaRPr lang="en-US"/>
        </a:p>
      </dgm:t>
    </dgm:pt>
    <dgm:pt modelId="{D3309E7C-8CFB-4A05-8E2B-9CF45ADC5B71}" type="parTrans" cxnId="{E6AEBD0D-105A-430D-9B38-295549F23F21}">
      <dgm:prSet/>
      <dgm:spPr/>
      <dgm:t>
        <a:bodyPr/>
        <a:lstStyle/>
        <a:p>
          <a:endParaRPr lang="en-US"/>
        </a:p>
      </dgm:t>
    </dgm:pt>
    <dgm:pt modelId="{4E096B93-3308-4253-855B-E49D98BBCEB7}" type="sibTrans" cxnId="{E6AEBD0D-105A-430D-9B38-295549F23F21}">
      <dgm:prSet/>
      <dgm:spPr/>
      <dgm:t>
        <a:bodyPr/>
        <a:lstStyle/>
        <a:p>
          <a:endParaRPr lang="en-US"/>
        </a:p>
      </dgm:t>
    </dgm:pt>
    <dgm:pt modelId="{761CC8E1-782C-435E-A43C-3B40F8628624}" type="pres">
      <dgm:prSet presAssocID="{B7BB530B-691E-417D-96A8-33CC427B1552}" presName="root" presStyleCnt="0">
        <dgm:presLayoutVars>
          <dgm:dir/>
          <dgm:resizeHandles val="exact"/>
        </dgm:presLayoutVars>
      </dgm:prSet>
      <dgm:spPr/>
    </dgm:pt>
    <dgm:pt modelId="{D1F6865C-0D3C-459D-936E-C1FDB8CDF337}" type="pres">
      <dgm:prSet presAssocID="{167A8493-9EB5-4C7D-B3CE-F24D0BDC6058}" presName="compNode" presStyleCnt="0"/>
      <dgm:spPr/>
    </dgm:pt>
    <dgm:pt modelId="{3D3645B8-9225-40DD-ADF1-A2898D25159D}" type="pres">
      <dgm:prSet presAssocID="{167A8493-9EB5-4C7D-B3CE-F24D0BDC6058}" presName="bgRect" presStyleLbl="bgShp" presStyleIdx="0" presStyleCnt="4"/>
      <dgm:spPr/>
    </dgm:pt>
    <dgm:pt modelId="{D4C2BD42-7CD7-4D85-8C97-7B7F27471BDD}" type="pres">
      <dgm:prSet presAssocID="{167A8493-9EB5-4C7D-B3CE-F24D0BDC60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146B767-5AE3-4E82-BCBF-57C4BB4DBB4C}" type="pres">
      <dgm:prSet presAssocID="{167A8493-9EB5-4C7D-B3CE-F24D0BDC6058}" presName="spaceRect" presStyleCnt="0"/>
      <dgm:spPr/>
    </dgm:pt>
    <dgm:pt modelId="{B6CEC0AB-74AF-4F21-86C3-BE72C611DA72}" type="pres">
      <dgm:prSet presAssocID="{167A8493-9EB5-4C7D-B3CE-F24D0BDC6058}" presName="parTx" presStyleLbl="revTx" presStyleIdx="0" presStyleCnt="4">
        <dgm:presLayoutVars>
          <dgm:chMax val="0"/>
          <dgm:chPref val="0"/>
        </dgm:presLayoutVars>
      </dgm:prSet>
      <dgm:spPr/>
    </dgm:pt>
    <dgm:pt modelId="{6FD15E7B-CAA1-46D2-9440-3439F2AB6363}" type="pres">
      <dgm:prSet presAssocID="{365581EF-13F2-410A-A50F-358BB0A4894E}" presName="sibTrans" presStyleCnt="0"/>
      <dgm:spPr/>
    </dgm:pt>
    <dgm:pt modelId="{F223D348-1C5E-445C-B58F-25756590E9B3}" type="pres">
      <dgm:prSet presAssocID="{B8FD5A19-94D8-4D44-9975-FD8C702833DA}" presName="compNode" presStyleCnt="0"/>
      <dgm:spPr/>
    </dgm:pt>
    <dgm:pt modelId="{B7A47ED8-1C4F-4498-8485-90D19B3F4BE1}" type="pres">
      <dgm:prSet presAssocID="{B8FD5A19-94D8-4D44-9975-FD8C702833DA}" presName="bgRect" presStyleLbl="bgShp" presStyleIdx="1" presStyleCnt="4"/>
      <dgm:spPr/>
    </dgm:pt>
    <dgm:pt modelId="{331B97FC-727B-48A4-8AC5-5778DF14CF0B}" type="pres">
      <dgm:prSet presAssocID="{B8FD5A19-94D8-4D44-9975-FD8C702833D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A52CA3C1-1957-4F7F-A6FD-103EC65EE651}" type="pres">
      <dgm:prSet presAssocID="{B8FD5A19-94D8-4D44-9975-FD8C702833DA}" presName="spaceRect" presStyleCnt="0"/>
      <dgm:spPr/>
    </dgm:pt>
    <dgm:pt modelId="{3D6AB882-4754-48A9-82CE-FEB8B5CC1668}" type="pres">
      <dgm:prSet presAssocID="{B8FD5A19-94D8-4D44-9975-FD8C702833DA}" presName="parTx" presStyleLbl="revTx" presStyleIdx="1" presStyleCnt="4">
        <dgm:presLayoutVars>
          <dgm:chMax val="0"/>
          <dgm:chPref val="0"/>
        </dgm:presLayoutVars>
      </dgm:prSet>
      <dgm:spPr/>
    </dgm:pt>
    <dgm:pt modelId="{A3168EF7-55FE-4250-B0FB-4CFEB1570709}" type="pres">
      <dgm:prSet presAssocID="{4F89F555-EA1F-4B88-B44E-A8C9C0D0A7E6}" presName="sibTrans" presStyleCnt="0"/>
      <dgm:spPr/>
    </dgm:pt>
    <dgm:pt modelId="{A6BFF8D7-C327-4FB9-AE9E-8ED7872F742E}" type="pres">
      <dgm:prSet presAssocID="{9BEABEDD-ED9B-4A16-B6D9-0B623836268F}" presName="compNode" presStyleCnt="0"/>
      <dgm:spPr/>
    </dgm:pt>
    <dgm:pt modelId="{988F3EC3-4F69-4A32-8C4A-1EC7E190D6F4}" type="pres">
      <dgm:prSet presAssocID="{9BEABEDD-ED9B-4A16-B6D9-0B623836268F}" presName="bgRect" presStyleLbl="bgShp" presStyleIdx="2" presStyleCnt="4"/>
      <dgm:spPr/>
    </dgm:pt>
    <dgm:pt modelId="{907D100E-D3AE-4351-9AF6-0A88C2EBBB3B}" type="pres">
      <dgm:prSet presAssocID="{9BEABEDD-ED9B-4A16-B6D9-0B623836268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ED095BF-8945-4571-BA6E-E3A752723780}" type="pres">
      <dgm:prSet presAssocID="{9BEABEDD-ED9B-4A16-B6D9-0B623836268F}" presName="spaceRect" presStyleCnt="0"/>
      <dgm:spPr/>
    </dgm:pt>
    <dgm:pt modelId="{118BED77-409A-4232-9797-B1C0F7ABC105}" type="pres">
      <dgm:prSet presAssocID="{9BEABEDD-ED9B-4A16-B6D9-0B623836268F}" presName="parTx" presStyleLbl="revTx" presStyleIdx="2" presStyleCnt="4">
        <dgm:presLayoutVars>
          <dgm:chMax val="0"/>
          <dgm:chPref val="0"/>
        </dgm:presLayoutVars>
      </dgm:prSet>
      <dgm:spPr/>
    </dgm:pt>
    <dgm:pt modelId="{514592B1-0C71-481F-9826-DB99289053C5}" type="pres">
      <dgm:prSet presAssocID="{F8A169F5-F2B8-4730-8DFE-354E60EECD81}" presName="sibTrans" presStyleCnt="0"/>
      <dgm:spPr/>
    </dgm:pt>
    <dgm:pt modelId="{66CF89AA-F8BA-4756-B95E-449D2F5FF5D5}" type="pres">
      <dgm:prSet presAssocID="{8BE3E390-4558-49D8-8FA4-862177912A20}" presName="compNode" presStyleCnt="0"/>
      <dgm:spPr/>
    </dgm:pt>
    <dgm:pt modelId="{94951BB3-B1D1-4C67-BB56-0883B5574FC6}" type="pres">
      <dgm:prSet presAssocID="{8BE3E390-4558-49D8-8FA4-862177912A20}" presName="bgRect" presStyleLbl="bgShp" presStyleIdx="3" presStyleCnt="4"/>
      <dgm:spPr/>
    </dgm:pt>
    <dgm:pt modelId="{B0A99945-D4F8-44F0-9E8D-08F678B285C2}" type="pres">
      <dgm:prSet presAssocID="{8BE3E390-4558-49D8-8FA4-862177912A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F50EE2BA-CFE4-4C16-8619-4148D3FD40BE}" type="pres">
      <dgm:prSet presAssocID="{8BE3E390-4558-49D8-8FA4-862177912A20}" presName="spaceRect" presStyleCnt="0"/>
      <dgm:spPr/>
    </dgm:pt>
    <dgm:pt modelId="{B33A47B2-02CF-49C7-BFA5-C22788690ECB}" type="pres">
      <dgm:prSet presAssocID="{8BE3E390-4558-49D8-8FA4-862177912A20}" presName="parTx" presStyleLbl="revTx" presStyleIdx="3" presStyleCnt="4">
        <dgm:presLayoutVars>
          <dgm:chMax val="0"/>
          <dgm:chPref val="0"/>
        </dgm:presLayoutVars>
      </dgm:prSet>
      <dgm:spPr/>
    </dgm:pt>
  </dgm:ptLst>
  <dgm:cxnLst>
    <dgm:cxn modelId="{E6AEBD0D-105A-430D-9B38-295549F23F21}" srcId="{B7BB530B-691E-417D-96A8-33CC427B1552}" destId="{8BE3E390-4558-49D8-8FA4-862177912A20}" srcOrd="3" destOrd="0" parTransId="{D3309E7C-8CFB-4A05-8E2B-9CF45ADC5B71}" sibTransId="{4E096B93-3308-4253-855B-E49D98BBCEB7}"/>
    <dgm:cxn modelId="{13A6131B-50B0-40C1-97C6-086FC0F6A9F5}" srcId="{B7BB530B-691E-417D-96A8-33CC427B1552}" destId="{9BEABEDD-ED9B-4A16-B6D9-0B623836268F}" srcOrd="2" destOrd="0" parTransId="{2B607F82-3C71-4059-87D6-D3B6E37768BA}" sibTransId="{F8A169F5-F2B8-4730-8DFE-354E60EECD81}"/>
    <dgm:cxn modelId="{464ECF26-D933-4483-A811-9E70DEBCE842}" type="presOf" srcId="{9BEABEDD-ED9B-4A16-B6D9-0B623836268F}" destId="{118BED77-409A-4232-9797-B1C0F7ABC105}" srcOrd="0" destOrd="0" presId="urn:microsoft.com/office/officeart/2018/2/layout/IconVerticalSolidList"/>
    <dgm:cxn modelId="{22E8A138-8CC1-4815-AC82-0624852B6768}" type="presOf" srcId="{167A8493-9EB5-4C7D-B3CE-F24D0BDC6058}" destId="{B6CEC0AB-74AF-4F21-86C3-BE72C611DA72}" srcOrd="0" destOrd="0" presId="urn:microsoft.com/office/officeart/2018/2/layout/IconVerticalSolidList"/>
    <dgm:cxn modelId="{F6C4E572-A4DF-44FB-9705-E6FDE8260A14}" type="presOf" srcId="{B8FD5A19-94D8-4D44-9975-FD8C702833DA}" destId="{3D6AB882-4754-48A9-82CE-FEB8B5CC1668}" srcOrd="0" destOrd="0" presId="urn:microsoft.com/office/officeart/2018/2/layout/IconVerticalSolidList"/>
    <dgm:cxn modelId="{2A547E54-B70C-499F-9C35-984D32700450}" srcId="{B7BB530B-691E-417D-96A8-33CC427B1552}" destId="{B8FD5A19-94D8-4D44-9975-FD8C702833DA}" srcOrd="1" destOrd="0" parTransId="{097A6618-8776-4C5E-9415-4F292A4746A8}" sibTransId="{4F89F555-EA1F-4B88-B44E-A8C9C0D0A7E6}"/>
    <dgm:cxn modelId="{10451555-F528-4EB8-AB3D-DFB3CF2383C9}" type="presOf" srcId="{B7BB530B-691E-417D-96A8-33CC427B1552}" destId="{761CC8E1-782C-435E-A43C-3B40F8628624}" srcOrd="0" destOrd="0" presId="urn:microsoft.com/office/officeart/2018/2/layout/IconVerticalSolidList"/>
    <dgm:cxn modelId="{2E299A8A-5213-4725-910F-6B0CA29F3811}" type="presOf" srcId="{8BE3E390-4558-49D8-8FA4-862177912A20}" destId="{B33A47B2-02CF-49C7-BFA5-C22788690ECB}" srcOrd="0" destOrd="0" presId="urn:microsoft.com/office/officeart/2018/2/layout/IconVerticalSolidList"/>
    <dgm:cxn modelId="{1B76DEFC-CF52-41C1-9912-2F74E4BD31F6}" srcId="{B7BB530B-691E-417D-96A8-33CC427B1552}" destId="{167A8493-9EB5-4C7D-B3CE-F24D0BDC6058}" srcOrd="0" destOrd="0" parTransId="{2A450F97-CE3A-4DB2-AEBE-9D7BBF487C77}" sibTransId="{365581EF-13F2-410A-A50F-358BB0A4894E}"/>
    <dgm:cxn modelId="{782DBCA6-2B8D-46D7-B293-9755AF6054DC}" type="presParOf" srcId="{761CC8E1-782C-435E-A43C-3B40F8628624}" destId="{D1F6865C-0D3C-459D-936E-C1FDB8CDF337}" srcOrd="0" destOrd="0" presId="urn:microsoft.com/office/officeart/2018/2/layout/IconVerticalSolidList"/>
    <dgm:cxn modelId="{7B19A992-95F8-4EDB-87C0-8844266DAEE9}" type="presParOf" srcId="{D1F6865C-0D3C-459D-936E-C1FDB8CDF337}" destId="{3D3645B8-9225-40DD-ADF1-A2898D25159D}" srcOrd="0" destOrd="0" presId="urn:microsoft.com/office/officeart/2018/2/layout/IconVerticalSolidList"/>
    <dgm:cxn modelId="{0C493FA2-DCBD-4AD8-97D7-227FA0A655CB}" type="presParOf" srcId="{D1F6865C-0D3C-459D-936E-C1FDB8CDF337}" destId="{D4C2BD42-7CD7-4D85-8C97-7B7F27471BDD}" srcOrd="1" destOrd="0" presId="urn:microsoft.com/office/officeart/2018/2/layout/IconVerticalSolidList"/>
    <dgm:cxn modelId="{4C91809C-144B-413E-B2BE-84EBECE46F37}" type="presParOf" srcId="{D1F6865C-0D3C-459D-936E-C1FDB8CDF337}" destId="{0146B767-5AE3-4E82-BCBF-57C4BB4DBB4C}" srcOrd="2" destOrd="0" presId="urn:microsoft.com/office/officeart/2018/2/layout/IconVerticalSolidList"/>
    <dgm:cxn modelId="{F69A1CF0-E21D-4580-8B25-0A090E071E83}" type="presParOf" srcId="{D1F6865C-0D3C-459D-936E-C1FDB8CDF337}" destId="{B6CEC0AB-74AF-4F21-86C3-BE72C611DA72}" srcOrd="3" destOrd="0" presId="urn:microsoft.com/office/officeart/2018/2/layout/IconVerticalSolidList"/>
    <dgm:cxn modelId="{A17B7590-8625-4702-A752-BD4FCD78D1CD}" type="presParOf" srcId="{761CC8E1-782C-435E-A43C-3B40F8628624}" destId="{6FD15E7B-CAA1-46D2-9440-3439F2AB6363}" srcOrd="1" destOrd="0" presId="urn:microsoft.com/office/officeart/2018/2/layout/IconVerticalSolidList"/>
    <dgm:cxn modelId="{2FD2F3B8-5DDA-4D90-A64E-BE71789410E0}" type="presParOf" srcId="{761CC8E1-782C-435E-A43C-3B40F8628624}" destId="{F223D348-1C5E-445C-B58F-25756590E9B3}" srcOrd="2" destOrd="0" presId="urn:microsoft.com/office/officeart/2018/2/layout/IconVerticalSolidList"/>
    <dgm:cxn modelId="{509D210C-887F-45E4-93D0-8285FB66F4F0}" type="presParOf" srcId="{F223D348-1C5E-445C-B58F-25756590E9B3}" destId="{B7A47ED8-1C4F-4498-8485-90D19B3F4BE1}" srcOrd="0" destOrd="0" presId="urn:microsoft.com/office/officeart/2018/2/layout/IconVerticalSolidList"/>
    <dgm:cxn modelId="{C00D3BE9-CC5D-478C-AC9B-71D1D251F7FF}" type="presParOf" srcId="{F223D348-1C5E-445C-B58F-25756590E9B3}" destId="{331B97FC-727B-48A4-8AC5-5778DF14CF0B}" srcOrd="1" destOrd="0" presId="urn:microsoft.com/office/officeart/2018/2/layout/IconVerticalSolidList"/>
    <dgm:cxn modelId="{50F994A4-ED11-440A-96DD-67B8DA6DA855}" type="presParOf" srcId="{F223D348-1C5E-445C-B58F-25756590E9B3}" destId="{A52CA3C1-1957-4F7F-A6FD-103EC65EE651}" srcOrd="2" destOrd="0" presId="urn:microsoft.com/office/officeart/2018/2/layout/IconVerticalSolidList"/>
    <dgm:cxn modelId="{163FB5A6-8144-4C9B-9805-9E484B3AAABC}" type="presParOf" srcId="{F223D348-1C5E-445C-B58F-25756590E9B3}" destId="{3D6AB882-4754-48A9-82CE-FEB8B5CC1668}" srcOrd="3" destOrd="0" presId="urn:microsoft.com/office/officeart/2018/2/layout/IconVerticalSolidList"/>
    <dgm:cxn modelId="{F09DC32B-FA0C-4830-879B-D31B7FA86C6D}" type="presParOf" srcId="{761CC8E1-782C-435E-A43C-3B40F8628624}" destId="{A3168EF7-55FE-4250-B0FB-4CFEB1570709}" srcOrd="3" destOrd="0" presId="urn:microsoft.com/office/officeart/2018/2/layout/IconVerticalSolidList"/>
    <dgm:cxn modelId="{67BC480D-0B03-4AF1-A8BB-7BC851EA3D2F}" type="presParOf" srcId="{761CC8E1-782C-435E-A43C-3B40F8628624}" destId="{A6BFF8D7-C327-4FB9-AE9E-8ED7872F742E}" srcOrd="4" destOrd="0" presId="urn:microsoft.com/office/officeart/2018/2/layout/IconVerticalSolidList"/>
    <dgm:cxn modelId="{24587E61-B6A5-4809-8EF4-0DA2ACCB4DB7}" type="presParOf" srcId="{A6BFF8D7-C327-4FB9-AE9E-8ED7872F742E}" destId="{988F3EC3-4F69-4A32-8C4A-1EC7E190D6F4}" srcOrd="0" destOrd="0" presId="urn:microsoft.com/office/officeart/2018/2/layout/IconVerticalSolidList"/>
    <dgm:cxn modelId="{27EA35B6-E11A-40FE-B826-E03D442E2109}" type="presParOf" srcId="{A6BFF8D7-C327-4FB9-AE9E-8ED7872F742E}" destId="{907D100E-D3AE-4351-9AF6-0A88C2EBBB3B}" srcOrd="1" destOrd="0" presId="urn:microsoft.com/office/officeart/2018/2/layout/IconVerticalSolidList"/>
    <dgm:cxn modelId="{FE92BC3C-F1B7-4366-85B8-4836F8F758D2}" type="presParOf" srcId="{A6BFF8D7-C327-4FB9-AE9E-8ED7872F742E}" destId="{5ED095BF-8945-4571-BA6E-E3A752723780}" srcOrd="2" destOrd="0" presId="urn:microsoft.com/office/officeart/2018/2/layout/IconVerticalSolidList"/>
    <dgm:cxn modelId="{3B36284E-FDB4-4614-9589-188AF3D2D493}" type="presParOf" srcId="{A6BFF8D7-C327-4FB9-AE9E-8ED7872F742E}" destId="{118BED77-409A-4232-9797-B1C0F7ABC105}" srcOrd="3" destOrd="0" presId="urn:microsoft.com/office/officeart/2018/2/layout/IconVerticalSolidList"/>
    <dgm:cxn modelId="{FEA24574-0911-4510-BAAA-3A9AEEF8B0EF}" type="presParOf" srcId="{761CC8E1-782C-435E-A43C-3B40F8628624}" destId="{514592B1-0C71-481F-9826-DB99289053C5}" srcOrd="5" destOrd="0" presId="urn:microsoft.com/office/officeart/2018/2/layout/IconVerticalSolidList"/>
    <dgm:cxn modelId="{6D3A895F-582C-4770-9364-4CE298C61BCA}" type="presParOf" srcId="{761CC8E1-782C-435E-A43C-3B40F8628624}" destId="{66CF89AA-F8BA-4756-B95E-449D2F5FF5D5}" srcOrd="6" destOrd="0" presId="urn:microsoft.com/office/officeart/2018/2/layout/IconVerticalSolidList"/>
    <dgm:cxn modelId="{33E86A83-C14D-4CAD-A2D7-7B48A25D19F4}" type="presParOf" srcId="{66CF89AA-F8BA-4756-B95E-449D2F5FF5D5}" destId="{94951BB3-B1D1-4C67-BB56-0883B5574FC6}" srcOrd="0" destOrd="0" presId="urn:microsoft.com/office/officeart/2018/2/layout/IconVerticalSolidList"/>
    <dgm:cxn modelId="{0D4CCB51-FE27-408E-9A69-A59CE20FD6AE}" type="presParOf" srcId="{66CF89AA-F8BA-4756-B95E-449D2F5FF5D5}" destId="{B0A99945-D4F8-44F0-9E8D-08F678B285C2}" srcOrd="1" destOrd="0" presId="urn:microsoft.com/office/officeart/2018/2/layout/IconVerticalSolidList"/>
    <dgm:cxn modelId="{09702C5B-0F38-4E92-8DA0-773983DA83F4}" type="presParOf" srcId="{66CF89AA-F8BA-4756-B95E-449D2F5FF5D5}" destId="{F50EE2BA-CFE4-4C16-8619-4148D3FD40BE}" srcOrd="2" destOrd="0" presId="urn:microsoft.com/office/officeart/2018/2/layout/IconVerticalSolidList"/>
    <dgm:cxn modelId="{090546B7-599E-4469-A70B-E745BB99636D}" type="presParOf" srcId="{66CF89AA-F8BA-4756-B95E-449D2F5FF5D5}" destId="{B33A47B2-02CF-49C7-BFA5-C22788690E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BE2CB4C-0D5A-4A16-BC3D-B367E378124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CDD906A-D4DA-4418-A9CB-5703AFF59076}">
      <dgm:prSet/>
      <dgm:spPr/>
      <dgm:t>
        <a:bodyPr/>
        <a:lstStyle/>
        <a:p>
          <a:r>
            <a:rPr lang="en-US" b="1" i="0" baseline="0"/>
            <a:t>Ransomware Protection: </a:t>
          </a:r>
          <a:r>
            <a:rPr lang="en-US" b="0" i="0" baseline="0"/>
            <a:t>Immutable backups cannot be altered or deleted, protecting your data from malicious attacks.</a:t>
          </a:r>
          <a:endParaRPr lang="en-US"/>
        </a:p>
      </dgm:t>
    </dgm:pt>
    <dgm:pt modelId="{F6FBAB5B-ED60-4FC2-AF8F-A841124C668B}" type="parTrans" cxnId="{9E8479F8-79CD-4A71-81B5-CC41C53F6FAC}">
      <dgm:prSet/>
      <dgm:spPr/>
      <dgm:t>
        <a:bodyPr/>
        <a:lstStyle/>
        <a:p>
          <a:endParaRPr lang="en-US"/>
        </a:p>
      </dgm:t>
    </dgm:pt>
    <dgm:pt modelId="{C593E6EC-8571-4C9B-AC36-EDAE4984B8CF}" type="sibTrans" cxnId="{9E8479F8-79CD-4A71-81B5-CC41C53F6FAC}">
      <dgm:prSet/>
      <dgm:spPr/>
      <dgm:t>
        <a:bodyPr/>
        <a:lstStyle/>
        <a:p>
          <a:endParaRPr lang="en-US"/>
        </a:p>
      </dgm:t>
    </dgm:pt>
    <dgm:pt modelId="{1EA86592-E7A3-47EE-9586-D000C3373778}">
      <dgm:prSet/>
      <dgm:spPr/>
      <dgm:t>
        <a:bodyPr/>
        <a:lstStyle/>
        <a:p>
          <a:r>
            <a:rPr lang="en-US" b="1" i="0" baseline="0"/>
            <a:t>Regulatory Compliance: </a:t>
          </a:r>
          <a:r>
            <a:rPr lang="en-US" b="0" i="0" baseline="0"/>
            <a:t>Meets requirements for data retention and integrity, as mandated by many industry regulations (e.g., financial, healthcare).</a:t>
          </a:r>
          <a:endParaRPr lang="en-US"/>
        </a:p>
      </dgm:t>
    </dgm:pt>
    <dgm:pt modelId="{500792F2-F73E-42E9-A082-6A6312EC5F6A}" type="parTrans" cxnId="{4FE275B5-0D96-4F99-89F3-3973744AD6ED}">
      <dgm:prSet/>
      <dgm:spPr/>
      <dgm:t>
        <a:bodyPr/>
        <a:lstStyle/>
        <a:p>
          <a:endParaRPr lang="en-US"/>
        </a:p>
      </dgm:t>
    </dgm:pt>
    <dgm:pt modelId="{CD50174E-C058-4874-B9D7-BB56331F7EFD}" type="sibTrans" cxnId="{4FE275B5-0D96-4F99-89F3-3973744AD6ED}">
      <dgm:prSet/>
      <dgm:spPr/>
      <dgm:t>
        <a:bodyPr/>
        <a:lstStyle/>
        <a:p>
          <a:endParaRPr lang="en-US"/>
        </a:p>
      </dgm:t>
    </dgm:pt>
    <dgm:pt modelId="{4626D5C6-D4A8-4A30-B8B6-3E5AC48D7915}">
      <dgm:prSet/>
      <dgm:spPr/>
      <dgm:t>
        <a:bodyPr/>
        <a:lstStyle/>
        <a:p>
          <a:r>
            <a:rPr lang="en-US" b="1" i="0" baseline="0"/>
            <a:t>Data Integrity: </a:t>
          </a:r>
          <a:r>
            <a:rPr lang="en-US" b="0" i="0" baseline="0"/>
            <a:t>Ensures that backup files remain unchanged and available for restore operations throughout their retention period.</a:t>
          </a:r>
          <a:endParaRPr lang="en-US"/>
        </a:p>
      </dgm:t>
    </dgm:pt>
    <dgm:pt modelId="{45AA8C51-4EB5-4106-BDC9-B75984B242B9}" type="parTrans" cxnId="{B54A5854-AA08-42E2-9C85-42C7835F38EB}">
      <dgm:prSet/>
      <dgm:spPr/>
      <dgm:t>
        <a:bodyPr/>
        <a:lstStyle/>
        <a:p>
          <a:endParaRPr lang="en-US"/>
        </a:p>
      </dgm:t>
    </dgm:pt>
    <dgm:pt modelId="{03A11520-0348-49F2-8A7B-205244F0A235}" type="sibTrans" cxnId="{B54A5854-AA08-42E2-9C85-42C7835F38EB}">
      <dgm:prSet/>
      <dgm:spPr/>
      <dgm:t>
        <a:bodyPr/>
        <a:lstStyle/>
        <a:p>
          <a:endParaRPr lang="en-US"/>
        </a:p>
      </dgm:t>
    </dgm:pt>
    <dgm:pt modelId="{8D9F80BE-4109-4249-A7F2-C54467B9505C}" type="pres">
      <dgm:prSet presAssocID="{ABE2CB4C-0D5A-4A16-BC3D-B367E378124F}" presName="root" presStyleCnt="0">
        <dgm:presLayoutVars>
          <dgm:dir/>
          <dgm:resizeHandles val="exact"/>
        </dgm:presLayoutVars>
      </dgm:prSet>
      <dgm:spPr/>
    </dgm:pt>
    <dgm:pt modelId="{E431F0AD-B85F-4CCB-9D83-E52F8109EEAD}" type="pres">
      <dgm:prSet presAssocID="{6CDD906A-D4DA-4418-A9CB-5703AFF59076}" presName="compNode" presStyleCnt="0"/>
      <dgm:spPr/>
    </dgm:pt>
    <dgm:pt modelId="{0C18DE78-969D-47B2-B817-DFBC2E4CF0ED}" type="pres">
      <dgm:prSet presAssocID="{6CDD906A-D4DA-4418-A9CB-5703AFF59076}" presName="bgRect" presStyleLbl="bgShp" presStyleIdx="0" presStyleCnt="3"/>
      <dgm:spPr/>
    </dgm:pt>
    <dgm:pt modelId="{7FA6BF21-CAA1-4B41-BF75-27C8E43DDC21}" type="pres">
      <dgm:prSet presAssocID="{6CDD906A-D4DA-4418-A9CB-5703AFF590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D75ECB39-0922-4963-8B6D-909B65AA69C7}" type="pres">
      <dgm:prSet presAssocID="{6CDD906A-D4DA-4418-A9CB-5703AFF59076}" presName="spaceRect" presStyleCnt="0"/>
      <dgm:spPr/>
    </dgm:pt>
    <dgm:pt modelId="{D1A125FD-0F74-45DD-B4D5-7073439A34EC}" type="pres">
      <dgm:prSet presAssocID="{6CDD906A-D4DA-4418-A9CB-5703AFF59076}" presName="parTx" presStyleLbl="revTx" presStyleIdx="0" presStyleCnt="3">
        <dgm:presLayoutVars>
          <dgm:chMax val="0"/>
          <dgm:chPref val="0"/>
        </dgm:presLayoutVars>
      </dgm:prSet>
      <dgm:spPr/>
    </dgm:pt>
    <dgm:pt modelId="{3AE8EFF6-16E6-4840-B15F-C82FAC5C6B71}" type="pres">
      <dgm:prSet presAssocID="{C593E6EC-8571-4C9B-AC36-EDAE4984B8CF}" presName="sibTrans" presStyleCnt="0"/>
      <dgm:spPr/>
    </dgm:pt>
    <dgm:pt modelId="{1AAF4269-B981-4D08-AFE2-C319158090CC}" type="pres">
      <dgm:prSet presAssocID="{1EA86592-E7A3-47EE-9586-D000C3373778}" presName="compNode" presStyleCnt="0"/>
      <dgm:spPr/>
    </dgm:pt>
    <dgm:pt modelId="{5E409101-600D-4FE6-B348-7DE710500623}" type="pres">
      <dgm:prSet presAssocID="{1EA86592-E7A3-47EE-9586-D000C3373778}" presName="bgRect" presStyleLbl="bgShp" presStyleIdx="1" presStyleCnt="3"/>
      <dgm:spPr/>
    </dgm:pt>
    <dgm:pt modelId="{1390D9BE-F76D-48C0-AC01-A5BAE254646D}" type="pres">
      <dgm:prSet presAssocID="{1EA86592-E7A3-47EE-9586-D000C337377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7FD3C187-F9F0-4A77-A582-675D1686A794}" type="pres">
      <dgm:prSet presAssocID="{1EA86592-E7A3-47EE-9586-D000C3373778}" presName="spaceRect" presStyleCnt="0"/>
      <dgm:spPr/>
    </dgm:pt>
    <dgm:pt modelId="{24C06351-985C-459E-8581-1334DFDC4DC8}" type="pres">
      <dgm:prSet presAssocID="{1EA86592-E7A3-47EE-9586-D000C3373778}" presName="parTx" presStyleLbl="revTx" presStyleIdx="1" presStyleCnt="3">
        <dgm:presLayoutVars>
          <dgm:chMax val="0"/>
          <dgm:chPref val="0"/>
        </dgm:presLayoutVars>
      </dgm:prSet>
      <dgm:spPr/>
    </dgm:pt>
    <dgm:pt modelId="{53639F11-5D5F-4EA7-BAF3-A77DE0C5E081}" type="pres">
      <dgm:prSet presAssocID="{CD50174E-C058-4874-B9D7-BB56331F7EFD}" presName="sibTrans" presStyleCnt="0"/>
      <dgm:spPr/>
    </dgm:pt>
    <dgm:pt modelId="{6495D396-AE50-4EB2-B4D3-2E16149D285A}" type="pres">
      <dgm:prSet presAssocID="{4626D5C6-D4A8-4A30-B8B6-3E5AC48D7915}" presName="compNode" presStyleCnt="0"/>
      <dgm:spPr/>
    </dgm:pt>
    <dgm:pt modelId="{7F7E8842-A91B-47CC-844A-A1D64438F5B3}" type="pres">
      <dgm:prSet presAssocID="{4626D5C6-D4A8-4A30-B8B6-3E5AC48D7915}" presName="bgRect" presStyleLbl="bgShp" presStyleIdx="2" presStyleCnt="3"/>
      <dgm:spPr/>
    </dgm:pt>
    <dgm:pt modelId="{BC33BD40-E6B7-423D-9A2A-6F21510335C8}" type="pres">
      <dgm:prSet presAssocID="{4626D5C6-D4A8-4A30-B8B6-3E5AC48D79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D35D64E2-0158-424D-8157-1A0E643F1172}" type="pres">
      <dgm:prSet presAssocID="{4626D5C6-D4A8-4A30-B8B6-3E5AC48D7915}" presName="spaceRect" presStyleCnt="0"/>
      <dgm:spPr/>
    </dgm:pt>
    <dgm:pt modelId="{538B9F53-305A-44E2-8B17-937E4395C36E}" type="pres">
      <dgm:prSet presAssocID="{4626D5C6-D4A8-4A30-B8B6-3E5AC48D7915}" presName="parTx" presStyleLbl="revTx" presStyleIdx="2" presStyleCnt="3">
        <dgm:presLayoutVars>
          <dgm:chMax val="0"/>
          <dgm:chPref val="0"/>
        </dgm:presLayoutVars>
      </dgm:prSet>
      <dgm:spPr/>
    </dgm:pt>
  </dgm:ptLst>
  <dgm:cxnLst>
    <dgm:cxn modelId="{E4053505-14C6-4FD7-AFCA-CF2EB6ACCFC9}" type="presOf" srcId="{6CDD906A-D4DA-4418-A9CB-5703AFF59076}" destId="{D1A125FD-0F74-45DD-B4D5-7073439A34EC}" srcOrd="0" destOrd="0" presId="urn:microsoft.com/office/officeart/2018/2/layout/IconVerticalSolidList"/>
    <dgm:cxn modelId="{86C6134C-91D9-49AD-9DC7-57E83A6C3561}" type="presOf" srcId="{4626D5C6-D4A8-4A30-B8B6-3E5AC48D7915}" destId="{538B9F53-305A-44E2-8B17-937E4395C36E}" srcOrd="0" destOrd="0" presId="urn:microsoft.com/office/officeart/2018/2/layout/IconVerticalSolidList"/>
    <dgm:cxn modelId="{B54A5854-AA08-42E2-9C85-42C7835F38EB}" srcId="{ABE2CB4C-0D5A-4A16-BC3D-B367E378124F}" destId="{4626D5C6-D4A8-4A30-B8B6-3E5AC48D7915}" srcOrd="2" destOrd="0" parTransId="{45AA8C51-4EB5-4106-BDC9-B75984B242B9}" sibTransId="{03A11520-0348-49F2-8A7B-205244F0A235}"/>
    <dgm:cxn modelId="{0CDF3790-4E0F-4863-A3D5-65435CE37E77}" type="presOf" srcId="{1EA86592-E7A3-47EE-9586-D000C3373778}" destId="{24C06351-985C-459E-8581-1334DFDC4DC8}" srcOrd="0" destOrd="0" presId="urn:microsoft.com/office/officeart/2018/2/layout/IconVerticalSolidList"/>
    <dgm:cxn modelId="{3836A59C-93FD-4712-86E4-58C01804C0D7}" type="presOf" srcId="{ABE2CB4C-0D5A-4A16-BC3D-B367E378124F}" destId="{8D9F80BE-4109-4249-A7F2-C54467B9505C}" srcOrd="0" destOrd="0" presId="urn:microsoft.com/office/officeart/2018/2/layout/IconVerticalSolidList"/>
    <dgm:cxn modelId="{4FE275B5-0D96-4F99-89F3-3973744AD6ED}" srcId="{ABE2CB4C-0D5A-4A16-BC3D-B367E378124F}" destId="{1EA86592-E7A3-47EE-9586-D000C3373778}" srcOrd="1" destOrd="0" parTransId="{500792F2-F73E-42E9-A082-6A6312EC5F6A}" sibTransId="{CD50174E-C058-4874-B9D7-BB56331F7EFD}"/>
    <dgm:cxn modelId="{9E8479F8-79CD-4A71-81B5-CC41C53F6FAC}" srcId="{ABE2CB4C-0D5A-4A16-BC3D-B367E378124F}" destId="{6CDD906A-D4DA-4418-A9CB-5703AFF59076}" srcOrd="0" destOrd="0" parTransId="{F6FBAB5B-ED60-4FC2-AF8F-A841124C668B}" sibTransId="{C593E6EC-8571-4C9B-AC36-EDAE4984B8CF}"/>
    <dgm:cxn modelId="{392007D0-0E9A-498D-BDDF-EAD0333C0050}" type="presParOf" srcId="{8D9F80BE-4109-4249-A7F2-C54467B9505C}" destId="{E431F0AD-B85F-4CCB-9D83-E52F8109EEAD}" srcOrd="0" destOrd="0" presId="urn:microsoft.com/office/officeart/2018/2/layout/IconVerticalSolidList"/>
    <dgm:cxn modelId="{D98188B1-DA13-4C35-924E-93BF520CB121}" type="presParOf" srcId="{E431F0AD-B85F-4CCB-9D83-E52F8109EEAD}" destId="{0C18DE78-969D-47B2-B817-DFBC2E4CF0ED}" srcOrd="0" destOrd="0" presId="urn:microsoft.com/office/officeart/2018/2/layout/IconVerticalSolidList"/>
    <dgm:cxn modelId="{3D421F98-4517-4519-B819-9F36BC340D0B}" type="presParOf" srcId="{E431F0AD-B85F-4CCB-9D83-E52F8109EEAD}" destId="{7FA6BF21-CAA1-4B41-BF75-27C8E43DDC21}" srcOrd="1" destOrd="0" presId="urn:microsoft.com/office/officeart/2018/2/layout/IconVerticalSolidList"/>
    <dgm:cxn modelId="{A283300A-F45B-4949-B727-B7F0CB8FEE38}" type="presParOf" srcId="{E431F0AD-B85F-4CCB-9D83-E52F8109EEAD}" destId="{D75ECB39-0922-4963-8B6D-909B65AA69C7}" srcOrd="2" destOrd="0" presId="urn:microsoft.com/office/officeart/2018/2/layout/IconVerticalSolidList"/>
    <dgm:cxn modelId="{F0FB5F63-364D-496E-807A-F4F831A17AAC}" type="presParOf" srcId="{E431F0AD-B85F-4CCB-9D83-E52F8109EEAD}" destId="{D1A125FD-0F74-45DD-B4D5-7073439A34EC}" srcOrd="3" destOrd="0" presId="urn:microsoft.com/office/officeart/2018/2/layout/IconVerticalSolidList"/>
    <dgm:cxn modelId="{A64CB305-AF59-4B84-81B2-EA8BDDB5DEB0}" type="presParOf" srcId="{8D9F80BE-4109-4249-A7F2-C54467B9505C}" destId="{3AE8EFF6-16E6-4840-B15F-C82FAC5C6B71}" srcOrd="1" destOrd="0" presId="urn:microsoft.com/office/officeart/2018/2/layout/IconVerticalSolidList"/>
    <dgm:cxn modelId="{0A047CD2-6442-4A76-A0E9-481C3A761FA5}" type="presParOf" srcId="{8D9F80BE-4109-4249-A7F2-C54467B9505C}" destId="{1AAF4269-B981-4D08-AFE2-C319158090CC}" srcOrd="2" destOrd="0" presId="urn:microsoft.com/office/officeart/2018/2/layout/IconVerticalSolidList"/>
    <dgm:cxn modelId="{47890CC1-72EA-4BE1-81A1-4161BCC653A5}" type="presParOf" srcId="{1AAF4269-B981-4D08-AFE2-C319158090CC}" destId="{5E409101-600D-4FE6-B348-7DE710500623}" srcOrd="0" destOrd="0" presId="urn:microsoft.com/office/officeart/2018/2/layout/IconVerticalSolidList"/>
    <dgm:cxn modelId="{F45711F6-D80A-4D1F-9654-E0DC25C6321C}" type="presParOf" srcId="{1AAF4269-B981-4D08-AFE2-C319158090CC}" destId="{1390D9BE-F76D-48C0-AC01-A5BAE254646D}" srcOrd="1" destOrd="0" presId="urn:microsoft.com/office/officeart/2018/2/layout/IconVerticalSolidList"/>
    <dgm:cxn modelId="{D13F7A6E-0512-417E-8527-E0C07B982DE2}" type="presParOf" srcId="{1AAF4269-B981-4D08-AFE2-C319158090CC}" destId="{7FD3C187-F9F0-4A77-A582-675D1686A794}" srcOrd="2" destOrd="0" presId="urn:microsoft.com/office/officeart/2018/2/layout/IconVerticalSolidList"/>
    <dgm:cxn modelId="{C60DAB36-DB34-4E3B-87DB-5AAD1AAA3D93}" type="presParOf" srcId="{1AAF4269-B981-4D08-AFE2-C319158090CC}" destId="{24C06351-985C-459E-8581-1334DFDC4DC8}" srcOrd="3" destOrd="0" presId="urn:microsoft.com/office/officeart/2018/2/layout/IconVerticalSolidList"/>
    <dgm:cxn modelId="{3DAFF61E-B017-49F8-8BBC-BC4A1D6E7FA8}" type="presParOf" srcId="{8D9F80BE-4109-4249-A7F2-C54467B9505C}" destId="{53639F11-5D5F-4EA7-BAF3-A77DE0C5E081}" srcOrd="3" destOrd="0" presId="urn:microsoft.com/office/officeart/2018/2/layout/IconVerticalSolidList"/>
    <dgm:cxn modelId="{A3879C90-7111-4ED0-AD58-4C096AF7105D}" type="presParOf" srcId="{8D9F80BE-4109-4249-A7F2-C54467B9505C}" destId="{6495D396-AE50-4EB2-B4D3-2E16149D285A}" srcOrd="4" destOrd="0" presId="urn:microsoft.com/office/officeart/2018/2/layout/IconVerticalSolidList"/>
    <dgm:cxn modelId="{8328F705-2C1A-4929-936D-99A8C141CDF7}" type="presParOf" srcId="{6495D396-AE50-4EB2-B4D3-2E16149D285A}" destId="{7F7E8842-A91B-47CC-844A-A1D64438F5B3}" srcOrd="0" destOrd="0" presId="urn:microsoft.com/office/officeart/2018/2/layout/IconVerticalSolidList"/>
    <dgm:cxn modelId="{702917CC-7875-4E63-BF1F-9ADFC3A58160}" type="presParOf" srcId="{6495D396-AE50-4EB2-B4D3-2E16149D285A}" destId="{BC33BD40-E6B7-423D-9A2A-6F21510335C8}" srcOrd="1" destOrd="0" presId="urn:microsoft.com/office/officeart/2018/2/layout/IconVerticalSolidList"/>
    <dgm:cxn modelId="{45BDA446-8EBB-427C-A46D-ED9043F80FF4}" type="presParOf" srcId="{6495D396-AE50-4EB2-B4D3-2E16149D285A}" destId="{D35D64E2-0158-424D-8157-1A0E643F1172}" srcOrd="2" destOrd="0" presId="urn:microsoft.com/office/officeart/2018/2/layout/IconVerticalSolidList"/>
    <dgm:cxn modelId="{E4B11CB0-AA0A-4F5F-8AD5-1388C8A60955}" type="presParOf" srcId="{6495D396-AE50-4EB2-B4D3-2E16149D285A}" destId="{538B9F53-305A-44E2-8B17-937E4395C36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110E3B-F264-4855-A1E7-2506BA5114C7}" type="doc">
      <dgm:prSet loTypeId="urn:microsoft.com/office/officeart/2005/8/layout/vList2" loCatId="list" qsTypeId="urn:microsoft.com/office/officeart/2005/8/quickstyle/simple1" qsCatId="simple" csTypeId="urn:microsoft.com/office/officeart/2005/8/colors/accent0_2" csCatId="mainScheme"/>
      <dgm:spPr/>
      <dgm:t>
        <a:bodyPr/>
        <a:lstStyle/>
        <a:p>
          <a:endParaRPr lang="en-US"/>
        </a:p>
      </dgm:t>
    </dgm:pt>
    <dgm:pt modelId="{D276491A-EA08-461D-B24A-4935638A26E3}">
      <dgm:prSet/>
      <dgm:spPr/>
      <dgm:t>
        <a:bodyPr/>
        <a:lstStyle/>
        <a:p>
          <a:r>
            <a:rPr lang="en-US" baseline="0" dirty="0"/>
            <a:t>In AI, </a:t>
          </a:r>
          <a:r>
            <a:rPr lang="en-US" b="1" baseline="0" dirty="0"/>
            <a:t>embeddings</a:t>
          </a:r>
          <a:r>
            <a:rPr lang="en-US" baseline="0" dirty="0"/>
            <a:t> are dense vector representations of data—such as text, images, or audio—that capture semantic meaning. </a:t>
          </a:r>
          <a:endParaRPr lang="en-US" dirty="0"/>
        </a:p>
      </dgm:t>
    </dgm:pt>
    <dgm:pt modelId="{7919D322-18C4-465E-8351-8C0CBD9F2AF1}" type="parTrans" cxnId="{AAEAD9D9-0897-4B86-A097-E8F214403890}">
      <dgm:prSet/>
      <dgm:spPr/>
      <dgm:t>
        <a:bodyPr/>
        <a:lstStyle/>
        <a:p>
          <a:endParaRPr lang="en-US"/>
        </a:p>
      </dgm:t>
    </dgm:pt>
    <dgm:pt modelId="{F3866B9C-BC2A-46B0-A0F4-65770A0F2327}" type="sibTrans" cxnId="{AAEAD9D9-0897-4B86-A097-E8F214403890}">
      <dgm:prSet/>
      <dgm:spPr/>
      <dgm:t>
        <a:bodyPr/>
        <a:lstStyle/>
        <a:p>
          <a:endParaRPr lang="en-US"/>
        </a:p>
      </dgm:t>
    </dgm:pt>
    <dgm:pt modelId="{3A859AB7-2409-4C66-B059-ED533B8633CC}">
      <dgm:prSet/>
      <dgm:spPr/>
      <dgm:t>
        <a:bodyPr/>
        <a:lstStyle/>
        <a:p>
          <a:r>
            <a:rPr lang="en-US" baseline="0"/>
            <a:t>For example, words with similar meanings will have embeddings that are close together in vector space. </a:t>
          </a:r>
          <a:endParaRPr lang="en-US"/>
        </a:p>
      </dgm:t>
    </dgm:pt>
    <dgm:pt modelId="{E33023CE-3703-4A7B-AEEC-4373219462B9}" type="parTrans" cxnId="{B4DE8CA8-394B-471B-85A9-B788247A0A8E}">
      <dgm:prSet/>
      <dgm:spPr/>
      <dgm:t>
        <a:bodyPr/>
        <a:lstStyle/>
        <a:p>
          <a:endParaRPr lang="en-US"/>
        </a:p>
      </dgm:t>
    </dgm:pt>
    <dgm:pt modelId="{363B4C9E-9F40-4B25-9FD2-64CBFE35EBFF}" type="sibTrans" cxnId="{B4DE8CA8-394B-471B-85A9-B788247A0A8E}">
      <dgm:prSet/>
      <dgm:spPr/>
      <dgm:t>
        <a:bodyPr/>
        <a:lstStyle/>
        <a:p>
          <a:endParaRPr lang="en-US"/>
        </a:p>
      </dgm:t>
    </dgm:pt>
    <dgm:pt modelId="{65500AA7-967E-4371-AED3-CD0EFC4FC725}">
      <dgm:prSet/>
      <dgm:spPr/>
      <dgm:t>
        <a:bodyPr/>
        <a:lstStyle/>
        <a:p>
          <a:r>
            <a:rPr lang="en-US" baseline="0"/>
            <a:t>This allows AI systems to perform </a:t>
          </a:r>
          <a:r>
            <a:rPr lang="en-US" b="1" baseline="0"/>
            <a:t>semantic search</a:t>
          </a:r>
          <a:r>
            <a:rPr lang="en-US" baseline="0"/>
            <a:t>, </a:t>
          </a:r>
          <a:r>
            <a:rPr lang="en-US" b="1" baseline="0"/>
            <a:t>recommendation</a:t>
          </a:r>
          <a:r>
            <a:rPr lang="en-US" baseline="0"/>
            <a:t>, and </a:t>
          </a:r>
          <a:r>
            <a:rPr lang="en-US" b="1" baseline="0"/>
            <a:t>classification</a:t>
          </a:r>
          <a:r>
            <a:rPr lang="en-US" baseline="0"/>
            <a:t> tasks more effectively than traditional keyword-based methods.</a:t>
          </a:r>
          <a:endParaRPr lang="en-US"/>
        </a:p>
      </dgm:t>
    </dgm:pt>
    <dgm:pt modelId="{3D173B40-D5AF-4145-B45B-FCABDAC61117}" type="parTrans" cxnId="{9E7299AF-E438-46EF-A313-7806E717A24C}">
      <dgm:prSet/>
      <dgm:spPr/>
      <dgm:t>
        <a:bodyPr/>
        <a:lstStyle/>
        <a:p>
          <a:endParaRPr lang="en-US"/>
        </a:p>
      </dgm:t>
    </dgm:pt>
    <dgm:pt modelId="{26EBA326-5D39-43E2-8C56-5FC3D28D27B9}" type="sibTrans" cxnId="{9E7299AF-E438-46EF-A313-7806E717A24C}">
      <dgm:prSet/>
      <dgm:spPr/>
      <dgm:t>
        <a:bodyPr/>
        <a:lstStyle/>
        <a:p>
          <a:endParaRPr lang="en-US"/>
        </a:p>
      </dgm:t>
    </dgm:pt>
    <dgm:pt modelId="{D1834C9D-29AB-4F42-B602-8A04D9B38D87}" type="pres">
      <dgm:prSet presAssocID="{61110E3B-F264-4855-A1E7-2506BA5114C7}" presName="linear" presStyleCnt="0">
        <dgm:presLayoutVars>
          <dgm:animLvl val="lvl"/>
          <dgm:resizeHandles val="exact"/>
        </dgm:presLayoutVars>
      </dgm:prSet>
      <dgm:spPr/>
    </dgm:pt>
    <dgm:pt modelId="{09A3BBCA-A4F7-42FC-A49D-3B790377A1D4}" type="pres">
      <dgm:prSet presAssocID="{D276491A-EA08-461D-B24A-4935638A26E3}" presName="parentText" presStyleLbl="node1" presStyleIdx="0" presStyleCnt="3">
        <dgm:presLayoutVars>
          <dgm:chMax val="0"/>
          <dgm:bulletEnabled val="1"/>
        </dgm:presLayoutVars>
      </dgm:prSet>
      <dgm:spPr/>
    </dgm:pt>
    <dgm:pt modelId="{D9BB0C4D-FCFB-41C4-B9C5-D25DDC62E7D0}" type="pres">
      <dgm:prSet presAssocID="{F3866B9C-BC2A-46B0-A0F4-65770A0F2327}" presName="spacer" presStyleCnt="0"/>
      <dgm:spPr/>
    </dgm:pt>
    <dgm:pt modelId="{25103C95-5C8D-4FE5-B682-614DCD68B59D}" type="pres">
      <dgm:prSet presAssocID="{3A859AB7-2409-4C66-B059-ED533B8633CC}" presName="parentText" presStyleLbl="node1" presStyleIdx="1" presStyleCnt="3">
        <dgm:presLayoutVars>
          <dgm:chMax val="0"/>
          <dgm:bulletEnabled val="1"/>
        </dgm:presLayoutVars>
      </dgm:prSet>
      <dgm:spPr/>
    </dgm:pt>
    <dgm:pt modelId="{B12BF8EC-9AAA-48BD-8885-DD09A88E7791}" type="pres">
      <dgm:prSet presAssocID="{363B4C9E-9F40-4B25-9FD2-64CBFE35EBFF}" presName="spacer" presStyleCnt="0"/>
      <dgm:spPr/>
    </dgm:pt>
    <dgm:pt modelId="{BCF7FD82-309B-40BE-9DC6-CAC9009A03E1}" type="pres">
      <dgm:prSet presAssocID="{65500AA7-967E-4371-AED3-CD0EFC4FC725}" presName="parentText" presStyleLbl="node1" presStyleIdx="2" presStyleCnt="3">
        <dgm:presLayoutVars>
          <dgm:chMax val="0"/>
          <dgm:bulletEnabled val="1"/>
        </dgm:presLayoutVars>
      </dgm:prSet>
      <dgm:spPr/>
    </dgm:pt>
  </dgm:ptLst>
  <dgm:cxnLst>
    <dgm:cxn modelId="{DFF32D0F-E41D-43FE-A1BB-872907E191F6}" type="presOf" srcId="{D276491A-EA08-461D-B24A-4935638A26E3}" destId="{09A3BBCA-A4F7-42FC-A49D-3B790377A1D4}" srcOrd="0" destOrd="0" presId="urn:microsoft.com/office/officeart/2005/8/layout/vList2"/>
    <dgm:cxn modelId="{DF02BF1A-92ED-4725-A273-B0DB18FF5354}" type="presOf" srcId="{61110E3B-F264-4855-A1E7-2506BA5114C7}" destId="{D1834C9D-29AB-4F42-B602-8A04D9B38D87}" srcOrd="0" destOrd="0" presId="urn:microsoft.com/office/officeart/2005/8/layout/vList2"/>
    <dgm:cxn modelId="{B4DE8CA8-394B-471B-85A9-B788247A0A8E}" srcId="{61110E3B-F264-4855-A1E7-2506BA5114C7}" destId="{3A859AB7-2409-4C66-B059-ED533B8633CC}" srcOrd="1" destOrd="0" parTransId="{E33023CE-3703-4A7B-AEEC-4373219462B9}" sibTransId="{363B4C9E-9F40-4B25-9FD2-64CBFE35EBFF}"/>
    <dgm:cxn modelId="{414C37AC-D48A-4274-84D1-EE66980E23C2}" type="presOf" srcId="{65500AA7-967E-4371-AED3-CD0EFC4FC725}" destId="{BCF7FD82-309B-40BE-9DC6-CAC9009A03E1}" srcOrd="0" destOrd="0" presId="urn:microsoft.com/office/officeart/2005/8/layout/vList2"/>
    <dgm:cxn modelId="{9E7299AF-E438-46EF-A313-7806E717A24C}" srcId="{61110E3B-F264-4855-A1E7-2506BA5114C7}" destId="{65500AA7-967E-4371-AED3-CD0EFC4FC725}" srcOrd="2" destOrd="0" parTransId="{3D173B40-D5AF-4145-B45B-FCABDAC61117}" sibTransId="{26EBA326-5D39-43E2-8C56-5FC3D28D27B9}"/>
    <dgm:cxn modelId="{414C04CF-0C5F-4BFB-BAAC-66361CB75BD4}" type="presOf" srcId="{3A859AB7-2409-4C66-B059-ED533B8633CC}" destId="{25103C95-5C8D-4FE5-B682-614DCD68B59D}" srcOrd="0" destOrd="0" presId="urn:microsoft.com/office/officeart/2005/8/layout/vList2"/>
    <dgm:cxn modelId="{AAEAD9D9-0897-4B86-A097-E8F214403890}" srcId="{61110E3B-F264-4855-A1E7-2506BA5114C7}" destId="{D276491A-EA08-461D-B24A-4935638A26E3}" srcOrd="0" destOrd="0" parTransId="{7919D322-18C4-465E-8351-8C0CBD9F2AF1}" sibTransId="{F3866B9C-BC2A-46B0-A0F4-65770A0F2327}"/>
    <dgm:cxn modelId="{CCD0BDB7-667A-4BAA-98AA-6FF24E826618}" type="presParOf" srcId="{D1834C9D-29AB-4F42-B602-8A04D9B38D87}" destId="{09A3BBCA-A4F7-42FC-A49D-3B790377A1D4}" srcOrd="0" destOrd="0" presId="urn:microsoft.com/office/officeart/2005/8/layout/vList2"/>
    <dgm:cxn modelId="{88278DB1-4FA8-47CC-A43A-72C18E6A1042}" type="presParOf" srcId="{D1834C9D-29AB-4F42-B602-8A04D9B38D87}" destId="{D9BB0C4D-FCFB-41C4-B9C5-D25DDC62E7D0}" srcOrd="1" destOrd="0" presId="urn:microsoft.com/office/officeart/2005/8/layout/vList2"/>
    <dgm:cxn modelId="{375CBBE4-98DF-4D6B-BE7F-BE76E48F3D2E}" type="presParOf" srcId="{D1834C9D-29AB-4F42-B602-8A04D9B38D87}" destId="{25103C95-5C8D-4FE5-B682-614DCD68B59D}" srcOrd="2" destOrd="0" presId="urn:microsoft.com/office/officeart/2005/8/layout/vList2"/>
    <dgm:cxn modelId="{E326E167-16E0-4DDC-9905-F93DB1C7342D}" type="presParOf" srcId="{D1834C9D-29AB-4F42-B602-8A04D9B38D87}" destId="{B12BF8EC-9AAA-48BD-8885-DD09A88E7791}" srcOrd="3" destOrd="0" presId="urn:microsoft.com/office/officeart/2005/8/layout/vList2"/>
    <dgm:cxn modelId="{A900116A-C237-4BD2-8EE7-5F6819296475}" type="presParOf" srcId="{D1834C9D-29AB-4F42-B602-8A04D9B38D87}" destId="{BCF7FD82-309B-40BE-9DC6-CAC9009A03E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84B38F-E0CF-43A0-8311-960460F80F80}"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8FE44194-0967-4195-9235-51ABAC1A719F}">
      <dgm:prSet/>
      <dgm:spPr>
        <a:solidFill>
          <a:schemeClr val="accent2">
            <a:lumMod val="75000"/>
          </a:schemeClr>
        </a:solidFill>
      </dgm:spPr>
      <dgm:t>
        <a:bodyPr/>
        <a:lstStyle/>
        <a:p>
          <a:r>
            <a:rPr lang="en-US" b="1" dirty="0"/>
            <a:t>AI_GENERATE_EMBEDDINGS Function</a:t>
          </a:r>
          <a:endParaRPr lang="en-US" dirty="0"/>
        </a:p>
      </dgm:t>
    </dgm:pt>
    <dgm:pt modelId="{D9FF8390-32F4-4B8E-9901-5C1D1C867CF8}" type="parTrans" cxnId="{A7BB9E0D-69EB-4B4D-BB89-DA14CA153E95}">
      <dgm:prSet/>
      <dgm:spPr/>
      <dgm:t>
        <a:bodyPr/>
        <a:lstStyle/>
        <a:p>
          <a:endParaRPr lang="en-US"/>
        </a:p>
      </dgm:t>
    </dgm:pt>
    <dgm:pt modelId="{BEEF46D1-57F9-402C-BDAE-B98D28886CE9}" type="sibTrans" cxnId="{A7BB9E0D-69EB-4B4D-BB89-DA14CA153E95}">
      <dgm:prSet/>
      <dgm:spPr/>
      <dgm:t>
        <a:bodyPr/>
        <a:lstStyle/>
        <a:p>
          <a:endParaRPr lang="en-US"/>
        </a:p>
      </dgm:t>
    </dgm:pt>
    <dgm:pt modelId="{EA5F9675-6224-438B-A346-8A6D6EAE8923}">
      <dgm:prSet/>
      <dgm:spPr/>
      <dgm:t>
        <a:bodyPr/>
        <a:lstStyle/>
        <a:p>
          <a:r>
            <a:rPr lang="en-US" dirty="0"/>
            <a:t>This new T-SQL function allows you to generate embeddings directly within SQL Server using a pre-defined AI model stored in the database. </a:t>
          </a:r>
        </a:p>
      </dgm:t>
    </dgm:pt>
    <dgm:pt modelId="{B2704F4F-E9E5-4A8B-A355-387BE403655C}" type="parTrans" cxnId="{4D4076D0-80C0-437C-B819-15127F549737}">
      <dgm:prSet/>
      <dgm:spPr/>
      <dgm:t>
        <a:bodyPr/>
        <a:lstStyle/>
        <a:p>
          <a:endParaRPr lang="en-US"/>
        </a:p>
      </dgm:t>
    </dgm:pt>
    <dgm:pt modelId="{A1685A1C-DCB2-4CC5-BAFC-04A5C498325C}" type="sibTrans" cxnId="{4D4076D0-80C0-437C-B819-15127F549737}">
      <dgm:prSet/>
      <dgm:spPr/>
      <dgm:t>
        <a:bodyPr/>
        <a:lstStyle/>
        <a:p>
          <a:endParaRPr lang="en-US"/>
        </a:p>
      </dgm:t>
    </dgm:pt>
    <dgm:pt modelId="{5E4470AF-9514-4715-9A27-2951B733137B}">
      <dgm:prSet/>
      <dgm:spPr>
        <a:solidFill>
          <a:schemeClr val="accent2">
            <a:lumMod val="75000"/>
          </a:schemeClr>
        </a:solidFill>
      </dgm:spPr>
      <dgm:t>
        <a:bodyPr/>
        <a:lstStyle/>
        <a:p>
          <a:pPr>
            <a:buNone/>
          </a:pPr>
          <a:r>
            <a:rPr lang="en-US" b="1"/>
            <a:t>Vector Data Type</a:t>
          </a:r>
          <a:endParaRPr lang="en-US" dirty="0"/>
        </a:p>
      </dgm:t>
    </dgm:pt>
    <dgm:pt modelId="{DB8F74F3-5176-4EE5-93E4-73C83871EC02}" type="parTrans" cxnId="{18DF5B6A-A75D-477A-9F6B-55B84F2EBB69}">
      <dgm:prSet/>
      <dgm:spPr/>
      <dgm:t>
        <a:bodyPr/>
        <a:lstStyle/>
        <a:p>
          <a:endParaRPr lang="en-US"/>
        </a:p>
      </dgm:t>
    </dgm:pt>
    <dgm:pt modelId="{662BCD35-70AF-4520-8121-D5D17C8B7812}" type="sibTrans" cxnId="{18DF5B6A-A75D-477A-9F6B-55B84F2EBB69}">
      <dgm:prSet/>
      <dgm:spPr/>
      <dgm:t>
        <a:bodyPr/>
        <a:lstStyle/>
        <a:p>
          <a:endParaRPr lang="en-US"/>
        </a:p>
      </dgm:t>
    </dgm:pt>
    <dgm:pt modelId="{43825BE1-3C59-4C61-8908-C60534BB1F70}">
      <dgm:prSet/>
      <dgm:spPr/>
      <dgm:t>
        <a:bodyPr/>
        <a:lstStyle/>
        <a:p>
          <a:r>
            <a:rPr lang="en-US" dirty="0"/>
            <a:t>SQL Server 2025 supports a </a:t>
          </a:r>
          <a:r>
            <a:rPr lang="en-US" b="1" dirty="0"/>
            <a:t>native vector data type</a:t>
          </a:r>
          <a:r>
            <a:rPr lang="en-US" dirty="0"/>
            <a:t>, allowing you to store and query embeddings directly in the database. This eliminates the need for external vector databases like Pinecone or FAISS</a:t>
          </a:r>
        </a:p>
      </dgm:t>
    </dgm:pt>
    <dgm:pt modelId="{9F269CB8-8C5B-4209-8DA1-544553AC5E3E}" type="parTrans" cxnId="{78B76461-9E2A-4663-A1F5-74A35FD29AEB}">
      <dgm:prSet/>
      <dgm:spPr/>
      <dgm:t>
        <a:bodyPr/>
        <a:lstStyle/>
        <a:p>
          <a:endParaRPr lang="en-US"/>
        </a:p>
      </dgm:t>
    </dgm:pt>
    <dgm:pt modelId="{66DFF9B8-D2FC-42FC-B239-B88992641CA1}" type="sibTrans" cxnId="{78B76461-9E2A-4663-A1F5-74A35FD29AEB}">
      <dgm:prSet/>
      <dgm:spPr/>
      <dgm:t>
        <a:bodyPr/>
        <a:lstStyle/>
        <a:p>
          <a:endParaRPr lang="en-US"/>
        </a:p>
      </dgm:t>
    </dgm:pt>
    <dgm:pt modelId="{905E4FCB-2FC6-41B5-A52F-E4A771B9307F}" type="pres">
      <dgm:prSet presAssocID="{3E84B38F-E0CF-43A0-8311-960460F80F80}" presName="Name0" presStyleCnt="0">
        <dgm:presLayoutVars>
          <dgm:dir/>
          <dgm:animLvl val="lvl"/>
          <dgm:resizeHandles val="exact"/>
        </dgm:presLayoutVars>
      </dgm:prSet>
      <dgm:spPr/>
    </dgm:pt>
    <dgm:pt modelId="{2FDC5918-0788-442D-A7C8-C6D18C5556D9}" type="pres">
      <dgm:prSet presAssocID="{8FE44194-0967-4195-9235-51ABAC1A719F}" presName="composite" presStyleCnt="0"/>
      <dgm:spPr/>
    </dgm:pt>
    <dgm:pt modelId="{9DEDA1B8-06FD-42F2-81A9-FD0019CC13FC}" type="pres">
      <dgm:prSet presAssocID="{8FE44194-0967-4195-9235-51ABAC1A719F}" presName="parTx" presStyleLbl="alignNode1" presStyleIdx="0" presStyleCnt="2">
        <dgm:presLayoutVars>
          <dgm:chMax val="0"/>
          <dgm:chPref val="0"/>
          <dgm:bulletEnabled val="1"/>
        </dgm:presLayoutVars>
      </dgm:prSet>
      <dgm:spPr/>
    </dgm:pt>
    <dgm:pt modelId="{7447CD82-C9DC-4EDC-A047-E04BFFE22D3E}" type="pres">
      <dgm:prSet presAssocID="{8FE44194-0967-4195-9235-51ABAC1A719F}" presName="desTx" presStyleLbl="alignAccFollowNode1" presStyleIdx="0" presStyleCnt="2">
        <dgm:presLayoutVars>
          <dgm:bulletEnabled val="1"/>
        </dgm:presLayoutVars>
      </dgm:prSet>
      <dgm:spPr/>
    </dgm:pt>
    <dgm:pt modelId="{D7141BE7-AEFB-4089-86FF-C411C9E79D79}" type="pres">
      <dgm:prSet presAssocID="{BEEF46D1-57F9-402C-BDAE-B98D28886CE9}" presName="space" presStyleCnt="0"/>
      <dgm:spPr/>
    </dgm:pt>
    <dgm:pt modelId="{D9584511-9DD5-48F2-9306-C7140C52AAF0}" type="pres">
      <dgm:prSet presAssocID="{5E4470AF-9514-4715-9A27-2951B733137B}" presName="composite" presStyleCnt="0"/>
      <dgm:spPr/>
    </dgm:pt>
    <dgm:pt modelId="{8E7CBB00-EF17-4EF3-8A57-B45D274F1C23}" type="pres">
      <dgm:prSet presAssocID="{5E4470AF-9514-4715-9A27-2951B733137B}" presName="parTx" presStyleLbl="alignNode1" presStyleIdx="1" presStyleCnt="2">
        <dgm:presLayoutVars>
          <dgm:chMax val="0"/>
          <dgm:chPref val="0"/>
          <dgm:bulletEnabled val="1"/>
        </dgm:presLayoutVars>
      </dgm:prSet>
      <dgm:spPr/>
    </dgm:pt>
    <dgm:pt modelId="{86DA7470-8898-43A6-8E9F-135F6D41C82A}" type="pres">
      <dgm:prSet presAssocID="{5E4470AF-9514-4715-9A27-2951B733137B}" presName="desTx" presStyleLbl="alignAccFollowNode1" presStyleIdx="1" presStyleCnt="2">
        <dgm:presLayoutVars>
          <dgm:bulletEnabled val="1"/>
        </dgm:presLayoutVars>
      </dgm:prSet>
      <dgm:spPr/>
    </dgm:pt>
  </dgm:ptLst>
  <dgm:cxnLst>
    <dgm:cxn modelId="{A7BB9E0D-69EB-4B4D-BB89-DA14CA153E95}" srcId="{3E84B38F-E0CF-43A0-8311-960460F80F80}" destId="{8FE44194-0967-4195-9235-51ABAC1A719F}" srcOrd="0" destOrd="0" parTransId="{D9FF8390-32F4-4B8E-9901-5C1D1C867CF8}" sibTransId="{BEEF46D1-57F9-402C-BDAE-B98D28886CE9}"/>
    <dgm:cxn modelId="{A92D8440-AF95-4EBB-9586-6C2EF609C2E9}" type="presOf" srcId="{EA5F9675-6224-438B-A346-8A6D6EAE8923}" destId="{7447CD82-C9DC-4EDC-A047-E04BFFE22D3E}" srcOrd="0" destOrd="0" presId="urn:microsoft.com/office/officeart/2005/8/layout/hList1"/>
    <dgm:cxn modelId="{78B76461-9E2A-4663-A1F5-74A35FD29AEB}" srcId="{5E4470AF-9514-4715-9A27-2951B733137B}" destId="{43825BE1-3C59-4C61-8908-C60534BB1F70}" srcOrd="0" destOrd="0" parTransId="{9F269CB8-8C5B-4209-8DA1-544553AC5E3E}" sibTransId="{66DFF9B8-D2FC-42FC-B239-B88992641CA1}"/>
    <dgm:cxn modelId="{738B2A6A-AC3A-4259-ABC2-F05ECDF0FDA3}" type="presOf" srcId="{5E4470AF-9514-4715-9A27-2951B733137B}" destId="{8E7CBB00-EF17-4EF3-8A57-B45D274F1C23}" srcOrd="0" destOrd="0" presId="urn:microsoft.com/office/officeart/2005/8/layout/hList1"/>
    <dgm:cxn modelId="{18DF5B6A-A75D-477A-9F6B-55B84F2EBB69}" srcId="{3E84B38F-E0CF-43A0-8311-960460F80F80}" destId="{5E4470AF-9514-4715-9A27-2951B733137B}" srcOrd="1" destOrd="0" parTransId="{DB8F74F3-5176-4EE5-93E4-73C83871EC02}" sibTransId="{662BCD35-70AF-4520-8121-D5D17C8B7812}"/>
    <dgm:cxn modelId="{D7470D6B-43DB-4250-B36C-BED1D628EFF2}" type="presOf" srcId="{8FE44194-0967-4195-9235-51ABAC1A719F}" destId="{9DEDA1B8-06FD-42F2-81A9-FD0019CC13FC}" srcOrd="0" destOrd="0" presId="urn:microsoft.com/office/officeart/2005/8/layout/hList1"/>
    <dgm:cxn modelId="{747C69CE-A9C8-429F-ABDF-1AE58CA71101}" type="presOf" srcId="{43825BE1-3C59-4C61-8908-C60534BB1F70}" destId="{86DA7470-8898-43A6-8E9F-135F6D41C82A}" srcOrd="0" destOrd="0" presId="urn:microsoft.com/office/officeart/2005/8/layout/hList1"/>
    <dgm:cxn modelId="{4D4076D0-80C0-437C-B819-15127F549737}" srcId="{8FE44194-0967-4195-9235-51ABAC1A719F}" destId="{EA5F9675-6224-438B-A346-8A6D6EAE8923}" srcOrd="0" destOrd="0" parTransId="{B2704F4F-E9E5-4A8B-A355-387BE403655C}" sibTransId="{A1685A1C-DCB2-4CC5-BAFC-04A5C498325C}"/>
    <dgm:cxn modelId="{6EF743F0-7064-4AFF-9EBA-966A18698336}" type="presOf" srcId="{3E84B38F-E0CF-43A0-8311-960460F80F80}" destId="{905E4FCB-2FC6-41B5-A52F-E4A771B9307F}" srcOrd="0" destOrd="0" presId="urn:microsoft.com/office/officeart/2005/8/layout/hList1"/>
    <dgm:cxn modelId="{04E7E21D-044C-484E-8235-802C6F61D561}" type="presParOf" srcId="{905E4FCB-2FC6-41B5-A52F-E4A771B9307F}" destId="{2FDC5918-0788-442D-A7C8-C6D18C5556D9}" srcOrd="0" destOrd="0" presId="urn:microsoft.com/office/officeart/2005/8/layout/hList1"/>
    <dgm:cxn modelId="{C04319B3-E5C9-456E-96CC-DD938D400708}" type="presParOf" srcId="{2FDC5918-0788-442D-A7C8-C6D18C5556D9}" destId="{9DEDA1B8-06FD-42F2-81A9-FD0019CC13FC}" srcOrd="0" destOrd="0" presId="urn:microsoft.com/office/officeart/2005/8/layout/hList1"/>
    <dgm:cxn modelId="{45DFCA0F-7CE1-4405-B3D3-9F5839CBF42F}" type="presParOf" srcId="{2FDC5918-0788-442D-A7C8-C6D18C5556D9}" destId="{7447CD82-C9DC-4EDC-A047-E04BFFE22D3E}" srcOrd="1" destOrd="0" presId="urn:microsoft.com/office/officeart/2005/8/layout/hList1"/>
    <dgm:cxn modelId="{48A40227-244B-45DC-B187-A1D12D524753}" type="presParOf" srcId="{905E4FCB-2FC6-41B5-A52F-E4A771B9307F}" destId="{D7141BE7-AEFB-4089-86FF-C411C9E79D79}" srcOrd="1" destOrd="0" presId="urn:microsoft.com/office/officeart/2005/8/layout/hList1"/>
    <dgm:cxn modelId="{2ABC2C02-7956-49C7-8A2C-26BF13C5F41F}" type="presParOf" srcId="{905E4FCB-2FC6-41B5-A52F-E4A771B9307F}" destId="{D9584511-9DD5-48F2-9306-C7140C52AAF0}" srcOrd="2" destOrd="0" presId="urn:microsoft.com/office/officeart/2005/8/layout/hList1"/>
    <dgm:cxn modelId="{7E98FAC8-7F77-42BB-A96D-6924A36F3D32}" type="presParOf" srcId="{D9584511-9DD5-48F2-9306-C7140C52AAF0}" destId="{8E7CBB00-EF17-4EF3-8A57-B45D274F1C23}" srcOrd="0" destOrd="0" presId="urn:microsoft.com/office/officeart/2005/8/layout/hList1"/>
    <dgm:cxn modelId="{741662F2-B1B8-421E-9AF4-E759149711D8}" type="presParOf" srcId="{D9584511-9DD5-48F2-9306-C7140C52AAF0}" destId="{86DA7470-8898-43A6-8E9F-135F6D41C82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0BD6EE-E208-4320-B9B9-E5755D7904C0}"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837C2014-FD6B-4A1B-993F-0746F7357AE9}">
      <dgm:prSet/>
      <dgm:spPr/>
      <dgm:t>
        <a:bodyPr/>
        <a:lstStyle/>
        <a:p>
          <a:r>
            <a:rPr lang="en-US" b="1"/>
            <a:t>Semantic Search</a:t>
          </a:r>
          <a:endParaRPr lang="en-US"/>
        </a:p>
      </dgm:t>
    </dgm:pt>
    <dgm:pt modelId="{E26AEE0A-5B05-4C67-9CDF-27686754D2FF}" type="parTrans" cxnId="{EBD9A8E3-182A-428A-AEDE-AC3747337E38}">
      <dgm:prSet/>
      <dgm:spPr/>
      <dgm:t>
        <a:bodyPr/>
        <a:lstStyle/>
        <a:p>
          <a:endParaRPr lang="en-US"/>
        </a:p>
      </dgm:t>
    </dgm:pt>
    <dgm:pt modelId="{2968EB19-126D-43BB-B807-F72E08C786A2}" type="sibTrans" cxnId="{EBD9A8E3-182A-428A-AEDE-AC3747337E38}">
      <dgm:prSet/>
      <dgm:spPr/>
      <dgm:t>
        <a:bodyPr/>
        <a:lstStyle/>
        <a:p>
          <a:endParaRPr lang="en-US"/>
        </a:p>
      </dgm:t>
    </dgm:pt>
    <dgm:pt modelId="{AE69C829-3D2B-45E7-BFCC-C5F3C138B507}">
      <dgm:prSet/>
      <dgm:spPr/>
      <dgm:t>
        <a:bodyPr/>
        <a:lstStyle/>
        <a:p>
          <a:r>
            <a:rPr lang="en-US" dirty="0"/>
            <a:t>Embed product descriptions or support tickets and use vector similarity to find relevant matches.</a:t>
          </a:r>
        </a:p>
      </dgm:t>
    </dgm:pt>
    <dgm:pt modelId="{26AF13F8-60BD-440D-9CE5-3C3E451D0B82}" type="parTrans" cxnId="{DEDE2BC9-1F58-4F21-AF94-2E4B4E88F63A}">
      <dgm:prSet/>
      <dgm:spPr/>
      <dgm:t>
        <a:bodyPr/>
        <a:lstStyle/>
        <a:p>
          <a:endParaRPr lang="en-US"/>
        </a:p>
      </dgm:t>
    </dgm:pt>
    <dgm:pt modelId="{3C219538-FB00-4FE8-B186-E0B8DC758B32}" type="sibTrans" cxnId="{DEDE2BC9-1F58-4F21-AF94-2E4B4E88F63A}">
      <dgm:prSet/>
      <dgm:spPr/>
      <dgm:t>
        <a:bodyPr/>
        <a:lstStyle/>
        <a:p>
          <a:endParaRPr lang="en-US"/>
        </a:p>
      </dgm:t>
    </dgm:pt>
    <dgm:pt modelId="{76E933E0-3142-48A5-98AC-AF7C2E3A4DF1}">
      <dgm:prSet/>
      <dgm:spPr/>
      <dgm:t>
        <a:bodyPr/>
        <a:lstStyle/>
        <a:p>
          <a:r>
            <a:rPr lang="en-US" b="1"/>
            <a:t>AI Feature Storage</a:t>
          </a:r>
          <a:endParaRPr lang="en-US"/>
        </a:p>
      </dgm:t>
    </dgm:pt>
    <dgm:pt modelId="{952454BE-774B-4887-A902-4AC777A4ABEF}" type="parTrans" cxnId="{3AEF0128-3F0C-4E80-A52F-38CF463C573C}">
      <dgm:prSet/>
      <dgm:spPr/>
      <dgm:t>
        <a:bodyPr/>
        <a:lstStyle/>
        <a:p>
          <a:endParaRPr lang="en-US"/>
        </a:p>
      </dgm:t>
    </dgm:pt>
    <dgm:pt modelId="{166E27A2-738E-4FA4-A181-E88B374AF80F}" type="sibTrans" cxnId="{3AEF0128-3F0C-4E80-A52F-38CF463C573C}">
      <dgm:prSet/>
      <dgm:spPr/>
      <dgm:t>
        <a:bodyPr/>
        <a:lstStyle/>
        <a:p>
          <a:endParaRPr lang="en-US"/>
        </a:p>
      </dgm:t>
    </dgm:pt>
    <dgm:pt modelId="{829DF706-6776-4185-9268-9173D823A4CF}">
      <dgm:prSet/>
      <dgm:spPr/>
      <dgm:t>
        <a:bodyPr/>
        <a:lstStyle/>
        <a:p>
          <a:r>
            <a:rPr lang="en-US" dirty="0"/>
            <a:t>Store embeddings from third-party AI models alongside metadata in SQL Server.</a:t>
          </a:r>
        </a:p>
      </dgm:t>
    </dgm:pt>
    <dgm:pt modelId="{B7F9B644-FA95-4471-9B91-B2D99CA12323}" type="parTrans" cxnId="{FDD65183-2D75-46CB-8BD9-D5B88D59078B}">
      <dgm:prSet/>
      <dgm:spPr/>
      <dgm:t>
        <a:bodyPr/>
        <a:lstStyle/>
        <a:p>
          <a:endParaRPr lang="en-US"/>
        </a:p>
      </dgm:t>
    </dgm:pt>
    <dgm:pt modelId="{09E7516E-25D9-4D20-BF89-F15920FC6301}" type="sibTrans" cxnId="{FDD65183-2D75-46CB-8BD9-D5B88D59078B}">
      <dgm:prSet/>
      <dgm:spPr/>
      <dgm:t>
        <a:bodyPr/>
        <a:lstStyle/>
        <a:p>
          <a:endParaRPr lang="en-US"/>
        </a:p>
      </dgm:t>
    </dgm:pt>
    <dgm:pt modelId="{B0C4692E-31B7-4BFC-8EC9-5645985128BF}">
      <dgm:prSet/>
      <dgm:spPr/>
      <dgm:t>
        <a:bodyPr/>
        <a:lstStyle/>
        <a:p>
          <a:r>
            <a:rPr lang="en-US" b="1"/>
            <a:t>Prototyping</a:t>
          </a:r>
          <a:endParaRPr lang="en-US"/>
        </a:p>
      </dgm:t>
    </dgm:pt>
    <dgm:pt modelId="{E0F8715A-E859-4291-987B-752E712A6201}" type="parTrans" cxnId="{474C32E2-5C12-4276-BAC4-945936F856CB}">
      <dgm:prSet/>
      <dgm:spPr/>
      <dgm:t>
        <a:bodyPr/>
        <a:lstStyle/>
        <a:p>
          <a:endParaRPr lang="en-US"/>
        </a:p>
      </dgm:t>
    </dgm:pt>
    <dgm:pt modelId="{75A6F50F-5338-4A48-9128-7DE4873E9D53}" type="sibTrans" cxnId="{474C32E2-5C12-4276-BAC4-945936F856CB}">
      <dgm:prSet/>
      <dgm:spPr/>
      <dgm:t>
        <a:bodyPr/>
        <a:lstStyle/>
        <a:p>
          <a:endParaRPr lang="en-US"/>
        </a:p>
      </dgm:t>
    </dgm:pt>
    <dgm:pt modelId="{A04742BB-F54D-4BCA-9B90-24A9A128F9A6}">
      <dgm:prSet/>
      <dgm:spPr/>
      <dgm:t>
        <a:bodyPr/>
        <a:lstStyle/>
        <a:p>
          <a:r>
            <a:rPr lang="en-US" dirty="0"/>
            <a:t>Experiment with AI use cases without investing in a dedicated vector database.</a:t>
          </a:r>
        </a:p>
      </dgm:t>
    </dgm:pt>
    <dgm:pt modelId="{6A1DA512-4A53-4F91-A941-125FAF1DBCCA}" type="parTrans" cxnId="{6FBC9EF8-A120-460E-A1EB-8707B61C9C2D}">
      <dgm:prSet/>
      <dgm:spPr/>
      <dgm:t>
        <a:bodyPr/>
        <a:lstStyle/>
        <a:p>
          <a:endParaRPr lang="en-US"/>
        </a:p>
      </dgm:t>
    </dgm:pt>
    <dgm:pt modelId="{9B700C57-72CE-4633-87AC-0DDAB91DC478}" type="sibTrans" cxnId="{6FBC9EF8-A120-460E-A1EB-8707B61C9C2D}">
      <dgm:prSet/>
      <dgm:spPr/>
      <dgm:t>
        <a:bodyPr/>
        <a:lstStyle/>
        <a:p>
          <a:endParaRPr lang="en-US"/>
        </a:p>
      </dgm:t>
    </dgm:pt>
    <dgm:pt modelId="{B3FFD033-C0E8-43FF-993C-7BDEFFCB8F79}">
      <dgm:prSet/>
      <dgm:spPr/>
      <dgm:t>
        <a:bodyPr/>
        <a:lstStyle/>
        <a:p>
          <a:r>
            <a:rPr lang="en-US" b="1"/>
            <a:t>Agentic RAG Applications</a:t>
          </a:r>
          <a:endParaRPr lang="en-US"/>
        </a:p>
      </dgm:t>
    </dgm:pt>
    <dgm:pt modelId="{F9594D56-4D4C-4F1A-9CB9-879495EDCE35}" type="parTrans" cxnId="{9BCEB34B-558A-4F2D-A383-70D7F688E213}">
      <dgm:prSet/>
      <dgm:spPr/>
      <dgm:t>
        <a:bodyPr/>
        <a:lstStyle/>
        <a:p>
          <a:endParaRPr lang="en-US"/>
        </a:p>
      </dgm:t>
    </dgm:pt>
    <dgm:pt modelId="{27FEF794-7C8F-49DB-9879-0A88CFB816D3}" type="sibTrans" cxnId="{9BCEB34B-558A-4F2D-A383-70D7F688E213}">
      <dgm:prSet/>
      <dgm:spPr/>
      <dgm:t>
        <a:bodyPr/>
        <a:lstStyle/>
        <a:p>
          <a:endParaRPr lang="en-US"/>
        </a:p>
      </dgm:t>
    </dgm:pt>
    <dgm:pt modelId="{F7AE3281-A603-4B46-9148-BD7C3DA77874}">
      <dgm:prSet/>
      <dgm:spPr/>
      <dgm:t>
        <a:bodyPr/>
        <a:lstStyle/>
        <a:p>
          <a:r>
            <a:rPr lang="en-US" dirty="0"/>
            <a:t>Build intelligent apps that combine structured SQL queries with LLMs for dynamic responses.</a:t>
          </a:r>
        </a:p>
      </dgm:t>
    </dgm:pt>
    <dgm:pt modelId="{D9033CA3-EFDE-4EF3-9C2D-CEB4667C5B3A}" type="parTrans" cxnId="{8BC82DCD-5384-4C23-A44F-ED5CBD4D79C1}">
      <dgm:prSet/>
      <dgm:spPr/>
      <dgm:t>
        <a:bodyPr/>
        <a:lstStyle/>
        <a:p>
          <a:endParaRPr lang="en-US"/>
        </a:p>
      </dgm:t>
    </dgm:pt>
    <dgm:pt modelId="{529A0D4F-BD82-47EB-A4DF-FD850A42BD4D}" type="sibTrans" cxnId="{8BC82DCD-5384-4C23-A44F-ED5CBD4D79C1}">
      <dgm:prSet/>
      <dgm:spPr/>
      <dgm:t>
        <a:bodyPr/>
        <a:lstStyle/>
        <a:p>
          <a:endParaRPr lang="en-US"/>
        </a:p>
      </dgm:t>
    </dgm:pt>
    <dgm:pt modelId="{D63D0651-166B-4784-8A9D-740A32CE6C81}" type="pres">
      <dgm:prSet presAssocID="{FA0BD6EE-E208-4320-B9B9-E5755D7904C0}" presName="linear" presStyleCnt="0">
        <dgm:presLayoutVars>
          <dgm:dir/>
          <dgm:animLvl val="lvl"/>
          <dgm:resizeHandles val="exact"/>
        </dgm:presLayoutVars>
      </dgm:prSet>
      <dgm:spPr/>
    </dgm:pt>
    <dgm:pt modelId="{286946CF-166C-4667-9275-6FE7FA05B2AB}" type="pres">
      <dgm:prSet presAssocID="{837C2014-FD6B-4A1B-993F-0746F7357AE9}" presName="parentLin" presStyleCnt="0"/>
      <dgm:spPr/>
    </dgm:pt>
    <dgm:pt modelId="{6607CEBF-4B1A-4895-AE58-C4EF9EE8D10D}" type="pres">
      <dgm:prSet presAssocID="{837C2014-FD6B-4A1B-993F-0746F7357AE9}" presName="parentLeftMargin" presStyleLbl="node1" presStyleIdx="0" presStyleCnt="4"/>
      <dgm:spPr/>
    </dgm:pt>
    <dgm:pt modelId="{F1CCD571-94E4-4471-9978-F21E7330ED1F}" type="pres">
      <dgm:prSet presAssocID="{837C2014-FD6B-4A1B-993F-0746F7357AE9}" presName="parentText" presStyleLbl="node1" presStyleIdx="0" presStyleCnt="4">
        <dgm:presLayoutVars>
          <dgm:chMax val="0"/>
          <dgm:bulletEnabled val="1"/>
        </dgm:presLayoutVars>
      </dgm:prSet>
      <dgm:spPr/>
    </dgm:pt>
    <dgm:pt modelId="{DA5054ED-F81B-45AA-B367-FD34B1D42367}" type="pres">
      <dgm:prSet presAssocID="{837C2014-FD6B-4A1B-993F-0746F7357AE9}" presName="negativeSpace" presStyleCnt="0"/>
      <dgm:spPr/>
    </dgm:pt>
    <dgm:pt modelId="{C4DB0CC1-75A0-4B64-B50F-1B2FB9D81963}" type="pres">
      <dgm:prSet presAssocID="{837C2014-FD6B-4A1B-993F-0746F7357AE9}" presName="childText" presStyleLbl="conFgAcc1" presStyleIdx="0" presStyleCnt="4">
        <dgm:presLayoutVars>
          <dgm:bulletEnabled val="1"/>
        </dgm:presLayoutVars>
      </dgm:prSet>
      <dgm:spPr/>
    </dgm:pt>
    <dgm:pt modelId="{3F1A5B5E-FE87-44C5-9BD4-5B4097D96DAF}" type="pres">
      <dgm:prSet presAssocID="{2968EB19-126D-43BB-B807-F72E08C786A2}" presName="spaceBetweenRectangles" presStyleCnt="0"/>
      <dgm:spPr/>
    </dgm:pt>
    <dgm:pt modelId="{405BB0CA-B66B-40B4-97F2-BEE7FE85F81C}" type="pres">
      <dgm:prSet presAssocID="{76E933E0-3142-48A5-98AC-AF7C2E3A4DF1}" presName="parentLin" presStyleCnt="0"/>
      <dgm:spPr/>
    </dgm:pt>
    <dgm:pt modelId="{B641E74A-5190-48E4-934F-FCEBD7302234}" type="pres">
      <dgm:prSet presAssocID="{76E933E0-3142-48A5-98AC-AF7C2E3A4DF1}" presName="parentLeftMargin" presStyleLbl="node1" presStyleIdx="0" presStyleCnt="4"/>
      <dgm:spPr/>
    </dgm:pt>
    <dgm:pt modelId="{BD735A54-3CE5-4F58-9CDC-83A7C7ED7778}" type="pres">
      <dgm:prSet presAssocID="{76E933E0-3142-48A5-98AC-AF7C2E3A4DF1}" presName="parentText" presStyleLbl="node1" presStyleIdx="1" presStyleCnt="4">
        <dgm:presLayoutVars>
          <dgm:chMax val="0"/>
          <dgm:bulletEnabled val="1"/>
        </dgm:presLayoutVars>
      </dgm:prSet>
      <dgm:spPr/>
    </dgm:pt>
    <dgm:pt modelId="{2A760083-A998-4C27-95E4-CADC6CE4282C}" type="pres">
      <dgm:prSet presAssocID="{76E933E0-3142-48A5-98AC-AF7C2E3A4DF1}" presName="negativeSpace" presStyleCnt="0"/>
      <dgm:spPr/>
    </dgm:pt>
    <dgm:pt modelId="{B4B18D97-4AF4-43DA-8F54-E203B58B5D58}" type="pres">
      <dgm:prSet presAssocID="{76E933E0-3142-48A5-98AC-AF7C2E3A4DF1}" presName="childText" presStyleLbl="conFgAcc1" presStyleIdx="1" presStyleCnt="4">
        <dgm:presLayoutVars>
          <dgm:bulletEnabled val="1"/>
        </dgm:presLayoutVars>
      </dgm:prSet>
      <dgm:spPr/>
    </dgm:pt>
    <dgm:pt modelId="{18EDB123-1BAA-4265-A493-DCC1C1FC4083}" type="pres">
      <dgm:prSet presAssocID="{166E27A2-738E-4FA4-A181-E88B374AF80F}" presName="spaceBetweenRectangles" presStyleCnt="0"/>
      <dgm:spPr/>
    </dgm:pt>
    <dgm:pt modelId="{32EF8253-2434-4B03-906B-0EC36193F82C}" type="pres">
      <dgm:prSet presAssocID="{B0C4692E-31B7-4BFC-8EC9-5645985128BF}" presName="parentLin" presStyleCnt="0"/>
      <dgm:spPr/>
    </dgm:pt>
    <dgm:pt modelId="{5A23F7A0-3641-42D4-B10A-141C0F5CB985}" type="pres">
      <dgm:prSet presAssocID="{B0C4692E-31B7-4BFC-8EC9-5645985128BF}" presName="parentLeftMargin" presStyleLbl="node1" presStyleIdx="1" presStyleCnt="4"/>
      <dgm:spPr/>
    </dgm:pt>
    <dgm:pt modelId="{D5DE67CB-5A6D-4525-8FB5-EB33CD8181D3}" type="pres">
      <dgm:prSet presAssocID="{B0C4692E-31B7-4BFC-8EC9-5645985128BF}" presName="parentText" presStyleLbl="node1" presStyleIdx="2" presStyleCnt="4">
        <dgm:presLayoutVars>
          <dgm:chMax val="0"/>
          <dgm:bulletEnabled val="1"/>
        </dgm:presLayoutVars>
      </dgm:prSet>
      <dgm:spPr/>
    </dgm:pt>
    <dgm:pt modelId="{C989F885-6124-4B9B-B61F-90EF74E857EF}" type="pres">
      <dgm:prSet presAssocID="{B0C4692E-31B7-4BFC-8EC9-5645985128BF}" presName="negativeSpace" presStyleCnt="0"/>
      <dgm:spPr/>
    </dgm:pt>
    <dgm:pt modelId="{DAADB690-9E72-4B34-BA4D-90C82F5E7FF2}" type="pres">
      <dgm:prSet presAssocID="{B0C4692E-31B7-4BFC-8EC9-5645985128BF}" presName="childText" presStyleLbl="conFgAcc1" presStyleIdx="2" presStyleCnt="4">
        <dgm:presLayoutVars>
          <dgm:bulletEnabled val="1"/>
        </dgm:presLayoutVars>
      </dgm:prSet>
      <dgm:spPr/>
    </dgm:pt>
    <dgm:pt modelId="{02518AF5-3A03-4189-BBBB-58C0A2A7648B}" type="pres">
      <dgm:prSet presAssocID="{75A6F50F-5338-4A48-9128-7DE4873E9D53}" presName="spaceBetweenRectangles" presStyleCnt="0"/>
      <dgm:spPr/>
    </dgm:pt>
    <dgm:pt modelId="{16DD9B3D-647B-4B39-A24F-6DAADEB40799}" type="pres">
      <dgm:prSet presAssocID="{B3FFD033-C0E8-43FF-993C-7BDEFFCB8F79}" presName="parentLin" presStyleCnt="0"/>
      <dgm:spPr/>
    </dgm:pt>
    <dgm:pt modelId="{E3BB4E5C-8793-4C91-A5EC-E4EDAD7204A5}" type="pres">
      <dgm:prSet presAssocID="{B3FFD033-C0E8-43FF-993C-7BDEFFCB8F79}" presName="parentLeftMargin" presStyleLbl="node1" presStyleIdx="2" presStyleCnt="4"/>
      <dgm:spPr/>
    </dgm:pt>
    <dgm:pt modelId="{B980DC5B-545B-4C1C-98F5-1B1D3D004FBB}" type="pres">
      <dgm:prSet presAssocID="{B3FFD033-C0E8-43FF-993C-7BDEFFCB8F79}" presName="parentText" presStyleLbl="node1" presStyleIdx="3" presStyleCnt="4">
        <dgm:presLayoutVars>
          <dgm:chMax val="0"/>
          <dgm:bulletEnabled val="1"/>
        </dgm:presLayoutVars>
      </dgm:prSet>
      <dgm:spPr/>
    </dgm:pt>
    <dgm:pt modelId="{8DB00E64-0109-4040-9D79-CBFCDDDE94A3}" type="pres">
      <dgm:prSet presAssocID="{B3FFD033-C0E8-43FF-993C-7BDEFFCB8F79}" presName="negativeSpace" presStyleCnt="0"/>
      <dgm:spPr/>
    </dgm:pt>
    <dgm:pt modelId="{E85D3EF7-6EF7-4164-971A-711804E01C8D}" type="pres">
      <dgm:prSet presAssocID="{B3FFD033-C0E8-43FF-993C-7BDEFFCB8F79}" presName="childText" presStyleLbl="conFgAcc1" presStyleIdx="3" presStyleCnt="4">
        <dgm:presLayoutVars>
          <dgm:bulletEnabled val="1"/>
        </dgm:presLayoutVars>
      </dgm:prSet>
      <dgm:spPr/>
    </dgm:pt>
  </dgm:ptLst>
  <dgm:cxnLst>
    <dgm:cxn modelId="{3EE74B09-DF5D-4CD8-BA88-671981DF40B1}" type="presOf" srcId="{76E933E0-3142-48A5-98AC-AF7C2E3A4DF1}" destId="{B641E74A-5190-48E4-934F-FCEBD7302234}" srcOrd="0" destOrd="0" presId="urn:microsoft.com/office/officeart/2005/8/layout/list1"/>
    <dgm:cxn modelId="{B6272617-4E46-4CBB-AD7F-1294C9989E1C}" type="presOf" srcId="{B0C4692E-31B7-4BFC-8EC9-5645985128BF}" destId="{D5DE67CB-5A6D-4525-8FB5-EB33CD8181D3}" srcOrd="1" destOrd="0" presId="urn:microsoft.com/office/officeart/2005/8/layout/list1"/>
    <dgm:cxn modelId="{53FCEE21-B3D1-4B53-B6F8-276F2E4EC43D}" type="presOf" srcId="{B3FFD033-C0E8-43FF-993C-7BDEFFCB8F79}" destId="{B980DC5B-545B-4C1C-98F5-1B1D3D004FBB}" srcOrd="1" destOrd="0" presId="urn:microsoft.com/office/officeart/2005/8/layout/list1"/>
    <dgm:cxn modelId="{9DD7A326-5E52-4C06-958C-E26415848607}" type="presOf" srcId="{829DF706-6776-4185-9268-9173D823A4CF}" destId="{B4B18D97-4AF4-43DA-8F54-E203B58B5D58}" srcOrd="0" destOrd="0" presId="urn:microsoft.com/office/officeart/2005/8/layout/list1"/>
    <dgm:cxn modelId="{3AEF0128-3F0C-4E80-A52F-38CF463C573C}" srcId="{FA0BD6EE-E208-4320-B9B9-E5755D7904C0}" destId="{76E933E0-3142-48A5-98AC-AF7C2E3A4DF1}" srcOrd="1" destOrd="0" parTransId="{952454BE-774B-4887-A902-4AC777A4ABEF}" sibTransId="{166E27A2-738E-4FA4-A181-E88B374AF80F}"/>
    <dgm:cxn modelId="{A83E142B-E9C8-4DAB-AB40-56A2D8705DF5}" type="presOf" srcId="{F7AE3281-A603-4B46-9148-BD7C3DA77874}" destId="{E85D3EF7-6EF7-4164-971A-711804E01C8D}" srcOrd="0" destOrd="0" presId="urn:microsoft.com/office/officeart/2005/8/layout/list1"/>
    <dgm:cxn modelId="{2FB0DF2E-8A03-4501-BA67-339E75CB30B5}" type="presOf" srcId="{FA0BD6EE-E208-4320-B9B9-E5755D7904C0}" destId="{D63D0651-166B-4784-8A9D-740A32CE6C81}" srcOrd="0" destOrd="0" presId="urn:microsoft.com/office/officeart/2005/8/layout/list1"/>
    <dgm:cxn modelId="{5A4B9137-7A75-4840-9104-7B3A9DAD21B1}" type="presOf" srcId="{837C2014-FD6B-4A1B-993F-0746F7357AE9}" destId="{F1CCD571-94E4-4471-9978-F21E7330ED1F}" srcOrd="1" destOrd="0" presId="urn:microsoft.com/office/officeart/2005/8/layout/list1"/>
    <dgm:cxn modelId="{6B5B3E68-3F76-4DAA-8C23-0EF289E00AFD}" type="presOf" srcId="{AE69C829-3D2B-45E7-BFCC-C5F3C138B507}" destId="{C4DB0CC1-75A0-4B64-B50F-1B2FB9D81963}" srcOrd="0" destOrd="0" presId="urn:microsoft.com/office/officeart/2005/8/layout/list1"/>
    <dgm:cxn modelId="{9BCEB34B-558A-4F2D-A383-70D7F688E213}" srcId="{FA0BD6EE-E208-4320-B9B9-E5755D7904C0}" destId="{B3FFD033-C0E8-43FF-993C-7BDEFFCB8F79}" srcOrd="3" destOrd="0" parTransId="{F9594D56-4D4C-4F1A-9CB9-879495EDCE35}" sibTransId="{27FEF794-7C8F-49DB-9879-0A88CFB816D3}"/>
    <dgm:cxn modelId="{27A1D04C-70F0-4626-995C-F3BE8F475D9A}" type="presOf" srcId="{B0C4692E-31B7-4BFC-8EC9-5645985128BF}" destId="{5A23F7A0-3641-42D4-B10A-141C0F5CB985}" srcOrd="0" destOrd="0" presId="urn:microsoft.com/office/officeart/2005/8/layout/list1"/>
    <dgm:cxn modelId="{78A4BF7B-9AAE-430B-9909-12040BC9F729}" type="presOf" srcId="{837C2014-FD6B-4A1B-993F-0746F7357AE9}" destId="{6607CEBF-4B1A-4895-AE58-C4EF9EE8D10D}" srcOrd="0" destOrd="0" presId="urn:microsoft.com/office/officeart/2005/8/layout/list1"/>
    <dgm:cxn modelId="{FDD65183-2D75-46CB-8BD9-D5B88D59078B}" srcId="{76E933E0-3142-48A5-98AC-AF7C2E3A4DF1}" destId="{829DF706-6776-4185-9268-9173D823A4CF}" srcOrd="0" destOrd="0" parTransId="{B7F9B644-FA95-4471-9B91-B2D99CA12323}" sibTransId="{09E7516E-25D9-4D20-BF89-F15920FC6301}"/>
    <dgm:cxn modelId="{8AD8998D-4687-458D-A796-5B5933BF072D}" type="presOf" srcId="{76E933E0-3142-48A5-98AC-AF7C2E3A4DF1}" destId="{BD735A54-3CE5-4F58-9CDC-83A7C7ED7778}" srcOrd="1" destOrd="0" presId="urn:microsoft.com/office/officeart/2005/8/layout/list1"/>
    <dgm:cxn modelId="{98371CBA-6CCD-4245-877E-2E373F5974AD}" type="presOf" srcId="{B3FFD033-C0E8-43FF-993C-7BDEFFCB8F79}" destId="{E3BB4E5C-8793-4C91-A5EC-E4EDAD7204A5}" srcOrd="0" destOrd="0" presId="urn:microsoft.com/office/officeart/2005/8/layout/list1"/>
    <dgm:cxn modelId="{DEDE2BC9-1F58-4F21-AF94-2E4B4E88F63A}" srcId="{837C2014-FD6B-4A1B-993F-0746F7357AE9}" destId="{AE69C829-3D2B-45E7-BFCC-C5F3C138B507}" srcOrd="0" destOrd="0" parTransId="{26AF13F8-60BD-440D-9CE5-3C3E451D0B82}" sibTransId="{3C219538-FB00-4FE8-B186-E0B8DC758B32}"/>
    <dgm:cxn modelId="{8BC82DCD-5384-4C23-A44F-ED5CBD4D79C1}" srcId="{B3FFD033-C0E8-43FF-993C-7BDEFFCB8F79}" destId="{F7AE3281-A603-4B46-9148-BD7C3DA77874}" srcOrd="0" destOrd="0" parTransId="{D9033CA3-EFDE-4EF3-9C2D-CEB4667C5B3A}" sibTransId="{529A0D4F-BD82-47EB-A4DF-FD850A42BD4D}"/>
    <dgm:cxn modelId="{474C32E2-5C12-4276-BAC4-945936F856CB}" srcId="{FA0BD6EE-E208-4320-B9B9-E5755D7904C0}" destId="{B0C4692E-31B7-4BFC-8EC9-5645985128BF}" srcOrd="2" destOrd="0" parTransId="{E0F8715A-E859-4291-987B-752E712A6201}" sibTransId="{75A6F50F-5338-4A48-9128-7DE4873E9D53}"/>
    <dgm:cxn modelId="{EBD9A8E3-182A-428A-AEDE-AC3747337E38}" srcId="{FA0BD6EE-E208-4320-B9B9-E5755D7904C0}" destId="{837C2014-FD6B-4A1B-993F-0746F7357AE9}" srcOrd="0" destOrd="0" parTransId="{E26AEE0A-5B05-4C67-9CDF-27686754D2FF}" sibTransId="{2968EB19-126D-43BB-B807-F72E08C786A2}"/>
    <dgm:cxn modelId="{BCA1C9E6-1476-483C-95B7-2EB8776DA843}" type="presOf" srcId="{A04742BB-F54D-4BCA-9B90-24A9A128F9A6}" destId="{DAADB690-9E72-4B34-BA4D-90C82F5E7FF2}" srcOrd="0" destOrd="0" presId="urn:microsoft.com/office/officeart/2005/8/layout/list1"/>
    <dgm:cxn modelId="{6FBC9EF8-A120-460E-A1EB-8707B61C9C2D}" srcId="{B0C4692E-31B7-4BFC-8EC9-5645985128BF}" destId="{A04742BB-F54D-4BCA-9B90-24A9A128F9A6}" srcOrd="0" destOrd="0" parTransId="{6A1DA512-4A53-4F91-A941-125FAF1DBCCA}" sibTransId="{9B700C57-72CE-4633-87AC-0DDAB91DC478}"/>
    <dgm:cxn modelId="{50E6484E-7358-4EDF-9FD9-BACA53E9FBEC}" type="presParOf" srcId="{D63D0651-166B-4784-8A9D-740A32CE6C81}" destId="{286946CF-166C-4667-9275-6FE7FA05B2AB}" srcOrd="0" destOrd="0" presId="urn:microsoft.com/office/officeart/2005/8/layout/list1"/>
    <dgm:cxn modelId="{49817F60-2277-446D-887B-29DF36862061}" type="presParOf" srcId="{286946CF-166C-4667-9275-6FE7FA05B2AB}" destId="{6607CEBF-4B1A-4895-AE58-C4EF9EE8D10D}" srcOrd="0" destOrd="0" presId="urn:microsoft.com/office/officeart/2005/8/layout/list1"/>
    <dgm:cxn modelId="{05C35B6A-9781-47D4-8EA9-D92FD2003A9F}" type="presParOf" srcId="{286946CF-166C-4667-9275-6FE7FA05B2AB}" destId="{F1CCD571-94E4-4471-9978-F21E7330ED1F}" srcOrd="1" destOrd="0" presId="urn:microsoft.com/office/officeart/2005/8/layout/list1"/>
    <dgm:cxn modelId="{78E17131-0957-4BC8-AED3-D70BE976CB54}" type="presParOf" srcId="{D63D0651-166B-4784-8A9D-740A32CE6C81}" destId="{DA5054ED-F81B-45AA-B367-FD34B1D42367}" srcOrd="1" destOrd="0" presId="urn:microsoft.com/office/officeart/2005/8/layout/list1"/>
    <dgm:cxn modelId="{2DE68C03-2C64-4A83-9D37-4FE99F15AA2A}" type="presParOf" srcId="{D63D0651-166B-4784-8A9D-740A32CE6C81}" destId="{C4DB0CC1-75A0-4B64-B50F-1B2FB9D81963}" srcOrd="2" destOrd="0" presId="urn:microsoft.com/office/officeart/2005/8/layout/list1"/>
    <dgm:cxn modelId="{011C63A0-EE77-4F47-8776-DFF32A752D3C}" type="presParOf" srcId="{D63D0651-166B-4784-8A9D-740A32CE6C81}" destId="{3F1A5B5E-FE87-44C5-9BD4-5B4097D96DAF}" srcOrd="3" destOrd="0" presId="urn:microsoft.com/office/officeart/2005/8/layout/list1"/>
    <dgm:cxn modelId="{3DC8D096-2EC2-461A-A224-5414E97DC3FD}" type="presParOf" srcId="{D63D0651-166B-4784-8A9D-740A32CE6C81}" destId="{405BB0CA-B66B-40B4-97F2-BEE7FE85F81C}" srcOrd="4" destOrd="0" presId="urn:microsoft.com/office/officeart/2005/8/layout/list1"/>
    <dgm:cxn modelId="{E21D3005-93CA-47F0-BC8E-1FD406D5BBD0}" type="presParOf" srcId="{405BB0CA-B66B-40B4-97F2-BEE7FE85F81C}" destId="{B641E74A-5190-48E4-934F-FCEBD7302234}" srcOrd="0" destOrd="0" presId="urn:microsoft.com/office/officeart/2005/8/layout/list1"/>
    <dgm:cxn modelId="{F7F73EA3-DCAF-4EF3-B48F-A123AAABE33F}" type="presParOf" srcId="{405BB0CA-B66B-40B4-97F2-BEE7FE85F81C}" destId="{BD735A54-3CE5-4F58-9CDC-83A7C7ED7778}" srcOrd="1" destOrd="0" presId="urn:microsoft.com/office/officeart/2005/8/layout/list1"/>
    <dgm:cxn modelId="{DF7D6B00-44B7-46C7-98B5-80D6E13FDEA9}" type="presParOf" srcId="{D63D0651-166B-4784-8A9D-740A32CE6C81}" destId="{2A760083-A998-4C27-95E4-CADC6CE4282C}" srcOrd="5" destOrd="0" presId="urn:microsoft.com/office/officeart/2005/8/layout/list1"/>
    <dgm:cxn modelId="{FF7E6597-A555-478F-A2FA-1F6A86D8DBAB}" type="presParOf" srcId="{D63D0651-166B-4784-8A9D-740A32CE6C81}" destId="{B4B18D97-4AF4-43DA-8F54-E203B58B5D58}" srcOrd="6" destOrd="0" presId="urn:microsoft.com/office/officeart/2005/8/layout/list1"/>
    <dgm:cxn modelId="{115EC2BD-5A50-40A2-AB40-39EF1536AC7F}" type="presParOf" srcId="{D63D0651-166B-4784-8A9D-740A32CE6C81}" destId="{18EDB123-1BAA-4265-A493-DCC1C1FC4083}" srcOrd="7" destOrd="0" presId="urn:microsoft.com/office/officeart/2005/8/layout/list1"/>
    <dgm:cxn modelId="{E290B3C8-38A0-4057-8105-91FBC2494780}" type="presParOf" srcId="{D63D0651-166B-4784-8A9D-740A32CE6C81}" destId="{32EF8253-2434-4B03-906B-0EC36193F82C}" srcOrd="8" destOrd="0" presId="urn:microsoft.com/office/officeart/2005/8/layout/list1"/>
    <dgm:cxn modelId="{398FA338-7A12-46B6-AAF2-68F7C81C74EA}" type="presParOf" srcId="{32EF8253-2434-4B03-906B-0EC36193F82C}" destId="{5A23F7A0-3641-42D4-B10A-141C0F5CB985}" srcOrd="0" destOrd="0" presId="urn:microsoft.com/office/officeart/2005/8/layout/list1"/>
    <dgm:cxn modelId="{3598E8DF-2D89-411A-86B8-169C5E51A3CA}" type="presParOf" srcId="{32EF8253-2434-4B03-906B-0EC36193F82C}" destId="{D5DE67CB-5A6D-4525-8FB5-EB33CD8181D3}" srcOrd="1" destOrd="0" presId="urn:microsoft.com/office/officeart/2005/8/layout/list1"/>
    <dgm:cxn modelId="{44183589-BA88-499A-BF18-CDF7C2435394}" type="presParOf" srcId="{D63D0651-166B-4784-8A9D-740A32CE6C81}" destId="{C989F885-6124-4B9B-B61F-90EF74E857EF}" srcOrd="9" destOrd="0" presId="urn:microsoft.com/office/officeart/2005/8/layout/list1"/>
    <dgm:cxn modelId="{5BB6E78D-57E9-485A-BFB4-47B13DFF6F3C}" type="presParOf" srcId="{D63D0651-166B-4784-8A9D-740A32CE6C81}" destId="{DAADB690-9E72-4B34-BA4D-90C82F5E7FF2}" srcOrd="10" destOrd="0" presId="urn:microsoft.com/office/officeart/2005/8/layout/list1"/>
    <dgm:cxn modelId="{F6BBAE96-39FB-4D83-8EB0-7C5626BC3DD9}" type="presParOf" srcId="{D63D0651-166B-4784-8A9D-740A32CE6C81}" destId="{02518AF5-3A03-4189-BBBB-58C0A2A7648B}" srcOrd="11" destOrd="0" presId="urn:microsoft.com/office/officeart/2005/8/layout/list1"/>
    <dgm:cxn modelId="{E80C69B2-E571-4E47-880A-0AF4A90B559F}" type="presParOf" srcId="{D63D0651-166B-4784-8A9D-740A32CE6C81}" destId="{16DD9B3D-647B-4B39-A24F-6DAADEB40799}" srcOrd="12" destOrd="0" presId="urn:microsoft.com/office/officeart/2005/8/layout/list1"/>
    <dgm:cxn modelId="{05B5074F-B279-49BD-A68A-5A5C7D88FCB6}" type="presParOf" srcId="{16DD9B3D-647B-4B39-A24F-6DAADEB40799}" destId="{E3BB4E5C-8793-4C91-A5EC-E4EDAD7204A5}" srcOrd="0" destOrd="0" presId="urn:microsoft.com/office/officeart/2005/8/layout/list1"/>
    <dgm:cxn modelId="{8D721022-8111-43DC-87C9-7F8B4023E627}" type="presParOf" srcId="{16DD9B3D-647B-4B39-A24F-6DAADEB40799}" destId="{B980DC5B-545B-4C1C-98F5-1B1D3D004FBB}" srcOrd="1" destOrd="0" presId="urn:microsoft.com/office/officeart/2005/8/layout/list1"/>
    <dgm:cxn modelId="{12732CE0-AB31-4135-8A7D-57714C987A22}" type="presParOf" srcId="{D63D0651-166B-4784-8A9D-740A32CE6C81}" destId="{8DB00E64-0109-4040-9D79-CBFCDDDE94A3}" srcOrd="13" destOrd="0" presId="urn:microsoft.com/office/officeart/2005/8/layout/list1"/>
    <dgm:cxn modelId="{C6B2EA58-EE17-41E2-86F6-F63571FE4995}" type="presParOf" srcId="{D63D0651-166B-4784-8A9D-740A32CE6C81}" destId="{E85D3EF7-6EF7-4164-971A-711804E01C8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70C27B-C9EA-45A7-AB7F-F166C3A4244B}" type="doc">
      <dgm:prSet loTypeId="urn:microsoft.com/office/officeart/2005/8/layout/vProcess5" loCatId="process" qsTypeId="urn:microsoft.com/office/officeart/2005/8/quickstyle/simple1" qsCatId="simple" csTypeId="urn:microsoft.com/office/officeart/2005/8/colors/accent2_2" csCatId="accent2" phldr="1"/>
      <dgm:spPr/>
      <dgm:t>
        <a:bodyPr/>
        <a:lstStyle/>
        <a:p>
          <a:endParaRPr lang="en-US"/>
        </a:p>
      </dgm:t>
    </dgm:pt>
    <dgm:pt modelId="{57419411-2B98-44CD-A0E9-07B4FDB10C54}">
      <dgm:prSet/>
      <dgm:spPr>
        <a:solidFill>
          <a:schemeClr val="accent2">
            <a:lumMod val="75000"/>
          </a:schemeClr>
        </a:solidFill>
      </dgm:spPr>
      <dgm:t>
        <a:bodyPr/>
        <a:lstStyle/>
        <a:p>
          <a:r>
            <a:rPr lang="en-US" dirty="0"/>
            <a:t>With </a:t>
          </a:r>
          <a:r>
            <a:rPr lang="en-US" b="1" dirty="0"/>
            <a:t>SQL Server 2025 enabled by Azure Arc</a:t>
          </a:r>
          <a:r>
            <a:rPr lang="en-US" dirty="0"/>
            <a:t>, managed identity support is available for both inbound and outbound authentication:</a:t>
          </a:r>
        </a:p>
      </dgm:t>
    </dgm:pt>
    <dgm:pt modelId="{DE1E7AD2-185F-4328-8AB4-856719992576}" type="parTrans" cxnId="{6669C33E-FC9E-4B85-BF93-7B57DD9292FB}">
      <dgm:prSet/>
      <dgm:spPr/>
      <dgm:t>
        <a:bodyPr/>
        <a:lstStyle/>
        <a:p>
          <a:endParaRPr lang="en-US"/>
        </a:p>
      </dgm:t>
    </dgm:pt>
    <dgm:pt modelId="{56E3FA3B-F640-4D16-81E6-32E7138E2AD3}" type="sibTrans" cxnId="{6669C33E-FC9E-4B85-BF93-7B57DD9292FB}">
      <dgm:prSet/>
      <dgm:spPr/>
      <dgm:t>
        <a:bodyPr/>
        <a:lstStyle/>
        <a:p>
          <a:endParaRPr lang="en-US"/>
        </a:p>
      </dgm:t>
    </dgm:pt>
    <dgm:pt modelId="{201A095E-7ACF-4AD3-8F80-24A8B7B2C8B5}">
      <dgm:prSet/>
      <dgm:spPr>
        <a:solidFill>
          <a:schemeClr val="accent2">
            <a:lumMod val="75000"/>
          </a:schemeClr>
        </a:solidFill>
      </dgm:spPr>
      <dgm:t>
        <a:bodyPr/>
        <a:lstStyle/>
        <a:p>
          <a:r>
            <a:rPr lang="en-US" b="1" dirty="0"/>
            <a:t>Inbound</a:t>
          </a:r>
          <a:r>
            <a:rPr lang="en-US" dirty="0"/>
            <a:t>: Users and applications can connect to SQL Server using Microsoft Entra authentication (formerly Azure AD), leveraging managed identities.</a:t>
          </a:r>
        </a:p>
      </dgm:t>
    </dgm:pt>
    <dgm:pt modelId="{24F02B43-C06D-4A5F-8997-BC422B851173}" type="parTrans" cxnId="{EED6477C-94AD-4E27-A342-3BC9EE9A8889}">
      <dgm:prSet/>
      <dgm:spPr/>
      <dgm:t>
        <a:bodyPr/>
        <a:lstStyle/>
        <a:p>
          <a:endParaRPr lang="en-US"/>
        </a:p>
      </dgm:t>
    </dgm:pt>
    <dgm:pt modelId="{36B65F4B-957B-4359-AAE1-FB1FB418EA55}" type="sibTrans" cxnId="{EED6477C-94AD-4E27-A342-3BC9EE9A8889}">
      <dgm:prSet/>
      <dgm:spPr/>
      <dgm:t>
        <a:bodyPr/>
        <a:lstStyle/>
        <a:p>
          <a:endParaRPr lang="en-US"/>
        </a:p>
      </dgm:t>
    </dgm:pt>
    <dgm:pt modelId="{99453EBA-2796-4EFD-B2B4-27C0E9A7CE91}">
      <dgm:prSet/>
      <dgm:spPr>
        <a:solidFill>
          <a:schemeClr val="accent2">
            <a:lumMod val="75000"/>
          </a:schemeClr>
        </a:solidFill>
      </dgm:spPr>
      <dgm:t>
        <a:bodyPr/>
        <a:lstStyle/>
        <a:p>
          <a:r>
            <a:rPr lang="en-US" b="1" dirty="0"/>
            <a:t>Outbound</a:t>
          </a:r>
          <a:r>
            <a:rPr lang="en-US" dirty="0"/>
            <a:t>: SQL Server can connect to Azure resources (e.g., backup to URL, PolyBase, Key Vault) using its managed identity, eliminating the need for hard-coded secrets.</a:t>
          </a:r>
        </a:p>
      </dgm:t>
    </dgm:pt>
    <dgm:pt modelId="{4DD562D0-86CE-41BA-989A-1DD7E014140A}" type="parTrans" cxnId="{08AD195D-D8FE-496F-A644-1492ECD4BBD1}">
      <dgm:prSet/>
      <dgm:spPr/>
      <dgm:t>
        <a:bodyPr/>
        <a:lstStyle/>
        <a:p>
          <a:endParaRPr lang="en-US"/>
        </a:p>
      </dgm:t>
    </dgm:pt>
    <dgm:pt modelId="{30DCC558-020C-436E-95E1-559397CF73A6}" type="sibTrans" cxnId="{08AD195D-D8FE-496F-A644-1492ECD4BBD1}">
      <dgm:prSet/>
      <dgm:spPr/>
      <dgm:t>
        <a:bodyPr/>
        <a:lstStyle/>
        <a:p>
          <a:endParaRPr lang="en-US"/>
        </a:p>
      </dgm:t>
    </dgm:pt>
    <dgm:pt modelId="{D6EA144D-503B-465B-A068-D8341CC9FB51}" type="pres">
      <dgm:prSet presAssocID="{F770C27B-C9EA-45A7-AB7F-F166C3A4244B}" presName="outerComposite" presStyleCnt="0">
        <dgm:presLayoutVars>
          <dgm:chMax val="5"/>
          <dgm:dir/>
          <dgm:resizeHandles val="exact"/>
        </dgm:presLayoutVars>
      </dgm:prSet>
      <dgm:spPr/>
    </dgm:pt>
    <dgm:pt modelId="{8610AAEF-E7DF-4E99-9AEE-52E2E3E065E5}" type="pres">
      <dgm:prSet presAssocID="{F770C27B-C9EA-45A7-AB7F-F166C3A4244B}" presName="dummyMaxCanvas" presStyleCnt="0">
        <dgm:presLayoutVars/>
      </dgm:prSet>
      <dgm:spPr/>
    </dgm:pt>
    <dgm:pt modelId="{24E1B938-6E77-42D8-A9B4-4AF40B8058DA}" type="pres">
      <dgm:prSet presAssocID="{F770C27B-C9EA-45A7-AB7F-F166C3A4244B}" presName="ThreeNodes_1" presStyleLbl="node1" presStyleIdx="0" presStyleCnt="3">
        <dgm:presLayoutVars>
          <dgm:bulletEnabled val="1"/>
        </dgm:presLayoutVars>
      </dgm:prSet>
      <dgm:spPr/>
    </dgm:pt>
    <dgm:pt modelId="{209C6F9D-0DAC-4A39-9780-253BA9E8D250}" type="pres">
      <dgm:prSet presAssocID="{F770C27B-C9EA-45A7-AB7F-F166C3A4244B}" presName="ThreeNodes_2" presStyleLbl="node1" presStyleIdx="1" presStyleCnt="3">
        <dgm:presLayoutVars>
          <dgm:bulletEnabled val="1"/>
        </dgm:presLayoutVars>
      </dgm:prSet>
      <dgm:spPr/>
    </dgm:pt>
    <dgm:pt modelId="{8B46BC6E-38F2-45EF-9599-9BF3908A98FE}" type="pres">
      <dgm:prSet presAssocID="{F770C27B-C9EA-45A7-AB7F-F166C3A4244B}" presName="ThreeNodes_3" presStyleLbl="node1" presStyleIdx="2" presStyleCnt="3">
        <dgm:presLayoutVars>
          <dgm:bulletEnabled val="1"/>
        </dgm:presLayoutVars>
      </dgm:prSet>
      <dgm:spPr/>
    </dgm:pt>
    <dgm:pt modelId="{60A79F85-0A97-4214-9F92-606F0E749D20}" type="pres">
      <dgm:prSet presAssocID="{F770C27B-C9EA-45A7-AB7F-F166C3A4244B}" presName="ThreeConn_1-2" presStyleLbl="fgAccFollowNode1" presStyleIdx="0" presStyleCnt="2">
        <dgm:presLayoutVars>
          <dgm:bulletEnabled val="1"/>
        </dgm:presLayoutVars>
      </dgm:prSet>
      <dgm:spPr/>
    </dgm:pt>
    <dgm:pt modelId="{7F454AEE-8811-4F0F-93BE-EC97C084EF99}" type="pres">
      <dgm:prSet presAssocID="{F770C27B-C9EA-45A7-AB7F-F166C3A4244B}" presName="ThreeConn_2-3" presStyleLbl="fgAccFollowNode1" presStyleIdx="1" presStyleCnt="2">
        <dgm:presLayoutVars>
          <dgm:bulletEnabled val="1"/>
        </dgm:presLayoutVars>
      </dgm:prSet>
      <dgm:spPr/>
    </dgm:pt>
    <dgm:pt modelId="{ECFDE9DD-95A6-4291-A454-1A412533B66C}" type="pres">
      <dgm:prSet presAssocID="{F770C27B-C9EA-45A7-AB7F-F166C3A4244B}" presName="ThreeNodes_1_text" presStyleLbl="node1" presStyleIdx="2" presStyleCnt="3">
        <dgm:presLayoutVars>
          <dgm:bulletEnabled val="1"/>
        </dgm:presLayoutVars>
      </dgm:prSet>
      <dgm:spPr/>
    </dgm:pt>
    <dgm:pt modelId="{F5171FF0-C14F-45C6-BBB0-38FA4473A8B7}" type="pres">
      <dgm:prSet presAssocID="{F770C27B-C9EA-45A7-AB7F-F166C3A4244B}" presName="ThreeNodes_2_text" presStyleLbl="node1" presStyleIdx="2" presStyleCnt="3">
        <dgm:presLayoutVars>
          <dgm:bulletEnabled val="1"/>
        </dgm:presLayoutVars>
      </dgm:prSet>
      <dgm:spPr/>
    </dgm:pt>
    <dgm:pt modelId="{C39A5FE6-B77B-46F9-B56C-DE3EE4377B43}" type="pres">
      <dgm:prSet presAssocID="{F770C27B-C9EA-45A7-AB7F-F166C3A4244B}" presName="ThreeNodes_3_text" presStyleLbl="node1" presStyleIdx="2" presStyleCnt="3">
        <dgm:presLayoutVars>
          <dgm:bulletEnabled val="1"/>
        </dgm:presLayoutVars>
      </dgm:prSet>
      <dgm:spPr/>
    </dgm:pt>
  </dgm:ptLst>
  <dgm:cxnLst>
    <dgm:cxn modelId="{92689803-A163-441F-AC70-36DD3FC64221}" type="presOf" srcId="{99453EBA-2796-4EFD-B2B4-27C0E9A7CE91}" destId="{C39A5FE6-B77B-46F9-B56C-DE3EE4377B43}" srcOrd="1" destOrd="0" presId="urn:microsoft.com/office/officeart/2005/8/layout/vProcess5"/>
    <dgm:cxn modelId="{5F6B6F30-D3DE-4BE4-AEE7-D6CE770FA9C2}" type="presOf" srcId="{201A095E-7ACF-4AD3-8F80-24A8B7B2C8B5}" destId="{F5171FF0-C14F-45C6-BBB0-38FA4473A8B7}" srcOrd="1" destOrd="0" presId="urn:microsoft.com/office/officeart/2005/8/layout/vProcess5"/>
    <dgm:cxn modelId="{6669C33E-FC9E-4B85-BF93-7B57DD9292FB}" srcId="{F770C27B-C9EA-45A7-AB7F-F166C3A4244B}" destId="{57419411-2B98-44CD-A0E9-07B4FDB10C54}" srcOrd="0" destOrd="0" parTransId="{DE1E7AD2-185F-4328-8AB4-856719992576}" sibTransId="{56E3FA3B-F640-4D16-81E6-32E7138E2AD3}"/>
    <dgm:cxn modelId="{08AD195D-D8FE-496F-A644-1492ECD4BBD1}" srcId="{F770C27B-C9EA-45A7-AB7F-F166C3A4244B}" destId="{99453EBA-2796-4EFD-B2B4-27C0E9A7CE91}" srcOrd="2" destOrd="0" parTransId="{4DD562D0-86CE-41BA-989A-1DD7E014140A}" sibTransId="{30DCC558-020C-436E-95E1-559397CF73A6}"/>
    <dgm:cxn modelId="{1BC8F064-2A12-45A8-8193-9CAC0DCEA48D}" type="presOf" srcId="{57419411-2B98-44CD-A0E9-07B4FDB10C54}" destId="{24E1B938-6E77-42D8-A9B4-4AF40B8058DA}" srcOrd="0" destOrd="0" presId="urn:microsoft.com/office/officeart/2005/8/layout/vProcess5"/>
    <dgm:cxn modelId="{4CB28B4D-9514-42EA-8117-45751F038AAD}" type="presOf" srcId="{57419411-2B98-44CD-A0E9-07B4FDB10C54}" destId="{ECFDE9DD-95A6-4291-A454-1A412533B66C}" srcOrd="1" destOrd="0" presId="urn:microsoft.com/office/officeart/2005/8/layout/vProcess5"/>
    <dgm:cxn modelId="{3054124E-4C7D-469C-B967-09BF5094E6D4}" type="presOf" srcId="{36B65F4B-957B-4359-AAE1-FB1FB418EA55}" destId="{7F454AEE-8811-4F0F-93BE-EC97C084EF99}" srcOrd="0" destOrd="0" presId="urn:microsoft.com/office/officeart/2005/8/layout/vProcess5"/>
    <dgm:cxn modelId="{EED6477C-94AD-4E27-A342-3BC9EE9A8889}" srcId="{F770C27B-C9EA-45A7-AB7F-F166C3A4244B}" destId="{201A095E-7ACF-4AD3-8F80-24A8B7B2C8B5}" srcOrd="1" destOrd="0" parTransId="{24F02B43-C06D-4A5F-8997-BC422B851173}" sibTransId="{36B65F4B-957B-4359-AAE1-FB1FB418EA55}"/>
    <dgm:cxn modelId="{41645191-C03E-41D8-93B9-1701A390413A}" type="presOf" srcId="{201A095E-7ACF-4AD3-8F80-24A8B7B2C8B5}" destId="{209C6F9D-0DAC-4A39-9780-253BA9E8D250}" srcOrd="0" destOrd="0" presId="urn:microsoft.com/office/officeart/2005/8/layout/vProcess5"/>
    <dgm:cxn modelId="{C2E509D6-D1CA-4CFE-8B87-F3880DBE478A}" type="presOf" srcId="{F770C27B-C9EA-45A7-AB7F-F166C3A4244B}" destId="{D6EA144D-503B-465B-A068-D8341CC9FB51}" srcOrd="0" destOrd="0" presId="urn:microsoft.com/office/officeart/2005/8/layout/vProcess5"/>
    <dgm:cxn modelId="{6FCC01E6-0DC1-4EBA-BE58-9E5AB4D86DE3}" type="presOf" srcId="{56E3FA3B-F640-4D16-81E6-32E7138E2AD3}" destId="{60A79F85-0A97-4214-9F92-606F0E749D20}" srcOrd="0" destOrd="0" presId="urn:microsoft.com/office/officeart/2005/8/layout/vProcess5"/>
    <dgm:cxn modelId="{3B3515FB-FD56-43BF-9B9D-CE6BC7F14004}" type="presOf" srcId="{99453EBA-2796-4EFD-B2B4-27C0E9A7CE91}" destId="{8B46BC6E-38F2-45EF-9599-9BF3908A98FE}" srcOrd="0" destOrd="0" presId="urn:microsoft.com/office/officeart/2005/8/layout/vProcess5"/>
    <dgm:cxn modelId="{0467CEF8-D214-42C2-BF7F-B3D78DAF32F9}" type="presParOf" srcId="{D6EA144D-503B-465B-A068-D8341CC9FB51}" destId="{8610AAEF-E7DF-4E99-9AEE-52E2E3E065E5}" srcOrd="0" destOrd="0" presId="urn:microsoft.com/office/officeart/2005/8/layout/vProcess5"/>
    <dgm:cxn modelId="{C6FB061A-793B-4F95-A23B-02CA6111EB9F}" type="presParOf" srcId="{D6EA144D-503B-465B-A068-D8341CC9FB51}" destId="{24E1B938-6E77-42D8-A9B4-4AF40B8058DA}" srcOrd="1" destOrd="0" presId="urn:microsoft.com/office/officeart/2005/8/layout/vProcess5"/>
    <dgm:cxn modelId="{9E1567A8-54BF-45BB-865E-032C1EECD0C2}" type="presParOf" srcId="{D6EA144D-503B-465B-A068-D8341CC9FB51}" destId="{209C6F9D-0DAC-4A39-9780-253BA9E8D250}" srcOrd="2" destOrd="0" presId="urn:microsoft.com/office/officeart/2005/8/layout/vProcess5"/>
    <dgm:cxn modelId="{15ED6F8B-1A28-44A0-B4C1-C5C81F6AA0D5}" type="presParOf" srcId="{D6EA144D-503B-465B-A068-D8341CC9FB51}" destId="{8B46BC6E-38F2-45EF-9599-9BF3908A98FE}" srcOrd="3" destOrd="0" presId="urn:microsoft.com/office/officeart/2005/8/layout/vProcess5"/>
    <dgm:cxn modelId="{A797B35E-A768-4E37-9FF9-56D47E4732DC}" type="presParOf" srcId="{D6EA144D-503B-465B-A068-D8341CC9FB51}" destId="{60A79F85-0A97-4214-9F92-606F0E749D20}" srcOrd="4" destOrd="0" presId="urn:microsoft.com/office/officeart/2005/8/layout/vProcess5"/>
    <dgm:cxn modelId="{336D7E4D-3240-4F2E-A7A0-B9E309EA6B6E}" type="presParOf" srcId="{D6EA144D-503B-465B-A068-D8341CC9FB51}" destId="{7F454AEE-8811-4F0F-93BE-EC97C084EF99}" srcOrd="5" destOrd="0" presId="urn:microsoft.com/office/officeart/2005/8/layout/vProcess5"/>
    <dgm:cxn modelId="{603CB2F7-A48A-435E-A591-47E2750E76B5}" type="presParOf" srcId="{D6EA144D-503B-465B-A068-D8341CC9FB51}" destId="{ECFDE9DD-95A6-4291-A454-1A412533B66C}" srcOrd="6" destOrd="0" presId="urn:microsoft.com/office/officeart/2005/8/layout/vProcess5"/>
    <dgm:cxn modelId="{7BE82A1C-207C-4D35-B727-0898EC7A080E}" type="presParOf" srcId="{D6EA144D-503B-465B-A068-D8341CC9FB51}" destId="{F5171FF0-C14F-45C6-BBB0-38FA4473A8B7}" srcOrd="7" destOrd="0" presId="urn:microsoft.com/office/officeart/2005/8/layout/vProcess5"/>
    <dgm:cxn modelId="{1C0EBB4E-F037-40AE-8C96-6C325F49121A}" type="presParOf" srcId="{D6EA144D-503B-465B-A068-D8341CC9FB51}" destId="{C39A5FE6-B77B-46F9-B56C-DE3EE4377B4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439F8-A258-40D7-836E-0F31A1EBD71E}">
      <dsp:nvSpPr>
        <dsp:cNvPr id="0" name=""/>
        <dsp:cNvSpPr/>
      </dsp:nvSpPr>
      <dsp:spPr>
        <a:xfrm>
          <a:off x="0" y="188568"/>
          <a:ext cx="5219700" cy="2199600"/>
        </a:xfrm>
        <a:prstGeom prst="roundRect">
          <a:avLst/>
        </a:prstGeom>
        <a:solidFill>
          <a:schemeClr val="lt1">
            <a:hueOff val="0"/>
            <a:satOff val="0"/>
            <a:lumOff val="0"/>
            <a:alphaOff val="0"/>
          </a:schemeClr>
        </a:solidFill>
        <a:ln w="1079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 </a:t>
          </a:r>
          <a:r>
            <a:rPr lang="en-US" sz="2000" b="1" kern="1200" dirty="0"/>
            <a:t>Vector store </a:t>
          </a:r>
          <a:r>
            <a:rPr lang="en-US" sz="2000" kern="1200" dirty="0"/>
            <a:t>refers to the ability to store high-dimensional numerical arrays—called vectors—directly in SQL Server tables. These vectors typically represent embeddings generated by AI models from text, images, or other data types.</a:t>
          </a:r>
        </a:p>
      </dsp:txBody>
      <dsp:txXfrm>
        <a:off x="107376" y="295944"/>
        <a:ext cx="5004948" cy="1984848"/>
      </dsp:txXfrm>
    </dsp:sp>
    <dsp:sp modelId="{F2632FF0-8007-479D-881F-EE6F8D793489}">
      <dsp:nvSpPr>
        <dsp:cNvPr id="0" name=""/>
        <dsp:cNvSpPr/>
      </dsp:nvSpPr>
      <dsp:spPr>
        <a:xfrm>
          <a:off x="0" y="2445769"/>
          <a:ext cx="5219700" cy="219960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Data Type</a:t>
          </a:r>
          <a:r>
            <a:rPr lang="en-US" sz="2000" kern="1200"/>
            <a:t>: SQL Server 2025 introduces a native VECTOR(n) data type, where n is the number of dimensions (up to 1998). Vectors are stored in an optimized binary format but exposed as JSON arrays for convenience</a:t>
          </a:r>
        </a:p>
      </dsp:txBody>
      <dsp:txXfrm>
        <a:off x="107376" y="2553145"/>
        <a:ext cx="5004948" cy="19848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0729-BE6B-47DB-9E5A-CE3E8158086C}">
      <dsp:nvSpPr>
        <dsp:cNvPr id="0" name=""/>
        <dsp:cNvSpPr/>
      </dsp:nvSpPr>
      <dsp:spPr>
        <a:xfrm>
          <a:off x="0" y="2360"/>
          <a:ext cx="11982994"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32999F-6909-41DA-AE8C-773893971E72}">
      <dsp:nvSpPr>
        <dsp:cNvPr id="0" name=""/>
        <dsp:cNvSpPr/>
      </dsp:nvSpPr>
      <dsp:spPr>
        <a:xfrm>
          <a:off x="0" y="2360"/>
          <a:ext cx="11982994"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When you connect your SQL Server instance to Azure Arc, a system-assigned managed identity is automatically created for the server.</a:t>
          </a:r>
        </a:p>
      </dsp:txBody>
      <dsp:txXfrm>
        <a:off x="0" y="2360"/>
        <a:ext cx="11982994" cy="804869"/>
      </dsp:txXfrm>
    </dsp:sp>
    <dsp:sp modelId="{330D2520-900B-4CE6-B722-B4D4DA8C12B4}">
      <dsp:nvSpPr>
        <dsp:cNvPr id="0" name=""/>
        <dsp:cNvSpPr/>
      </dsp:nvSpPr>
      <dsp:spPr>
        <a:xfrm>
          <a:off x="0" y="807229"/>
          <a:ext cx="11982994"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D9EC5C-1C1C-4D5D-8E6F-D6D604F39F20}">
      <dsp:nvSpPr>
        <dsp:cNvPr id="0" name=""/>
        <dsp:cNvSpPr/>
      </dsp:nvSpPr>
      <dsp:spPr>
        <a:xfrm>
          <a:off x="0" y="807229"/>
          <a:ext cx="11982994"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This identity is associated with the SQL Server instance and the Microsoft Entra tenant ID (Azure AD).</a:t>
          </a:r>
        </a:p>
      </dsp:txBody>
      <dsp:txXfrm>
        <a:off x="0" y="807229"/>
        <a:ext cx="11982994" cy="804869"/>
      </dsp:txXfrm>
    </dsp:sp>
    <dsp:sp modelId="{6338FF30-B1FC-44D6-A9A3-0A9F4D25B204}">
      <dsp:nvSpPr>
        <dsp:cNvPr id="0" name=""/>
        <dsp:cNvSpPr/>
      </dsp:nvSpPr>
      <dsp:spPr>
        <a:xfrm>
          <a:off x="0" y="1612099"/>
          <a:ext cx="11982994"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F3600-F21C-491D-AC67-BF5A97030A71}">
      <dsp:nvSpPr>
        <dsp:cNvPr id="0" name=""/>
        <dsp:cNvSpPr/>
      </dsp:nvSpPr>
      <dsp:spPr>
        <a:xfrm>
          <a:off x="0" y="1612099"/>
          <a:ext cx="11982994"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 managed identity is used for authentication to Azure services, and permissions are managed via Azure role assignments (e.g., Storage Blob Data Contributor for Blob Storage).</a:t>
          </a:r>
        </a:p>
      </dsp:txBody>
      <dsp:txXfrm>
        <a:off x="0" y="1612099"/>
        <a:ext cx="11982994" cy="804869"/>
      </dsp:txXfrm>
    </dsp:sp>
    <dsp:sp modelId="{B1157A13-79BF-442A-9497-15361E87188F}">
      <dsp:nvSpPr>
        <dsp:cNvPr id="0" name=""/>
        <dsp:cNvSpPr/>
      </dsp:nvSpPr>
      <dsp:spPr>
        <a:xfrm>
          <a:off x="0" y="2416969"/>
          <a:ext cx="11982994"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6FC9BF-E4F4-41EC-AAB0-7F882161905C}">
      <dsp:nvSpPr>
        <dsp:cNvPr id="0" name=""/>
        <dsp:cNvSpPr/>
      </dsp:nvSpPr>
      <dsp:spPr>
        <a:xfrm>
          <a:off x="0" y="2416969"/>
          <a:ext cx="11982994"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Only system-assigned managed identities are supported (not user-assigned).</a:t>
          </a:r>
        </a:p>
      </dsp:txBody>
      <dsp:txXfrm>
        <a:off x="0" y="2416969"/>
        <a:ext cx="11982994" cy="804869"/>
      </dsp:txXfrm>
    </dsp:sp>
    <dsp:sp modelId="{7D6DE3FF-2918-4B76-93C8-496C2B50A827}">
      <dsp:nvSpPr>
        <dsp:cNvPr id="0" name=""/>
        <dsp:cNvSpPr/>
      </dsp:nvSpPr>
      <dsp:spPr>
        <a:xfrm>
          <a:off x="0" y="3221838"/>
          <a:ext cx="11982994"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C3FF97-6C62-4441-9C08-63E7142AC887}">
      <dsp:nvSpPr>
        <dsp:cNvPr id="0" name=""/>
        <dsp:cNvSpPr/>
      </dsp:nvSpPr>
      <dsp:spPr>
        <a:xfrm>
          <a:off x="0" y="3221838"/>
          <a:ext cx="11982994"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 managed identity is assigned at the Azure Arc server level.</a:t>
          </a:r>
        </a:p>
      </dsp:txBody>
      <dsp:txXfrm>
        <a:off x="0" y="3221838"/>
        <a:ext cx="11982994" cy="804869"/>
      </dsp:txXfrm>
    </dsp:sp>
    <dsp:sp modelId="{A9BB1FA7-CC54-492E-BEAD-FB0DC2174ECD}">
      <dsp:nvSpPr>
        <dsp:cNvPr id="0" name=""/>
        <dsp:cNvSpPr/>
      </dsp:nvSpPr>
      <dsp:spPr>
        <a:xfrm>
          <a:off x="0" y="4026708"/>
          <a:ext cx="11982994"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0371A8-4C87-4EAA-986B-78480CE88D74}">
      <dsp:nvSpPr>
        <dsp:cNvPr id="0" name=""/>
        <dsp:cNvSpPr/>
      </dsp:nvSpPr>
      <dsp:spPr>
        <a:xfrm>
          <a:off x="0" y="4026708"/>
          <a:ext cx="11982994"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Outbound connections (e.g., backup to URL, PolyBase) require the primary managed identity to be assigned to SQL Server.</a:t>
          </a:r>
        </a:p>
      </dsp:txBody>
      <dsp:txXfrm>
        <a:off x="0" y="4026708"/>
        <a:ext cx="11982994" cy="8048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E55B6A-4F9F-41B5-A6EA-E04233BC3858}">
      <dsp:nvSpPr>
        <dsp:cNvPr id="0" name=""/>
        <dsp:cNvSpPr/>
      </dsp:nvSpPr>
      <dsp:spPr>
        <a:xfrm>
          <a:off x="0" y="590"/>
          <a:ext cx="11018837" cy="0"/>
        </a:xfrm>
        <a:prstGeom prst="lin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485BCF87-161C-4482-BB6C-9037D5FCB805}">
      <dsp:nvSpPr>
        <dsp:cNvPr id="0" name=""/>
        <dsp:cNvSpPr/>
      </dsp:nvSpPr>
      <dsp:spPr>
        <a:xfrm>
          <a:off x="0" y="590"/>
          <a:ext cx="11018837" cy="96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Microsoft Entra ID (formerly Azure Active Directory) allows </a:t>
          </a:r>
          <a:r>
            <a:rPr lang="en-US" sz="2500" b="1" kern="1200"/>
            <a:t>duplicate display names</a:t>
          </a:r>
          <a:r>
            <a:rPr lang="en-US" sz="2500" kern="1200"/>
            <a:t> for service principals and groups. </a:t>
          </a:r>
        </a:p>
      </dsp:txBody>
      <dsp:txXfrm>
        <a:off x="0" y="590"/>
        <a:ext cx="11018837" cy="966551"/>
      </dsp:txXfrm>
    </dsp:sp>
    <dsp:sp modelId="{F812E12D-8B5B-4079-9D47-2D7245AD8D51}">
      <dsp:nvSpPr>
        <dsp:cNvPr id="0" name=""/>
        <dsp:cNvSpPr/>
      </dsp:nvSpPr>
      <dsp:spPr>
        <a:xfrm>
          <a:off x="0" y="967141"/>
          <a:ext cx="11018837" cy="0"/>
        </a:xfrm>
        <a:prstGeom prst="lin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E1E7278D-40FB-45E8-AD5F-ECD3912807F0}">
      <dsp:nvSpPr>
        <dsp:cNvPr id="0" name=""/>
        <dsp:cNvSpPr/>
      </dsp:nvSpPr>
      <dsp:spPr>
        <a:xfrm>
          <a:off x="0" y="967141"/>
          <a:ext cx="11018837" cy="96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This flexibility, while useful in identity management, causes issues in SQL Server where </a:t>
          </a:r>
          <a:r>
            <a:rPr lang="en-US" sz="2500" b="1" kern="1200" dirty="0"/>
            <a:t>login and user names must be unique</a:t>
          </a:r>
          <a:r>
            <a:rPr lang="en-US" sz="2500" kern="1200" dirty="0"/>
            <a:t>.</a:t>
          </a:r>
        </a:p>
      </dsp:txBody>
      <dsp:txXfrm>
        <a:off x="0" y="967141"/>
        <a:ext cx="11018837" cy="966551"/>
      </dsp:txXfrm>
    </dsp:sp>
    <dsp:sp modelId="{46FC9720-CD3D-4D46-8D93-65BFFAD850A7}">
      <dsp:nvSpPr>
        <dsp:cNvPr id="0" name=""/>
        <dsp:cNvSpPr/>
      </dsp:nvSpPr>
      <dsp:spPr>
        <a:xfrm>
          <a:off x="0" y="1933693"/>
          <a:ext cx="11018837" cy="0"/>
        </a:xfrm>
        <a:prstGeom prst="lin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F3EB94D7-EB5B-4FD2-9F74-E3347725DCB4}">
      <dsp:nvSpPr>
        <dsp:cNvPr id="0" name=""/>
        <dsp:cNvSpPr/>
      </dsp:nvSpPr>
      <dsp:spPr>
        <a:xfrm>
          <a:off x="0" y="1933693"/>
          <a:ext cx="11018837" cy="96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SQL Server 2025 introduces the WITH OBJECT_ID clause in CREATE LOGIN and CREATE USER statements to resolve this conflict.</a:t>
          </a:r>
        </a:p>
      </dsp:txBody>
      <dsp:txXfrm>
        <a:off x="0" y="1933693"/>
        <a:ext cx="11018837" cy="966551"/>
      </dsp:txXfrm>
    </dsp:sp>
    <dsp:sp modelId="{ABCD570B-2314-41AF-B6C0-CDD2265ED3D6}">
      <dsp:nvSpPr>
        <dsp:cNvPr id="0" name=""/>
        <dsp:cNvSpPr/>
      </dsp:nvSpPr>
      <dsp:spPr>
        <a:xfrm>
          <a:off x="0" y="2900244"/>
          <a:ext cx="11018837" cy="0"/>
        </a:xfrm>
        <a:prstGeom prst="lin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1B9C55E1-AEF9-4C3E-B3B6-27575040BF43}">
      <dsp:nvSpPr>
        <dsp:cNvPr id="0" name=""/>
        <dsp:cNvSpPr/>
      </dsp:nvSpPr>
      <dsp:spPr>
        <a:xfrm>
          <a:off x="0" y="2900244"/>
          <a:ext cx="11018837" cy="96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CREATE LOGIN [login_alias] FROM EXTERNAL PROVIDER WITH OBJECT_ID = 'objectid-guid'</a:t>
          </a:r>
        </a:p>
      </dsp:txBody>
      <dsp:txXfrm>
        <a:off x="0" y="2900244"/>
        <a:ext cx="11018837" cy="966551"/>
      </dsp:txXfrm>
    </dsp:sp>
    <dsp:sp modelId="{1E38593E-9941-4810-9779-2CCB2B169F70}">
      <dsp:nvSpPr>
        <dsp:cNvPr id="0" name=""/>
        <dsp:cNvSpPr/>
      </dsp:nvSpPr>
      <dsp:spPr>
        <a:xfrm>
          <a:off x="0" y="3866796"/>
          <a:ext cx="11018837" cy="0"/>
        </a:xfrm>
        <a:prstGeom prst="lin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062EA09A-8D22-4A2E-B8BA-0D820F9E9AC9}">
      <dsp:nvSpPr>
        <dsp:cNvPr id="0" name=""/>
        <dsp:cNvSpPr/>
      </dsp:nvSpPr>
      <dsp:spPr>
        <a:xfrm>
          <a:off x="0" y="3866796"/>
          <a:ext cx="11018837" cy="96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CREATE USER [user_alias] FROM EXTERNAL PROVIDER WITH OBJECT_ID = 'objectid-guid'</a:t>
          </a:r>
        </a:p>
      </dsp:txBody>
      <dsp:txXfrm>
        <a:off x="0" y="3866796"/>
        <a:ext cx="11018837" cy="9665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35D26-69E0-4B08-8BF5-C9AB0B479C24}">
      <dsp:nvSpPr>
        <dsp:cNvPr id="0" name=""/>
        <dsp:cNvSpPr/>
      </dsp:nvSpPr>
      <dsp:spPr>
        <a:xfrm>
          <a:off x="0" y="19504"/>
          <a:ext cx="11021124" cy="830115"/>
        </a:xfrm>
        <a:prstGeom prst="roundRect">
          <a:avLst/>
        </a:prstGeom>
        <a:solidFill>
          <a:schemeClr val="accent2">
            <a:lumMod val="75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The </a:t>
          </a:r>
          <a:r>
            <a:rPr lang="en-US" sz="1800" b="1" kern="1200" dirty="0"/>
            <a:t>security cache</a:t>
          </a:r>
          <a:r>
            <a:rPr lang="en-US" sz="1800" kern="1200" dirty="0"/>
            <a:t> stores permission data for users and logins across various securable objects (like tables, schemas, and columns). This cache speeds up query execution by avoiding repetitive permission checks.</a:t>
          </a:r>
        </a:p>
      </dsp:txBody>
      <dsp:txXfrm>
        <a:off x="40523" y="60027"/>
        <a:ext cx="10940078" cy="749069"/>
      </dsp:txXfrm>
    </dsp:sp>
    <dsp:sp modelId="{FC64D741-42C9-46D4-9B94-8DB6BC24CA02}">
      <dsp:nvSpPr>
        <dsp:cNvPr id="0" name=""/>
        <dsp:cNvSpPr/>
      </dsp:nvSpPr>
      <dsp:spPr>
        <a:xfrm>
          <a:off x="0" y="973459"/>
          <a:ext cx="11021124" cy="830115"/>
        </a:xfrm>
        <a:prstGeom prst="roundRect">
          <a:avLst/>
        </a:prstGeom>
        <a:solidFill>
          <a:schemeClr val="accent2">
            <a:lumMod val="75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kern="1200" dirty="0"/>
            <a:t>Login-Specific Cache Invalidation</a:t>
          </a:r>
          <a:endParaRPr lang="en-US" sz="1800" kern="1200" dirty="0"/>
        </a:p>
      </dsp:txBody>
      <dsp:txXfrm>
        <a:off x="40523" y="1013982"/>
        <a:ext cx="10940078" cy="749069"/>
      </dsp:txXfrm>
    </dsp:sp>
    <dsp:sp modelId="{3BF48DA4-86A9-4884-BEB1-70F933C55546}">
      <dsp:nvSpPr>
        <dsp:cNvPr id="0" name=""/>
        <dsp:cNvSpPr/>
      </dsp:nvSpPr>
      <dsp:spPr>
        <a:xfrm>
          <a:off x="0" y="1803574"/>
          <a:ext cx="11021124"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21" tIns="22860" rIns="128016" bIns="22860" numCol="1" spcCol="1270" anchor="t" anchorCtr="0">
          <a:noAutofit/>
        </a:bodyPr>
        <a:lstStyle/>
        <a:p>
          <a:pPr marL="171450" lvl="1" indent="-171450" algn="l" defTabSz="800100">
            <a:lnSpc>
              <a:spcPct val="100000"/>
            </a:lnSpc>
            <a:spcBef>
              <a:spcPct val="0"/>
            </a:spcBef>
            <a:spcAft>
              <a:spcPct val="20000"/>
            </a:spcAft>
            <a:buChar char="•"/>
          </a:pPr>
          <a:r>
            <a:rPr lang="en-US" sz="1800" kern="1200" dirty="0"/>
            <a:t>Previously, any permission change could invalidate the entire security cache, impacting all users and degrading performance. </a:t>
          </a:r>
        </a:p>
      </dsp:txBody>
      <dsp:txXfrm>
        <a:off x="0" y="1803574"/>
        <a:ext cx="11021124" cy="712080"/>
      </dsp:txXfrm>
    </dsp:sp>
    <dsp:sp modelId="{79CA9C6B-412B-4F7F-A657-53B0C95DA559}">
      <dsp:nvSpPr>
        <dsp:cNvPr id="0" name=""/>
        <dsp:cNvSpPr/>
      </dsp:nvSpPr>
      <dsp:spPr>
        <a:xfrm>
          <a:off x="0" y="2515654"/>
          <a:ext cx="11021124" cy="830115"/>
        </a:xfrm>
        <a:prstGeom prst="roundRect">
          <a:avLst/>
        </a:prstGeom>
        <a:solidFill>
          <a:schemeClr val="accent2">
            <a:lumMod val="75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SQL Server 2025 introduces </a:t>
          </a:r>
          <a:r>
            <a:rPr lang="en-US" sz="1800" b="1" kern="1200" dirty="0"/>
            <a:t>targeted cache invalidation</a:t>
          </a:r>
          <a:r>
            <a:rPr lang="en-US" sz="1800" kern="1200" dirty="0"/>
            <a:t>:</a:t>
          </a:r>
        </a:p>
      </dsp:txBody>
      <dsp:txXfrm>
        <a:off x="40523" y="2556177"/>
        <a:ext cx="10940078" cy="749069"/>
      </dsp:txXfrm>
    </dsp:sp>
    <dsp:sp modelId="{4E75EA51-3012-474D-8EBE-F21D4D08F287}">
      <dsp:nvSpPr>
        <dsp:cNvPr id="0" name=""/>
        <dsp:cNvSpPr/>
      </dsp:nvSpPr>
      <dsp:spPr>
        <a:xfrm>
          <a:off x="0" y="3345769"/>
          <a:ext cx="11021124" cy="1468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21" tIns="22860" rIns="128016" bIns="22860" numCol="1" spcCol="1270" anchor="t" anchorCtr="0">
          <a:noAutofit/>
        </a:bodyPr>
        <a:lstStyle/>
        <a:p>
          <a:pPr marL="171450" lvl="1" indent="-171450" algn="l" defTabSz="800100">
            <a:lnSpc>
              <a:spcPct val="100000"/>
            </a:lnSpc>
            <a:spcBef>
              <a:spcPct val="0"/>
            </a:spcBef>
            <a:spcAft>
              <a:spcPct val="20000"/>
            </a:spcAft>
            <a:buChar char="•"/>
          </a:pPr>
          <a:r>
            <a:rPr lang="en-US" sz="1800" kern="1200"/>
            <a:t>Only the cache entries for the </a:t>
          </a:r>
          <a:r>
            <a:rPr lang="en-US" sz="1800" b="1" kern="1200"/>
            <a:t>affected login</a:t>
          </a:r>
          <a:r>
            <a:rPr lang="en-US" sz="1800" kern="1200"/>
            <a:t> are invalidated.</a:t>
          </a:r>
          <a:endParaRPr lang="en-US" sz="1800" kern="1200" dirty="0"/>
        </a:p>
        <a:p>
          <a:pPr marL="171450" lvl="1" indent="-171450" algn="l" defTabSz="800100">
            <a:lnSpc>
              <a:spcPct val="100000"/>
            </a:lnSpc>
            <a:spcBef>
              <a:spcPct val="0"/>
            </a:spcBef>
            <a:spcAft>
              <a:spcPct val="20000"/>
            </a:spcAft>
            <a:buChar char="•"/>
          </a:pPr>
          <a:r>
            <a:rPr lang="en-US" sz="1800" kern="1200" dirty="0"/>
            <a:t>Other users' tokens remain untouched.</a:t>
          </a:r>
        </a:p>
        <a:p>
          <a:pPr marL="171450" lvl="1" indent="-171450" algn="l" defTabSz="800100">
            <a:lnSpc>
              <a:spcPct val="100000"/>
            </a:lnSpc>
            <a:spcBef>
              <a:spcPct val="0"/>
            </a:spcBef>
            <a:spcAft>
              <a:spcPct val="20000"/>
            </a:spcAft>
            <a:buChar char="•"/>
          </a:pPr>
          <a:r>
            <a:rPr lang="en-US" sz="1800" kern="1200"/>
            <a:t>Applies to CREATE, ALTER, and DROP LOGIN actions, and individual permission changes.</a:t>
          </a:r>
          <a:endParaRPr lang="en-US" sz="1800" kern="1200" dirty="0"/>
        </a:p>
        <a:p>
          <a:pPr marL="171450" lvl="1" indent="-171450" algn="l" defTabSz="800100">
            <a:lnSpc>
              <a:spcPct val="100000"/>
            </a:lnSpc>
            <a:spcBef>
              <a:spcPct val="0"/>
            </a:spcBef>
            <a:spcAft>
              <a:spcPct val="20000"/>
            </a:spcAft>
            <a:buChar char="•"/>
          </a:pPr>
          <a:r>
            <a:rPr lang="en-US" sz="1800" b="1" kern="1200" dirty="0"/>
            <a:t>Group logins</a:t>
          </a:r>
          <a:r>
            <a:rPr lang="en-US" sz="1800" kern="1200" dirty="0"/>
            <a:t> still trigger server-wide invalidation.</a:t>
          </a:r>
        </a:p>
      </dsp:txBody>
      <dsp:txXfrm>
        <a:off x="0" y="3345769"/>
        <a:ext cx="11021124" cy="146866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E8CEC-1FAD-479D-9E5A-E29A9A9D4BE0}">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2D834-2BE9-44CC-A506-954E4FA3113A}">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AE5D46-8A2A-4A19-A4CC-B3B3FEA1AF90}">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755650">
            <a:lnSpc>
              <a:spcPct val="90000"/>
            </a:lnSpc>
            <a:spcBef>
              <a:spcPct val="0"/>
            </a:spcBef>
            <a:spcAft>
              <a:spcPct val="35000"/>
            </a:spcAft>
            <a:buNone/>
          </a:pPr>
          <a:r>
            <a:rPr lang="en-US" sz="1700" b="1" kern="1200"/>
            <a:t>OAEP (Optimal Asymmetric Encryption Padding)</a:t>
          </a:r>
          <a:r>
            <a:rPr lang="en-US" sz="1700" kern="1200"/>
            <a:t> is a cryptographic padding scheme used with RSA encryption to enhance security. </a:t>
          </a:r>
        </a:p>
      </dsp:txBody>
      <dsp:txXfrm>
        <a:off x="1594810" y="590"/>
        <a:ext cx="9424027" cy="1380787"/>
      </dsp:txXfrm>
    </dsp:sp>
    <dsp:sp modelId="{A123E0EE-236F-43E1-A584-B1C6ECE6EE5F}">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222FB6-924F-48DD-B161-286AB67DC28A}">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DF706E-1DC7-4E5C-B61E-888B021F8B83}">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755650">
            <a:lnSpc>
              <a:spcPct val="90000"/>
            </a:lnSpc>
            <a:spcBef>
              <a:spcPct val="0"/>
            </a:spcBef>
            <a:spcAft>
              <a:spcPct val="35000"/>
            </a:spcAft>
            <a:buNone/>
          </a:pPr>
          <a:r>
            <a:rPr lang="en-US" sz="1700" kern="1200"/>
            <a:t>Starting with </a:t>
          </a:r>
          <a:r>
            <a:rPr lang="en-US" sz="1700" b="1" kern="1200"/>
            <a:t>SQL Server 2025</a:t>
          </a:r>
          <a:r>
            <a:rPr lang="en-US" sz="1700" kern="1200"/>
            <a:t>, Microsoft introduced </a:t>
          </a:r>
          <a:r>
            <a:rPr lang="en-US" sz="1700" b="1" kern="1200"/>
            <a:t>OAEP-256 support</a:t>
          </a:r>
          <a:r>
            <a:rPr lang="en-US" sz="1700" kern="1200"/>
            <a:t> for RSA-based encryption, replacing the older </a:t>
          </a:r>
          <a:r>
            <a:rPr lang="en-US" sz="1700" b="1" kern="1200"/>
            <a:t>PKCS#1 v1.5</a:t>
          </a:r>
          <a:r>
            <a:rPr lang="en-US" sz="1700" kern="1200"/>
            <a:t> padding mode</a:t>
          </a:r>
        </a:p>
      </dsp:txBody>
      <dsp:txXfrm>
        <a:off x="1594810" y="1726575"/>
        <a:ext cx="9424027" cy="1380787"/>
      </dsp:txXfrm>
    </dsp:sp>
    <dsp:sp modelId="{60DE025C-A637-4B9F-90A2-CFF9E9CFB730}">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3BC68F-3F08-4240-ACC1-7C682676A3A5}">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EC53BD-4FB9-4E56-A6A1-1B24D81E43B0}">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755650">
            <a:lnSpc>
              <a:spcPct val="90000"/>
            </a:lnSpc>
            <a:spcBef>
              <a:spcPct val="0"/>
            </a:spcBef>
            <a:spcAft>
              <a:spcPct val="35000"/>
            </a:spcAft>
            <a:buNone/>
          </a:pPr>
          <a:r>
            <a:rPr lang="en-US" sz="1700" kern="1200"/>
            <a:t>This change improves resistance against chosen plaintext and ciphertext attacks by adding internal redundancy and hashing between the RSA encryption and padding check. It’s a major step forward in securing encrypted data, especially for certificates and asymmetric keys.</a:t>
          </a:r>
        </a:p>
      </dsp:txBody>
      <dsp:txXfrm>
        <a:off x="1594810" y="3452559"/>
        <a:ext cx="9424027" cy="13807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0BA9A-CF08-4E1F-8736-3DBF8AF387CB}">
      <dsp:nvSpPr>
        <dsp:cNvPr id="0" name=""/>
        <dsp:cNvSpPr/>
      </dsp:nvSpPr>
      <dsp:spPr>
        <a:xfrm>
          <a:off x="0" y="157406"/>
          <a:ext cx="10727437" cy="121680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OAEP-256 is now supported in the following encryption contexts:</a:t>
          </a:r>
        </a:p>
      </dsp:txBody>
      <dsp:txXfrm>
        <a:off x="59399" y="216805"/>
        <a:ext cx="10608639" cy="1098002"/>
      </dsp:txXfrm>
    </dsp:sp>
    <dsp:sp modelId="{B9113309-CDDC-4488-B653-54FAF0D10D2D}">
      <dsp:nvSpPr>
        <dsp:cNvPr id="0" name=""/>
        <dsp:cNvSpPr/>
      </dsp:nvSpPr>
      <dsp:spPr>
        <a:xfrm>
          <a:off x="0" y="1374206"/>
          <a:ext cx="10727437" cy="2085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59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Built-in functions</a:t>
          </a:r>
          <a:r>
            <a:rPr lang="en-US" sz="2000" kern="1200" dirty="0"/>
            <a:t>: </a:t>
          </a:r>
          <a:r>
            <a:rPr lang="en-US" sz="2000" kern="1200" dirty="0" err="1"/>
            <a:t>EncryptByCert</a:t>
          </a:r>
          <a:r>
            <a:rPr lang="en-US" sz="2000" kern="1200" dirty="0"/>
            <a:t>, </a:t>
          </a:r>
          <a:r>
            <a:rPr lang="en-US" sz="2000" kern="1200" dirty="0" err="1"/>
            <a:t>DecryptByCert</a:t>
          </a:r>
          <a:r>
            <a:rPr lang="en-US" sz="2000" kern="1200" dirty="0"/>
            <a:t>, </a:t>
          </a:r>
          <a:r>
            <a:rPr lang="en-US" sz="2000" kern="1200" dirty="0" err="1"/>
            <a:t>EncryptByAsymKey</a:t>
          </a:r>
          <a:r>
            <a:rPr lang="en-US" sz="2000" kern="1200" dirty="0"/>
            <a:t>, </a:t>
          </a:r>
          <a:r>
            <a:rPr lang="en-US" sz="2000" kern="1200" dirty="0" err="1"/>
            <a:t>DecryptByAsymKey</a:t>
          </a:r>
          <a:endParaRPr lang="en-US" sz="2000" kern="1200" dirty="0"/>
        </a:p>
        <a:p>
          <a:pPr marL="228600" lvl="1" indent="-228600" algn="l" defTabSz="889000">
            <a:lnSpc>
              <a:spcPct val="90000"/>
            </a:lnSpc>
            <a:spcBef>
              <a:spcPct val="0"/>
            </a:spcBef>
            <a:spcAft>
              <a:spcPct val="20000"/>
            </a:spcAft>
            <a:buChar char="•"/>
          </a:pPr>
          <a:r>
            <a:rPr lang="en-US" sz="2000" b="1" kern="1200" dirty="0"/>
            <a:t>Symmetric key encryption</a:t>
          </a:r>
          <a:r>
            <a:rPr lang="en-US" sz="2000" kern="1200" dirty="0"/>
            <a:t>: When encrypted by a certificate or asymmetric key</a:t>
          </a:r>
        </a:p>
        <a:p>
          <a:pPr marL="228600" lvl="1" indent="-228600" algn="l" defTabSz="889000">
            <a:lnSpc>
              <a:spcPct val="90000"/>
            </a:lnSpc>
            <a:spcBef>
              <a:spcPct val="0"/>
            </a:spcBef>
            <a:spcAft>
              <a:spcPct val="20000"/>
            </a:spcAft>
            <a:buChar char="•"/>
          </a:pPr>
          <a:r>
            <a:rPr lang="en-US" sz="2000" b="1" kern="1200" dirty="0"/>
            <a:t>Database encryption key</a:t>
          </a:r>
          <a:endParaRPr lang="en-US" sz="2000" kern="1200" dirty="0"/>
        </a:p>
        <a:p>
          <a:pPr marL="228600" lvl="1" indent="-228600" algn="l" defTabSz="889000">
            <a:lnSpc>
              <a:spcPct val="90000"/>
            </a:lnSpc>
            <a:spcBef>
              <a:spcPct val="0"/>
            </a:spcBef>
            <a:spcAft>
              <a:spcPct val="20000"/>
            </a:spcAft>
            <a:buChar char="•"/>
          </a:pPr>
          <a:r>
            <a:rPr lang="en-US" sz="2000" b="1" kern="1200" dirty="0"/>
            <a:t>Always Encrypted</a:t>
          </a:r>
          <a:r>
            <a:rPr lang="en-US" sz="2000" kern="1200" dirty="0"/>
            <a:t>: OAEP is used for encrypting column encryption keys with column master keys</a:t>
          </a:r>
        </a:p>
      </dsp:txBody>
      <dsp:txXfrm>
        <a:off x="0" y="1374206"/>
        <a:ext cx="10727437" cy="2085525"/>
      </dsp:txXfrm>
    </dsp:sp>
    <dsp:sp modelId="{F1B218C9-5DB0-487E-B72C-8B0B11C243BE}">
      <dsp:nvSpPr>
        <dsp:cNvPr id="0" name=""/>
        <dsp:cNvSpPr/>
      </dsp:nvSpPr>
      <dsp:spPr>
        <a:xfrm>
          <a:off x="0" y="3459731"/>
          <a:ext cx="10727437" cy="121680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These enhancements are available </a:t>
          </a:r>
          <a:r>
            <a:rPr lang="en-US" sz="2000" b="1" kern="1200" dirty="0"/>
            <a:t>only</a:t>
          </a:r>
          <a:r>
            <a:rPr lang="en-US" sz="2000" kern="1200" dirty="0"/>
            <a:t> when the database is set to </a:t>
          </a:r>
          <a:r>
            <a:rPr lang="en-US" sz="2000" b="1" kern="1200" dirty="0"/>
            <a:t>compatibility level 170 or higher</a:t>
          </a:r>
          <a:r>
            <a:rPr lang="en-US" sz="2000" kern="1200" dirty="0"/>
            <a:t>.</a:t>
          </a:r>
        </a:p>
      </dsp:txBody>
      <dsp:txXfrm>
        <a:off x="59399" y="3519130"/>
        <a:ext cx="10608639" cy="109800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A9D7B-23EA-4735-86B2-F7ECDA42E04D}">
      <dsp:nvSpPr>
        <dsp:cNvPr id="0" name=""/>
        <dsp:cNvSpPr/>
      </dsp:nvSpPr>
      <dsp:spPr>
        <a:xfrm>
          <a:off x="0" y="645150"/>
          <a:ext cx="11161777" cy="121680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SQL Server 2025 allows fine-grained control over OAEP support via trace flags:</a:t>
          </a:r>
        </a:p>
      </dsp:txBody>
      <dsp:txXfrm>
        <a:off x="59399" y="704549"/>
        <a:ext cx="11042979" cy="1098002"/>
      </dsp:txXfrm>
    </dsp:sp>
    <dsp:sp modelId="{8F1872A8-0DF4-4587-98D4-09127CF529B2}">
      <dsp:nvSpPr>
        <dsp:cNvPr id="0" name=""/>
        <dsp:cNvSpPr/>
      </dsp:nvSpPr>
      <dsp:spPr>
        <a:xfrm>
          <a:off x="0" y="1861950"/>
          <a:ext cx="11161777" cy="111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38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TF 15023</a:t>
          </a:r>
          <a:r>
            <a:rPr lang="en-US" sz="2000" kern="1200" dirty="0"/>
            <a:t>: Disable OAEP-256 for built-in functions</a:t>
          </a:r>
        </a:p>
        <a:p>
          <a:pPr marL="228600" lvl="1" indent="-228600" algn="l" defTabSz="889000">
            <a:lnSpc>
              <a:spcPct val="90000"/>
            </a:lnSpc>
            <a:spcBef>
              <a:spcPct val="0"/>
            </a:spcBef>
            <a:spcAft>
              <a:spcPct val="20000"/>
            </a:spcAft>
            <a:buChar char="•"/>
          </a:pPr>
          <a:r>
            <a:rPr lang="en-US" sz="2000" b="1" kern="1200" dirty="0"/>
            <a:t>TF 4669</a:t>
          </a:r>
          <a:r>
            <a:rPr lang="en-US" sz="2000" kern="1200" dirty="0"/>
            <a:t>: Disable OAEP-256 for symmetric key encryption</a:t>
          </a:r>
        </a:p>
        <a:p>
          <a:pPr marL="228600" lvl="1" indent="-228600" algn="l" defTabSz="889000">
            <a:lnSpc>
              <a:spcPct val="90000"/>
            </a:lnSpc>
            <a:spcBef>
              <a:spcPct val="0"/>
            </a:spcBef>
            <a:spcAft>
              <a:spcPct val="20000"/>
            </a:spcAft>
            <a:buChar char="•"/>
          </a:pPr>
          <a:r>
            <a:rPr lang="en-US" sz="2000" b="1" kern="1200" dirty="0"/>
            <a:t>TF 15027</a:t>
          </a:r>
          <a:r>
            <a:rPr lang="en-US" sz="2000" kern="1200" dirty="0"/>
            <a:t>: Disable OAEP-256 for database encryption key</a:t>
          </a:r>
        </a:p>
      </dsp:txBody>
      <dsp:txXfrm>
        <a:off x="0" y="1861950"/>
        <a:ext cx="11161777" cy="1110037"/>
      </dsp:txXfrm>
    </dsp:sp>
    <dsp:sp modelId="{A89A6FF8-8501-4B97-9423-395F4FFC914D}">
      <dsp:nvSpPr>
        <dsp:cNvPr id="0" name=""/>
        <dsp:cNvSpPr/>
      </dsp:nvSpPr>
      <dsp:spPr>
        <a:xfrm>
          <a:off x="0" y="2971987"/>
          <a:ext cx="11161777" cy="121680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These flags are useful for maintaining backward compatibility with older SQL Server versions while still operating at compatibility level 170.</a:t>
          </a:r>
        </a:p>
      </dsp:txBody>
      <dsp:txXfrm>
        <a:off x="59399" y="3031386"/>
        <a:ext cx="11042979" cy="109800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E1EC7-B92B-4387-A359-B4C1090B8E13}">
      <dsp:nvSpPr>
        <dsp:cNvPr id="0" name=""/>
        <dsp:cNvSpPr/>
      </dsp:nvSpPr>
      <dsp:spPr>
        <a:xfrm>
          <a:off x="0" y="1994"/>
          <a:ext cx="11018519" cy="220779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baseline="0" dirty="0"/>
            <a:t>PBKDF2 is a cryptographic algorithm designed to make password hashes more resistant to brute-force attacks. </a:t>
          </a:r>
          <a:endParaRPr lang="en-US" sz="3700" kern="1200" dirty="0"/>
        </a:p>
      </dsp:txBody>
      <dsp:txXfrm>
        <a:off x="107775" y="109769"/>
        <a:ext cx="10802969" cy="1992240"/>
      </dsp:txXfrm>
    </dsp:sp>
    <dsp:sp modelId="{DFCE50C0-FE39-4CA7-A431-5887B79850FA}">
      <dsp:nvSpPr>
        <dsp:cNvPr id="0" name=""/>
        <dsp:cNvSpPr/>
      </dsp:nvSpPr>
      <dsp:spPr>
        <a:xfrm>
          <a:off x="0" y="2209784"/>
          <a:ext cx="11018519" cy="2604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baseline="0" dirty="0"/>
            <a:t>It works by using a </a:t>
          </a:r>
          <a:r>
            <a:rPr lang="en-US" sz="2900" b="1" kern="1200" baseline="0" dirty="0"/>
            <a:t>SHA-512 hash function</a:t>
          </a:r>
          <a:r>
            <a:rPr lang="en-US" sz="2900" kern="1200" baseline="0" dirty="0"/>
            <a:t>.</a:t>
          </a:r>
          <a:endParaRPr lang="en-US" sz="2900" kern="1200" dirty="0"/>
        </a:p>
        <a:p>
          <a:pPr marL="285750" lvl="1" indent="-285750" algn="l" defTabSz="1289050">
            <a:lnSpc>
              <a:spcPct val="90000"/>
            </a:lnSpc>
            <a:spcBef>
              <a:spcPct val="0"/>
            </a:spcBef>
            <a:spcAft>
              <a:spcPct val="20000"/>
            </a:spcAft>
            <a:buChar char="•"/>
          </a:pPr>
          <a:r>
            <a:rPr lang="en-US" sz="2900" kern="1200" baseline="0" dirty="0"/>
            <a:t>Applying </a:t>
          </a:r>
          <a:r>
            <a:rPr lang="en-US" sz="2900" b="1" kern="1200" baseline="0" dirty="0"/>
            <a:t>100,000 iterations</a:t>
          </a:r>
          <a:r>
            <a:rPr lang="en-US" sz="2900" kern="1200" baseline="0" dirty="0"/>
            <a:t> of hashing.</a:t>
          </a:r>
          <a:endParaRPr lang="en-US" sz="2900" kern="1200" dirty="0"/>
        </a:p>
        <a:p>
          <a:pPr marL="285750" lvl="1" indent="-285750" algn="l" defTabSz="1289050">
            <a:lnSpc>
              <a:spcPct val="90000"/>
            </a:lnSpc>
            <a:spcBef>
              <a:spcPct val="0"/>
            </a:spcBef>
            <a:spcAft>
              <a:spcPct val="20000"/>
            </a:spcAft>
            <a:buChar char="•"/>
          </a:pPr>
          <a:r>
            <a:rPr lang="en-US" sz="2900" kern="1200" baseline="0" dirty="0"/>
            <a:t>Combining the password with a </a:t>
          </a:r>
          <a:r>
            <a:rPr lang="en-US" sz="2900" b="1" kern="1200" baseline="0" dirty="0"/>
            <a:t>unique 32-bit salt</a:t>
          </a:r>
          <a:r>
            <a:rPr lang="en-US" sz="2900" kern="1200" baseline="0" dirty="0"/>
            <a:t>.</a:t>
          </a:r>
          <a:endParaRPr lang="en-US" sz="2900" kern="1200" dirty="0"/>
        </a:p>
        <a:p>
          <a:pPr marL="285750" lvl="1" indent="-285750" algn="l" defTabSz="1289050">
            <a:lnSpc>
              <a:spcPct val="90000"/>
            </a:lnSpc>
            <a:spcBef>
              <a:spcPct val="0"/>
            </a:spcBef>
            <a:spcAft>
              <a:spcPct val="20000"/>
            </a:spcAft>
            <a:buChar char="•"/>
          </a:pPr>
          <a:r>
            <a:rPr lang="en-US" sz="2900" kern="1200" baseline="0" dirty="0"/>
            <a:t>This dramatically increases the time required for attackers to guess passwords, even with powerful hardware</a:t>
          </a:r>
          <a:endParaRPr lang="en-US" sz="2900" kern="1200" dirty="0"/>
        </a:p>
      </dsp:txBody>
      <dsp:txXfrm>
        <a:off x="0" y="2209784"/>
        <a:ext cx="11018519" cy="260406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82A5A-0C49-458E-8563-026E0ED2EA2D}">
      <dsp:nvSpPr>
        <dsp:cNvPr id="0" name=""/>
        <dsp:cNvSpPr/>
      </dsp:nvSpPr>
      <dsp:spPr>
        <a:xfrm>
          <a:off x="0" y="57169"/>
          <a:ext cx="11018519" cy="2316599"/>
        </a:xfrm>
        <a:prstGeom prst="round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t>TDS (Tabular Data Stream) 8.0</a:t>
          </a:r>
          <a:r>
            <a:rPr lang="en-US" sz="3000" kern="1200" dirty="0"/>
            <a:t> is the newest version of the protocol used for communication between SQL Server and client tools. It brings enhanced security and performance, especially when paired with </a:t>
          </a:r>
          <a:r>
            <a:rPr lang="en-US" sz="3000" b="1" kern="1200" dirty="0"/>
            <a:t>TLS 1.3</a:t>
          </a:r>
          <a:r>
            <a:rPr lang="en-US" sz="3000" kern="1200" dirty="0"/>
            <a:t>.</a:t>
          </a:r>
        </a:p>
      </dsp:txBody>
      <dsp:txXfrm>
        <a:off x="113087" y="170256"/>
        <a:ext cx="10792345" cy="2090425"/>
      </dsp:txXfrm>
    </dsp:sp>
    <dsp:sp modelId="{3EA7F194-8C0A-4308-801C-BE5B70F89ECC}">
      <dsp:nvSpPr>
        <dsp:cNvPr id="0" name=""/>
        <dsp:cNvSpPr/>
      </dsp:nvSpPr>
      <dsp:spPr>
        <a:xfrm>
          <a:off x="0" y="2460169"/>
          <a:ext cx="11018519" cy="2316599"/>
        </a:xfrm>
        <a:prstGeom prst="round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t>TLS 1.3 (Transport Layer Security)</a:t>
          </a:r>
          <a:r>
            <a:rPr lang="en-US" sz="3000" kern="1200" dirty="0"/>
            <a:t> is the latest encryption protocol, offering faster handshakes, stronger security, and removal of outdated cryptographic algorithms</a:t>
          </a:r>
        </a:p>
      </dsp:txBody>
      <dsp:txXfrm>
        <a:off x="113087" y="2573256"/>
        <a:ext cx="10792345" cy="20904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478CF-E9B6-456A-B877-59214D1AA5E0}">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B22E5-83C3-49D7-AA71-0B169CECF6ED}">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296E1-A0DA-4377-85D6-B76CC07AE4E0}">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dirty="0"/>
            <a:t>End-to-End Encryption: With TDS 8.0, the entire connection sequence—including prelogin, authentication, and data exchange—is encrypted from the start, unlike previous versions where prelogin was in cleartext.</a:t>
          </a:r>
        </a:p>
      </dsp:txBody>
      <dsp:txXfrm>
        <a:off x="1594810" y="590"/>
        <a:ext cx="9424027" cy="1380787"/>
      </dsp:txXfrm>
    </dsp:sp>
    <dsp:sp modelId="{66170393-B078-47DF-8085-5692B0094289}">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C82D03-BC1B-4FEF-B3C6-AF7F375443E4}">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E6972D-228D-4EF9-8A94-15123F138702}">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a:t>Performance: TLS 1.3 reduces handshake round trips, making connections faster and more secure. </a:t>
          </a:r>
        </a:p>
      </dsp:txBody>
      <dsp:txXfrm>
        <a:off x="1594810" y="1726575"/>
        <a:ext cx="9424027" cy="1380787"/>
      </dsp:txXfrm>
    </dsp:sp>
    <dsp:sp modelId="{119EFE07-0CEC-475A-9295-65F81287278A}">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1A8E-5E76-4E7E-995B-2C9EB7DBFF5C}">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173636-CFD5-4D43-B334-4C890D8A1234}">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933450">
            <a:lnSpc>
              <a:spcPct val="100000"/>
            </a:lnSpc>
            <a:spcBef>
              <a:spcPct val="0"/>
            </a:spcBef>
            <a:spcAft>
              <a:spcPct val="35000"/>
            </a:spcAft>
            <a:buNone/>
          </a:pPr>
          <a:r>
            <a:rPr lang="en-US" sz="2100" kern="1200"/>
            <a:t>Security: TLS 1.3 removes legacy ciphers (RC4, SHA-1, MD5, etc.), making SQL Server connections more resilient against modern attacks.</a:t>
          </a:r>
        </a:p>
      </dsp:txBody>
      <dsp:txXfrm>
        <a:off x="1594810" y="3452559"/>
        <a:ext cx="9424027" cy="138078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B92B4-FD2F-4C5C-9BE3-87B18DB5FFB8}">
      <dsp:nvSpPr>
        <dsp:cNvPr id="0" name=""/>
        <dsp:cNvSpPr/>
      </dsp:nvSpPr>
      <dsp:spPr>
        <a:xfrm>
          <a:off x="0" y="88356"/>
          <a:ext cx="11460661"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SQL Server Agent: </a:t>
          </a:r>
          <a:r>
            <a:rPr lang="en-US" sz="1500" kern="1200"/>
            <a:t>Uses the latest ODBC driver (MSODBCSQL v18+) for secure connections. Encryption is mandatory by default, and you can verify encryption status using system views. </a:t>
          </a:r>
        </a:p>
      </dsp:txBody>
      <dsp:txXfrm>
        <a:off x="31699" y="120055"/>
        <a:ext cx="11397263" cy="585952"/>
      </dsp:txXfrm>
    </dsp:sp>
    <dsp:sp modelId="{15093E40-3BFA-4F92-82DB-6D2EC88B185F}">
      <dsp:nvSpPr>
        <dsp:cNvPr id="0" name=""/>
        <dsp:cNvSpPr/>
      </dsp:nvSpPr>
      <dsp:spPr>
        <a:xfrm>
          <a:off x="0" y="780906"/>
          <a:ext cx="11460661"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Linked Servers: </a:t>
          </a:r>
          <a:r>
            <a:rPr lang="en-US" sz="1500" kern="1200"/>
            <a:t>Leverages OLE DB v19 and TDS 8.0 for secure distributed queries. The new Encrypt=Strict connection option enforces TLS 1.3 encryption. </a:t>
          </a:r>
        </a:p>
      </dsp:txBody>
      <dsp:txXfrm>
        <a:off x="31699" y="812605"/>
        <a:ext cx="11397263" cy="585952"/>
      </dsp:txXfrm>
    </dsp:sp>
    <dsp:sp modelId="{537FC9FE-C6DC-4A71-AB63-9AB57B141B38}">
      <dsp:nvSpPr>
        <dsp:cNvPr id="0" name=""/>
        <dsp:cNvSpPr/>
      </dsp:nvSpPr>
      <dsp:spPr>
        <a:xfrm>
          <a:off x="0" y="1473456"/>
          <a:ext cx="11460661"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sqlcmd &amp; bcp utilities</a:t>
          </a:r>
          <a:r>
            <a:rPr lang="en-US" sz="1500" kern="1200"/>
            <a:t>: Command-line tools now support TDS 8.0/TLS 1.3 for secure scripting and data movement. </a:t>
          </a:r>
        </a:p>
      </dsp:txBody>
      <dsp:txXfrm>
        <a:off x="31699" y="1505155"/>
        <a:ext cx="11397263" cy="585952"/>
      </dsp:txXfrm>
    </dsp:sp>
    <dsp:sp modelId="{7E4737FC-DC0D-47C5-982A-6779F02F2FA0}">
      <dsp:nvSpPr>
        <dsp:cNvPr id="0" name=""/>
        <dsp:cNvSpPr/>
      </dsp:nvSpPr>
      <dsp:spPr>
        <a:xfrm>
          <a:off x="0" y="2166007"/>
          <a:ext cx="11460661"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Always On Availability Groups &amp; Failover Cluster Instances </a:t>
          </a:r>
          <a:r>
            <a:rPr lang="en-US" sz="1500" kern="1200"/>
            <a:t>(FCI): Cluster and replica communication can be encrypted with TLS 1.3 and TDS 8.0. </a:t>
          </a:r>
        </a:p>
      </dsp:txBody>
      <dsp:txXfrm>
        <a:off x="31699" y="2197706"/>
        <a:ext cx="11397263" cy="585952"/>
      </dsp:txXfrm>
    </dsp:sp>
    <dsp:sp modelId="{4087D7C3-85DD-4964-B5C2-D024F10C3A10}">
      <dsp:nvSpPr>
        <dsp:cNvPr id="0" name=""/>
        <dsp:cNvSpPr/>
      </dsp:nvSpPr>
      <dsp:spPr>
        <a:xfrm>
          <a:off x="0" y="2858557"/>
          <a:ext cx="11460661"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Transactional, Merge, and Snapshot Replication: </a:t>
          </a:r>
          <a:r>
            <a:rPr lang="en-US" sz="1500" kern="1200"/>
            <a:t>Replication traffic is now secured with TLS 1.3/TDS 8.0. </a:t>
          </a:r>
        </a:p>
      </dsp:txBody>
      <dsp:txXfrm>
        <a:off x="31699" y="2890256"/>
        <a:ext cx="11397263" cy="585952"/>
      </dsp:txXfrm>
    </dsp:sp>
    <dsp:sp modelId="{DA06F981-2F3D-4275-A970-CC24210F79CB}">
      <dsp:nvSpPr>
        <dsp:cNvPr id="0" name=""/>
        <dsp:cNvSpPr/>
      </dsp:nvSpPr>
      <dsp:spPr>
        <a:xfrm>
          <a:off x="0" y="3551107"/>
          <a:ext cx="11460661"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Log Shipping: </a:t>
          </a:r>
          <a:r>
            <a:rPr lang="en-US" sz="1500" kern="1200"/>
            <a:t>Inter-server communication for log shipping is encrypted. </a:t>
          </a:r>
        </a:p>
      </dsp:txBody>
      <dsp:txXfrm>
        <a:off x="31699" y="3582806"/>
        <a:ext cx="11397263" cy="585952"/>
      </dsp:txXfrm>
    </dsp:sp>
    <dsp:sp modelId="{7897E37D-492D-4132-AD98-F66733ED8D02}">
      <dsp:nvSpPr>
        <dsp:cNvPr id="0" name=""/>
        <dsp:cNvSpPr/>
      </dsp:nvSpPr>
      <dsp:spPr>
        <a:xfrm>
          <a:off x="0" y="4243657"/>
          <a:ext cx="11460661" cy="64935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PolyBase, SQL VSS Writer, SQL CEIP Service: </a:t>
          </a:r>
          <a:r>
            <a:rPr lang="en-US" sz="1500" kern="1200"/>
            <a:t>These services also benefit from the new protocol and encryption support.</a:t>
          </a:r>
        </a:p>
      </dsp:txBody>
      <dsp:txXfrm>
        <a:off x="31699" y="4275356"/>
        <a:ext cx="11397263" cy="585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FD772-622C-4A0A-A694-EF10B8D20467}">
      <dsp:nvSpPr>
        <dsp:cNvPr id="0" name=""/>
        <dsp:cNvSpPr/>
      </dsp:nvSpPr>
      <dsp:spPr>
        <a:xfrm>
          <a:off x="0" y="53209"/>
          <a:ext cx="11018837" cy="720720"/>
        </a:xfrm>
        <a:prstGeom prst="roundRect">
          <a:avLst/>
        </a:prstGeom>
        <a:solidFill>
          <a:schemeClr val="lt1">
            <a:hueOff val="0"/>
            <a:satOff val="0"/>
            <a:lumOff val="0"/>
            <a:alphaOff val="0"/>
          </a:schemeClr>
        </a:solidFill>
        <a:ln w="17145" cap="flat" cmpd="sng" algn="ctr">
          <a:solidFill>
            <a:schemeClr val="accent2">
              <a:lumMod val="7500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Semantic search</a:t>
          </a:r>
        </a:p>
      </dsp:txBody>
      <dsp:txXfrm>
        <a:off x="35183" y="88392"/>
        <a:ext cx="10948471" cy="650354"/>
      </dsp:txXfrm>
    </dsp:sp>
    <dsp:sp modelId="{AE26E4E2-44C1-4599-82F1-05E3E8640F87}">
      <dsp:nvSpPr>
        <dsp:cNvPr id="0" name=""/>
        <dsp:cNvSpPr/>
      </dsp:nvSpPr>
      <dsp:spPr>
        <a:xfrm>
          <a:off x="0" y="854569"/>
          <a:ext cx="11018837" cy="720720"/>
        </a:xfrm>
        <a:prstGeom prst="roundRect">
          <a:avLst/>
        </a:prstGeom>
        <a:solidFill>
          <a:schemeClr val="lt1">
            <a:hueOff val="0"/>
            <a:satOff val="0"/>
            <a:lumOff val="0"/>
            <a:alphaOff val="0"/>
          </a:schemeClr>
        </a:solidFill>
        <a:ln w="17145" cap="flat" cmpd="sng" algn="ctr">
          <a:solidFill>
            <a:schemeClr val="accent2">
              <a:lumMod val="7500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Recommendation systems</a:t>
          </a:r>
        </a:p>
      </dsp:txBody>
      <dsp:txXfrm>
        <a:off x="35183" y="889752"/>
        <a:ext cx="10948471" cy="650354"/>
      </dsp:txXfrm>
    </dsp:sp>
    <dsp:sp modelId="{77368C18-FFDD-4129-82D7-73AD9D6AC90D}">
      <dsp:nvSpPr>
        <dsp:cNvPr id="0" name=""/>
        <dsp:cNvSpPr/>
      </dsp:nvSpPr>
      <dsp:spPr>
        <a:xfrm>
          <a:off x="0" y="1655929"/>
          <a:ext cx="11018837" cy="720720"/>
        </a:xfrm>
        <a:prstGeom prst="roundRect">
          <a:avLst/>
        </a:prstGeom>
        <a:solidFill>
          <a:schemeClr val="lt1">
            <a:hueOff val="0"/>
            <a:satOff val="0"/>
            <a:lumOff val="0"/>
            <a:alphaOff val="0"/>
          </a:schemeClr>
        </a:solidFill>
        <a:ln w="17145" cap="flat" cmpd="sng" algn="ctr">
          <a:solidFill>
            <a:schemeClr val="accent2">
              <a:lumMod val="7500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Fraud detection</a:t>
          </a:r>
        </a:p>
      </dsp:txBody>
      <dsp:txXfrm>
        <a:off x="35183" y="1691112"/>
        <a:ext cx="10948471" cy="650354"/>
      </dsp:txXfrm>
    </dsp:sp>
    <dsp:sp modelId="{D75D5067-1641-4F50-AA72-54AC984B1AA2}">
      <dsp:nvSpPr>
        <dsp:cNvPr id="0" name=""/>
        <dsp:cNvSpPr/>
      </dsp:nvSpPr>
      <dsp:spPr>
        <a:xfrm>
          <a:off x="0" y="2457289"/>
          <a:ext cx="11018837" cy="720720"/>
        </a:xfrm>
        <a:prstGeom prst="roundRect">
          <a:avLst/>
        </a:prstGeom>
        <a:solidFill>
          <a:schemeClr val="lt1">
            <a:hueOff val="0"/>
            <a:satOff val="0"/>
            <a:lumOff val="0"/>
            <a:alphaOff val="0"/>
          </a:schemeClr>
        </a:solidFill>
        <a:ln w="17145" cap="flat" cmpd="sng" algn="ctr">
          <a:solidFill>
            <a:schemeClr val="accent2">
              <a:lumMod val="7500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Natural Language Processing pipelines</a:t>
          </a:r>
        </a:p>
      </dsp:txBody>
      <dsp:txXfrm>
        <a:off x="35183" y="2492472"/>
        <a:ext cx="10948471" cy="650354"/>
      </dsp:txXfrm>
    </dsp:sp>
    <dsp:sp modelId="{7F7652DF-DFE5-45E4-845A-B2A3F16437AB}">
      <dsp:nvSpPr>
        <dsp:cNvPr id="0" name=""/>
        <dsp:cNvSpPr/>
      </dsp:nvSpPr>
      <dsp:spPr>
        <a:xfrm>
          <a:off x="0" y="3258649"/>
          <a:ext cx="11018837" cy="720720"/>
        </a:xfrm>
        <a:prstGeom prst="roundRect">
          <a:avLst/>
        </a:prstGeom>
        <a:solidFill>
          <a:schemeClr val="lt1">
            <a:hueOff val="0"/>
            <a:satOff val="0"/>
            <a:lumOff val="0"/>
            <a:alphaOff val="0"/>
          </a:schemeClr>
        </a:solidFill>
        <a:ln w="17145" cap="flat" cmpd="sng" algn="ctr">
          <a:solidFill>
            <a:schemeClr val="accent2">
              <a:lumMod val="7500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Machine Learning pipelines</a:t>
          </a:r>
          <a:endParaRPr lang="en-US" sz="2800" kern="1200" dirty="0"/>
        </a:p>
      </dsp:txBody>
      <dsp:txXfrm>
        <a:off x="35183" y="3293832"/>
        <a:ext cx="10948471" cy="650354"/>
      </dsp:txXfrm>
    </dsp:sp>
    <dsp:sp modelId="{6934507F-8EB3-4301-AA4D-1B5574145E45}">
      <dsp:nvSpPr>
        <dsp:cNvPr id="0" name=""/>
        <dsp:cNvSpPr/>
      </dsp:nvSpPr>
      <dsp:spPr>
        <a:xfrm>
          <a:off x="0" y="4060008"/>
          <a:ext cx="11018837" cy="720720"/>
        </a:xfrm>
        <a:prstGeom prst="roundRect">
          <a:avLst/>
        </a:prstGeom>
        <a:solidFill>
          <a:schemeClr val="lt1">
            <a:hueOff val="0"/>
            <a:satOff val="0"/>
            <a:lumOff val="0"/>
            <a:alphaOff val="0"/>
          </a:schemeClr>
        </a:solidFill>
        <a:ln w="17145" cap="flat" cmpd="sng" algn="ctr">
          <a:solidFill>
            <a:schemeClr val="accent2">
              <a:lumMod val="7500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Retrieval-Augmented Generation (RAG) patterns</a:t>
          </a:r>
        </a:p>
      </dsp:txBody>
      <dsp:txXfrm>
        <a:off x="35183" y="4095191"/>
        <a:ext cx="10948471" cy="65035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089EA-8F36-412D-B4A2-8A811388CAA9}">
      <dsp:nvSpPr>
        <dsp:cNvPr id="0" name=""/>
        <dsp:cNvSpPr/>
      </dsp:nvSpPr>
      <dsp:spPr>
        <a:xfrm>
          <a:off x="832000" y="268588"/>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C281B2-6F4F-412C-A64A-FD7AB4B28951}">
      <dsp:nvSpPr>
        <dsp:cNvPr id="0" name=""/>
        <dsp:cNvSpPr/>
      </dsp:nvSpPr>
      <dsp:spPr>
        <a:xfrm>
          <a:off x="4688" y="1613673"/>
          <a:ext cx="3286406" cy="122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i="0" kern="1200" baseline="0" dirty="0"/>
            <a:t>Certificates</a:t>
          </a:r>
          <a:r>
            <a:rPr lang="en-US" sz="1800" b="0" i="0" kern="1200" baseline="0" dirty="0"/>
            <a:t>: You must use a valid CA-signed certificate </a:t>
          </a:r>
          <a:endParaRPr lang="en-US" sz="1800" kern="1200" dirty="0"/>
        </a:p>
      </dsp:txBody>
      <dsp:txXfrm>
        <a:off x="4688" y="1613673"/>
        <a:ext cx="3286406" cy="1225577"/>
      </dsp:txXfrm>
    </dsp:sp>
    <dsp:sp modelId="{5CD080C7-6D2A-4904-99FE-FA698AEACECB}">
      <dsp:nvSpPr>
        <dsp:cNvPr id="0" name=""/>
        <dsp:cNvSpPr/>
      </dsp:nvSpPr>
      <dsp:spPr>
        <a:xfrm>
          <a:off x="13397" y="2419642"/>
          <a:ext cx="3286406" cy="1629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b="0" i="0" kern="1200" baseline="0" dirty="0"/>
            <a:t>Self-signed certificates are not sufficient for strict encryption </a:t>
          </a:r>
          <a:endParaRPr lang="en-US" sz="1800" kern="1200" dirty="0"/>
        </a:p>
        <a:p>
          <a:pPr marL="0" lvl="0" indent="0" algn="l" defTabSz="800100">
            <a:lnSpc>
              <a:spcPct val="100000"/>
            </a:lnSpc>
            <a:spcBef>
              <a:spcPct val="0"/>
            </a:spcBef>
            <a:spcAft>
              <a:spcPct val="35000"/>
            </a:spcAft>
            <a:buNone/>
          </a:pPr>
          <a:r>
            <a:rPr lang="en-US" sz="1800" b="0" i="0" kern="1200" baseline="0" dirty="0"/>
            <a:t>The certificate must have the correct Subject Alternative Name for listeners and replicas. </a:t>
          </a:r>
          <a:endParaRPr lang="en-US" sz="1800" kern="1200" dirty="0"/>
        </a:p>
      </dsp:txBody>
      <dsp:txXfrm>
        <a:off x="13397" y="2419642"/>
        <a:ext cx="3286406" cy="1629573"/>
      </dsp:txXfrm>
    </dsp:sp>
    <dsp:sp modelId="{79DD0A1F-16A3-4119-B9AF-DFEC74E939AC}">
      <dsp:nvSpPr>
        <dsp:cNvPr id="0" name=""/>
        <dsp:cNvSpPr/>
      </dsp:nvSpPr>
      <dsp:spPr>
        <a:xfrm>
          <a:off x="4667405" y="262204"/>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8F8076-50AB-4A11-893C-8DE8F850274C}">
      <dsp:nvSpPr>
        <dsp:cNvPr id="0" name=""/>
        <dsp:cNvSpPr/>
      </dsp:nvSpPr>
      <dsp:spPr>
        <a:xfrm>
          <a:off x="3866215" y="1613673"/>
          <a:ext cx="3286406" cy="122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i="0" kern="1200" baseline="0" dirty="0"/>
            <a:t>Drivers</a:t>
          </a:r>
          <a:r>
            <a:rPr lang="en-US" sz="1800" b="0" i="0" kern="1200" baseline="0" dirty="0"/>
            <a:t>: Ensure you have ODBC Driver 18 or OLE DB Driver 19 installed. </a:t>
          </a:r>
          <a:endParaRPr lang="en-US" sz="1800" kern="1200" dirty="0"/>
        </a:p>
      </dsp:txBody>
      <dsp:txXfrm>
        <a:off x="3866215" y="1613673"/>
        <a:ext cx="3286406" cy="1225577"/>
      </dsp:txXfrm>
    </dsp:sp>
    <dsp:sp modelId="{F8B69BDF-4927-49E9-A635-CF4DD2CB8BE7}">
      <dsp:nvSpPr>
        <dsp:cNvPr id="0" name=""/>
        <dsp:cNvSpPr/>
      </dsp:nvSpPr>
      <dsp:spPr>
        <a:xfrm>
          <a:off x="3883633" y="2576407"/>
          <a:ext cx="3286406" cy="1629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b="0" i="0" kern="1200" baseline="0" dirty="0"/>
            <a:t>These are required for strict encryption and TDS 8.0 support. </a:t>
          </a:r>
          <a:endParaRPr lang="en-US" sz="1800" kern="1200" dirty="0"/>
        </a:p>
      </dsp:txBody>
      <dsp:txXfrm>
        <a:off x="3883633" y="2576407"/>
        <a:ext cx="3286406" cy="1629573"/>
      </dsp:txXfrm>
    </dsp:sp>
    <dsp:sp modelId="{6DCB4961-FCB6-4037-A175-08D442121AFF}">
      <dsp:nvSpPr>
        <dsp:cNvPr id="0" name=""/>
        <dsp:cNvSpPr/>
      </dsp:nvSpPr>
      <dsp:spPr>
        <a:xfrm>
          <a:off x="8380885" y="268588"/>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8B8827-EA29-49FE-81E9-82B609D9C2FB}">
      <dsp:nvSpPr>
        <dsp:cNvPr id="0" name=""/>
        <dsp:cNvSpPr/>
      </dsp:nvSpPr>
      <dsp:spPr>
        <a:xfrm>
          <a:off x="7727743" y="1613673"/>
          <a:ext cx="3286406" cy="122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i="0" kern="1200" baseline="0" dirty="0"/>
            <a:t>Connection Strings</a:t>
          </a:r>
          <a:r>
            <a:rPr lang="en-US" sz="1800" b="0" i="0" kern="1200" baseline="0" dirty="0"/>
            <a:t>: Use the Encrypt=Strict parameter in your connection string to enforce TLS 1.3 and TDS 8.0. </a:t>
          </a:r>
          <a:endParaRPr lang="en-US" sz="1800" kern="1200" dirty="0"/>
        </a:p>
      </dsp:txBody>
      <dsp:txXfrm>
        <a:off x="7727743" y="1613673"/>
        <a:ext cx="3286406" cy="1225577"/>
      </dsp:txXfrm>
    </dsp:sp>
    <dsp:sp modelId="{21F896C2-815E-4835-871F-64B284316ACB}">
      <dsp:nvSpPr>
        <dsp:cNvPr id="0" name=""/>
        <dsp:cNvSpPr/>
      </dsp:nvSpPr>
      <dsp:spPr>
        <a:xfrm>
          <a:off x="7727743" y="2924744"/>
          <a:ext cx="3286406" cy="1629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b="0" i="0" kern="1200" baseline="0" dirty="0"/>
            <a:t>Previous options like Encrypt=True/False are replaced with Strict for mandatory encryption. </a:t>
          </a:r>
          <a:endParaRPr lang="en-US" sz="1800" kern="1200" dirty="0"/>
        </a:p>
      </dsp:txBody>
      <dsp:txXfrm>
        <a:off x="7727743" y="2924744"/>
        <a:ext cx="3286406" cy="162957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5A8E4-647B-4B1A-9085-DA94578CA8ED}">
      <dsp:nvSpPr>
        <dsp:cNvPr id="0" name=""/>
        <dsp:cNvSpPr/>
      </dsp:nvSpPr>
      <dsp:spPr>
        <a:xfrm>
          <a:off x="0" y="3638760"/>
          <a:ext cx="11018837" cy="1194322"/>
        </a:xfrm>
        <a:prstGeom prst="rect">
          <a:avLst/>
        </a:prstGeom>
        <a:solidFill>
          <a:schemeClr val="accent2">
            <a:lumMod val="7500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i="0" kern="1200" baseline="0" dirty="0"/>
            <a:t>Linux Support</a:t>
          </a:r>
          <a:r>
            <a:rPr lang="en-US" sz="2400" b="0" i="0" kern="1200" baseline="0" dirty="0"/>
            <a:t>: TLS 1.3 is enabled by default on supported Linux distributions (e.g., Ubuntu 24.04). </a:t>
          </a:r>
          <a:endParaRPr lang="en-US" sz="2400" kern="1200" dirty="0"/>
        </a:p>
      </dsp:txBody>
      <dsp:txXfrm>
        <a:off x="0" y="3638760"/>
        <a:ext cx="11018837" cy="1194322"/>
      </dsp:txXfrm>
    </dsp:sp>
    <dsp:sp modelId="{E9764D96-6098-4EC4-A44A-6ECCE9E7E827}">
      <dsp:nvSpPr>
        <dsp:cNvPr id="0" name=""/>
        <dsp:cNvSpPr/>
      </dsp:nvSpPr>
      <dsp:spPr>
        <a:xfrm rot="10800000">
          <a:off x="0" y="1819807"/>
          <a:ext cx="11018837" cy="1836868"/>
        </a:xfrm>
        <a:prstGeom prst="upArrowCallout">
          <a:avLst/>
        </a:prstGeom>
        <a:solidFill>
          <a:schemeClr val="accent2">
            <a:lumMod val="7500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i="0" kern="1200" baseline="0" dirty="0"/>
            <a:t>SSMS 20.0+</a:t>
          </a:r>
          <a:r>
            <a:rPr lang="en-US" sz="2400" b="0" i="0" kern="1200" baseline="0" dirty="0"/>
            <a:t>: The latest SQL Server Management Studio supports strict encryption and TDS 8.0, with improved connection dialogs for security settings. </a:t>
          </a:r>
          <a:endParaRPr lang="en-US" sz="2400" kern="1200" dirty="0"/>
        </a:p>
      </dsp:txBody>
      <dsp:txXfrm rot="10800000">
        <a:off x="0" y="1819807"/>
        <a:ext cx="11018837" cy="1193542"/>
      </dsp:txXfrm>
    </dsp:sp>
    <dsp:sp modelId="{25225815-C326-44C4-B6ED-BC0895570676}">
      <dsp:nvSpPr>
        <dsp:cNvPr id="0" name=""/>
        <dsp:cNvSpPr/>
      </dsp:nvSpPr>
      <dsp:spPr>
        <a:xfrm rot="10800000">
          <a:off x="0" y="854"/>
          <a:ext cx="11018837" cy="1836868"/>
        </a:xfrm>
        <a:prstGeom prst="upArrowCallout">
          <a:avLst/>
        </a:prstGeom>
        <a:solidFill>
          <a:schemeClr val="accent2">
            <a:lumMod val="7500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i="0" kern="1200" baseline="0" dirty="0"/>
            <a:t>Backward Compatibility</a:t>
          </a:r>
          <a:r>
            <a:rPr lang="en-US" sz="2400" b="0" i="0" kern="1200" baseline="0" dirty="0"/>
            <a:t>: TDS 8.0 is compatible with TLS 1.2, but TLS 1.3 is recommended for maximum security. </a:t>
          </a:r>
          <a:endParaRPr lang="en-US" sz="2400" kern="1200" dirty="0"/>
        </a:p>
      </dsp:txBody>
      <dsp:txXfrm rot="10800000">
        <a:off x="0" y="854"/>
        <a:ext cx="11018837" cy="119354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8FF03-E38F-4232-91F8-AE068F0443D5}">
      <dsp:nvSpPr>
        <dsp:cNvPr id="0" name=""/>
        <dsp:cNvSpPr/>
      </dsp:nvSpPr>
      <dsp:spPr>
        <a:xfrm>
          <a:off x="0" y="399"/>
          <a:ext cx="11233622" cy="1123200"/>
        </a:xfrm>
        <a:prstGeom prst="rect">
          <a:avLst/>
        </a:prstGeom>
        <a:solidFill>
          <a:schemeClr val="accent2">
            <a:lumMod val="7500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Optimized Locking</a:t>
          </a:r>
          <a:r>
            <a:rPr lang="en-US" sz="1800" kern="1200" dirty="0">
              <a:solidFill>
                <a:schemeClr val="bg1"/>
              </a:solidFill>
            </a:rPr>
            <a:t> is a new feature in SQL Server 2025 designed to improve concurrency and reduce memory usage by minimizing the number and duration of locks held during transactions. It is especially beneficial for </a:t>
          </a:r>
          <a:r>
            <a:rPr lang="en-US" sz="1800" b="1" kern="1200" dirty="0">
              <a:solidFill>
                <a:schemeClr val="bg1"/>
              </a:solidFill>
            </a:rPr>
            <a:t>Data Modification Language (DML)</a:t>
          </a:r>
          <a:r>
            <a:rPr lang="en-US" sz="1800" kern="1200" dirty="0">
              <a:solidFill>
                <a:schemeClr val="bg1"/>
              </a:solidFill>
            </a:rPr>
            <a:t> operations like </a:t>
          </a:r>
          <a:r>
            <a:rPr lang="en-US" sz="1800" b="1" kern="1200" dirty="0">
              <a:solidFill>
                <a:schemeClr val="bg1"/>
              </a:solidFill>
            </a:rPr>
            <a:t>INSERT, UPDATE, DELETE</a:t>
          </a:r>
          <a:r>
            <a:rPr lang="en-US" sz="1800" kern="1200" dirty="0">
              <a:solidFill>
                <a:schemeClr val="bg1"/>
              </a:solidFill>
            </a:rPr>
            <a:t>, and </a:t>
          </a:r>
          <a:r>
            <a:rPr lang="en-US" sz="1800" b="1" kern="1200" dirty="0">
              <a:solidFill>
                <a:schemeClr val="bg1"/>
              </a:solidFill>
            </a:rPr>
            <a:t>MERGE</a:t>
          </a:r>
          <a:r>
            <a:rPr lang="en-US" sz="1800" kern="1200" dirty="0">
              <a:solidFill>
                <a:schemeClr val="bg1"/>
              </a:solidFill>
            </a:rPr>
            <a:t>.</a:t>
          </a:r>
        </a:p>
      </dsp:txBody>
      <dsp:txXfrm>
        <a:off x="0" y="399"/>
        <a:ext cx="11233622" cy="1123200"/>
      </dsp:txXfrm>
    </dsp:sp>
    <dsp:sp modelId="{19E9ED6B-B797-4A12-8E40-ED85A0C56578}">
      <dsp:nvSpPr>
        <dsp:cNvPr id="0" name=""/>
        <dsp:cNvSpPr/>
      </dsp:nvSpPr>
      <dsp:spPr>
        <a:xfrm>
          <a:off x="0" y="1123599"/>
          <a:ext cx="11233622" cy="2569320"/>
        </a:xfrm>
        <a:prstGeom prst="rect">
          <a:avLst/>
        </a:prstGeom>
        <a:solidFill>
          <a:schemeClr val="lt1">
            <a:alpha val="90000"/>
            <a:tint val="40000"/>
            <a:hueOff val="0"/>
            <a:satOff val="0"/>
            <a:lumOff val="0"/>
            <a:alphaOff val="0"/>
          </a:schemeClr>
        </a:solidFill>
        <a:ln w="10795"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Transaction ID (TID) Locking</a:t>
          </a:r>
          <a:r>
            <a:rPr lang="en-US" sz="1800" kern="1200" dirty="0"/>
            <a:t>: Each row modified by a transaction is tagged with a unique TID. Instead of holding multiple row-level locks, SQL Server holds a single lock on the TID, which significantly reduces memory consumption and lock contention.</a:t>
          </a: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r>
            <a:rPr lang="en-US" sz="1800" b="1" kern="1200" dirty="0"/>
            <a:t>Lock After Qualification (LAQ)</a:t>
          </a:r>
          <a:r>
            <a:rPr lang="en-US" sz="1800" kern="1200" dirty="0"/>
            <a:t>: SQL Server evaluates query predicates using the latest committed version of a row without acquiring a lock. Only if the predicate is satisfied does it acquire a lock, and that lock is released immediately after the row is modified.</a:t>
          </a:r>
        </a:p>
        <a:p>
          <a:pPr marL="171450" lvl="1" indent="-171450" algn="l" defTabSz="800100">
            <a:lnSpc>
              <a:spcPct val="90000"/>
            </a:lnSpc>
            <a:spcBef>
              <a:spcPct val="0"/>
            </a:spcBef>
            <a:spcAft>
              <a:spcPct val="15000"/>
            </a:spcAft>
            <a:buChar char="•"/>
          </a:pPr>
          <a:endParaRPr lang="en-US" sz="1800" kern="1200" dirty="0"/>
        </a:p>
      </dsp:txBody>
      <dsp:txXfrm>
        <a:off x="0" y="1123599"/>
        <a:ext cx="11233622" cy="256932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8FF03-E38F-4232-91F8-AE068F0443D5}">
      <dsp:nvSpPr>
        <dsp:cNvPr id="0" name=""/>
        <dsp:cNvSpPr/>
      </dsp:nvSpPr>
      <dsp:spPr>
        <a:xfrm>
          <a:off x="0" y="28659"/>
          <a:ext cx="11233622" cy="1440000"/>
        </a:xfrm>
        <a:prstGeom prst="rect">
          <a:avLst/>
        </a:prstGeom>
        <a:solidFill>
          <a:schemeClr val="accent2">
            <a:lumMod val="7500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This behavior reduces the likelihood of </a:t>
          </a:r>
          <a:r>
            <a:rPr lang="en-US" sz="2000" b="1" kern="1200" dirty="0">
              <a:solidFill>
                <a:schemeClr val="bg1"/>
              </a:solidFill>
            </a:rPr>
            <a:t>lock escalation</a:t>
          </a:r>
          <a:r>
            <a:rPr lang="en-US" sz="2000" kern="1200" dirty="0">
              <a:solidFill>
                <a:schemeClr val="bg1"/>
              </a:solidFill>
            </a:rPr>
            <a:t> and improves </a:t>
          </a:r>
          <a:r>
            <a:rPr lang="en-US" sz="2000" b="1" kern="1200" dirty="0">
              <a:solidFill>
                <a:schemeClr val="bg1"/>
              </a:solidFill>
            </a:rPr>
            <a:t>workload concurrency</a:t>
          </a:r>
          <a:r>
            <a:rPr lang="en-US" sz="2000" kern="1200" dirty="0">
              <a:solidFill>
                <a:schemeClr val="bg1"/>
              </a:solidFill>
            </a:rPr>
            <a:t>.</a:t>
          </a:r>
        </a:p>
      </dsp:txBody>
      <dsp:txXfrm>
        <a:off x="0" y="28659"/>
        <a:ext cx="11233622" cy="1440000"/>
      </dsp:txXfrm>
    </dsp:sp>
    <dsp:sp modelId="{19E9ED6B-B797-4A12-8E40-ED85A0C56578}">
      <dsp:nvSpPr>
        <dsp:cNvPr id="0" name=""/>
        <dsp:cNvSpPr/>
      </dsp:nvSpPr>
      <dsp:spPr>
        <a:xfrm>
          <a:off x="0" y="1468659"/>
          <a:ext cx="11233622" cy="2196000"/>
        </a:xfrm>
        <a:prstGeom prst="rect">
          <a:avLst/>
        </a:prstGeom>
        <a:solidFill>
          <a:schemeClr val="lt1">
            <a:alpha val="90000"/>
            <a:tint val="40000"/>
            <a:hueOff val="0"/>
            <a:satOff val="0"/>
            <a:lumOff val="0"/>
            <a:alphaOff val="0"/>
          </a:schemeClr>
        </a:solidFill>
        <a:ln w="10795"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Without Optimized Locking: </a:t>
          </a:r>
          <a:r>
            <a:rPr lang="en-US" sz="2000" kern="1200" dirty="0"/>
            <a:t>Updating 1,000 rows might require 1,000 exclusive locks held until the transaction completes. </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b="1" kern="1200" dirty="0"/>
            <a:t>With Optimized Locking: </a:t>
          </a:r>
          <a:r>
            <a:rPr lang="en-US" sz="2000" kern="1200" dirty="0"/>
            <a:t>Each row lock is released immediately after modification, and only one TID lock is held until the transaction ends.</a:t>
          </a:r>
        </a:p>
      </dsp:txBody>
      <dsp:txXfrm>
        <a:off x="0" y="1468659"/>
        <a:ext cx="11233622" cy="2196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8FF03-E38F-4232-91F8-AE068F0443D5}">
      <dsp:nvSpPr>
        <dsp:cNvPr id="0" name=""/>
        <dsp:cNvSpPr/>
      </dsp:nvSpPr>
      <dsp:spPr>
        <a:xfrm>
          <a:off x="0" y="32364"/>
          <a:ext cx="11233622" cy="979200"/>
        </a:xfrm>
        <a:prstGeom prst="rect">
          <a:avLst/>
        </a:prstGeom>
        <a:solidFill>
          <a:schemeClr val="accent2">
            <a:lumMod val="7500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To enable optimized locking in SQL Server 2025:</a:t>
          </a:r>
        </a:p>
      </dsp:txBody>
      <dsp:txXfrm>
        <a:off x="0" y="32364"/>
        <a:ext cx="11233622" cy="979200"/>
      </dsp:txXfrm>
    </dsp:sp>
    <dsp:sp modelId="{19E9ED6B-B797-4A12-8E40-ED85A0C56578}">
      <dsp:nvSpPr>
        <dsp:cNvPr id="0" name=""/>
        <dsp:cNvSpPr/>
      </dsp:nvSpPr>
      <dsp:spPr>
        <a:xfrm>
          <a:off x="0" y="1011564"/>
          <a:ext cx="11233622" cy="1493279"/>
        </a:xfrm>
        <a:prstGeom prst="rect">
          <a:avLst/>
        </a:prstGeom>
        <a:solidFill>
          <a:schemeClr val="lt1">
            <a:alpha val="90000"/>
            <a:tint val="40000"/>
            <a:hueOff val="0"/>
            <a:satOff val="0"/>
            <a:lumOff val="0"/>
            <a:alphaOff val="0"/>
          </a:schemeClr>
        </a:solidFill>
        <a:ln w="10795"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Accelerated Database Recovery (ADR)</a:t>
          </a:r>
          <a:r>
            <a:rPr lang="en-US" sz="1800" kern="1200" dirty="0"/>
            <a:t> must be enabled.</a:t>
          </a:r>
        </a:p>
        <a:p>
          <a:pPr marL="171450" lvl="1" indent="-171450" algn="l" defTabSz="800100">
            <a:lnSpc>
              <a:spcPct val="90000"/>
            </a:lnSpc>
            <a:spcBef>
              <a:spcPct val="0"/>
            </a:spcBef>
            <a:spcAft>
              <a:spcPct val="15000"/>
            </a:spcAft>
            <a:buChar char="•"/>
          </a:pPr>
          <a:r>
            <a:rPr lang="en-US" sz="1800" b="1" kern="1200" dirty="0"/>
            <a:t>Read Committed Snapshot Isolation (RCSI)</a:t>
          </a:r>
          <a:r>
            <a:rPr lang="en-US" sz="1800" kern="1200" dirty="0"/>
            <a:t> should be enabled to activate LAQ</a:t>
          </a:r>
        </a:p>
      </dsp:txBody>
      <dsp:txXfrm>
        <a:off x="0" y="1011564"/>
        <a:ext cx="11233622" cy="149327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1EEB6-093E-4E4E-AF38-B05460375548}">
      <dsp:nvSpPr>
        <dsp:cNvPr id="0" name=""/>
        <dsp:cNvSpPr/>
      </dsp:nvSpPr>
      <dsp:spPr>
        <a:xfrm>
          <a:off x="15106" y="91032"/>
          <a:ext cx="3566613" cy="794249"/>
        </a:xfrm>
        <a:prstGeom prst="rect">
          <a:avLst/>
        </a:prstGeom>
        <a:solidFill>
          <a:schemeClr val="accent2">
            <a:lumMod val="7500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Resource Governor</a:t>
          </a:r>
        </a:p>
      </dsp:txBody>
      <dsp:txXfrm>
        <a:off x="15106" y="91032"/>
        <a:ext cx="3566613" cy="794249"/>
      </dsp:txXfrm>
    </dsp:sp>
    <dsp:sp modelId="{B2128300-BFBD-4EFE-A957-7908E54F8F04}">
      <dsp:nvSpPr>
        <dsp:cNvPr id="0" name=""/>
        <dsp:cNvSpPr/>
      </dsp:nvSpPr>
      <dsp:spPr>
        <a:xfrm>
          <a:off x="15106" y="885281"/>
          <a:ext cx="3566613" cy="4172399"/>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Purpose</a:t>
          </a:r>
          <a:r>
            <a:rPr lang="en-US" sz="1800" kern="1200" dirty="0"/>
            <a:t>: Prevent runaway queries or workloads from consuming excessive tempdb space, which historically caused server-wide outages.</a:t>
          </a:r>
        </a:p>
        <a:p>
          <a:pPr marL="171450" lvl="1" indent="-171450" algn="l" defTabSz="800100">
            <a:lnSpc>
              <a:spcPct val="90000"/>
            </a:lnSpc>
            <a:spcBef>
              <a:spcPct val="0"/>
            </a:spcBef>
            <a:spcAft>
              <a:spcPct val="15000"/>
            </a:spcAft>
            <a:buChar char="•"/>
          </a:pPr>
          <a:r>
            <a:rPr lang="en-US" sz="1800" b="1" kern="1200" dirty="0"/>
            <a:t>How it works</a:t>
          </a:r>
          <a:r>
            <a:rPr lang="en-US" sz="1800" kern="1200" dirty="0"/>
            <a:t>: You can now set per-workload group limits on tempdb usage. If a query exceeds its group’s limit, it is aborted with error 1138.</a:t>
          </a:r>
        </a:p>
        <a:p>
          <a:pPr marL="171450" lvl="1" indent="-171450" algn="l" defTabSz="800100">
            <a:lnSpc>
              <a:spcPct val="90000"/>
            </a:lnSpc>
            <a:spcBef>
              <a:spcPct val="0"/>
            </a:spcBef>
            <a:spcAft>
              <a:spcPct val="15000"/>
            </a:spcAft>
            <a:buChar char="•"/>
          </a:pPr>
          <a:r>
            <a:rPr lang="en-US" sz="1800" b="1" kern="1200" dirty="0"/>
            <a:t>ALTER WORKLOAD GROUP </a:t>
          </a:r>
          <a:r>
            <a:rPr lang="en-US" sz="1800" kern="1200" dirty="0"/>
            <a:t>[default] WITH (GROUP_MAX_TEMPDB_DATA_MB =17408); </a:t>
          </a:r>
        </a:p>
      </dsp:txBody>
      <dsp:txXfrm>
        <a:off x="15106" y="885281"/>
        <a:ext cx="3566613" cy="4172399"/>
      </dsp:txXfrm>
    </dsp:sp>
    <dsp:sp modelId="{6FB2A4B2-243C-4F62-83B0-D2F02D96E522}">
      <dsp:nvSpPr>
        <dsp:cNvPr id="0" name=""/>
        <dsp:cNvSpPr/>
      </dsp:nvSpPr>
      <dsp:spPr>
        <a:xfrm>
          <a:off x="4081045" y="91032"/>
          <a:ext cx="3566613" cy="794249"/>
        </a:xfrm>
        <a:prstGeom prst="rect">
          <a:avLst/>
        </a:prstGeom>
        <a:solidFill>
          <a:schemeClr val="accent2">
            <a:lumMod val="7500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Accelerated Database Recovery</a:t>
          </a:r>
        </a:p>
      </dsp:txBody>
      <dsp:txXfrm>
        <a:off x="4081045" y="91032"/>
        <a:ext cx="3566613" cy="794249"/>
      </dsp:txXfrm>
    </dsp:sp>
    <dsp:sp modelId="{F7210800-CBB0-4306-A6F6-08ECA4B279AA}">
      <dsp:nvSpPr>
        <dsp:cNvPr id="0" name=""/>
        <dsp:cNvSpPr/>
      </dsp:nvSpPr>
      <dsp:spPr>
        <a:xfrm>
          <a:off x="4081045" y="885281"/>
          <a:ext cx="3566613" cy="4172399"/>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Impact</a:t>
          </a:r>
          <a:r>
            <a:rPr lang="en-US" sz="1800" kern="1200" dirty="0"/>
            <a:t>: Enables fast rollback of transactions using temp tables.</a:t>
          </a:r>
        </a:p>
        <a:p>
          <a:pPr marL="171450" lvl="1" indent="-171450" algn="l" defTabSz="800100">
            <a:lnSpc>
              <a:spcPct val="90000"/>
            </a:lnSpc>
            <a:spcBef>
              <a:spcPct val="0"/>
            </a:spcBef>
            <a:spcAft>
              <a:spcPct val="15000"/>
            </a:spcAft>
            <a:buChar char="•"/>
          </a:pPr>
          <a:r>
            <a:rPr lang="en-US" sz="1800" kern="1200" dirty="0"/>
            <a:t>Improves log truncation and recovery speed for tempdb-heavy workloads.</a:t>
          </a:r>
        </a:p>
        <a:p>
          <a:pPr marL="171450" lvl="1" indent="-171450" algn="l" defTabSz="800100">
            <a:lnSpc>
              <a:spcPct val="90000"/>
            </a:lnSpc>
            <a:spcBef>
              <a:spcPct val="0"/>
            </a:spcBef>
            <a:spcAft>
              <a:spcPct val="15000"/>
            </a:spcAft>
            <a:buChar char="•"/>
          </a:pPr>
          <a:r>
            <a:rPr lang="en-US" sz="1800" b="1" kern="1200" dirty="0"/>
            <a:t>Use Case</a:t>
          </a:r>
          <a:r>
            <a:rPr lang="en-US" sz="1800" kern="1200" dirty="0"/>
            <a:t>: Ideal for systems with frequent temp table usage or large reporting queries.</a:t>
          </a:r>
        </a:p>
      </dsp:txBody>
      <dsp:txXfrm>
        <a:off x="4081045" y="885281"/>
        <a:ext cx="3566613" cy="4172399"/>
      </dsp:txXfrm>
    </dsp:sp>
    <dsp:sp modelId="{FA946587-2424-4303-89A6-140F82CCF40D}">
      <dsp:nvSpPr>
        <dsp:cNvPr id="0" name=""/>
        <dsp:cNvSpPr/>
      </dsp:nvSpPr>
      <dsp:spPr>
        <a:xfrm>
          <a:off x="8146984" y="91032"/>
          <a:ext cx="3566613" cy="794249"/>
        </a:xfrm>
        <a:prstGeom prst="rect">
          <a:avLst/>
        </a:prstGeom>
        <a:solidFill>
          <a:schemeClr val="accent2">
            <a:lumMod val="7500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Monitoring Improvements</a:t>
          </a:r>
        </a:p>
      </dsp:txBody>
      <dsp:txXfrm>
        <a:off x="8146984" y="91032"/>
        <a:ext cx="3566613" cy="794249"/>
      </dsp:txXfrm>
    </dsp:sp>
    <dsp:sp modelId="{F11900BF-CDA0-41E7-97DB-AE609B2D6C9F}">
      <dsp:nvSpPr>
        <dsp:cNvPr id="0" name=""/>
        <dsp:cNvSpPr/>
      </dsp:nvSpPr>
      <dsp:spPr>
        <a:xfrm>
          <a:off x="8146984" y="885281"/>
          <a:ext cx="3566613" cy="4172399"/>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1" kern="1200"/>
            <a:t>New Error Code</a:t>
          </a:r>
          <a:r>
            <a:rPr lang="en-US" sz="1800" kern="1200"/>
            <a:t>: Error 1138 is triggered when tempdb usage exceeds configured limits.</a:t>
          </a:r>
        </a:p>
        <a:p>
          <a:pPr marL="171450" lvl="1" indent="-171450" algn="l" defTabSz="800100">
            <a:lnSpc>
              <a:spcPct val="90000"/>
            </a:lnSpc>
            <a:spcBef>
              <a:spcPct val="0"/>
            </a:spcBef>
            <a:spcAft>
              <a:spcPct val="15000"/>
            </a:spcAft>
            <a:buChar char="•"/>
          </a:pPr>
          <a:r>
            <a:rPr lang="en-US" sz="1800" b="1" kern="1200" dirty="0"/>
            <a:t>Telemetry Improvements</a:t>
          </a:r>
          <a:r>
            <a:rPr lang="en-US" sz="1800" kern="1200" dirty="0"/>
            <a:t>: Enhanced visibility into tempdb usage patterns and workload behavior.</a:t>
          </a:r>
        </a:p>
        <a:p>
          <a:pPr marL="171450" lvl="1" indent="-171450" algn="l" defTabSz="800100">
            <a:lnSpc>
              <a:spcPct val="90000"/>
            </a:lnSpc>
            <a:spcBef>
              <a:spcPct val="0"/>
            </a:spcBef>
            <a:spcAft>
              <a:spcPct val="15000"/>
            </a:spcAft>
            <a:buChar char="•"/>
          </a:pPr>
          <a:r>
            <a:rPr lang="en-US" sz="1800" b="1" kern="1200" dirty="0"/>
            <a:t>Integration with Extended Events</a:t>
          </a:r>
          <a:r>
            <a:rPr lang="en-US" sz="1800" kern="1200" dirty="0"/>
            <a:t>: Time-bound events help prevent runaway logging from tempdb-related operations.</a:t>
          </a:r>
        </a:p>
      </dsp:txBody>
      <dsp:txXfrm>
        <a:off x="8146984" y="885281"/>
        <a:ext cx="3566613" cy="417239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F0D9A-8E2C-41A7-9DEA-7F39B155A62B}">
      <dsp:nvSpPr>
        <dsp:cNvPr id="0" name=""/>
        <dsp:cNvSpPr/>
      </dsp:nvSpPr>
      <dsp:spPr>
        <a:xfrm>
          <a:off x="0" y="32782"/>
          <a:ext cx="10662775" cy="1699200"/>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Persisted statistics for readable secondaries dramatically improves query performance and plan stability for workloads running against secondary replicas in Always On Availability Groups.</a:t>
          </a:r>
        </a:p>
      </dsp:txBody>
      <dsp:txXfrm>
        <a:off x="0" y="32782"/>
        <a:ext cx="10662775" cy="1699200"/>
      </dsp:txXfrm>
    </dsp:sp>
    <dsp:sp modelId="{7606788E-50A6-4263-80D3-78C24EB35AF7}">
      <dsp:nvSpPr>
        <dsp:cNvPr id="0" name=""/>
        <dsp:cNvSpPr/>
      </dsp:nvSpPr>
      <dsp:spPr>
        <a:xfrm>
          <a:off x="0" y="1731983"/>
          <a:ext cx="10662775" cy="2591280"/>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b="1" kern="1200" dirty="0"/>
            <a:t>Prior to SQL Server 2025:</a:t>
          </a:r>
          <a:r>
            <a:rPr lang="en-US" sz="2400" kern="1200" dirty="0"/>
            <a:t> When running read-only queries on secondary replicas, SQL Server could only create temporary statistics in tempdb. These statistics were lost whenever the instance restarted, causing performance regressions and requiring statistics to be rebuilt from scratch. </a:t>
          </a:r>
        </a:p>
        <a:p>
          <a:pPr marL="228600" lvl="1" indent="-228600" algn="l" defTabSz="1066800">
            <a:lnSpc>
              <a:spcPct val="90000"/>
            </a:lnSpc>
            <a:spcBef>
              <a:spcPct val="0"/>
            </a:spcBef>
            <a:spcAft>
              <a:spcPct val="15000"/>
            </a:spcAft>
            <a:buFont typeface="Arial" panose="020B0604020202020204" pitchFamily="34" charset="0"/>
            <a:buChar char="•"/>
          </a:pPr>
          <a:r>
            <a:rPr lang="en-US" sz="2400" b="1" kern="1200" dirty="0"/>
            <a:t>Problem:</a:t>
          </a:r>
          <a:r>
            <a:rPr lang="en-US" sz="2400" kern="1200" dirty="0"/>
            <a:t> Temporary statistics were not shared across replicas and were not persisted, so query plans could degrade after failover or restart.</a:t>
          </a:r>
        </a:p>
      </dsp:txBody>
      <dsp:txXfrm>
        <a:off x="0" y="1731983"/>
        <a:ext cx="10662775" cy="259128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82221-C647-40C3-AEB8-647CA695C6C0}">
      <dsp:nvSpPr>
        <dsp:cNvPr id="0" name=""/>
        <dsp:cNvSpPr/>
      </dsp:nvSpPr>
      <dsp:spPr>
        <a:xfrm>
          <a:off x="3554" y="22198"/>
          <a:ext cx="3465331" cy="748800"/>
        </a:xfrm>
        <a:prstGeom prst="rect">
          <a:avLst/>
        </a:prstGeom>
        <a:solidFill>
          <a:schemeClr val="accent2">
            <a:lumMod val="7500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Technical Details</a:t>
          </a:r>
          <a:endParaRPr lang="en-US" sz="1400" kern="1200" dirty="0">
            <a:solidFill>
              <a:schemeClr val="bg1"/>
            </a:solidFill>
          </a:endParaRPr>
        </a:p>
      </dsp:txBody>
      <dsp:txXfrm>
        <a:off x="3554" y="22198"/>
        <a:ext cx="3465331" cy="748800"/>
      </dsp:txXfrm>
    </dsp:sp>
    <dsp:sp modelId="{0519ECA5-C079-4A52-9842-85BA54E6ECE2}">
      <dsp:nvSpPr>
        <dsp:cNvPr id="0" name=""/>
        <dsp:cNvSpPr/>
      </dsp:nvSpPr>
      <dsp:spPr>
        <a:xfrm>
          <a:off x="3554" y="770997"/>
          <a:ext cx="3465331" cy="4353570"/>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Enabled by Default: </a:t>
          </a:r>
          <a:r>
            <a:rPr lang="en-US" sz="1400" kern="1200" dirty="0"/>
            <a:t>No configuration is required in SQL Server 2025; the feature is on by default.</a:t>
          </a:r>
        </a:p>
        <a:p>
          <a:pPr marL="114300" lvl="1" indent="-114300" algn="l" defTabSz="622300">
            <a:lnSpc>
              <a:spcPct val="90000"/>
            </a:lnSpc>
            <a:spcBef>
              <a:spcPct val="0"/>
            </a:spcBef>
            <a:spcAft>
              <a:spcPct val="15000"/>
            </a:spcAft>
            <a:buChar char="•"/>
          </a:pPr>
          <a:r>
            <a:rPr lang="en-US" sz="1400" b="1" kern="1200" dirty="0"/>
            <a:t>Query Store Integration: </a:t>
          </a:r>
          <a:r>
            <a:rPr lang="en-US" sz="1400" kern="1200" dirty="0"/>
            <a:t>The feature leverages the infrastructure of Query Store for readable secondaries, </a:t>
          </a:r>
          <a:r>
            <a:rPr lang="en-US" sz="1400" i="1" kern="1200" dirty="0"/>
            <a:t>which is now enabled by default in SQL Server 2025</a:t>
          </a:r>
          <a:r>
            <a:rPr lang="en-US" sz="1400" kern="1200" dirty="0"/>
            <a:t>. No trace flags are required.</a:t>
          </a:r>
        </a:p>
        <a:p>
          <a:pPr marL="114300" lvl="1" indent="-114300" algn="l" defTabSz="622300">
            <a:lnSpc>
              <a:spcPct val="90000"/>
            </a:lnSpc>
            <a:spcBef>
              <a:spcPct val="0"/>
            </a:spcBef>
            <a:spcAft>
              <a:spcPct val="15000"/>
            </a:spcAft>
            <a:buChar char="•"/>
          </a:pPr>
          <a:r>
            <a:rPr lang="en-US" sz="1400" b="1" kern="1200" dirty="0"/>
            <a:t>Temporary Statistics </a:t>
          </a:r>
          <a:r>
            <a:rPr lang="en-US" sz="1400" kern="1200" dirty="0"/>
            <a:t>Naming: Temporary statistics created on secondaries are named with the suffix _</a:t>
          </a:r>
          <a:r>
            <a:rPr lang="en-US" sz="1400" kern="1200" dirty="0" err="1"/>
            <a:t>readonly_database_statistic</a:t>
          </a:r>
          <a:r>
            <a:rPr lang="en-US" sz="1400" kern="1200" dirty="0"/>
            <a:t> to distinguish them from permanent statistics.</a:t>
          </a:r>
        </a:p>
        <a:p>
          <a:pPr marL="114300" lvl="1" indent="-114300" algn="l" defTabSz="622300">
            <a:lnSpc>
              <a:spcPct val="90000"/>
            </a:lnSpc>
            <a:spcBef>
              <a:spcPct val="0"/>
            </a:spcBef>
            <a:spcAft>
              <a:spcPct val="15000"/>
            </a:spcAft>
            <a:buChar char="•"/>
          </a:pPr>
          <a:r>
            <a:rPr lang="en-US" sz="1400" b="1" kern="1200" dirty="0"/>
            <a:t>Catalog Views: </a:t>
          </a:r>
          <a:r>
            <a:rPr lang="en-US" sz="1400" kern="1200" dirty="0"/>
            <a:t>New columns in sys.stats help DBAs track where statistics were created and their replica role (primary, secondary, geo-replication, etc.)</a:t>
          </a:r>
        </a:p>
      </dsp:txBody>
      <dsp:txXfrm>
        <a:off x="3554" y="770997"/>
        <a:ext cx="3465331" cy="4353570"/>
      </dsp:txXfrm>
    </dsp:sp>
    <dsp:sp modelId="{9DCFD7FD-44D3-463E-8AA8-4321FAACF346}">
      <dsp:nvSpPr>
        <dsp:cNvPr id="0" name=""/>
        <dsp:cNvSpPr/>
      </dsp:nvSpPr>
      <dsp:spPr>
        <a:xfrm>
          <a:off x="3954032" y="22198"/>
          <a:ext cx="3465331" cy="748800"/>
        </a:xfrm>
        <a:prstGeom prst="rect">
          <a:avLst/>
        </a:prstGeom>
        <a:solidFill>
          <a:schemeClr val="accent2">
            <a:lumMod val="7500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How it Works</a:t>
          </a:r>
        </a:p>
      </dsp:txBody>
      <dsp:txXfrm>
        <a:off x="3954032" y="22198"/>
        <a:ext cx="3465331" cy="748800"/>
      </dsp:txXfrm>
    </dsp:sp>
    <dsp:sp modelId="{B18522BC-D2AC-4879-9124-5A5B8611A921}">
      <dsp:nvSpPr>
        <dsp:cNvPr id="0" name=""/>
        <dsp:cNvSpPr/>
      </dsp:nvSpPr>
      <dsp:spPr>
        <a:xfrm>
          <a:off x="3954032" y="770997"/>
          <a:ext cx="3465331" cy="4353570"/>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Automatic Creation and Persistence: </a:t>
          </a:r>
          <a:r>
            <a:rPr lang="en-US" sz="1400" kern="1200" dirty="0"/>
            <a:t>When a secondary replica creates or updates statistics (for example, due to the AUTO_CREATE_STATISTICS option), these statistics are now sent back to the primary replica.</a:t>
          </a:r>
        </a:p>
        <a:p>
          <a:pPr marL="114300" lvl="1" indent="-114300" algn="l" defTabSz="622300">
            <a:lnSpc>
              <a:spcPct val="90000"/>
            </a:lnSpc>
            <a:spcBef>
              <a:spcPct val="0"/>
            </a:spcBef>
            <a:spcAft>
              <a:spcPct val="15000"/>
            </a:spcAft>
            <a:buChar char="•"/>
          </a:pPr>
          <a:r>
            <a:rPr lang="en-US" sz="1400" b="1" kern="1200" dirty="0"/>
            <a:t>Persistence on Primary: </a:t>
          </a:r>
          <a:r>
            <a:rPr lang="en-US" sz="1400" kern="1200" dirty="0"/>
            <a:t>The primary replica persists these statistics in system tables within the user database. This is a logged change, so it is durable and replicated to all secondaries. </a:t>
          </a:r>
        </a:p>
        <a:p>
          <a:pPr marL="114300" lvl="1" indent="-114300" algn="l" defTabSz="622300">
            <a:lnSpc>
              <a:spcPct val="90000"/>
            </a:lnSpc>
            <a:spcBef>
              <a:spcPct val="0"/>
            </a:spcBef>
            <a:spcAft>
              <a:spcPct val="15000"/>
            </a:spcAft>
            <a:buChar char="•"/>
          </a:pPr>
          <a:r>
            <a:rPr lang="en-US" sz="1400" b="1" kern="1200" dirty="0"/>
            <a:t>Availability Across Replicas: </a:t>
          </a:r>
          <a:r>
            <a:rPr lang="en-US" sz="1400" kern="1200" dirty="0"/>
            <a:t>Once persisted, these statistics are available to all readable secondary replicas, ensuring consistent query optimization and plan quality even after restarts or failovers.</a:t>
          </a:r>
        </a:p>
        <a:p>
          <a:pPr marL="114300" lvl="1" indent="-114300" algn="l" defTabSz="622300">
            <a:lnSpc>
              <a:spcPct val="90000"/>
            </a:lnSpc>
            <a:spcBef>
              <a:spcPct val="0"/>
            </a:spcBef>
            <a:spcAft>
              <a:spcPct val="15000"/>
            </a:spcAft>
            <a:buChar char="•"/>
          </a:pPr>
          <a:r>
            <a:rPr lang="en-US" sz="1400" b="1" kern="1200" dirty="0"/>
            <a:t>Monitoring: </a:t>
          </a:r>
          <a:r>
            <a:rPr lang="en-US" sz="1400" kern="1200" dirty="0"/>
            <a:t>Use sys.stats and Query Store views to monitor statistics creation and propagation.</a:t>
          </a:r>
        </a:p>
      </dsp:txBody>
      <dsp:txXfrm>
        <a:off x="3954032" y="770997"/>
        <a:ext cx="3465331" cy="4353570"/>
      </dsp:txXfrm>
    </dsp:sp>
    <dsp:sp modelId="{B761F658-A196-4DF7-ABAE-F7050A2F1D09}">
      <dsp:nvSpPr>
        <dsp:cNvPr id="0" name=""/>
        <dsp:cNvSpPr/>
      </dsp:nvSpPr>
      <dsp:spPr>
        <a:xfrm>
          <a:off x="7904510" y="22198"/>
          <a:ext cx="3465331" cy="748800"/>
        </a:xfrm>
        <a:prstGeom prst="rect">
          <a:avLst/>
        </a:prstGeom>
        <a:solidFill>
          <a:schemeClr val="accent2">
            <a:lumMod val="7500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Benefits</a:t>
          </a:r>
        </a:p>
      </dsp:txBody>
      <dsp:txXfrm>
        <a:off x="7904510" y="22198"/>
        <a:ext cx="3465331" cy="748800"/>
      </dsp:txXfrm>
    </dsp:sp>
    <dsp:sp modelId="{D75EC1C4-616A-4866-BF64-1DABE63A4565}">
      <dsp:nvSpPr>
        <dsp:cNvPr id="0" name=""/>
        <dsp:cNvSpPr/>
      </dsp:nvSpPr>
      <dsp:spPr>
        <a:xfrm>
          <a:off x="7904510" y="770997"/>
          <a:ext cx="3465331" cy="4353570"/>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Performance Stability: </a:t>
          </a:r>
          <a:r>
            <a:rPr lang="en-US" sz="1400" kern="1200" dirty="0"/>
            <a:t>Query plans on readable secondaries remain optimal and stable, even after restarts or failovers.</a:t>
          </a:r>
        </a:p>
        <a:p>
          <a:pPr marL="114300" lvl="1" indent="-114300" algn="l" defTabSz="622300">
            <a:lnSpc>
              <a:spcPct val="90000"/>
            </a:lnSpc>
            <a:spcBef>
              <a:spcPct val="0"/>
            </a:spcBef>
            <a:spcAft>
              <a:spcPct val="15000"/>
            </a:spcAft>
            <a:buChar char="•"/>
          </a:pPr>
          <a:r>
            <a:rPr lang="en-US" sz="1400" b="1" kern="1200" dirty="0"/>
            <a:t>Reduced Overhead: </a:t>
          </a:r>
          <a:r>
            <a:rPr lang="en-US" sz="1400" kern="1200" dirty="0"/>
            <a:t>Eliminates the need to repeatedly recreate statistics, saving time and resources.</a:t>
          </a:r>
        </a:p>
        <a:p>
          <a:pPr marL="114300" lvl="1" indent="-114300" algn="l" defTabSz="622300">
            <a:lnSpc>
              <a:spcPct val="90000"/>
            </a:lnSpc>
            <a:spcBef>
              <a:spcPct val="0"/>
            </a:spcBef>
            <a:spcAft>
              <a:spcPct val="15000"/>
            </a:spcAft>
            <a:buChar char="•"/>
          </a:pPr>
          <a:r>
            <a:rPr lang="en-US" sz="1400" b="1" kern="1200" dirty="0"/>
            <a:t>Consistent Optimization: </a:t>
          </a:r>
          <a:r>
            <a:rPr lang="en-US" sz="1400" kern="1200" dirty="0"/>
            <a:t>All replicas benefit from up-to-date statistics, improving cardinality estimation and query plan quality for offloaded read workloads</a:t>
          </a:r>
        </a:p>
      </dsp:txBody>
      <dsp:txXfrm>
        <a:off x="7904510" y="770997"/>
        <a:ext cx="3465331" cy="435357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12375" y="1904939"/>
          <a:ext cx="938742" cy="625828"/>
        </a:xfrm>
        <a:prstGeom prst="roundRect">
          <a:avLst>
            <a:gd name="adj" fmla="val 10000"/>
          </a:avLst>
        </a:prstGeom>
        <a:solidFill>
          <a:schemeClr val="accent6">
            <a:lumMod val="90000"/>
            <a:lum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Intelligent Query Processing</a:t>
          </a:r>
        </a:p>
      </dsp:txBody>
      <dsp:txXfrm>
        <a:off x="6730705" y="1923269"/>
        <a:ext cx="902082" cy="589168"/>
      </dsp:txXfrm>
    </dsp:sp>
    <dsp:sp modelId="{2A969FB1-A0CA-4BCB-9811-B1C2A2D37CF2}">
      <dsp:nvSpPr>
        <dsp:cNvPr id="0" name=""/>
        <dsp:cNvSpPr/>
      </dsp:nvSpPr>
      <dsp:spPr>
        <a:xfrm>
          <a:off x="3520649" y="2530768"/>
          <a:ext cx="3661097" cy="250331"/>
        </a:xfrm>
        <a:custGeom>
          <a:avLst/>
          <a:gdLst/>
          <a:ahLst/>
          <a:cxnLst/>
          <a:rect l="0" t="0" r="0" b="0"/>
          <a:pathLst>
            <a:path>
              <a:moveTo>
                <a:pt x="3661097" y="0"/>
              </a:moveTo>
              <a:lnTo>
                <a:pt x="3661097" y="125165"/>
              </a:lnTo>
              <a:lnTo>
                <a:pt x="0" y="125165"/>
              </a:lnTo>
              <a:lnTo>
                <a:pt x="0" y="250331"/>
              </a:lnTo>
            </a:path>
          </a:pathLst>
        </a:custGeom>
        <a:noFill/>
        <a:ln w="1079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3051278" y="2781099"/>
          <a:ext cx="938742" cy="625828"/>
        </a:xfrm>
        <a:prstGeom prst="roundRect">
          <a:avLst>
            <a:gd name="adj" fmla="val 10000"/>
          </a:avLst>
        </a:prstGeom>
        <a:solidFill>
          <a:srgbClr val="0067B8"/>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Adaptive Query Processing</a:t>
          </a:r>
        </a:p>
      </dsp:txBody>
      <dsp:txXfrm>
        <a:off x="3069608" y="2799429"/>
        <a:ext cx="902082" cy="589168"/>
      </dsp:txXfrm>
    </dsp:sp>
    <dsp:sp modelId="{9B0BC5A7-6A70-41C3-871D-416E6CE7FB15}">
      <dsp:nvSpPr>
        <dsp:cNvPr id="0" name=""/>
        <dsp:cNvSpPr/>
      </dsp:nvSpPr>
      <dsp:spPr>
        <a:xfrm>
          <a:off x="469735" y="3406928"/>
          <a:ext cx="3050914" cy="250331"/>
        </a:xfrm>
        <a:custGeom>
          <a:avLst/>
          <a:gdLst/>
          <a:ahLst/>
          <a:cxnLst/>
          <a:rect l="0" t="0" r="0" b="0"/>
          <a:pathLst>
            <a:path>
              <a:moveTo>
                <a:pt x="3050914" y="0"/>
              </a:moveTo>
              <a:lnTo>
                <a:pt x="3050914" y="125165"/>
              </a:lnTo>
              <a:lnTo>
                <a:pt x="0" y="125165"/>
              </a:lnTo>
              <a:lnTo>
                <a:pt x="0"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363" y="3657259"/>
          <a:ext cx="938742" cy="625828"/>
        </a:xfrm>
        <a:prstGeom prst="roundRect">
          <a:avLst>
            <a:gd name="adj" fmla="val 10000"/>
          </a:avLst>
        </a:prstGeom>
        <a:solidFill>
          <a:srgbClr val="0067B8"/>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Adaptive Joins</a:t>
          </a:r>
        </a:p>
      </dsp:txBody>
      <dsp:txXfrm>
        <a:off x="18693" y="3675589"/>
        <a:ext cx="902082" cy="589168"/>
      </dsp:txXfrm>
    </dsp:sp>
    <dsp:sp modelId="{52433208-80E6-4924-B192-66BA710CE757}">
      <dsp:nvSpPr>
        <dsp:cNvPr id="0" name=""/>
        <dsp:cNvSpPr/>
      </dsp:nvSpPr>
      <dsp:spPr>
        <a:xfrm>
          <a:off x="1690100" y="3406928"/>
          <a:ext cx="1830548" cy="250331"/>
        </a:xfrm>
        <a:custGeom>
          <a:avLst/>
          <a:gdLst/>
          <a:ahLst/>
          <a:cxnLst/>
          <a:rect l="0" t="0" r="0" b="0"/>
          <a:pathLst>
            <a:path>
              <a:moveTo>
                <a:pt x="1830548" y="0"/>
              </a:moveTo>
              <a:lnTo>
                <a:pt x="1830548" y="125165"/>
              </a:lnTo>
              <a:lnTo>
                <a:pt x="0" y="125165"/>
              </a:lnTo>
              <a:lnTo>
                <a:pt x="0"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220729" y="3657259"/>
          <a:ext cx="938742" cy="625828"/>
        </a:xfrm>
        <a:prstGeom prst="roundRect">
          <a:avLst>
            <a:gd name="adj" fmla="val 10000"/>
          </a:avLst>
        </a:prstGeom>
        <a:solidFill>
          <a:srgbClr val="0067B8"/>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Interleaved Execution</a:t>
          </a:r>
        </a:p>
      </dsp:txBody>
      <dsp:txXfrm>
        <a:off x="1239059" y="3675589"/>
        <a:ext cx="902082" cy="589168"/>
      </dsp:txXfrm>
    </dsp:sp>
    <dsp:sp modelId="{BF248486-F648-4871-903F-93B482640036}">
      <dsp:nvSpPr>
        <dsp:cNvPr id="0" name=""/>
        <dsp:cNvSpPr/>
      </dsp:nvSpPr>
      <dsp:spPr>
        <a:xfrm>
          <a:off x="2910466" y="3406928"/>
          <a:ext cx="610182" cy="250331"/>
        </a:xfrm>
        <a:custGeom>
          <a:avLst/>
          <a:gdLst/>
          <a:ahLst/>
          <a:cxnLst/>
          <a:rect l="0" t="0" r="0" b="0"/>
          <a:pathLst>
            <a:path>
              <a:moveTo>
                <a:pt x="610182" y="0"/>
              </a:moveTo>
              <a:lnTo>
                <a:pt x="610182" y="125165"/>
              </a:lnTo>
              <a:lnTo>
                <a:pt x="0" y="125165"/>
              </a:lnTo>
              <a:lnTo>
                <a:pt x="0"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441095" y="3657259"/>
          <a:ext cx="938742" cy="625828"/>
        </a:xfrm>
        <a:prstGeom prst="roundRect">
          <a:avLst>
            <a:gd name="adj" fmla="val 10000"/>
          </a:avLst>
        </a:prstGeom>
        <a:solidFill>
          <a:srgbClr val="0067B8"/>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Memory Grant Feedback</a:t>
          </a:r>
        </a:p>
      </dsp:txBody>
      <dsp:txXfrm>
        <a:off x="2459425" y="3675589"/>
        <a:ext cx="902082" cy="589168"/>
      </dsp:txXfrm>
    </dsp:sp>
    <dsp:sp modelId="{5690923D-9059-4138-8ACF-90D405019F80}">
      <dsp:nvSpPr>
        <dsp:cNvPr id="0" name=""/>
        <dsp:cNvSpPr/>
      </dsp:nvSpPr>
      <dsp:spPr>
        <a:xfrm>
          <a:off x="1690100" y="4283088"/>
          <a:ext cx="1220365" cy="250331"/>
        </a:xfrm>
        <a:custGeom>
          <a:avLst/>
          <a:gdLst/>
          <a:ahLst/>
          <a:cxnLst/>
          <a:rect l="0" t="0" r="0" b="0"/>
          <a:pathLst>
            <a:path>
              <a:moveTo>
                <a:pt x="1220365" y="0"/>
              </a:moveTo>
              <a:lnTo>
                <a:pt x="1220365" y="125165"/>
              </a:lnTo>
              <a:lnTo>
                <a:pt x="0" y="125165"/>
              </a:lnTo>
              <a:lnTo>
                <a:pt x="0"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220729" y="4533419"/>
          <a:ext cx="938742" cy="625828"/>
        </a:xfrm>
        <a:prstGeom prst="roundRect">
          <a:avLst>
            <a:gd name="adj" fmla="val 10000"/>
          </a:avLst>
        </a:prstGeom>
        <a:solidFill>
          <a:srgbClr val="0067B8"/>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Batch Mode</a:t>
          </a:r>
        </a:p>
      </dsp:txBody>
      <dsp:txXfrm>
        <a:off x="1239059" y="4551749"/>
        <a:ext cx="902082" cy="589168"/>
      </dsp:txXfrm>
    </dsp:sp>
    <dsp:sp modelId="{810926B5-7D25-4DDF-8B56-5D578BE910C7}">
      <dsp:nvSpPr>
        <dsp:cNvPr id="0" name=""/>
        <dsp:cNvSpPr/>
      </dsp:nvSpPr>
      <dsp:spPr>
        <a:xfrm>
          <a:off x="2864746" y="4283088"/>
          <a:ext cx="91440" cy="250331"/>
        </a:xfrm>
        <a:custGeom>
          <a:avLst/>
          <a:gdLst/>
          <a:ahLst/>
          <a:cxnLst/>
          <a:rect l="0" t="0" r="0" b="0"/>
          <a:pathLst>
            <a:path>
              <a:moveTo>
                <a:pt x="45720" y="0"/>
              </a:moveTo>
              <a:lnTo>
                <a:pt x="45720"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441095" y="4533419"/>
          <a:ext cx="938742" cy="625828"/>
        </a:xfrm>
        <a:prstGeom prst="roundRect">
          <a:avLst>
            <a:gd name="adj" fmla="val 10000"/>
          </a:avLst>
        </a:prstGeom>
        <a:solidFill>
          <a:schemeClr val="accent6">
            <a:lumMod val="90000"/>
            <a:lum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Row Mode</a:t>
          </a:r>
        </a:p>
      </dsp:txBody>
      <dsp:txXfrm>
        <a:off x="2459425" y="4551749"/>
        <a:ext cx="902082" cy="589168"/>
      </dsp:txXfrm>
    </dsp:sp>
    <dsp:sp modelId="{5CC0C396-8377-475C-A00D-7F8341A1F477}">
      <dsp:nvSpPr>
        <dsp:cNvPr id="0" name=""/>
        <dsp:cNvSpPr/>
      </dsp:nvSpPr>
      <dsp:spPr>
        <a:xfrm>
          <a:off x="2910466" y="4283088"/>
          <a:ext cx="1220365" cy="250331"/>
        </a:xfrm>
        <a:custGeom>
          <a:avLst/>
          <a:gdLst/>
          <a:ahLst/>
          <a:cxnLst/>
          <a:rect l="0" t="0" r="0" b="0"/>
          <a:pathLst>
            <a:path>
              <a:moveTo>
                <a:pt x="0" y="0"/>
              </a:moveTo>
              <a:lnTo>
                <a:pt x="0" y="125165"/>
              </a:lnTo>
              <a:lnTo>
                <a:pt x="1220365" y="125165"/>
              </a:lnTo>
              <a:lnTo>
                <a:pt x="1220365"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3661460" y="4533419"/>
          <a:ext cx="938742" cy="625828"/>
        </a:xfrm>
        <a:prstGeom prst="roundRect">
          <a:avLst>
            <a:gd name="adj" fmla="val 10000"/>
          </a:avLst>
        </a:prstGeom>
        <a:solidFill>
          <a:srgbClr val="8661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Feedback Persistence</a:t>
          </a:r>
        </a:p>
      </dsp:txBody>
      <dsp:txXfrm>
        <a:off x="3679790" y="4551749"/>
        <a:ext cx="902082" cy="589168"/>
      </dsp:txXfrm>
    </dsp:sp>
    <dsp:sp modelId="{D0464A9B-83F7-4A2D-94B3-57ED5F3C091B}">
      <dsp:nvSpPr>
        <dsp:cNvPr id="0" name=""/>
        <dsp:cNvSpPr/>
      </dsp:nvSpPr>
      <dsp:spPr>
        <a:xfrm>
          <a:off x="3520649" y="3406928"/>
          <a:ext cx="1830548" cy="250331"/>
        </a:xfrm>
        <a:custGeom>
          <a:avLst/>
          <a:gdLst/>
          <a:ahLst/>
          <a:cxnLst/>
          <a:rect l="0" t="0" r="0" b="0"/>
          <a:pathLst>
            <a:path>
              <a:moveTo>
                <a:pt x="0" y="0"/>
              </a:moveTo>
              <a:lnTo>
                <a:pt x="0" y="125165"/>
              </a:lnTo>
              <a:lnTo>
                <a:pt x="1830548" y="125165"/>
              </a:lnTo>
              <a:lnTo>
                <a:pt x="1830548"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881826" y="3657259"/>
          <a:ext cx="938742" cy="625828"/>
        </a:xfrm>
        <a:prstGeom prst="roundRect">
          <a:avLst>
            <a:gd name="adj" fmla="val 10000"/>
          </a:avLst>
        </a:prstGeom>
        <a:solidFill>
          <a:srgbClr val="8661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CE Feedback</a:t>
          </a:r>
        </a:p>
      </dsp:txBody>
      <dsp:txXfrm>
        <a:off x="4900156" y="3675589"/>
        <a:ext cx="902082" cy="589168"/>
      </dsp:txXfrm>
    </dsp:sp>
    <dsp:sp modelId="{18190E75-5FAC-4082-8B67-87513D346D93}">
      <dsp:nvSpPr>
        <dsp:cNvPr id="0" name=""/>
        <dsp:cNvSpPr/>
      </dsp:nvSpPr>
      <dsp:spPr>
        <a:xfrm>
          <a:off x="5305478" y="4283088"/>
          <a:ext cx="91440" cy="250331"/>
        </a:xfrm>
        <a:custGeom>
          <a:avLst/>
          <a:gdLst/>
          <a:ahLst/>
          <a:cxnLst/>
          <a:rect l="0" t="0" r="0" b="0"/>
          <a:pathLst>
            <a:path>
              <a:moveTo>
                <a:pt x="45720" y="0"/>
              </a:moveTo>
              <a:lnTo>
                <a:pt x="45720"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E64A8C-ED20-4324-AC71-150E51FDA0B6}">
      <dsp:nvSpPr>
        <dsp:cNvPr id="0" name=""/>
        <dsp:cNvSpPr/>
      </dsp:nvSpPr>
      <dsp:spPr>
        <a:xfrm>
          <a:off x="4881826" y="4533419"/>
          <a:ext cx="938742" cy="625828"/>
        </a:xfrm>
        <a:prstGeom prst="roundRect">
          <a:avLst>
            <a:gd name="adj" fmla="val 10000"/>
          </a:avLst>
        </a:prstGeom>
        <a:solidFill>
          <a:schemeClr val="accent4">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CE Feedback for Expressions</a:t>
          </a:r>
          <a:endParaRPr lang="en-US" sz="900" kern="1200" dirty="0"/>
        </a:p>
      </dsp:txBody>
      <dsp:txXfrm>
        <a:off x="4900156" y="4551749"/>
        <a:ext cx="902082" cy="589168"/>
      </dsp:txXfrm>
    </dsp:sp>
    <dsp:sp modelId="{BC3E3219-39C3-4268-83EE-67E130107410}">
      <dsp:nvSpPr>
        <dsp:cNvPr id="0" name=""/>
        <dsp:cNvSpPr/>
      </dsp:nvSpPr>
      <dsp:spPr>
        <a:xfrm>
          <a:off x="3520649" y="3406928"/>
          <a:ext cx="3050914" cy="250331"/>
        </a:xfrm>
        <a:custGeom>
          <a:avLst/>
          <a:gdLst/>
          <a:ahLst/>
          <a:cxnLst/>
          <a:rect l="0" t="0" r="0" b="0"/>
          <a:pathLst>
            <a:path>
              <a:moveTo>
                <a:pt x="0" y="0"/>
              </a:moveTo>
              <a:lnTo>
                <a:pt x="0" y="125165"/>
              </a:lnTo>
              <a:lnTo>
                <a:pt x="3050914" y="125165"/>
              </a:lnTo>
              <a:lnTo>
                <a:pt x="3050914"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6102192" y="3657259"/>
          <a:ext cx="938742" cy="625828"/>
        </a:xfrm>
        <a:prstGeom prst="roundRect">
          <a:avLst>
            <a:gd name="adj" fmla="val 10000"/>
          </a:avLst>
        </a:prstGeom>
        <a:solidFill>
          <a:srgbClr val="8661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DOP Feedback</a:t>
          </a:r>
        </a:p>
      </dsp:txBody>
      <dsp:txXfrm>
        <a:off x="6120522" y="3675589"/>
        <a:ext cx="902082" cy="589168"/>
      </dsp:txXfrm>
    </dsp:sp>
    <dsp:sp modelId="{54FE398B-EB4B-4376-8CAD-D5884C340DB3}">
      <dsp:nvSpPr>
        <dsp:cNvPr id="0" name=""/>
        <dsp:cNvSpPr/>
      </dsp:nvSpPr>
      <dsp:spPr>
        <a:xfrm>
          <a:off x="4741015" y="2530768"/>
          <a:ext cx="2440731" cy="250331"/>
        </a:xfrm>
        <a:custGeom>
          <a:avLst/>
          <a:gdLst/>
          <a:ahLst/>
          <a:cxnLst/>
          <a:rect l="0" t="0" r="0" b="0"/>
          <a:pathLst>
            <a:path>
              <a:moveTo>
                <a:pt x="2440731" y="0"/>
              </a:moveTo>
              <a:lnTo>
                <a:pt x="2440731" y="125165"/>
              </a:lnTo>
              <a:lnTo>
                <a:pt x="0" y="125165"/>
              </a:lnTo>
              <a:lnTo>
                <a:pt x="0" y="250331"/>
              </a:lnTo>
            </a:path>
          </a:pathLst>
        </a:custGeom>
        <a:noFill/>
        <a:ln w="1079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271643" y="2781099"/>
          <a:ext cx="938742" cy="625828"/>
        </a:xfrm>
        <a:prstGeom prst="roundRect">
          <a:avLst>
            <a:gd name="adj" fmla="val 10000"/>
          </a:avLst>
        </a:prstGeom>
        <a:solidFill>
          <a:schemeClr val="accent6">
            <a:lumMod val="90000"/>
            <a:lum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Table Variable Deferred Compilation</a:t>
          </a:r>
        </a:p>
      </dsp:txBody>
      <dsp:txXfrm>
        <a:off x="4289973" y="2799429"/>
        <a:ext cx="902082" cy="589168"/>
      </dsp:txXfrm>
    </dsp:sp>
    <dsp:sp modelId="{54FC7E62-6BC8-4117-AE83-F7D461A58C56}">
      <dsp:nvSpPr>
        <dsp:cNvPr id="0" name=""/>
        <dsp:cNvSpPr/>
      </dsp:nvSpPr>
      <dsp:spPr>
        <a:xfrm>
          <a:off x="5961380" y="2530768"/>
          <a:ext cx="1220365" cy="250331"/>
        </a:xfrm>
        <a:custGeom>
          <a:avLst/>
          <a:gdLst/>
          <a:ahLst/>
          <a:cxnLst/>
          <a:rect l="0" t="0" r="0" b="0"/>
          <a:pathLst>
            <a:path>
              <a:moveTo>
                <a:pt x="1220365" y="0"/>
              </a:moveTo>
              <a:lnTo>
                <a:pt x="1220365" y="125165"/>
              </a:lnTo>
              <a:lnTo>
                <a:pt x="0" y="125165"/>
              </a:lnTo>
              <a:lnTo>
                <a:pt x="0" y="250331"/>
              </a:lnTo>
            </a:path>
          </a:pathLst>
        </a:custGeom>
        <a:noFill/>
        <a:ln w="1079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92009" y="2781099"/>
          <a:ext cx="938742" cy="625828"/>
        </a:xfrm>
        <a:prstGeom prst="roundRect">
          <a:avLst>
            <a:gd name="adj" fmla="val 10000"/>
          </a:avLst>
        </a:prstGeom>
        <a:solidFill>
          <a:schemeClr val="accent6">
            <a:lumMod val="90000"/>
            <a:lum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Batch Mode On Rowstore Indexes</a:t>
          </a:r>
        </a:p>
      </dsp:txBody>
      <dsp:txXfrm>
        <a:off x="5510339" y="2799429"/>
        <a:ext cx="902082" cy="589168"/>
      </dsp:txXfrm>
    </dsp:sp>
    <dsp:sp modelId="{8348335F-5BEF-45E6-9491-BE36F00A5827}">
      <dsp:nvSpPr>
        <dsp:cNvPr id="0" name=""/>
        <dsp:cNvSpPr/>
      </dsp:nvSpPr>
      <dsp:spPr>
        <a:xfrm>
          <a:off x="7136026" y="2530768"/>
          <a:ext cx="91440" cy="250331"/>
        </a:xfrm>
        <a:custGeom>
          <a:avLst/>
          <a:gdLst/>
          <a:ahLst/>
          <a:cxnLst/>
          <a:rect l="0" t="0" r="0" b="0"/>
          <a:pathLst>
            <a:path>
              <a:moveTo>
                <a:pt x="45720" y="0"/>
              </a:moveTo>
              <a:lnTo>
                <a:pt x="45720" y="250331"/>
              </a:lnTo>
            </a:path>
          </a:pathLst>
        </a:custGeom>
        <a:noFill/>
        <a:ln w="1079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12375" y="2781099"/>
          <a:ext cx="938742" cy="625828"/>
        </a:xfrm>
        <a:prstGeom prst="roundRect">
          <a:avLst>
            <a:gd name="adj" fmla="val 10000"/>
          </a:avLst>
        </a:prstGeom>
        <a:solidFill>
          <a:schemeClr val="accent6">
            <a:lumMod val="90000"/>
            <a:lum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Scalar UDF Inlining</a:t>
          </a:r>
        </a:p>
      </dsp:txBody>
      <dsp:txXfrm>
        <a:off x="6730705" y="2799429"/>
        <a:ext cx="902082" cy="589168"/>
      </dsp:txXfrm>
    </dsp:sp>
    <dsp:sp modelId="{6BEB96AB-5069-4522-8BFE-22AE1E1907A1}">
      <dsp:nvSpPr>
        <dsp:cNvPr id="0" name=""/>
        <dsp:cNvSpPr/>
      </dsp:nvSpPr>
      <dsp:spPr>
        <a:xfrm>
          <a:off x="7181746" y="2530768"/>
          <a:ext cx="1220365" cy="250331"/>
        </a:xfrm>
        <a:custGeom>
          <a:avLst/>
          <a:gdLst/>
          <a:ahLst/>
          <a:cxnLst/>
          <a:rect l="0" t="0" r="0" b="0"/>
          <a:pathLst>
            <a:path>
              <a:moveTo>
                <a:pt x="0" y="0"/>
              </a:moveTo>
              <a:lnTo>
                <a:pt x="0" y="125165"/>
              </a:lnTo>
              <a:lnTo>
                <a:pt x="1220365" y="125165"/>
              </a:lnTo>
              <a:lnTo>
                <a:pt x="1220365" y="250331"/>
              </a:lnTo>
            </a:path>
          </a:pathLst>
        </a:custGeom>
        <a:noFill/>
        <a:ln w="1079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7932741" y="2781099"/>
          <a:ext cx="938742" cy="625828"/>
        </a:xfrm>
        <a:prstGeom prst="roundRect">
          <a:avLst>
            <a:gd name="adj" fmla="val 10000"/>
          </a:avLst>
        </a:prstGeom>
        <a:solidFill>
          <a:schemeClr val="accent6">
            <a:lumMod val="90000"/>
            <a:lum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Approximate Query Processing</a:t>
          </a:r>
        </a:p>
      </dsp:txBody>
      <dsp:txXfrm>
        <a:off x="7951071" y="2799429"/>
        <a:ext cx="902082" cy="589168"/>
      </dsp:txXfrm>
    </dsp:sp>
    <dsp:sp modelId="{29F63BC1-C5FC-44AA-8F97-ECEF56FF0ECF}">
      <dsp:nvSpPr>
        <dsp:cNvPr id="0" name=""/>
        <dsp:cNvSpPr/>
      </dsp:nvSpPr>
      <dsp:spPr>
        <a:xfrm>
          <a:off x="7791929" y="3406928"/>
          <a:ext cx="610182" cy="250331"/>
        </a:xfrm>
        <a:custGeom>
          <a:avLst/>
          <a:gdLst/>
          <a:ahLst/>
          <a:cxnLst/>
          <a:rect l="0" t="0" r="0" b="0"/>
          <a:pathLst>
            <a:path>
              <a:moveTo>
                <a:pt x="610182" y="0"/>
              </a:moveTo>
              <a:lnTo>
                <a:pt x="610182" y="125165"/>
              </a:lnTo>
              <a:lnTo>
                <a:pt x="0" y="125165"/>
              </a:lnTo>
              <a:lnTo>
                <a:pt x="0"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322558" y="3657259"/>
          <a:ext cx="938742" cy="625828"/>
        </a:xfrm>
        <a:prstGeom prst="roundRect">
          <a:avLst>
            <a:gd name="adj" fmla="val 10000"/>
          </a:avLst>
        </a:prstGeom>
        <a:solidFill>
          <a:schemeClr val="accent6">
            <a:lumMod val="90000"/>
            <a:lum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Approximate Count Distinct</a:t>
          </a:r>
        </a:p>
      </dsp:txBody>
      <dsp:txXfrm>
        <a:off x="7340888" y="3675589"/>
        <a:ext cx="902082" cy="589168"/>
      </dsp:txXfrm>
    </dsp:sp>
    <dsp:sp modelId="{A1CDEA6C-5A4D-425A-B7B4-C84037695A33}">
      <dsp:nvSpPr>
        <dsp:cNvPr id="0" name=""/>
        <dsp:cNvSpPr/>
      </dsp:nvSpPr>
      <dsp:spPr>
        <a:xfrm>
          <a:off x="8402112" y="3406928"/>
          <a:ext cx="610182" cy="250331"/>
        </a:xfrm>
        <a:custGeom>
          <a:avLst/>
          <a:gdLst/>
          <a:ahLst/>
          <a:cxnLst/>
          <a:rect l="0" t="0" r="0" b="0"/>
          <a:pathLst>
            <a:path>
              <a:moveTo>
                <a:pt x="0" y="0"/>
              </a:moveTo>
              <a:lnTo>
                <a:pt x="0" y="125165"/>
              </a:lnTo>
              <a:lnTo>
                <a:pt x="610182" y="125165"/>
              </a:lnTo>
              <a:lnTo>
                <a:pt x="610182"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542923" y="3657259"/>
          <a:ext cx="938742" cy="625828"/>
        </a:xfrm>
        <a:prstGeom prst="roundRect">
          <a:avLst>
            <a:gd name="adj" fmla="val 10000"/>
          </a:avLst>
        </a:prstGeom>
        <a:solidFill>
          <a:srgbClr val="8661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Approximate Percentile</a:t>
          </a:r>
        </a:p>
      </dsp:txBody>
      <dsp:txXfrm>
        <a:off x="8561253" y="3675589"/>
        <a:ext cx="902082" cy="589168"/>
      </dsp:txXfrm>
    </dsp:sp>
    <dsp:sp modelId="{F82B889D-DE37-40F0-8FFB-E4677B4D6302}">
      <dsp:nvSpPr>
        <dsp:cNvPr id="0" name=""/>
        <dsp:cNvSpPr/>
      </dsp:nvSpPr>
      <dsp:spPr>
        <a:xfrm>
          <a:off x="7181746" y="2530768"/>
          <a:ext cx="2440731" cy="250331"/>
        </a:xfrm>
        <a:custGeom>
          <a:avLst/>
          <a:gdLst/>
          <a:ahLst/>
          <a:cxnLst/>
          <a:rect l="0" t="0" r="0" b="0"/>
          <a:pathLst>
            <a:path>
              <a:moveTo>
                <a:pt x="0" y="0"/>
              </a:moveTo>
              <a:lnTo>
                <a:pt x="0" y="125165"/>
              </a:lnTo>
              <a:lnTo>
                <a:pt x="2440731" y="125165"/>
              </a:lnTo>
              <a:lnTo>
                <a:pt x="2440731" y="250331"/>
              </a:lnTo>
            </a:path>
          </a:pathLst>
        </a:custGeom>
        <a:noFill/>
        <a:ln w="1079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135B42-D037-4853-9860-012953D934F7}">
      <dsp:nvSpPr>
        <dsp:cNvPr id="0" name=""/>
        <dsp:cNvSpPr/>
      </dsp:nvSpPr>
      <dsp:spPr>
        <a:xfrm>
          <a:off x="9153106" y="2781099"/>
          <a:ext cx="938742" cy="625828"/>
        </a:xfrm>
        <a:prstGeom prst="roundRect">
          <a:avLst>
            <a:gd name="adj" fmla="val 10000"/>
          </a:avLst>
        </a:prstGeom>
        <a:solidFill>
          <a:srgbClr val="8661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Optimized Plan Forcing</a:t>
          </a:r>
        </a:p>
      </dsp:txBody>
      <dsp:txXfrm>
        <a:off x="9171436" y="2799429"/>
        <a:ext cx="902082" cy="589168"/>
      </dsp:txXfrm>
    </dsp:sp>
    <dsp:sp modelId="{09C8B667-CAD7-4DC0-985B-9B8F058B52AE}">
      <dsp:nvSpPr>
        <dsp:cNvPr id="0" name=""/>
        <dsp:cNvSpPr/>
      </dsp:nvSpPr>
      <dsp:spPr>
        <a:xfrm>
          <a:off x="7181746" y="2530768"/>
          <a:ext cx="3661097" cy="250331"/>
        </a:xfrm>
        <a:custGeom>
          <a:avLst/>
          <a:gdLst/>
          <a:ahLst/>
          <a:cxnLst/>
          <a:rect l="0" t="0" r="0" b="0"/>
          <a:pathLst>
            <a:path>
              <a:moveTo>
                <a:pt x="0" y="0"/>
              </a:moveTo>
              <a:lnTo>
                <a:pt x="0" y="125165"/>
              </a:lnTo>
              <a:lnTo>
                <a:pt x="3661097" y="125165"/>
              </a:lnTo>
              <a:lnTo>
                <a:pt x="3661097" y="250331"/>
              </a:lnTo>
            </a:path>
          </a:pathLst>
        </a:custGeom>
        <a:noFill/>
        <a:ln w="10795"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373472" y="2781099"/>
          <a:ext cx="938742" cy="625828"/>
        </a:xfrm>
        <a:prstGeom prst="roundRect">
          <a:avLst>
            <a:gd name="adj" fmla="val 10000"/>
          </a:avLst>
        </a:prstGeom>
        <a:solidFill>
          <a:srgbClr val="8661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Adaptive Plan Optimization</a:t>
          </a:r>
        </a:p>
      </dsp:txBody>
      <dsp:txXfrm>
        <a:off x="10391802" y="2799429"/>
        <a:ext cx="902082" cy="589168"/>
      </dsp:txXfrm>
    </dsp:sp>
    <dsp:sp modelId="{700B3F45-1CAB-4E61-BAFE-CE4BC4A1C497}">
      <dsp:nvSpPr>
        <dsp:cNvPr id="0" name=""/>
        <dsp:cNvSpPr/>
      </dsp:nvSpPr>
      <dsp:spPr>
        <a:xfrm>
          <a:off x="10232661" y="3406928"/>
          <a:ext cx="610182" cy="250331"/>
        </a:xfrm>
        <a:custGeom>
          <a:avLst/>
          <a:gdLst/>
          <a:ahLst/>
          <a:cxnLst/>
          <a:rect l="0" t="0" r="0" b="0"/>
          <a:pathLst>
            <a:path>
              <a:moveTo>
                <a:pt x="610182" y="0"/>
              </a:moveTo>
              <a:lnTo>
                <a:pt x="610182" y="125165"/>
              </a:lnTo>
              <a:lnTo>
                <a:pt x="0" y="125165"/>
              </a:lnTo>
              <a:lnTo>
                <a:pt x="0"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0C5EA1-6F1C-4263-9CA7-C4497216C030}">
      <dsp:nvSpPr>
        <dsp:cNvPr id="0" name=""/>
        <dsp:cNvSpPr/>
      </dsp:nvSpPr>
      <dsp:spPr>
        <a:xfrm>
          <a:off x="9763289" y="3657259"/>
          <a:ext cx="938742" cy="625828"/>
        </a:xfrm>
        <a:prstGeom prst="roundRect">
          <a:avLst>
            <a:gd name="adj" fmla="val 10000"/>
          </a:avLst>
        </a:prstGeom>
        <a:solidFill>
          <a:srgbClr val="8661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Parameter Sensitive Plan Optimization</a:t>
          </a:r>
        </a:p>
      </dsp:txBody>
      <dsp:txXfrm>
        <a:off x="9781619" y="3675589"/>
        <a:ext cx="902082" cy="589168"/>
      </dsp:txXfrm>
    </dsp:sp>
    <dsp:sp modelId="{2F757B77-17BC-4A5B-8171-87B02927F21A}">
      <dsp:nvSpPr>
        <dsp:cNvPr id="0" name=""/>
        <dsp:cNvSpPr/>
      </dsp:nvSpPr>
      <dsp:spPr>
        <a:xfrm>
          <a:off x="10842843" y="3406928"/>
          <a:ext cx="610182" cy="250331"/>
        </a:xfrm>
        <a:custGeom>
          <a:avLst/>
          <a:gdLst/>
          <a:ahLst/>
          <a:cxnLst/>
          <a:rect l="0" t="0" r="0" b="0"/>
          <a:pathLst>
            <a:path>
              <a:moveTo>
                <a:pt x="0" y="0"/>
              </a:moveTo>
              <a:lnTo>
                <a:pt x="0" y="125165"/>
              </a:lnTo>
              <a:lnTo>
                <a:pt x="610182" y="125165"/>
              </a:lnTo>
              <a:lnTo>
                <a:pt x="610182" y="250331"/>
              </a:lnTo>
            </a:path>
          </a:pathLst>
        </a:custGeom>
        <a:noFill/>
        <a:ln w="10795"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2004FE-C5BB-413C-AA28-97F3FDB4F879}">
      <dsp:nvSpPr>
        <dsp:cNvPr id="0" name=""/>
        <dsp:cNvSpPr/>
      </dsp:nvSpPr>
      <dsp:spPr>
        <a:xfrm>
          <a:off x="10983655" y="3657259"/>
          <a:ext cx="938742" cy="625828"/>
        </a:xfrm>
        <a:prstGeom prst="roundRect">
          <a:avLst>
            <a:gd name="adj" fmla="val 10000"/>
          </a:avLst>
        </a:prstGeom>
        <a:solidFill>
          <a:schemeClr val="accent4">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Optional Parameter Plan Optimization</a:t>
          </a:r>
        </a:p>
      </dsp:txBody>
      <dsp:txXfrm>
        <a:off x="11001985" y="3675589"/>
        <a:ext cx="902082" cy="58916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DE4AE-B689-4511-9438-B98D6BA4ECD6}">
      <dsp:nvSpPr>
        <dsp:cNvPr id="0" name=""/>
        <dsp:cNvSpPr/>
      </dsp:nvSpPr>
      <dsp:spPr>
        <a:xfrm>
          <a:off x="0" y="785514"/>
          <a:ext cx="11018837" cy="14501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0FE12-826F-4924-8B4F-E04A49C019BC}">
      <dsp:nvSpPr>
        <dsp:cNvPr id="0" name=""/>
        <dsp:cNvSpPr/>
      </dsp:nvSpPr>
      <dsp:spPr>
        <a:xfrm>
          <a:off x="438679" y="1111805"/>
          <a:ext cx="797599" cy="797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286D57-24DF-4A80-9A54-B6907EEA3B71}">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800100">
            <a:lnSpc>
              <a:spcPct val="90000"/>
            </a:lnSpc>
            <a:spcBef>
              <a:spcPct val="0"/>
            </a:spcBef>
            <a:spcAft>
              <a:spcPct val="35000"/>
            </a:spcAft>
            <a:buNone/>
          </a:pPr>
          <a:r>
            <a:rPr lang="en-US" sz="1800" kern="1200"/>
            <a:t>CE feedback for expressions is a new feature in SQL Server 2025 that enhances the query optimizer’s ability to estimate row counts (cardinality) for queries involving complex expressions, such as computed columns, scalar functions, or arithmetic operations in predicates.</a:t>
          </a:r>
        </a:p>
      </dsp:txBody>
      <dsp:txXfrm>
        <a:off x="1674959" y="785514"/>
        <a:ext cx="9343878" cy="1450181"/>
      </dsp:txXfrm>
    </dsp:sp>
    <dsp:sp modelId="{6B6039CF-01DA-49CB-9D51-9E18E956EBB9}">
      <dsp:nvSpPr>
        <dsp:cNvPr id="0" name=""/>
        <dsp:cNvSpPr/>
      </dsp:nvSpPr>
      <dsp:spPr>
        <a:xfrm>
          <a:off x="0" y="2598241"/>
          <a:ext cx="11018837" cy="14501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76AB83-E00A-4536-AF89-FFDED6EF57C3}">
      <dsp:nvSpPr>
        <dsp:cNvPr id="0" name=""/>
        <dsp:cNvSpPr/>
      </dsp:nvSpPr>
      <dsp:spPr>
        <a:xfrm>
          <a:off x="438679" y="2924532"/>
          <a:ext cx="797599" cy="7975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247F16-9A0A-428F-BB07-8213C3A3A806}">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800100">
            <a:lnSpc>
              <a:spcPct val="90000"/>
            </a:lnSpc>
            <a:spcBef>
              <a:spcPct val="0"/>
            </a:spcBef>
            <a:spcAft>
              <a:spcPct val="35000"/>
            </a:spcAft>
            <a:buNone/>
          </a:pPr>
          <a:r>
            <a:rPr lang="en-US" sz="1800" b="1" kern="1200"/>
            <a:t>Problem:</a:t>
          </a:r>
          <a:r>
            <a:rPr lang="en-US" sz="1800" kern="1200"/>
            <a:t> Historically, CE struggled with expressions, especially when statistics were missing or the expressions were complex. This could lead to suboptimal plans and poor performance.</a:t>
          </a:r>
        </a:p>
      </dsp:txBody>
      <dsp:txXfrm>
        <a:off x="1674959" y="2598241"/>
        <a:ext cx="9343878" cy="14501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F30DE-927A-402A-A175-D44DDD991C5A}">
      <dsp:nvSpPr>
        <dsp:cNvPr id="0" name=""/>
        <dsp:cNvSpPr/>
      </dsp:nvSpPr>
      <dsp:spPr>
        <a:xfrm>
          <a:off x="0" y="665343"/>
          <a:ext cx="10026650" cy="2126250"/>
        </a:xfrm>
        <a:prstGeom prst="rect">
          <a:avLst/>
        </a:prstGeom>
        <a:solidFill>
          <a:schemeClr val="dk2">
            <a:alpha val="90000"/>
            <a:tint val="4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8179" tIns="937260" rIns="77817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Cosine Distance</a:t>
          </a:r>
        </a:p>
        <a:p>
          <a:pPr marL="228600" lvl="1" indent="-228600" algn="l" defTabSz="889000">
            <a:lnSpc>
              <a:spcPct val="90000"/>
            </a:lnSpc>
            <a:spcBef>
              <a:spcPct val="0"/>
            </a:spcBef>
            <a:spcAft>
              <a:spcPct val="15000"/>
            </a:spcAft>
            <a:buChar char="•"/>
          </a:pPr>
          <a:r>
            <a:rPr lang="en-US" sz="2000" kern="1200" dirty="0"/>
            <a:t>Euclidean Distance</a:t>
          </a:r>
        </a:p>
        <a:p>
          <a:pPr marL="228600" lvl="1" indent="-228600" algn="l" defTabSz="889000">
            <a:lnSpc>
              <a:spcPct val="90000"/>
            </a:lnSpc>
            <a:spcBef>
              <a:spcPct val="0"/>
            </a:spcBef>
            <a:spcAft>
              <a:spcPct val="15000"/>
            </a:spcAft>
            <a:buChar char="•"/>
          </a:pPr>
          <a:r>
            <a:rPr lang="en-US" sz="2000" kern="1200" dirty="0"/>
            <a:t>Dot Product (Negative)</a:t>
          </a:r>
        </a:p>
      </dsp:txBody>
      <dsp:txXfrm>
        <a:off x="0" y="665343"/>
        <a:ext cx="10026650" cy="2126250"/>
      </dsp:txXfrm>
    </dsp:sp>
    <dsp:sp modelId="{F429A974-5087-48F4-8A12-55750E34F59B}">
      <dsp:nvSpPr>
        <dsp:cNvPr id="0" name=""/>
        <dsp:cNvSpPr/>
      </dsp:nvSpPr>
      <dsp:spPr>
        <a:xfrm>
          <a:off x="501332" y="1143"/>
          <a:ext cx="7018655" cy="1328400"/>
        </a:xfrm>
        <a:prstGeom prst="round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288" tIns="0" rIns="265288" bIns="0" numCol="1" spcCol="1270" anchor="ctr" anchorCtr="0">
          <a:noAutofit/>
        </a:bodyPr>
        <a:lstStyle/>
        <a:p>
          <a:pPr marL="0" lvl="0" indent="0" algn="l" defTabSz="889000">
            <a:lnSpc>
              <a:spcPct val="90000"/>
            </a:lnSpc>
            <a:spcBef>
              <a:spcPct val="0"/>
            </a:spcBef>
            <a:spcAft>
              <a:spcPct val="35000"/>
            </a:spcAft>
            <a:buNone/>
          </a:pPr>
          <a:r>
            <a:rPr lang="en-US" sz="2000" kern="1200" dirty="0"/>
            <a:t>In SQL Server 2025, when creating a </a:t>
          </a:r>
          <a:r>
            <a:rPr lang="en-US" sz="2000" b="1" kern="1200" dirty="0"/>
            <a:t>vector index</a:t>
          </a:r>
          <a:r>
            <a:rPr lang="en-US" sz="2000" kern="1200" dirty="0"/>
            <a:t> for approximate nearest neighbor (ANN) search, you can choose from </a:t>
          </a:r>
          <a:r>
            <a:rPr lang="en-US" sz="2000" b="1" kern="1200" dirty="0"/>
            <a:t>three distance metrics</a:t>
          </a:r>
          <a:r>
            <a:rPr lang="en-US" sz="2000" kern="1200" dirty="0"/>
            <a:t> to measure similarity between vectors. </a:t>
          </a:r>
        </a:p>
      </dsp:txBody>
      <dsp:txXfrm>
        <a:off x="566179" y="65990"/>
        <a:ext cx="6888961" cy="1198706"/>
      </dsp:txXfrm>
    </dsp:sp>
    <dsp:sp modelId="{0EACCC4A-5F35-46FC-84FC-1FDEC6B13B39}">
      <dsp:nvSpPr>
        <dsp:cNvPr id="0" name=""/>
        <dsp:cNvSpPr/>
      </dsp:nvSpPr>
      <dsp:spPr>
        <a:xfrm>
          <a:off x="0" y="3698794"/>
          <a:ext cx="10026650" cy="1134000"/>
        </a:xfrm>
        <a:prstGeom prst="rect">
          <a:avLst/>
        </a:prstGeom>
        <a:solidFill>
          <a:schemeClr val="dk2">
            <a:alpha val="90000"/>
            <a:tint val="4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C89B13-A494-4A5D-A7DF-45934E354E23}">
      <dsp:nvSpPr>
        <dsp:cNvPr id="0" name=""/>
        <dsp:cNvSpPr/>
      </dsp:nvSpPr>
      <dsp:spPr>
        <a:xfrm>
          <a:off x="501332" y="3034594"/>
          <a:ext cx="7018655" cy="1328400"/>
        </a:xfrm>
        <a:prstGeom prst="round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288" tIns="0" rIns="265288" bIns="0" numCol="1" spcCol="1270" anchor="ctr" anchorCtr="0">
          <a:noAutofit/>
        </a:bodyPr>
        <a:lstStyle/>
        <a:p>
          <a:pPr marL="0" lvl="0" indent="0" algn="l" defTabSz="889000">
            <a:lnSpc>
              <a:spcPct val="90000"/>
            </a:lnSpc>
            <a:spcBef>
              <a:spcPct val="0"/>
            </a:spcBef>
            <a:spcAft>
              <a:spcPct val="35000"/>
            </a:spcAft>
            <a:buNone/>
          </a:pPr>
          <a:r>
            <a:rPr lang="en-US" sz="2000" kern="1200" dirty="0"/>
            <a:t>These metrics define how "closeness" is calculated between the query vector and the stored vectors in your database. </a:t>
          </a:r>
        </a:p>
      </dsp:txBody>
      <dsp:txXfrm>
        <a:off x="566179" y="3099441"/>
        <a:ext cx="6888961" cy="119870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D4333-B440-45E8-95E5-5BD48F4C7622}">
      <dsp:nvSpPr>
        <dsp:cNvPr id="0" name=""/>
        <dsp:cNvSpPr/>
      </dsp:nvSpPr>
      <dsp:spPr>
        <a:xfrm>
          <a:off x="0" y="2360"/>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763881-7F8A-43C5-BA63-4C24FE2635B9}">
      <dsp:nvSpPr>
        <dsp:cNvPr id="0" name=""/>
        <dsp:cNvSpPr/>
      </dsp:nvSpPr>
      <dsp:spPr>
        <a:xfrm>
          <a:off x="0" y="2360"/>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Feedback Loop: </a:t>
          </a:r>
          <a:r>
            <a:rPr lang="en-US" sz="3000" kern="1200"/>
            <a:t>When SQL Server executes a query and detects a significant difference between the estimated and actual row counts for expressions, it records this feedback.</a:t>
          </a:r>
        </a:p>
      </dsp:txBody>
      <dsp:txXfrm>
        <a:off x="0" y="2360"/>
        <a:ext cx="11018837" cy="1609739"/>
      </dsp:txXfrm>
    </dsp:sp>
    <dsp:sp modelId="{924A01E7-22E6-486E-B0AF-360D3AEAAC34}">
      <dsp:nvSpPr>
        <dsp:cNvPr id="0" name=""/>
        <dsp:cNvSpPr/>
      </dsp:nvSpPr>
      <dsp:spPr>
        <a:xfrm>
          <a:off x="0" y="1612099"/>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F6CD96-0E9E-44CB-BBE4-59CAFD5C1BD7}">
      <dsp:nvSpPr>
        <dsp:cNvPr id="0" name=""/>
        <dsp:cNvSpPr/>
      </dsp:nvSpPr>
      <dsp:spPr>
        <a:xfrm>
          <a:off x="0" y="1612099"/>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Persisted Feedback: </a:t>
          </a:r>
          <a:r>
            <a:rPr lang="en-US" sz="3000" kern="1200"/>
            <a:t>The optimizer stores feedback about expressions in system tables, allowing future queries to benefit from improved cardinality estimates.</a:t>
          </a:r>
        </a:p>
      </dsp:txBody>
      <dsp:txXfrm>
        <a:off x="0" y="1612099"/>
        <a:ext cx="11018837" cy="1609739"/>
      </dsp:txXfrm>
    </dsp:sp>
    <dsp:sp modelId="{10F7113D-0FB2-4C79-854A-F94C1AA6B351}">
      <dsp:nvSpPr>
        <dsp:cNvPr id="0" name=""/>
        <dsp:cNvSpPr/>
      </dsp:nvSpPr>
      <dsp:spPr>
        <a:xfrm>
          <a:off x="0" y="3221838"/>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1D7621-C9D1-4AF8-8F08-79166578241E}">
      <dsp:nvSpPr>
        <dsp:cNvPr id="0" name=""/>
        <dsp:cNvSpPr/>
      </dsp:nvSpPr>
      <dsp:spPr>
        <a:xfrm>
          <a:off x="0" y="3221838"/>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Automatic Adjustment: </a:t>
          </a:r>
          <a:r>
            <a:rPr lang="en-US" sz="3000" kern="1200"/>
            <a:t>On subsequent executions, the optimizer uses this feedback to adjust its estimates, leading to better query plans.</a:t>
          </a:r>
        </a:p>
      </dsp:txBody>
      <dsp:txXfrm>
        <a:off x="0" y="3221838"/>
        <a:ext cx="11018837" cy="160973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6B165-031D-4C3A-B524-738EF96BA7D6}">
      <dsp:nvSpPr>
        <dsp:cNvPr id="0" name=""/>
        <dsp:cNvSpPr/>
      </dsp:nvSpPr>
      <dsp:spPr>
        <a:xfrm>
          <a:off x="3228" y="624255"/>
          <a:ext cx="2561018" cy="3585426"/>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667" tIns="330200" rIns="199667" bIns="330200" numCol="1" spcCol="1270" anchor="t" anchorCtr="0">
          <a:noAutofit/>
        </a:bodyPr>
        <a:lstStyle/>
        <a:p>
          <a:pPr marL="0" lvl="0" indent="0" algn="l" defTabSz="711200">
            <a:lnSpc>
              <a:spcPct val="90000"/>
            </a:lnSpc>
            <a:spcBef>
              <a:spcPct val="0"/>
            </a:spcBef>
            <a:spcAft>
              <a:spcPct val="35000"/>
            </a:spcAft>
            <a:buNone/>
          </a:pPr>
          <a:r>
            <a:rPr lang="en-US" sz="1600" b="1" kern="1200"/>
            <a:t>Improved Plan Quality: </a:t>
          </a:r>
          <a:r>
            <a:rPr lang="en-US" sz="1600" kern="1200"/>
            <a:t>Queries with complex expressions are more likely to get accurate estimates and efficient plans.</a:t>
          </a:r>
        </a:p>
      </dsp:txBody>
      <dsp:txXfrm>
        <a:off x="3228" y="1986717"/>
        <a:ext cx="2561018" cy="2151255"/>
      </dsp:txXfrm>
    </dsp:sp>
    <dsp:sp modelId="{77B63409-97B1-4763-925F-A1C70FBCD2C0}">
      <dsp:nvSpPr>
        <dsp:cNvPr id="0" name=""/>
        <dsp:cNvSpPr/>
      </dsp:nvSpPr>
      <dsp:spPr>
        <a:xfrm>
          <a:off x="745923" y="982798"/>
          <a:ext cx="1075627" cy="1075627"/>
        </a:xfrm>
        <a:prstGeom prst="ellipse">
          <a:avLst/>
        </a:prstGeom>
        <a:solidFill>
          <a:schemeClr val="accent2">
            <a:lumMod val="7500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60" tIns="12700" rIns="8386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03445" y="1140320"/>
        <a:ext cx="760583" cy="760583"/>
      </dsp:txXfrm>
    </dsp:sp>
    <dsp:sp modelId="{2FEF8287-61AD-4BA7-A6D8-3BCCBDA2262A}">
      <dsp:nvSpPr>
        <dsp:cNvPr id="0" name=""/>
        <dsp:cNvSpPr/>
      </dsp:nvSpPr>
      <dsp:spPr>
        <a:xfrm>
          <a:off x="3228" y="4209610"/>
          <a:ext cx="2561018" cy="72"/>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9BE4E7-70A8-475D-A0A0-B350AB75411E}">
      <dsp:nvSpPr>
        <dsp:cNvPr id="0" name=""/>
        <dsp:cNvSpPr/>
      </dsp:nvSpPr>
      <dsp:spPr>
        <a:xfrm>
          <a:off x="2820349" y="624255"/>
          <a:ext cx="2561018" cy="3585426"/>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667" tIns="330200" rIns="199667" bIns="330200" numCol="1" spcCol="1270" anchor="t" anchorCtr="0">
          <a:noAutofit/>
        </a:bodyPr>
        <a:lstStyle/>
        <a:p>
          <a:pPr marL="0" lvl="0" indent="0" algn="l" defTabSz="711200">
            <a:lnSpc>
              <a:spcPct val="90000"/>
            </a:lnSpc>
            <a:spcBef>
              <a:spcPct val="0"/>
            </a:spcBef>
            <a:spcAft>
              <a:spcPct val="35000"/>
            </a:spcAft>
            <a:buNone/>
          </a:pPr>
          <a:r>
            <a:rPr lang="en-US" sz="1600" b="1" kern="1200"/>
            <a:t>Self-Healing: </a:t>
          </a:r>
          <a:r>
            <a:rPr lang="en-US" sz="1600" kern="1200"/>
            <a:t>The system automatically learns from previous mistakes and adapts, reducing the need for manual intervention.</a:t>
          </a:r>
        </a:p>
      </dsp:txBody>
      <dsp:txXfrm>
        <a:off x="2820349" y="1986717"/>
        <a:ext cx="2561018" cy="2151255"/>
      </dsp:txXfrm>
    </dsp:sp>
    <dsp:sp modelId="{3F81247E-F2E5-40AC-A51E-BCC100F7DEA9}">
      <dsp:nvSpPr>
        <dsp:cNvPr id="0" name=""/>
        <dsp:cNvSpPr/>
      </dsp:nvSpPr>
      <dsp:spPr>
        <a:xfrm>
          <a:off x="3563044" y="982798"/>
          <a:ext cx="1075627" cy="1075627"/>
        </a:xfrm>
        <a:prstGeom prst="ellipse">
          <a:avLst/>
        </a:prstGeom>
        <a:solidFill>
          <a:schemeClr val="accent2">
            <a:lumMod val="7500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60" tIns="12700" rIns="8386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720566" y="1140320"/>
        <a:ext cx="760583" cy="760583"/>
      </dsp:txXfrm>
    </dsp:sp>
    <dsp:sp modelId="{84FA169D-973E-4ED7-94E0-1889446AF8FE}">
      <dsp:nvSpPr>
        <dsp:cNvPr id="0" name=""/>
        <dsp:cNvSpPr/>
      </dsp:nvSpPr>
      <dsp:spPr>
        <a:xfrm>
          <a:off x="2820349" y="4209610"/>
          <a:ext cx="2561018" cy="72"/>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FA7C29-4A03-4272-8835-7360CCC821E7}">
      <dsp:nvSpPr>
        <dsp:cNvPr id="0" name=""/>
        <dsp:cNvSpPr/>
      </dsp:nvSpPr>
      <dsp:spPr>
        <a:xfrm>
          <a:off x="5637469" y="624255"/>
          <a:ext cx="2561018" cy="3585426"/>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667" tIns="330200" rIns="199667" bIns="330200" numCol="1" spcCol="1270" anchor="t" anchorCtr="0">
          <a:noAutofit/>
        </a:bodyPr>
        <a:lstStyle/>
        <a:p>
          <a:pPr marL="0" lvl="0" indent="0" algn="l" defTabSz="711200">
            <a:lnSpc>
              <a:spcPct val="90000"/>
            </a:lnSpc>
            <a:spcBef>
              <a:spcPct val="0"/>
            </a:spcBef>
            <a:spcAft>
              <a:spcPct val="35000"/>
            </a:spcAft>
            <a:buNone/>
          </a:pPr>
          <a:r>
            <a:rPr lang="en-US" sz="1600" b="1" kern="1200"/>
            <a:t>Reduced Performance Issues: </a:t>
          </a:r>
          <a:r>
            <a:rPr lang="en-US" sz="1600" kern="1200"/>
            <a:t>Fewer bad plans due to poor cardinality estimation for expressions.</a:t>
          </a:r>
        </a:p>
      </dsp:txBody>
      <dsp:txXfrm>
        <a:off x="5637469" y="1986717"/>
        <a:ext cx="2561018" cy="2151255"/>
      </dsp:txXfrm>
    </dsp:sp>
    <dsp:sp modelId="{EAD72D3D-25C9-4558-B79D-A7D55EA42643}">
      <dsp:nvSpPr>
        <dsp:cNvPr id="0" name=""/>
        <dsp:cNvSpPr/>
      </dsp:nvSpPr>
      <dsp:spPr>
        <a:xfrm>
          <a:off x="6380165" y="982798"/>
          <a:ext cx="1075627" cy="1075627"/>
        </a:xfrm>
        <a:prstGeom prst="ellipse">
          <a:avLst/>
        </a:prstGeom>
        <a:solidFill>
          <a:schemeClr val="accent2">
            <a:lumMod val="7500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60" tIns="12700" rIns="8386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537687" y="1140320"/>
        <a:ext cx="760583" cy="760583"/>
      </dsp:txXfrm>
    </dsp:sp>
    <dsp:sp modelId="{213EED9F-AE7A-4B0E-8CF1-B8438F81BE08}">
      <dsp:nvSpPr>
        <dsp:cNvPr id="0" name=""/>
        <dsp:cNvSpPr/>
      </dsp:nvSpPr>
      <dsp:spPr>
        <a:xfrm>
          <a:off x="5637469" y="4209610"/>
          <a:ext cx="2561018" cy="72"/>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1CE25F-31FD-4C05-B061-65202673EEED}">
      <dsp:nvSpPr>
        <dsp:cNvPr id="0" name=""/>
        <dsp:cNvSpPr/>
      </dsp:nvSpPr>
      <dsp:spPr>
        <a:xfrm>
          <a:off x="8454590" y="624255"/>
          <a:ext cx="2561018" cy="3585426"/>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667" tIns="330200" rIns="199667" bIns="330200" numCol="1" spcCol="1270" anchor="t" anchorCtr="0">
          <a:noAutofit/>
        </a:bodyPr>
        <a:lstStyle/>
        <a:p>
          <a:pPr marL="0" lvl="0" indent="0" algn="l" defTabSz="711200">
            <a:lnSpc>
              <a:spcPct val="90000"/>
            </a:lnSpc>
            <a:spcBef>
              <a:spcPct val="0"/>
            </a:spcBef>
            <a:spcAft>
              <a:spcPct val="35000"/>
            </a:spcAft>
            <a:buNone/>
          </a:pPr>
          <a:r>
            <a:rPr lang="en-US" sz="1600" b="1" kern="1200"/>
            <a:t>Enabled by Default: </a:t>
          </a:r>
          <a:r>
            <a:rPr lang="en-US" sz="1600" kern="1200"/>
            <a:t>CE feedback for expressions is on by default in SQL Server 2025.</a:t>
          </a:r>
        </a:p>
      </dsp:txBody>
      <dsp:txXfrm>
        <a:off x="8454590" y="1986717"/>
        <a:ext cx="2561018" cy="2151255"/>
      </dsp:txXfrm>
    </dsp:sp>
    <dsp:sp modelId="{0CB06D8F-5E0B-4CA8-B5C5-ED44955E427B}">
      <dsp:nvSpPr>
        <dsp:cNvPr id="0" name=""/>
        <dsp:cNvSpPr/>
      </dsp:nvSpPr>
      <dsp:spPr>
        <a:xfrm>
          <a:off x="9197286" y="982798"/>
          <a:ext cx="1075627" cy="1075627"/>
        </a:xfrm>
        <a:prstGeom prst="ellipse">
          <a:avLst/>
        </a:prstGeom>
        <a:solidFill>
          <a:schemeClr val="accent2">
            <a:lumMod val="7500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60" tIns="12700" rIns="8386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354808" y="1140320"/>
        <a:ext cx="760583" cy="760583"/>
      </dsp:txXfrm>
    </dsp:sp>
    <dsp:sp modelId="{55FC05E5-2024-4981-B6C8-C7FAF3DE7247}">
      <dsp:nvSpPr>
        <dsp:cNvPr id="0" name=""/>
        <dsp:cNvSpPr/>
      </dsp:nvSpPr>
      <dsp:spPr>
        <a:xfrm>
          <a:off x="8454590" y="4209610"/>
          <a:ext cx="2561018" cy="72"/>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19620-C7D7-4AF5-92C3-1EA38CD384F6}">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39EDA9-804F-4A57-945D-158359F2EC88}">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744974-C6E2-4CFA-AB28-7BF3287EFA37}">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kern="1200"/>
            <a:t>Plan Diversity: </a:t>
          </a:r>
          <a:r>
            <a:rPr lang="en-US" sz="2300" kern="1200"/>
            <a:t>SQL Server 2025 can now recognize when a query is executed with optional parameters and generate multiple plans—one for when the parameter is provided, and another for when it is not.</a:t>
          </a:r>
        </a:p>
      </dsp:txBody>
      <dsp:txXfrm>
        <a:off x="1594810" y="590"/>
        <a:ext cx="9424027" cy="1380787"/>
      </dsp:txXfrm>
    </dsp:sp>
    <dsp:sp modelId="{75EB32A8-16AB-41AA-9C71-2684C80E885F}">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F2AE5B-2C15-4D79-B789-95021A694822}">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3296A-646F-4FA0-80B4-DDA37C2D6A0E}">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kern="1200"/>
            <a:t>Automatic Plan Selection: </a:t>
          </a:r>
          <a:r>
            <a:rPr lang="en-US" sz="2300" kern="1200"/>
            <a:t>The optimizer automatically chooses the most appropriate plan based on whether the parameter is present or NULL.</a:t>
          </a:r>
        </a:p>
      </dsp:txBody>
      <dsp:txXfrm>
        <a:off x="1594810" y="1726575"/>
        <a:ext cx="9424027" cy="1380787"/>
      </dsp:txXfrm>
    </dsp:sp>
    <dsp:sp modelId="{97055094-F63B-4FE7-AC47-44174D39AA8A}">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DFAC4-1AB1-402C-B5C6-F40D074A8BDE}">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74003F-9D97-42F0-99C4-D58D78624958}">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kern="1200"/>
            <a:t>Reduced Recompilation: </a:t>
          </a:r>
          <a:r>
            <a:rPr lang="en-US" sz="2300" kern="1200"/>
            <a:t>This reduces the need for frequent recompilation and avoids performance issues caused by “parameter sniffing.”</a:t>
          </a:r>
        </a:p>
      </dsp:txBody>
      <dsp:txXfrm>
        <a:off x="1594810" y="3452559"/>
        <a:ext cx="9424027" cy="138078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806ED-887B-499A-AB26-F25A56BBB766}">
      <dsp:nvSpPr>
        <dsp:cNvPr id="0" name=""/>
        <dsp:cNvSpPr/>
      </dsp:nvSpPr>
      <dsp:spPr>
        <a:xfrm>
          <a:off x="0" y="2360"/>
          <a:ext cx="11018837" cy="0"/>
        </a:xfrm>
        <a:prstGeom prst="lin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632EB6E-F4BD-4BCA-ABA0-2DA28B46DA50}">
      <dsp:nvSpPr>
        <dsp:cNvPr id="0" name=""/>
        <dsp:cNvSpPr/>
      </dsp:nvSpPr>
      <dsp:spPr>
        <a:xfrm>
          <a:off x="0" y="2360"/>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dirty="0"/>
            <a:t>Better Performance: </a:t>
          </a:r>
          <a:r>
            <a:rPr lang="en-US" sz="3000" kern="1200" dirty="0"/>
            <a:t>Queries with optional parameters get more optimal plans, improving execution speed and resource usage.</a:t>
          </a:r>
        </a:p>
      </dsp:txBody>
      <dsp:txXfrm>
        <a:off x="0" y="2360"/>
        <a:ext cx="11018837" cy="1609739"/>
      </dsp:txXfrm>
    </dsp:sp>
    <dsp:sp modelId="{FE59C6C1-AF50-488A-AD17-50939F923E51}">
      <dsp:nvSpPr>
        <dsp:cNvPr id="0" name=""/>
        <dsp:cNvSpPr/>
      </dsp:nvSpPr>
      <dsp:spPr>
        <a:xfrm>
          <a:off x="0" y="1612099"/>
          <a:ext cx="11018837" cy="0"/>
        </a:xfrm>
        <a:prstGeom prst="lin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071B7CA-830A-43FA-A6B5-DD1F92E7B1E7}">
      <dsp:nvSpPr>
        <dsp:cNvPr id="0" name=""/>
        <dsp:cNvSpPr/>
      </dsp:nvSpPr>
      <dsp:spPr>
        <a:xfrm>
          <a:off x="0" y="1612099"/>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Plan Stability: </a:t>
          </a:r>
          <a:r>
            <a:rPr lang="en-US" sz="3000" kern="1200"/>
            <a:t>Reduces the risk of bad plans due to parameter sniffing, especially in procedures or queries with many optional filters.</a:t>
          </a:r>
        </a:p>
      </dsp:txBody>
      <dsp:txXfrm>
        <a:off x="0" y="1612099"/>
        <a:ext cx="11018837" cy="1609739"/>
      </dsp:txXfrm>
    </dsp:sp>
    <dsp:sp modelId="{ED39F8ED-ECBA-4CD3-B4BB-AA25379B2A3C}">
      <dsp:nvSpPr>
        <dsp:cNvPr id="0" name=""/>
        <dsp:cNvSpPr/>
      </dsp:nvSpPr>
      <dsp:spPr>
        <a:xfrm>
          <a:off x="0" y="3221838"/>
          <a:ext cx="11018837" cy="0"/>
        </a:xfrm>
        <a:prstGeom prst="lin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3BDDDF5-C77B-4A36-A145-346E49A5B76C}">
      <dsp:nvSpPr>
        <dsp:cNvPr id="0" name=""/>
        <dsp:cNvSpPr/>
      </dsp:nvSpPr>
      <dsp:spPr>
        <a:xfrm>
          <a:off x="0" y="3221838"/>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Less Manual Tuning: </a:t>
          </a:r>
          <a:r>
            <a:rPr lang="en-US" sz="3000" kern="1200"/>
            <a:t>DBAs and developers spend less time troubleshooting and forcing recompiles or using hints.</a:t>
          </a:r>
        </a:p>
      </dsp:txBody>
      <dsp:txXfrm>
        <a:off x="0" y="3221838"/>
        <a:ext cx="11018837" cy="160973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8F856-5CFF-42AC-B8B8-2B5E1B02DC5D}">
      <dsp:nvSpPr>
        <dsp:cNvPr id="0" name=""/>
        <dsp:cNvSpPr/>
      </dsp:nvSpPr>
      <dsp:spPr>
        <a:xfrm>
          <a:off x="0" y="0"/>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F1220F-753A-49B7-8B65-A1B60154BC0F}">
      <dsp:nvSpPr>
        <dsp:cNvPr id="0" name=""/>
        <dsp:cNvSpPr/>
      </dsp:nvSpPr>
      <dsp:spPr>
        <a:xfrm>
          <a:off x="0" y="0"/>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Improved Parallelism: </a:t>
          </a:r>
          <a:r>
            <a:rPr lang="en-US" sz="2500" kern="1200"/>
            <a:t>SQL Server 2025 can better distribute work across multiple CPU cores, making batch mode operations faster and more scalable.</a:t>
          </a:r>
        </a:p>
      </dsp:txBody>
      <dsp:txXfrm>
        <a:off x="0" y="0"/>
        <a:ext cx="11018837" cy="1208484"/>
      </dsp:txXfrm>
    </dsp:sp>
    <dsp:sp modelId="{375E0422-61BC-4728-A98B-E30990664BF0}">
      <dsp:nvSpPr>
        <dsp:cNvPr id="0" name=""/>
        <dsp:cNvSpPr/>
      </dsp:nvSpPr>
      <dsp:spPr>
        <a:xfrm>
          <a:off x="0" y="1208484"/>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E9699E-6F13-469A-9793-B10E39C8EAB0}">
      <dsp:nvSpPr>
        <dsp:cNvPr id="0" name=""/>
        <dsp:cNvSpPr/>
      </dsp:nvSpPr>
      <dsp:spPr>
        <a:xfrm>
          <a:off x="0" y="1208484"/>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Reduced Memory Consumption: </a:t>
          </a:r>
          <a:r>
            <a:rPr lang="en-US" sz="2500" kern="1200"/>
            <a:t>Batch mode uses memory more efficiently, allowing larger queries to run without exhausting resources.</a:t>
          </a:r>
        </a:p>
      </dsp:txBody>
      <dsp:txXfrm>
        <a:off x="0" y="1208484"/>
        <a:ext cx="11018837" cy="1208484"/>
      </dsp:txXfrm>
    </dsp:sp>
    <dsp:sp modelId="{6D2AE1F4-D3C9-49AB-A192-A8855C4AF837}">
      <dsp:nvSpPr>
        <dsp:cNvPr id="0" name=""/>
        <dsp:cNvSpPr/>
      </dsp:nvSpPr>
      <dsp:spPr>
        <a:xfrm>
          <a:off x="0" y="2416969"/>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D1230F-71A4-4217-A8CF-6C144D418608}">
      <dsp:nvSpPr>
        <dsp:cNvPr id="0" name=""/>
        <dsp:cNvSpPr/>
      </dsp:nvSpPr>
      <dsp:spPr>
        <a:xfrm>
          <a:off x="0" y="2416969"/>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Enhanced Execution Plans: </a:t>
          </a:r>
          <a:r>
            <a:rPr lang="en-US" sz="2500" kern="1200"/>
            <a:t>The query optimizer generates smarter plans that leverage batch processing, taking full advantage of modern hardware.</a:t>
          </a:r>
        </a:p>
      </dsp:txBody>
      <dsp:txXfrm>
        <a:off x="0" y="2416969"/>
        <a:ext cx="11018837" cy="1208484"/>
      </dsp:txXfrm>
    </dsp:sp>
    <dsp:sp modelId="{BBD903CF-A861-4A43-A61A-745D1AF878C9}">
      <dsp:nvSpPr>
        <dsp:cNvPr id="0" name=""/>
        <dsp:cNvSpPr/>
      </dsp:nvSpPr>
      <dsp:spPr>
        <a:xfrm>
          <a:off x="0" y="3625453"/>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51F61-050D-4459-92F1-B3E80788CD5C}">
      <dsp:nvSpPr>
        <dsp:cNvPr id="0" name=""/>
        <dsp:cNvSpPr/>
      </dsp:nvSpPr>
      <dsp:spPr>
        <a:xfrm>
          <a:off x="0" y="3625453"/>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Lower CPU Usage: </a:t>
          </a:r>
          <a:r>
            <a:rPr lang="en-US" sz="2500" kern="1200"/>
            <a:t>By minimizing the overhead of row-by-row processing, batch mode reduces CPU cycles needed for large analytical queries.</a:t>
          </a:r>
        </a:p>
      </dsp:txBody>
      <dsp:txXfrm>
        <a:off x="0" y="3625453"/>
        <a:ext cx="11018837" cy="120848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C2BB9-C73C-4BF1-9A21-51291B742B08}">
      <dsp:nvSpPr>
        <dsp:cNvPr id="0" name=""/>
        <dsp:cNvSpPr/>
      </dsp:nvSpPr>
      <dsp:spPr>
        <a:xfrm>
          <a:off x="0" y="2006"/>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951AE6-AF33-4ED5-9C49-D4689EFAFE7F}">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4008EA-F032-4B4F-B676-15C528998343}">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The query processor is now better at detecting scenarios where the Halloween Problem could occur, especially in complex update statements or bulk operations.</a:t>
          </a:r>
        </a:p>
      </dsp:txBody>
      <dsp:txXfrm>
        <a:off x="1174434" y="2006"/>
        <a:ext cx="9844403" cy="1016826"/>
      </dsp:txXfrm>
    </dsp:sp>
    <dsp:sp modelId="{55C09F58-F65E-4FAC-A3EB-6DBC0B2A34E4}">
      <dsp:nvSpPr>
        <dsp:cNvPr id="0" name=""/>
        <dsp:cNvSpPr/>
      </dsp:nvSpPr>
      <dsp:spPr>
        <a:xfrm>
          <a:off x="0" y="1273039"/>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DD50A0-0B8F-46B0-B27E-AFF3F8CE8937}">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AB6738-4280-45BD-A9EC-912D6FC33558}">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SQL Server uses temporary worktables or intermediate result sets more effectively. This isolates rows being updated from those being read, preventing them from being re-processed during the same operation.</a:t>
          </a:r>
        </a:p>
      </dsp:txBody>
      <dsp:txXfrm>
        <a:off x="1174434" y="1273039"/>
        <a:ext cx="9844403" cy="1016826"/>
      </dsp:txXfrm>
    </dsp:sp>
    <dsp:sp modelId="{00A7DAD9-30BB-494C-A2D9-D24B2956E780}">
      <dsp:nvSpPr>
        <dsp:cNvPr id="0" name=""/>
        <dsp:cNvSpPr/>
      </dsp:nvSpPr>
      <dsp:spPr>
        <a:xfrm>
          <a:off x="0" y="2544072"/>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09D2F9-C450-45FE-A876-3F94A4F98F2C}">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B57EAE-6C32-4E53-8245-E522B6777767}">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Improved locking ensures that once a row is read for update, it cannot be re-read until the update is complete. This prevents repeated updates and maintains data integrity.</a:t>
          </a:r>
        </a:p>
      </dsp:txBody>
      <dsp:txXfrm>
        <a:off x="1174434" y="2544072"/>
        <a:ext cx="9844403" cy="1016826"/>
      </dsp:txXfrm>
    </dsp:sp>
    <dsp:sp modelId="{2A23AFDF-AED1-40A2-B4BF-5A999B183DCB}">
      <dsp:nvSpPr>
        <dsp:cNvPr id="0" name=""/>
        <dsp:cNvSpPr/>
      </dsp:nvSpPr>
      <dsp:spPr>
        <a:xfrm>
          <a:off x="0" y="3815105"/>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50AEB-C4C6-40BE-A075-3F6B48BFF632}">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176BF-C391-4578-B5A8-D235A98B5861}">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Indexes are used more intelligently during update operations. The optimizer may choose scan or seek strategies that avoid revisiting updated rows, further reducing the risk of the Halloween Problem.</a:t>
          </a:r>
        </a:p>
      </dsp:txBody>
      <dsp:txXfrm>
        <a:off x="1174434" y="3815105"/>
        <a:ext cx="9844403" cy="101682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BDB16-A5DD-46D3-BD1C-CA75E4F251F4}">
      <dsp:nvSpPr>
        <dsp:cNvPr id="0" name=""/>
        <dsp:cNvSpPr/>
      </dsp:nvSpPr>
      <dsp:spPr>
        <a:xfrm>
          <a:off x="0" y="3776"/>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546E43-0B01-4A77-BADC-FE7E58F90E3D}">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C1D0B-9E46-43AD-852B-A3EA8508D056}">
      <dsp:nvSpPr>
        <dsp:cNvPr id="0" name=""/>
        <dsp:cNvSpPr/>
      </dsp:nvSpPr>
      <dsp:spPr>
        <a:xfrm>
          <a:off x="929079" y="3776"/>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a:t>Enhanced Plan Caching and Reuse</a:t>
          </a:r>
        </a:p>
      </dsp:txBody>
      <dsp:txXfrm>
        <a:off x="929079" y="3776"/>
        <a:ext cx="10089758" cy="804397"/>
      </dsp:txXfrm>
    </dsp:sp>
    <dsp:sp modelId="{48C45866-ED86-4EC1-96A9-A6E37DBEFC02}">
      <dsp:nvSpPr>
        <dsp:cNvPr id="0" name=""/>
        <dsp:cNvSpPr/>
      </dsp:nvSpPr>
      <dsp:spPr>
        <a:xfrm>
          <a:off x="0" y="1009273"/>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5226E-632D-4CD3-A015-983AE31088D6}">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6BD85B-7FE8-409C-9047-51C53B4E8379}">
      <dsp:nvSpPr>
        <dsp:cNvPr id="0" name=""/>
        <dsp:cNvSpPr/>
      </dsp:nvSpPr>
      <dsp:spPr>
        <a:xfrm>
          <a:off x="929079" y="1009273"/>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a:t>Improved Parameter Sniffing Handling</a:t>
          </a:r>
        </a:p>
      </dsp:txBody>
      <dsp:txXfrm>
        <a:off x="929079" y="1009273"/>
        <a:ext cx="10089758" cy="804397"/>
      </dsp:txXfrm>
    </dsp:sp>
    <dsp:sp modelId="{0C05B59F-03C5-4C9F-AC74-E17ACD963097}">
      <dsp:nvSpPr>
        <dsp:cNvPr id="0" name=""/>
        <dsp:cNvSpPr/>
      </dsp:nvSpPr>
      <dsp:spPr>
        <a:xfrm>
          <a:off x="0" y="2014770"/>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7D176-2D59-45AE-8BD8-D9FF2961ADBC}">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F58F3B-2B85-45E1-AD4A-6DF0BA782AD0}">
      <dsp:nvSpPr>
        <dsp:cNvPr id="0" name=""/>
        <dsp:cNvSpPr/>
      </dsp:nvSpPr>
      <dsp:spPr>
        <a:xfrm>
          <a:off x="929079" y="2014770"/>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a:t>Batch Mode Integration</a:t>
          </a:r>
        </a:p>
      </dsp:txBody>
      <dsp:txXfrm>
        <a:off x="929079" y="2014770"/>
        <a:ext cx="10089758" cy="804397"/>
      </dsp:txXfrm>
    </dsp:sp>
    <dsp:sp modelId="{597DD669-249E-4CD1-A571-26566980D18B}">
      <dsp:nvSpPr>
        <dsp:cNvPr id="0" name=""/>
        <dsp:cNvSpPr/>
      </dsp:nvSpPr>
      <dsp:spPr>
        <a:xfrm>
          <a:off x="0" y="3020267"/>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105192-B4E3-4E07-A450-4B86D7CB9DAA}">
      <dsp:nvSpPr>
        <dsp:cNvPr id="0" name=""/>
        <dsp:cNvSpPr/>
      </dsp:nvSpPr>
      <dsp:spPr>
        <a:xfrm>
          <a:off x="243330" y="3201256"/>
          <a:ext cx="442418" cy="4424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1BBC1C-E6AC-4905-8E28-970FB9A08CAF}">
      <dsp:nvSpPr>
        <dsp:cNvPr id="0" name=""/>
        <dsp:cNvSpPr/>
      </dsp:nvSpPr>
      <dsp:spPr>
        <a:xfrm>
          <a:off x="929079" y="3020267"/>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a:t>Reduced Memory Footprint</a:t>
          </a:r>
        </a:p>
      </dsp:txBody>
      <dsp:txXfrm>
        <a:off x="929079" y="3020267"/>
        <a:ext cx="10089758" cy="804397"/>
      </dsp:txXfrm>
    </dsp:sp>
    <dsp:sp modelId="{B79EDC79-8607-4E5A-B120-6FC89D649F77}">
      <dsp:nvSpPr>
        <dsp:cNvPr id="0" name=""/>
        <dsp:cNvSpPr/>
      </dsp:nvSpPr>
      <dsp:spPr>
        <a:xfrm>
          <a:off x="0" y="4025763"/>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07799B-CAF2-4872-BDF9-F4478A35B0BF}">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A070A6-69A6-4FA3-B227-DE1468CD8862}">
      <dsp:nvSpPr>
        <dsp:cNvPr id="0" name=""/>
        <dsp:cNvSpPr/>
      </dsp:nvSpPr>
      <dsp:spPr>
        <a:xfrm>
          <a:off x="929079" y="4025763"/>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kern="1200"/>
            <a:t>Better Feedback for Cardinality Estimation</a:t>
          </a:r>
        </a:p>
      </dsp:txBody>
      <dsp:txXfrm>
        <a:off x="929079" y="4025763"/>
        <a:ext cx="10089758" cy="80439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E458F-502F-41F7-B318-C75FD4C69E16}">
      <dsp:nvSpPr>
        <dsp:cNvPr id="0" name=""/>
        <dsp:cNvSpPr/>
      </dsp:nvSpPr>
      <dsp:spPr>
        <a:xfrm>
          <a:off x="0" y="1269460"/>
          <a:ext cx="3099048" cy="1967895"/>
        </a:xfrm>
        <a:prstGeom prst="roundRect">
          <a:avLst>
            <a:gd name="adj" fmla="val 10000"/>
          </a:avLst>
        </a:prstGeom>
        <a:solidFill>
          <a:schemeClr val="accent2">
            <a:lumMod val="7500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24DB864-A40C-4AE0-80B0-49E71EC2EE19}">
      <dsp:nvSpPr>
        <dsp:cNvPr id="0" name=""/>
        <dsp:cNvSpPr/>
      </dsp:nvSpPr>
      <dsp:spPr>
        <a:xfrm>
          <a:off x="344338"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Abort future query execution</a:t>
          </a:r>
        </a:p>
      </dsp:txBody>
      <dsp:txXfrm>
        <a:off x="401976" y="1654220"/>
        <a:ext cx="2983772" cy="1852619"/>
      </dsp:txXfrm>
    </dsp:sp>
    <dsp:sp modelId="{864D4B4A-5B10-447D-8A3E-DE6A9ED509B1}">
      <dsp:nvSpPr>
        <dsp:cNvPr id="0" name=""/>
        <dsp:cNvSpPr/>
      </dsp:nvSpPr>
      <dsp:spPr>
        <a:xfrm>
          <a:off x="3787725" y="1269460"/>
          <a:ext cx="3099048" cy="1967895"/>
        </a:xfrm>
        <a:prstGeom prst="roundRect">
          <a:avLst>
            <a:gd name="adj" fmla="val 10000"/>
          </a:avLst>
        </a:prstGeom>
        <a:solidFill>
          <a:schemeClr val="accent2">
            <a:lumMod val="7500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A8BBEB3-D1AF-48C3-8414-0EF782B6AB0E}">
      <dsp:nvSpPr>
        <dsp:cNvPr id="0" name=""/>
        <dsp:cNvSpPr/>
      </dsp:nvSpPr>
      <dsp:spPr>
        <a:xfrm>
          <a:off x="4132064"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Stop rogue queries from harming other users</a:t>
          </a:r>
        </a:p>
      </dsp:txBody>
      <dsp:txXfrm>
        <a:off x="4189702" y="1654220"/>
        <a:ext cx="2983772" cy="1852619"/>
      </dsp:txXfrm>
    </dsp:sp>
    <dsp:sp modelId="{ECE8ADC9-A94E-4AEB-985A-41D61E5734A7}">
      <dsp:nvSpPr>
        <dsp:cNvPr id="0" name=""/>
        <dsp:cNvSpPr/>
      </dsp:nvSpPr>
      <dsp:spPr>
        <a:xfrm>
          <a:off x="7575451" y="1269460"/>
          <a:ext cx="3099048" cy="1967895"/>
        </a:xfrm>
        <a:prstGeom prst="roundRect">
          <a:avLst>
            <a:gd name="adj" fmla="val 10000"/>
          </a:avLst>
        </a:prstGeom>
        <a:solidFill>
          <a:schemeClr val="accent2">
            <a:lumMod val="7500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6B1EC49-1FD1-4593-B596-04E26E0C64BE}">
      <dsp:nvSpPr>
        <dsp:cNvPr id="0" name=""/>
        <dsp:cNvSpPr/>
      </dsp:nvSpPr>
      <dsp:spPr>
        <a:xfrm>
          <a:off x="7919789"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Query Store Hint</a:t>
          </a:r>
        </a:p>
      </dsp:txBody>
      <dsp:txXfrm>
        <a:off x="7977427" y="1654220"/>
        <a:ext cx="2983772" cy="185261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A0961-02FC-418D-A044-7CCCFFDE613C}">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2117E-4828-4A15-B808-4325AD554422}">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603A6E-C10B-4D86-A319-60EC6926F9E8}">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844550">
            <a:lnSpc>
              <a:spcPct val="100000"/>
            </a:lnSpc>
            <a:spcBef>
              <a:spcPct val="0"/>
            </a:spcBef>
            <a:spcAft>
              <a:spcPct val="35000"/>
            </a:spcAft>
            <a:buNone/>
          </a:pPr>
          <a:r>
            <a:rPr lang="en-US" sz="1900" kern="1200" dirty="0"/>
            <a:t>Fast failover for persistent AG (Availability Group) Health is a new feature in SQL Server 2025 that improves the reliability and responsiveness of Always On Availability Groups by enabling quicker failover when persistent health issues are detected.</a:t>
          </a:r>
        </a:p>
      </dsp:txBody>
      <dsp:txXfrm>
        <a:off x="1594810" y="590"/>
        <a:ext cx="9424027" cy="1380787"/>
      </dsp:txXfrm>
    </dsp:sp>
    <dsp:sp modelId="{86AFD988-1727-48E6-B1AA-D67F85679DEE}">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E91CD2-8F02-46E4-8889-88C0A5CD1C17}">
      <dsp:nvSpPr>
        <dsp:cNvPr id="0" name=""/>
        <dsp:cNvSpPr/>
      </dsp:nvSpPr>
      <dsp:spPr>
        <a:xfrm>
          <a:off x="417688" y="2037252"/>
          <a:ext cx="759433" cy="75943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1982D6-A7F3-4D2B-B648-71E0FBC1BCD5}">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844550">
            <a:lnSpc>
              <a:spcPct val="100000"/>
            </a:lnSpc>
            <a:spcBef>
              <a:spcPct val="0"/>
            </a:spcBef>
            <a:spcAft>
              <a:spcPct val="35000"/>
            </a:spcAft>
            <a:buNone/>
          </a:pPr>
          <a:r>
            <a:rPr lang="en-US" sz="1900" b="1" i="0" kern="1200" baseline="0"/>
            <a:t>Persistent AG Health: </a:t>
          </a:r>
          <a:r>
            <a:rPr lang="en-US" sz="1900" b="0" i="0" kern="1200" baseline="0"/>
            <a:t>SQL Server continuously monitors the health of each replica in an Availability Group. Persistent health means that the system tracks health status over time, not just momentary failures.</a:t>
          </a:r>
          <a:endParaRPr lang="en-US" sz="1900" kern="1200"/>
        </a:p>
      </dsp:txBody>
      <dsp:txXfrm>
        <a:off x="1594810" y="1726575"/>
        <a:ext cx="9424027" cy="1380787"/>
      </dsp:txXfrm>
    </dsp:sp>
    <dsp:sp modelId="{C1263164-9C6F-4FF8-8883-9CDA04F43850}">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6659A-0499-4B50-A4E6-65294C57CC10}">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F7872F-CBA4-4327-8689-D91D7EEE32DB}">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844550">
            <a:lnSpc>
              <a:spcPct val="100000"/>
            </a:lnSpc>
            <a:spcBef>
              <a:spcPct val="0"/>
            </a:spcBef>
            <a:spcAft>
              <a:spcPct val="35000"/>
            </a:spcAft>
            <a:buNone/>
          </a:pPr>
          <a:r>
            <a:rPr lang="en-US" sz="1900" b="1" i="0" kern="1200" baseline="0"/>
            <a:t>Fast Failover: </a:t>
          </a:r>
          <a:r>
            <a:rPr lang="en-US" sz="1900" b="0" i="0" kern="1200" baseline="0"/>
            <a:t>When a replica’s health is persistently degraded (not just a transient blip), SQL Server 2025 can trigger a failover much more quickly than in previous versions.</a:t>
          </a:r>
          <a:endParaRPr lang="en-US" sz="1900" kern="1200"/>
        </a:p>
      </dsp:txBody>
      <dsp:txXfrm>
        <a:off x="1594810" y="3452559"/>
        <a:ext cx="9424027" cy="138078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D21C8-9B88-49E7-93D3-B86CBC6A41B2}">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35ECF1-6055-4665-ABCE-25C02B76A985}">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AF4F95-3EEB-4D5D-9ED2-CEFCB587C4E0}">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i="0" kern="1200" baseline="0"/>
            <a:t>Reduced Downtime: </a:t>
          </a:r>
          <a:r>
            <a:rPr lang="en-US" sz="2300" b="0" i="0" kern="1200" baseline="0"/>
            <a:t>Applications experience less interruption because failover happens faster when a real problem is detected.</a:t>
          </a:r>
          <a:endParaRPr lang="en-US" sz="2300" kern="1200"/>
        </a:p>
      </dsp:txBody>
      <dsp:txXfrm>
        <a:off x="1594810" y="590"/>
        <a:ext cx="9424027" cy="1380787"/>
      </dsp:txXfrm>
    </dsp:sp>
    <dsp:sp modelId="{85F89C3C-C127-47D9-8837-A6745B78FC73}">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17157-5E9A-41F4-BA9F-89571E8766CF}">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FCFD9A-D344-4246-8EF3-0ACEBC0D5B48}">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i="0" kern="1200" baseline="0"/>
            <a:t>Improved Reliability: </a:t>
          </a:r>
          <a:r>
            <a:rPr lang="en-US" sz="2300" b="0" i="0" kern="1200" baseline="0"/>
            <a:t>Persistent health tracking ensures that only genuine, ongoing issues trigger failover, avoiding unnecessary switches due to transient glitches.</a:t>
          </a:r>
          <a:endParaRPr lang="en-US" sz="2300" kern="1200"/>
        </a:p>
      </dsp:txBody>
      <dsp:txXfrm>
        <a:off x="1594810" y="1726575"/>
        <a:ext cx="9424027" cy="1380787"/>
      </dsp:txXfrm>
    </dsp:sp>
    <dsp:sp modelId="{A9C5D3E8-4899-46E4-AE09-26F86FAAACB2}">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CF735-9699-4E0D-94C3-60F0F71AC9F6}">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E8DAE9-42FB-4A49-8F00-2C1C0D67678E}">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i="0" kern="1200" baseline="0"/>
            <a:t>Better High Availability: </a:t>
          </a:r>
          <a:r>
            <a:rPr lang="en-US" sz="2300" b="0" i="0" kern="1200" baseline="0"/>
            <a:t>Mission-critical workloads benefit from more robust and responsive failover mechanisms.</a:t>
          </a:r>
          <a:endParaRPr lang="en-US" sz="2300" kern="1200"/>
        </a:p>
      </dsp:txBody>
      <dsp:txXfrm>
        <a:off x="1594810" y="3452559"/>
        <a:ext cx="9424027" cy="13807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BE310-7CB6-4E08-BD0C-756502B96193}">
      <dsp:nvSpPr>
        <dsp:cNvPr id="0" name=""/>
        <dsp:cNvSpPr/>
      </dsp:nvSpPr>
      <dsp:spPr>
        <a:xfrm>
          <a:off x="0" y="1732"/>
          <a:ext cx="11220560" cy="514800"/>
        </a:xfrm>
        <a:prstGeom prst="roundRect">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baseline="0"/>
            <a:t>Cosine Distance</a:t>
          </a:r>
          <a:endParaRPr lang="en-US" sz="2000" kern="1200"/>
        </a:p>
      </dsp:txBody>
      <dsp:txXfrm>
        <a:off x="25130" y="26862"/>
        <a:ext cx="11170300" cy="464540"/>
      </dsp:txXfrm>
    </dsp:sp>
    <dsp:sp modelId="{8E0A8F75-8C63-40FB-83AE-E9BB282C53F0}">
      <dsp:nvSpPr>
        <dsp:cNvPr id="0" name=""/>
        <dsp:cNvSpPr/>
      </dsp:nvSpPr>
      <dsp:spPr>
        <a:xfrm>
          <a:off x="0" y="516533"/>
          <a:ext cx="11220560"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253"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b="1" i="0" kern="1200" baseline="0" dirty="0"/>
            <a:t>Definition</a:t>
          </a:r>
          <a:r>
            <a:rPr lang="en-US" sz="1600" b="0" i="0" kern="1200" baseline="0" dirty="0"/>
            <a:t>: Measures the cosine of the angle between two vectors.</a:t>
          </a:r>
          <a:endParaRPr lang="en-US" sz="1600" kern="1200" dirty="0"/>
        </a:p>
        <a:p>
          <a:pPr marL="171450" lvl="1" indent="-171450" algn="l" defTabSz="711200">
            <a:lnSpc>
              <a:spcPct val="90000"/>
            </a:lnSpc>
            <a:spcBef>
              <a:spcPct val="0"/>
            </a:spcBef>
            <a:spcAft>
              <a:spcPct val="20000"/>
            </a:spcAft>
            <a:buChar char="•"/>
          </a:pPr>
          <a:r>
            <a:rPr lang="en-US" sz="1600" b="1" i="0" kern="1200" baseline="0" dirty="0"/>
            <a:t>Use Case</a:t>
          </a:r>
          <a:r>
            <a:rPr lang="en-US" sz="1600" b="0" i="0" kern="1200" baseline="0" dirty="0"/>
            <a:t>: Ideal for </a:t>
          </a:r>
          <a:r>
            <a:rPr lang="en-US" sz="1600" b="1" i="0" kern="1200" baseline="0" dirty="0"/>
            <a:t>text embeddings</a:t>
          </a:r>
          <a:r>
            <a:rPr lang="en-US" sz="1600" b="0" i="0" kern="1200" baseline="0" dirty="0"/>
            <a:t> and </a:t>
          </a:r>
          <a:r>
            <a:rPr lang="en-US" sz="1600" b="1" i="0" kern="1200" baseline="0" dirty="0"/>
            <a:t>semantic similarity</a:t>
          </a:r>
          <a:r>
            <a:rPr lang="en-US" sz="1600" b="0" i="0" kern="1200" baseline="0" dirty="0"/>
            <a:t> where the magnitude of the vectors is less important than their orientation.</a:t>
          </a:r>
          <a:endParaRPr lang="en-US" sz="1600" kern="1200" dirty="0"/>
        </a:p>
        <a:p>
          <a:pPr marL="171450" lvl="1" indent="-171450" algn="l" defTabSz="711200">
            <a:lnSpc>
              <a:spcPct val="90000"/>
            </a:lnSpc>
            <a:spcBef>
              <a:spcPct val="0"/>
            </a:spcBef>
            <a:spcAft>
              <a:spcPct val="20000"/>
            </a:spcAft>
            <a:buChar char="•"/>
          </a:pPr>
          <a:r>
            <a:rPr lang="en-US" sz="1600" b="1" i="0" kern="1200" baseline="0" dirty="0"/>
            <a:t>Interpretation</a:t>
          </a:r>
          <a:r>
            <a:rPr lang="en-US" sz="1600" b="0" i="0" kern="1200" baseline="0" dirty="0"/>
            <a:t>: A value closer to 0 means the vectors are more similar. </a:t>
          </a:r>
          <a:endParaRPr lang="en-US" sz="1600" kern="1200" dirty="0"/>
        </a:p>
      </dsp:txBody>
      <dsp:txXfrm>
        <a:off x="0" y="516533"/>
        <a:ext cx="11220560" cy="1138500"/>
      </dsp:txXfrm>
    </dsp:sp>
    <dsp:sp modelId="{41E7DFD2-E731-46C3-A312-6CA1AEAAAB25}">
      <dsp:nvSpPr>
        <dsp:cNvPr id="0" name=""/>
        <dsp:cNvSpPr/>
      </dsp:nvSpPr>
      <dsp:spPr>
        <a:xfrm>
          <a:off x="0" y="1655033"/>
          <a:ext cx="11220560" cy="514800"/>
        </a:xfrm>
        <a:prstGeom prst="roundRect">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Euclidean Distance</a:t>
          </a:r>
        </a:p>
      </dsp:txBody>
      <dsp:txXfrm>
        <a:off x="25130" y="1680163"/>
        <a:ext cx="11170300" cy="464540"/>
      </dsp:txXfrm>
    </dsp:sp>
    <dsp:sp modelId="{7F468FFB-3A7F-4733-912B-E8B0421DABE9}">
      <dsp:nvSpPr>
        <dsp:cNvPr id="0" name=""/>
        <dsp:cNvSpPr/>
      </dsp:nvSpPr>
      <dsp:spPr>
        <a:xfrm>
          <a:off x="0" y="2169833"/>
          <a:ext cx="11220560" cy="89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253" tIns="25400" rIns="142240" bIns="25400" numCol="1" spcCol="1270" anchor="t" anchorCtr="0">
          <a:noAutofit/>
        </a:bodyPr>
        <a:lstStyle/>
        <a:p>
          <a:pPr marL="171450" lvl="1" indent="-171450" algn="l" defTabSz="711200">
            <a:lnSpc>
              <a:spcPct val="90000"/>
            </a:lnSpc>
            <a:spcBef>
              <a:spcPct val="0"/>
            </a:spcBef>
            <a:spcAft>
              <a:spcPct val="20000"/>
            </a:spcAft>
            <a:buClrTx/>
            <a:buSzTx/>
            <a:buChar char="•"/>
          </a:pPr>
          <a:r>
            <a:rPr lang="en-US" altLang="en-US" sz="1600" b="1" kern="1200" dirty="0">
              <a:latin typeface="Arial" panose="020B0604020202020204" pitchFamily="34" charset="0"/>
            </a:rPr>
            <a:t>Definition</a:t>
          </a:r>
          <a:r>
            <a:rPr lang="en-US" altLang="en-US" sz="1600" kern="1200" dirty="0">
              <a:latin typeface="Arial" panose="020B0604020202020204" pitchFamily="34" charset="0"/>
            </a:rPr>
            <a:t>: Measures the straight-line (L2 norm) distance between two vectors in space. </a:t>
          </a:r>
          <a:endParaRPr lang="en-US" sz="1600" kern="1200" dirty="0"/>
        </a:p>
        <a:p>
          <a:pPr marL="171450" lvl="1" indent="-171450" algn="l" defTabSz="711200">
            <a:lnSpc>
              <a:spcPct val="90000"/>
            </a:lnSpc>
            <a:spcBef>
              <a:spcPct val="0"/>
            </a:spcBef>
            <a:spcAft>
              <a:spcPct val="20000"/>
            </a:spcAft>
            <a:buClrTx/>
            <a:buSzTx/>
            <a:buChar char="•"/>
          </a:pPr>
          <a:r>
            <a:rPr lang="en-US" altLang="en-US" sz="1600" b="1" kern="1200" dirty="0">
              <a:latin typeface="Arial" panose="020B0604020202020204" pitchFamily="34" charset="0"/>
            </a:rPr>
            <a:t>Use Case</a:t>
          </a:r>
          <a:r>
            <a:rPr lang="en-US" altLang="en-US" sz="1600" kern="1200" dirty="0">
              <a:latin typeface="Arial" panose="020B0604020202020204" pitchFamily="34" charset="0"/>
            </a:rPr>
            <a:t>: Useful when </a:t>
          </a:r>
          <a:r>
            <a:rPr lang="en-US" altLang="en-US" sz="1600" b="1" kern="1200" dirty="0">
              <a:latin typeface="Arial" panose="020B0604020202020204" pitchFamily="34" charset="0"/>
            </a:rPr>
            <a:t>absolute differences</a:t>
          </a:r>
          <a:r>
            <a:rPr lang="en-US" altLang="en-US" sz="1600" kern="1200" dirty="0">
              <a:latin typeface="Arial" panose="020B0604020202020204" pitchFamily="34" charset="0"/>
            </a:rPr>
            <a:t> in vector values matter, such as in image or sensor data. </a:t>
          </a:r>
          <a:endParaRPr lang="en-US" sz="1600" kern="1200" dirty="0"/>
        </a:p>
        <a:p>
          <a:pPr marL="171450" lvl="1" indent="-171450" algn="l" defTabSz="711200">
            <a:lnSpc>
              <a:spcPct val="90000"/>
            </a:lnSpc>
            <a:spcBef>
              <a:spcPct val="0"/>
            </a:spcBef>
            <a:spcAft>
              <a:spcPct val="20000"/>
            </a:spcAft>
            <a:buClrTx/>
            <a:buSzTx/>
            <a:buChar char="•"/>
          </a:pPr>
          <a:r>
            <a:rPr lang="en-US" sz="1600" b="1" kern="1200" dirty="0"/>
            <a:t>Interpretation</a:t>
          </a:r>
          <a:r>
            <a:rPr lang="en-US" sz="1600" kern="1200" dirty="0"/>
            <a:t>: Smaller values indicate closer vectors.</a:t>
          </a:r>
        </a:p>
      </dsp:txBody>
      <dsp:txXfrm>
        <a:off x="0" y="2169833"/>
        <a:ext cx="11220560" cy="890100"/>
      </dsp:txXfrm>
    </dsp:sp>
    <dsp:sp modelId="{3861A825-40DB-48EF-B9E6-9692E194C0F3}">
      <dsp:nvSpPr>
        <dsp:cNvPr id="0" name=""/>
        <dsp:cNvSpPr/>
      </dsp:nvSpPr>
      <dsp:spPr>
        <a:xfrm>
          <a:off x="0" y="3059933"/>
          <a:ext cx="11220560" cy="514800"/>
        </a:xfrm>
        <a:prstGeom prst="roundRect">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Dot Product (Negative)</a:t>
          </a:r>
        </a:p>
      </dsp:txBody>
      <dsp:txXfrm>
        <a:off x="25130" y="3085063"/>
        <a:ext cx="11170300" cy="464540"/>
      </dsp:txXfrm>
    </dsp:sp>
    <dsp:sp modelId="{273907CB-378D-44D3-831F-C40473175149}">
      <dsp:nvSpPr>
        <dsp:cNvPr id="0" name=""/>
        <dsp:cNvSpPr/>
      </dsp:nvSpPr>
      <dsp:spPr>
        <a:xfrm>
          <a:off x="0" y="3574733"/>
          <a:ext cx="11220560"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253" tIns="25400" rIns="142240" bIns="25400" numCol="1" spcCol="1270" anchor="t" anchorCtr="0">
          <a:noAutofit/>
        </a:bodyPr>
        <a:lstStyle/>
        <a:p>
          <a:pPr marL="171450" lvl="1" indent="-171450" algn="l" defTabSz="711200">
            <a:lnSpc>
              <a:spcPct val="90000"/>
            </a:lnSpc>
            <a:spcBef>
              <a:spcPct val="0"/>
            </a:spcBef>
            <a:spcAft>
              <a:spcPct val="20000"/>
            </a:spcAft>
            <a:buClrTx/>
            <a:buSzTx/>
            <a:buChar char="•"/>
          </a:pPr>
          <a:r>
            <a:rPr lang="en-US" altLang="en-US" sz="1600" b="1" kern="1200" dirty="0">
              <a:latin typeface="Arial" panose="020B0604020202020204" pitchFamily="34" charset="0"/>
            </a:rPr>
            <a:t>Definition</a:t>
          </a:r>
          <a:r>
            <a:rPr lang="en-US" altLang="en-US" sz="1600" kern="1200" dirty="0">
              <a:latin typeface="Arial" panose="020B0604020202020204" pitchFamily="34" charset="0"/>
            </a:rPr>
            <a:t>: Computes the dot product of two vectors, often used in machine learning for similarity scoring. </a:t>
          </a:r>
          <a:endParaRPr lang="en-US" sz="1600" kern="1200" dirty="0"/>
        </a:p>
        <a:p>
          <a:pPr marL="171450" lvl="1" indent="-171450" algn="l" defTabSz="711200">
            <a:lnSpc>
              <a:spcPct val="90000"/>
            </a:lnSpc>
            <a:spcBef>
              <a:spcPct val="0"/>
            </a:spcBef>
            <a:spcAft>
              <a:spcPct val="20000"/>
            </a:spcAft>
            <a:buClrTx/>
            <a:buSzTx/>
            <a:buChar char="•"/>
          </a:pPr>
          <a:r>
            <a:rPr lang="en-US" altLang="en-US" sz="1600" b="1" kern="1200" dirty="0">
              <a:latin typeface="Arial" panose="020B0604020202020204" pitchFamily="34" charset="0"/>
            </a:rPr>
            <a:t>Use Case</a:t>
          </a:r>
          <a:r>
            <a:rPr lang="en-US" altLang="en-US" sz="1600" kern="1200" dirty="0">
              <a:latin typeface="Arial" panose="020B0604020202020204" pitchFamily="34" charset="0"/>
            </a:rPr>
            <a:t>: Effective when vectors are normalized or when you want to emphasize </a:t>
          </a:r>
          <a:r>
            <a:rPr lang="en-US" altLang="en-US" sz="1600" b="1" kern="1200" dirty="0">
              <a:latin typeface="Arial" panose="020B0604020202020204" pitchFamily="34" charset="0"/>
            </a:rPr>
            <a:t>directional alignment</a:t>
          </a:r>
          <a:r>
            <a:rPr lang="en-US" altLang="en-US" sz="1600" kern="1200" dirty="0">
              <a:latin typeface="Arial" panose="020B0604020202020204" pitchFamily="34" charset="0"/>
            </a:rPr>
            <a:t>.</a:t>
          </a:r>
          <a:endParaRPr lang="en-US" sz="1600" kern="1200" dirty="0"/>
        </a:p>
        <a:p>
          <a:pPr marL="171450" lvl="1" indent="-171450" algn="l" defTabSz="711200">
            <a:lnSpc>
              <a:spcPct val="90000"/>
            </a:lnSpc>
            <a:spcBef>
              <a:spcPct val="0"/>
            </a:spcBef>
            <a:spcAft>
              <a:spcPct val="20000"/>
            </a:spcAft>
            <a:buSzTx/>
            <a:buChar char="•"/>
          </a:pPr>
          <a:r>
            <a:rPr lang="en-US" sz="1600" b="1" kern="1200"/>
            <a:t>Interpretation</a:t>
          </a:r>
          <a:r>
            <a:rPr lang="en-US" sz="1600" kern="1200"/>
            <a:t>: Higher dot product values indicate stronger similarity, but SQL Server uses the </a:t>
          </a:r>
          <a:r>
            <a:rPr lang="en-US" sz="1600" b="1" kern="1200"/>
            <a:t>negative dot product</a:t>
          </a:r>
          <a:r>
            <a:rPr lang="en-US" sz="1600" kern="1200"/>
            <a:t> as a distance metric, so lower values are better.</a:t>
          </a:r>
          <a:r>
            <a:rPr lang="en-US" altLang="en-US" sz="1600" kern="1200">
              <a:latin typeface="Arial" panose="020B0604020202020204" pitchFamily="34" charset="0"/>
            </a:rPr>
            <a:t> </a:t>
          </a:r>
          <a:endParaRPr lang="en-US" sz="1600" kern="1200" dirty="0"/>
        </a:p>
      </dsp:txBody>
      <dsp:txXfrm>
        <a:off x="0" y="3574733"/>
        <a:ext cx="11220560" cy="11385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527C5-950A-4066-8951-3BE45F44142E}">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0E318-1631-4DDA-B510-C966F021CCB3}">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0AB7C1-485E-448A-A842-FD10A72284EA}">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i="0" kern="1200" baseline="0"/>
            <a:t>Health Monitoring: </a:t>
          </a:r>
          <a:r>
            <a:rPr lang="en-US" sz="2300" b="0" i="0" kern="1200" baseline="0"/>
            <a:t>SQL Server uses enhanced health checks to monitor the status of each AG replica, including connectivity, synchronization, and data integrity.</a:t>
          </a:r>
          <a:endParaRPr lang="en-US" sz="2300" kern="1200"/>
        </a:p>
      </dsp:txBody>
      <dsp:txXfrm>
        <a:off x="1594810" y="590"/>
        <a:ext cx="9424027" cy="1380787"/>
      </dsp:txXfrm>
    </dsp:sp>
    <dsp:sp modelId="{3B3BD059-1E44-404F-B246-D9850823DD65}">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F9A0CB-F65F-45F5-ADC4-084271B94110}">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866306-EE4E-4FF4-8D5F-D743C79E07AF}">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i="0" kern="1200" baseline="0"/>
            <a:t>Persistent Detection: </a:t>
          </a:r>
          <a:r>
            <a:rPr lang="en-US" sz="2300" b="0" i="0" kern="1200" baseline="0"/>
            <a:t>If a replica is found to be unhealthy for a sustained period (rather than just a brief outage), the system marks it as persistently unhealthy.</a:t>
          </a:r>
          <a:endParaRPr lang="en-US" sz="2300" kern="1200"/>
        </a:p>
      </dsp:txBody>
      <dsp:txXfrm>
        <a:off x="1594810" y="1726575"/>
        <a:ext cx="9424027" cy="1380787"/>
      </dsp:txXfrm>
    </dsp:sp>
    <dsp:sp modelId="{85F011B3-0891-427D-9580-ED34D33D3E27}">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880F2-520C-42B4-B830-54C3E0327D51}">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E039D4-579C-483F-92A7-216E1AB3F3D5}">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i="0" kern="1200" baseline="0"/>
            <a:t>Immediate Action: </a:t>
          </a:r>
          <a:r>
            <a:rPr lang="en-US" sz="2300" b="0" i="0" kern="1200" baseline="0"/>
            <a:t>The AG automatically initiates a failover to a healthy secondary replica, minimizing downtime and data loss.</a:t>
          </a:r>
          <a:endParaRPr lang="en-US" sz="2300" kern="1200"/>
        </a:p>
      </dsp:txBody>
      <dsp:txXfrm>
        <a:off x="1594810" y="3452559"/>
        <a:ext cx="9424027" cy="1380787"/>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975E5-DD70-484D-98D4-F14E5ADC46C2}">
      <dsp:nvSpPr>
        <dsp:cNvPr id="0" name=""/>
        <dsp:cNvSpPr/>
      </dsp:nvSpPr>
      <dsp:spPr>
        <a:xfrm>
          <a:off x="0" y="706574"/>
          <a:ext cx="11018837" cy="378787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1353820" rIns="855184" bIns="128016" numCol="1" spcCol="1270" anchor="t" anchorCtr="0">
          <a:noAutofit/>
        </a:bodyPr>
        <a:lstStyle/>
        <a:p>
          <a:pPr marL="171450" lvl="1" indent="-171450" algn="l" defTabSz="800100">
            <a:lnSpc>
              <a:spcPct val="90000"/>
            </a:lnSpc>
            <a:spcBef>
              <a:spcPct val="0"/>
            </a:spcBef>
            <a:spcAft>
              <a:spcPct val="15000"/>
            </a:spcAft>
            <a:buChar char="•"/>
          </a:pPr>
          <a:r>
            <a:rPr lang="en-US" sz="1800" b="1" i="0" kern="1200" baseline="0" dirty="0">
              <a:latin typeface="+mn-lt"/>
            </a:rPr>
            <a:t>Asynchronous Dispatch: </a:t>
          </a:r>
          <a:r>
            <a:rPr lang="en-US" sz="1800" b="0" i="0" kern="1200" baseline="0" dirty="0">
              <a:latin typeface="+mn-lt"/>
            </a:rPr>
            <a:t>SQL Server 2025 can now issue multiple page requests in parallel, without waiting for each one to finish before starting the next. This is especially beneficial for queries that need to read many pages, such as large scans or analytical workloads.</a:t>
          </a:r>
          <a:endParaRPr lang="en-US" sz="1800" kern="1200" dirty="0">
            <a:latin typeface="+mn-lt"/>
          </a:endParaRPr>
        </a:p>
        <a:p>
          <a:pPr marL="171450" lvl="1" indent="-171450" algn="l" defTabSz="800100">
            <a:lnSpc>
              <a:spcPct val="90000"/>
            </a:lnSpc>
            <a:spcBef>
              <a:spcPct val="0"/>
            </a:spcBef>
            <a:spcAft>
              <a:spcPct val="15000"/>
            </a:spcAft>
            <a:buChar char="•"/>
          </a:pPr>
          <a:r>
            <a:rPr lang="en-US" sz="1800" b="1" i="0" kern="1200" baseline="0" dirty="0">
              <a:latin typeface="+mn-lt"/>
            </a:rPr>
            <a:t>Improved I/O Throughput: </a:t>
          </a:r>
          <a:r>
            <a:rPr lang="en-US" sz="1800" b="0" i="0" kern="1200" baseline="0" dirty="0">
              <a:latin typeface="+mn-lt"/>
            </a:rPr>
            <a:t>By dispatching page requests asynchronously, SQL Server can better utilize available disk bandwidth and reduce wait times for data retrieval.</a:t>
          </a:r>
          <a:endParaRPr lang="en-US" sz="1800" kern="1200" dirty="0">
            <a:latin typeface="+mn-lt"/>
          </a:endParaRPr>
        </a:p>
        <a:p>
          <a:pPr marL="171450" lvl="1" indent="-171450" algn="l" defTabSz="800100">
            <a:lnSpc>
              <a:spcPct val="90000"/>
            </a:lnSpc>
            <a:spcBef>
              <a:spcPct val="0"/>
            </a:spcBef>
            <a:spcAft>
              <a:spcPct val="15000"/>
            </a:spcAft>
            <a:buChar char="•"/>
          </a:pPr>
          <a:r>
            <a:rPr lang="en-US" sz="1800" b="1" i="0" kern="1200" baseline="0" dirty="0">
              <a:latin typeface="+mn-lt"/>
            </a:rPr>
            <a:t>Reduced Query Latency: </a:t>
          </a:r>
          <a:r>
            <a:rPr lang="en-US" sz="1800" b="0" i="0" kern="1200" baseline="0" dirty="0">
              <a:latin typeface="+mn-lt"/>
            </a:rPr>
            <a:t>Queries that require many pages can complete faster because the engine doesn’t have to wait for each page to be read sequentially.</a:t>
          </a:r>
          <a:endParaRPr lang="en-US" sz="1800" kern="1200" dirty="0">
            <a:latin typeface="+mn-lt"/>
          </a:endParaRPr>
        </a:p>
      </dsp:txBody>
      <dsp:txXfrm>
        <a:off x="0" y="706574"/>
        <a:ext cx="11018837" cy="3787875"/>
      </dsp:txXfrm>
    </dsp:sp>
    <dsp:sp modelId="{68641BE3-73B0-40BA-8857-C852D94D4F72}">
      <dsp:nvSpPr>
        <dsp:cNvPr id="0" name=""/>
        <dsp:cNvSpPr/>
      </dsp:nvSpPr>
      <dsp:spPr>
        <a:xfrm>
          <a:off x="0" y="43331"/>
          <a:ext cx="10201460" cy="1918800"/>
        </a:xfrm>
        <a:prstGeom prst="roundRect">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800100">
            <a:lnSpc>
              <a:spcPct val="90000"/>
            </a:lnSpc>
            <a:spcBef>
              <a:spcPct val="0"/>
            </a:spcBef>
            <a:spcAft>
              <a:spcPct val="35000"/>
            </a:spcAft>
            <a:buNone/>
          </a:pPr>
          <a:r>
            <a:rPr kumimoji="0" lang="en-US" sz="1800" b="1" i="0" u="none" strike="noStrike" kern="1200" cap="none" spc="0" normalizeH="0" baseline="0" noProof="0" dirty="0">
              <a:ln>
                <a:noFill/>
              </a:ln>
              <a:solidFill>
                <a:schemeClr val="bg1"/>
              </a:solidFill>
              <a:effectLst/>
              <a:uLnTx/>
              <a:uFillTx/>
              <a:latin typeface="+mn-lt"/>
              <a:ea typeface="+mn-ea"/>
              <a:cs typeface="+mn-cs"/>
            </a:rPr>
            <a:t>Async page request dispatching</a:t>
          </a:r>
          <a:r>
            <a:rPr kumimoji="0" lang="en-US" sz="1800" b="0" i="0" u="none" strike="noStrike" kern="1200" cap="none" spc="0" normalizeH="0" baseline="0" noProof="0" dirty="0">
              <a:ln>
                <a:noFill/>
              </a:ln>
              <a:solidFill>
                <a:schemeClr val="bg1"/>
              </a:solidFill>
              <a:effectLst/>
              <a:uLnTx/>
              <a:uFillTx/>
              <a:latin typeface="+mn-lt"/>
              <a:ea typeface="+mn-ea"/>
              <a:cs typeface="+mn-cs"/>
            </a:rPr>
            <a:t> is a new engine-level optimization in SQL Server 2025 that improves how the database engine retrieves data pages from disk or memory. Traditionally, page requests (when SQL Server needs to read a data page) were handled synchronously—each request would wait for the previous one to complete before starting the next</a:t>
          </a:r>
          <a:endParaRPr lang="en-US" sz="1800" kern="1200" dirty="0">
            <a:solidFill>
              <a:schemeClr val="bg1"/>
            </a:solidFill>
            <a:latin typeface="+mn-lt"/>
          </a:endParaRPr>
        </a:p>
      </dsp:txBody>
      <dsp:txXfrm>
        <a:off x="93668" y="136999"/>
        <a:ext cx="10014124" cy="173146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BBC02-EA64-4C74-B07A-137200E106DC}">
      <dsp:nvSpPr>
        <dsp:cNvPr id="0" name=""/>
        <dsp:cNvSpPr/>
      </dsp:nvSpPr>
      <dsp:spPr>
        <a:xfrm>
          <a:off x="0" y="785514"/>
          <a:ext cx="11018837" cy="14501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D8BA2A-DA3B-4F9B-BA62-580840C458C0}">
      <dsp:nvSpPr>
        <dsp:cNvPr id="0" name=""/>
        <dsp:cNvSpPr/>
      </dsp:nvSpPr>
      <dsp:spPr>
        <a:xfrm>
          <a:off x="438679" y="1111805"/>
          <a:ext cx="797599" cy="797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4E0568-F36B-4443-8C8D-AA487EAC845A}">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066800">
            <a:lnSpc>
              <a:spcPct val="90000"/>
            </a:lnSpc>
            <a:spcBef>
              <a:spcPct val="0"/>
            </a:spcBef>
            <a:spcAft>
              <a:spcPct val="35000"/>
            </a:spcAft>
            <a:buNone/>
          </a:pPr>
          <a:r>
            <a:rPr lang="en-US" sz="2400" b="0" i="0" kern="1200" baseline="0"/>
            <a:t>In SQL Server Always On Availability Groups, the resolving state is a transitional status that occurs when the cluster detects a problem with the primary replica or the connection between replicas. </a:t>
          </a:r>
          <a:endParaRPr lang="en-US" sz="2400" kern="1200"/>
        </a:p>
      </dsp:txBody>
      <dsp:txXfrm>
        <a:off x="1674959" y="785514"/>
        <a:ext cx="9343878" cy="1450181"/>
      </dsp:txXfrm>
    </dsp:sp>
    <dsp:sp modelId="{F5003E72-6ABA-41F6-B6DA-08F8352AAE96}">
      <dsp:nvSpPr>
        <dsp:cNvPr id="0" name=""/>
        <dsp:cNvSpPr/>
      </dsp:nvSpPr>
      <dsp:spPr>
        <a:xfrm>
          <a:off x="0" y="2598241"/>
          <a:ext cx="11018837" cy="14501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AF8735-C4A7-45AB-996E-0EDF4E2026F3}">
      <dsp:nvSpPr>
        <dsp:cNvPr id="0" name=""/>
        <dsp:cNvSpPr/>
      </dsp:nvSpPr>
      <dsp:spPr>
        <a:xfrm>
          <a:off x="438679" y="2924532"/>
          <a:ext cx="797599" cy="7975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B8FBC4-BBD6-45F5-853C-52D843352E55}">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066800">
            <a:lnSpc>
              <a:spcPct val="90000"/>
            </a:lnSpc>
            <a:spcBef>
              <a:spcPct val="0"/>
            </a:spcBef>
            <a:spcAft>
              <a:spcPct val="35000"/>
            </a:spcAft>
            <a:buNone/>
          </a:pPr>
          <a:r>
            <a:rPr lang="en-US" sz="2400" b="0" i="0" kern="1200" baseline="0"/>
            <a:t>The AG resource enters the resolving state while it determines the best course of action—such as failover, recovery, or re-establishing connectivity.</a:t>
          </a:r>
          <a:endParaRPr lang="en-US" sz="2400" kern="1200"/>
        </a:p>
      </dsp:txBody>
      <dsp:txXfrm>
        <a:off x="1674959" y="2598241"/>
        <a:ext cx="9343878" cy="1450181"/>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E2AAE-484D-4E00-B8BA-F41C16DAA56F}">
      <dsp:nvSpPr>
        <dsp:cNvPr id="0" name=""/>
        <dsp:cNvSpPr/>
      </dsp:nvSpPr>
      <dsp:spPr>
        <a:xfrm>
          <a:off x="0" y="2006"/>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82A72-A4FD-45CB-BA8E-00FCE744674E}">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4B4B8A-A349-4009-A8F6-627E3668B6C9}">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800100">
            <a:lnSpc>
              <a:spcPct val="90000"/>
            </a:lnSpc>
            <a:spcBef>
              <a:spcPct val="0"/>
            </a:spcBef>
            <a:spcAft>
              <a:spcPct val="35000"/>
            </a:spcAft>
            <a:buNone/>
          </a:pPr>
          <a:r>
            <a:rPr lang="en-US" sz="1800" b="1" i="0" kern="1200" baseline="0"/>
            <a:t>Faster Detection: </a:t>
          </a:r>
          <a:r>
            <a:rPr lang="en-US" sz="1800" b="0" i="0" kern="1200" baseline="0"/>
            <a:t>SQL Server 2025 improves the speed at which AGs detect failures or connectivity issues, allowing the cluster to enter the resolving state more quickly.</a:t>
          </a:r>
          <a:endParaRPr lang="en-US" sz="1800" kern="1200"/>
        </a:p>
      </dsp:txBody>
      <dsp:txXfrm>
        <a:off x="1174434" y="2006"/>
        <a:ext cx="9844403" cy="1016826"/>
      </dsp:txXfrm>
    </dsp:sp>
    <dsp:sp modelId="{C8686068-165C-493E-AFE5-F804DEBA6E4B}">
      <dsp:nvSpPr>
        <dsp:cNvPr id="0" name=""/>
        <dsp:cNvSpPr/>
      </dsp:nvSpPr>
      <dsp:spPr>
        <a:xfrm>
          <a:off x="0" y="1273039"/>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E3004C-70A1-4E90-BF36-A3F6B961AC88}">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5D8DBB-7C94-4572-8910-AD153B6D1AF9}">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800100">
            <a:lnSpc>
              <a:spcPct val="90000"/>
            </a:lnSpc>
            <a:spcBef>
              <a:spcPct val="0"/>
            </a:spcBef>
            <a:spcAft>
              <a:spcPct val="35000"/>
            </a:spcAft>
            <a:buNone/>
          </a:pPr>
          <a:r>
            <a:rPr lang="en-US" sz="1800" b="1" i="0" kern="1200" baseline="0"/>
            <a:t>Persistent Health Integration: </a:t>
          </a:r>
          <a:r>
            <a:rPr lang="en-US" sz="1800" b="0" i="0" kern="1200" baseline="0"/>
            <a:t>With persistent health monitoring, the AG can more accurately determine whether the issue is transient or persistent, reducing unnecessary transitions.</a:t>
          </a:r>
          <a:endParaRPr lang="en-US" sz="1800" kern="1200"/>
        </a:p>
      </dsp:txBody>
      <dsp:txXfrm>
        <a:off x="1174434" y="1273039"/>
        <a:ext cx="9844403" cy="1016826"/>
      </dsp:txXfrm>
    </dsp:sp>
    <dsp:sp modelId="{C7303114-6F22-4587-8680-2B7F1F427C94}">
      <dsp:nvSpPr>
        <dsp:cNvPr id="0" name=""/>
        <dsp:cNvSpPr/>
      </dsp:nvSpPr>
      <dsp:spPr>
        <a:xfrm>
          <a:off x="0" y="2544072"/>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1DB7F3-2615-425D-BACA-BB147D5444E6}">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D67255-1D1E-4A94-9B4B-757843209D31}">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800100">
            <a:lnSpc>
              <a:spcPct val="90000"/>
            </a:lnSpc>
            <a:spcBef>
              <a:spcPct val="0"/>
            </a:spcBef>
            <a:spcAft>
              <a:spcPct val="35000"/>
            </a:spcAft>
            <a:buNone/>
          </a:pPr>
          <a:r>
            <a:rPr lang="en-US" sz="1800" b="1" i="0" kern="1200" baseline="0"/>
            <a:t>Optimized Recovery: </a:t>
          </a:r>
          <a:r>
            <a:rPr lang="en-US" sz="1800" b="0" i="0" kern="1200" baseline="0"/>
            <a:t>The engine now uses enhanced diagnostics and telemetry to resolve the state more efficiently, minimizing downtime and improving overall availability.</a:t>
          </a:r>
          <a:endParaRPr lang="en-US" sz="1800" kern="1200"/>
        </a:p>
      </dsp:txBody>
      <dsp:txXfrm>
        <a:off x="1174434" y="2544072"/>
        <a:ext cx="9844403" cy="1016826"/>
      </dsp:txXfrm>
    </dsp:sp>
    <dsp:sp modelId="{B1D867F6-A115-48A8-9825-14F424ED14B5}">
      <dsp:nvSpPr>
        <dsp:cNvPr id="0" name=""/>
        <dsp:cNvSpPr/>
      </dsp:nvSpPr>
      <dsp:spPr>
        <a:xfrm>
          <a:off x="0" y="3815105"/>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A147D-158E-4DDF-9335-F6658C65D2DE}">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FD81C2-FEAD-4D9C-9AE0-1633EC7014AB}">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800100">
            <a:lnSpc>
              <a:spcPct val="90000"/>
            </a:lnSpc>
            <a:spcBef>
              <a:spcPct val="0"/>
            </a:spcBef>
            <a:spcAft>
              <a:spcPct val="35000"/>
            </a:spcAft>
            <a:buNone/>
          </a:pPr>
          <a:r>
            <a:rPr lang="en-US" sz="1800" b="1" i="0" kern="1200" baseline="0"/>
            <a:t>Clearer Diagnostics: </a:t>
          </a:r>
          <a:r>
            <a:rPr lang="en-US" sz="1800" b="0" i="0" kern="1200" baseline="0"/>
            <a:t>SQL Server 2025 provides better logging and visibility into why the AG entered the resolving state, helping DBAs troubleshoot and respond faster.</a:t>
          </a:r>
          <a:endParaRPr lang="en-US" sz="1800" kern="1200"/>
        </a:p>
      </dsp:txBody>
      <dsp:txXfrm>
        <a:off x="1174434" y="3815105"/>
        <a:ext cx="9844403" cy="101682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2AF3A-8FAE-4597-8CEF-E61BBBAE94EB}">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1E2CA2-2EC7-4CE6-93C6-A1349BF52299}">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B50702-7470-4829-B42F-50F9033E3A52}">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b="0" i="0" kern="1200" baseline="0"/>
            <a:t>Removing a listener IP address means deleting or unregistering an IP address that is associated with the AG listener.</a:t>
          </a:r>
          <a:endParaRPr lang="en-US" sz="2500" kern="1200"/>
        </a:p>
      </dsp:txBody>
      <dsp:txXfrm>
        <a:off x="1594810" y="590"/>
        <a:ext cx="9424027" cy="1380787"/>
      </dsp:txXfrm>
    </dsp:sp>
    <dsp:sp modelId="{C8E333EB-5912-45CE-B4EA-A2DE496BC803}">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F4C909-6D69-4B38-B9F8-A829F7328072}">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D5416F-770A-474B-87D2-A9227EDEE23C}">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b="0" i="0" kern="1200" baseline="0"/>
            <a:t>This action updates the AG configuration so that the removed IP address is no longer used for client connections.</a:t>
          </a:r>
          <a:endParaRPr lang="en-US" sz="2500" kern="1200"/>
        </a:p>
      </dsp:txBody>
      <dsp:txXfrm>
        <a:off x="1594810" y="1726575"/>
        <a:ext cx="9424027" cy="1380787"/>
      </dsp:txXfrm>
    </dsp:sp>
    <dsp:sp modelId="{C791BC6A-4191-41FC-AF2C-10C89EEAF6EB}">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89BAC9-A81B-49F1-8E03-0C15D58BD12D}">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DEAEA9-BFE1-4310-A40C-23ABBE15DCDA}">
      <dsp:nvSpPr>
        <dsp:cNvPr id="0" name=""/>
        <dsp:cNvSpPr/>
      </dsp:nvSpPr>
      <dsp:spPr>
        <a:xfrm>
          <a:off x="1594810" y="3452559"/>
          <a:ext cx="495847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b="0" i="0" kern="1200" baseline="0"/>
            <a:t>It is typically done when:</a:t>
          </a:r>
          <a:endParaRPr lang="en-US" sz="2500" kern="1200"/>
        </a:p>
      </dsp:txBody>
      <dsp:txXfrm>
        <a:off x="1594810" y="3452559"/>
        <a:ext cx="4958477" cy="1380787"/>
      </dsp:txXfrm>
    </dsp:sp>
    <dsp:sp modelId="{B845E0DA-DE11-484C-B0D8-54CBA9AF647A}">
      <dsp:nvSpPr>
        <dsp:cNvPr id="0" name=""/>
        <dsp:cNvSpPr/>
      </dsp:nvSpPr>
      <dsp:spPr>
        <a:xfrm>
          <a:off x="6553287" y="3452559"/>
          <a:ext cx="4465550"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622300">
            <a:lnSpc>
              <a:spcPct val="90000"/>
            </a:lnSpc>
            <a:spcBef>
              <a:spcPct val="0"/>
            </a:spcBef>
            <a:spcAft>
              <a:spcPct val="35000"/>
            </a:spcAft>
            <a:buNone/>
          </a:pPr>
          <a:r>
            <a:rPr lang="en-US" sz="1400" b="0" i="0" kern="1200" baseline="0"/>
            <a:t>You are decommissioning a subnet or network.</a:t>
          </a:r>
          <a:endParaRPr lang="en-US" sz="1400" kern="1200"/>
        </a:p>
        <a:p>
          <a:pPr marL="0" lvl="0" indent="0" algn="l" defTabSz="622300">
            <a:lnSpc>
              <a:spcPct val="90000"/>
            </a:lnSpc>
            <a:spcBef>
              <a:spcPct val="0"/>
            </a:spcBef>
            <a:spcAft>
              <a:spcPct val="35000"/>
            </a:spcAft>
            <a:buNone/>
          </a:pPr>
          <a:r>
            <a:rPr lang="en-US" sz="1400" b="0" i="0" kern="1200" baseline="0"/>
            <a:t>You want to restrict access to the AG from certain networks.</a:t>
          </a:r>
          <a:endParaRPr lang="en-US" sz="1400" kern="1200"/>
        </a:p>
        <a:p>
          <a:pPr marL="0" lvl="0" indent="0" algn="l" defTabSz="622300">
            <a:lnSpc>
              <a:spcPct val="90000"/>
            </a:lnSpc>
            <a:spcBef>
              <a:spcPct val="0"/>
            </a:spcBef>
            <a:spcAft>
              <a:spcPct val="35000"/>
            </a:spcAft>
            <a:buNone/>
          </a:pPr>
          <a:r>
            <a:rPr lang="en-US" sz="1400" b="0" i="0" kern="1200" baseline="0"/>
            <a:t>You are reconfiguring your high availability setup.</a:t>
          </a:r>
          <a:endParaRPr lang="en-US" sz="1400" kern="1200"/>
        </a:p>
      </dsp:txBody>
      <dsp:txXfrm>
        <a:off x="6553287" y="3452559"/>
        <a:ext cx="4465550" cy="138078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B3C6E-C279-42A4-9F02-DDFCC559934F}">
      <dsp:nvSpPr>
        <dsp:cNvPr id="0" name=""/>
        <dsp:cNvSpPr/>
      </dsp:nvSpPr>
      <dsp:spPr>
        <a:xfrm>
          <a:off x="0" y="1349"/>
          <a:ext cx="10261860" cy="1071667"/>
        </a:xfrm>
        <a:prstGeom prst="roundRect">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t>The process required manual steps and sometimes service interruptions.</a:t>
          </a:r>
          <a:endParaRPr lang="en-US" sz="2400" kern="1200" dirty="0"/>
        </a:p>
      </dsp:txBody>
      <dsp:txXfrm>
        <a:off x="52314" y="53663"/>
        <a:ext cx="10157232" cy="967039"/>
      </dsp:txXfrm>
    </dsp:sp>
    <dsp:sp modelId="{A62C1F99-2E51-4352-BA20-0AF3CE54BB34}">
      <dsp:nvSpPr>
        <dsp:cNvPr id="0" name=""/>
        <dsp:cNvSpPr/>
      </dsp:nvSpPr>
      <dsp:spPr>
        <a:xfrm>
          <a:off x="0" y="1087163"/>
          <a:ext cx="10261860" cy="1071667"/>
        </a:xfrm>
        <a:prstGeom prst="roundRect">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t>Removing an IP address would update the AG listener configuration, and clients would no longer be able to connect using that IP.</a:t>
          </a:r>
          <a:endParaRPr lang="en-US" sz="2400" kern="1200" dirty="0"/>
        </a:p>
      </dsp:txBody>
      <dsp:txXfrm>
        <a:off x="52314" y="1139477"/>
        <a:ext cx="10157232" cy="967039"/>
      </dsp:txXfrm>
    </dsp:sp>
    <dsp:sp modelId="{A59792CE-BE06-4EC7-91EC-300110638A89}">
      <dsp:nvSpPr>
        <dsp:cNvPr id="0" name=""/>
        <dsp:cNvSpPr/>
      </dsp:nvSpPr>
      <dsp:spPr>
        <a:xfrm>
          <a:off x="0" y="2172977"/>
          <a:ext cx="10261860" cy="1071667"/>
        </a:xfrm>
        <a:prstGeom prst="roundRect">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t>In SQL Server 2025, the process is more integrated and can be automated or scripted more easily</a:t>
          </a:r>
          <a:r>
            <a:rPr lang="en-US" sz="2700" b="0" i="0" kern="1200" baseline="0" dirty="0"/>
            <a:t>.</a:t>
          </a:r>
          <a:endParaRPr lang="en-US" sz="2700" kern="1200" dirty="0"/>
        </a:p>
      </dsp:txBody>
      <dsp:txXfrm>
        <a:off x="52314" y="2225291"/>
        <a:ext cx="10157232" cy="967039"/>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EA2E9-8486-4922-9169-3E85C31CA7E7}">
      <dsp:nvSpPr>
        <dsp:cNvPr id="0" name=""/>
        <dsp:cNvSpPr/>
      </dsp:nvSpPr>
      <dsp:spPr>
        <a:xfrm>
          <a:off x="0" y="4969"/>
          <a:ext cx="11018837" cy="1909440"/>
        </a:xfrm>
        <a:prstGeom prst="roundRect">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baseline="0" dirty="0"/>
            <a:t>In SQL Server 2025, NONE for routing indicates that no explicit routing rule or behavior is defined for a particular operation or listener. </a:t>
          </a:r>
          <a:endParaRPr lang="en-US" sz="3200" kern="1200" dirty="0"/>
        </a:p>
      </dsp:txBody>
      <dsp:txXfrm>
        <a:off x="93211" y="98180"/>
        <a:ext cx="10832415" cy="1723018"/>
      </dsp:txXfrm>
    </dsp:sp>
    <dsp:sp modelId="{9BFFBD87-52AD-4511-88EB-8CC82F24AC5F}">
      <dsp:nvSpPr>
        <dsp:cNvPr id="0" name=""/>
        <dsp:cNvSpPr/>
      </dsp:nvSpPr>
      <dsp:spPr>
        <a:xfrm>
          <a:off x="0" y="1914409"/>
          <a:ext cx="11018837" cy="291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b="1" i="0" kern="1200" baseline="0" dirty="0"/>
            <a:t>Default Behavior: </a:t>
          </a:r>
          <a:r>
            <a:rPr lang="en-US" sz="2500" b="0" i="0" kern="1200" baseline="0" dirty="0"/>
            <a:t>SQL Server will use its default routing logic, rather than applying any custom or advanced routing rules.</a:t>
          </a:r>
          <a:endParaRPr lang="en-US" sz="2500" kern="1200" dirty="0"/>
        </a:p>
        <a:p>
          <a:pPr marL="228600" lvl="1" indent="-228600" algn="l" defTabSz="1111250">
            <a:lnSpc>
              <a:spcPct val="90000"/>
            </a:lnSpc>
            <a:spcBef>
              <a:spcPct val="0"/>
            </a:spcBef>
            <a:spcAft>
              <a:spcPct val="20000"/>
            </a:spcAft>
            <a:buChar char="•"/>
          </a:pPr>
          <a:r>
            <a:rPr lang="en-US" sz="2500" b="1" i="0" kern="1200" baseline="0" dirty="0"/>
            <a:t>No Special Routing: </a:t>
          </a:r>
          <a:r>
            <a:rPr lang="en-US" sz="2500" b="0" i="0" kern="1200" baseline="0" dirty="0"/>
            <a:t>The system will not redirect or route connections in a special way for the specified operation, replica, or listener.</a:t>
          </a:r>
          <a:endParaRPr lang="en-US" sz="2500" kern="1200" dirty="0"/>
        </a:p>
        <a:p>
          <a:pPr marL="228600" lvl="1" indent="-228600" algn="l" defTabSz="1111250">
            <a:lnSpc>
              <a:spcPct val="90000"/>
            </a:lnSpc>
            <a:spcBef>
              <a:spcPct val="0"/>
            </a:spcBef>
            <a:spcAft>
              <a:spcPct val="20000"/>
            </a:spcAft>
            <a:buChar char="•"/>
          </a:pPr>
          <a:r>
            <a:rPr lang="en-US" sz="2500" b="1" i="0" kern="1200" baseline="0" dirty="0"/>
            <a:t>Use Case: </a:t>
          </a:r>
          <a:r>
            <a:rPr lang="en-US" sz="2500" b="0" i="0" kern="1200" baseline="0" dirty="0"/>
            <a:t>This is often used when you want connections to go directly to the primary replica, or when you do not want to configure read-only routing for secondary replicas in an Availability Group.</a:t>
          </a:r>
          <a:endParaRPr lang="en-US" sz="2500" kern="1200" dirty="0"/>
        </a:p>
      </dsp:txBody>
      <dsp:txXfrm>
        <a:off x="0" y="1914409"/>
        <a:ext cx="11018837" cy="291456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82C6D-30C0-412A-9D83-57365BCE3FA2}">
      <dsp:nvSpPr>
        <dsp:cNvPr id="0" name=""/>
        <dsp:cNvSpPr/>
      </dsp:nvSpPr>
      <dsp:spPr>
        <a:xfrm>
          <a:off x="0" y="60408"/>
          <a:ext cx="11018837" cy="617759"/>
        </a:xfrm>
        <a:prstGeom prst="roundRect">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t>What is AG Group Commit Waiting</a:t>
          </a:r>
          <a:endParaRPr lang="en-US" sz="2400" kern="1200" dirty="0"/>
        </a:p>
      </dsp:txBody>
      <dsp:txXfrm>
        <a:off x="30157" y="90565"/>
        <a:ext cx="10958523" cy="557445"/>
      </dsp:txXfrm>
    </dsp:sp>
    <dsp:sp modelId="{D368EE08-31E6-4B91-8F8A-F3232289986C}">
      <dsp:nvSpPr>
        <dsp:cNvPr id="0" name=""/>
        <dsp:cNvSpPr/>
      </dsp:nvSpPr>
      <dsp:spPr>
        <a:xfrm>
          <a:off x="0" y="678168"/>
          <a:ext cx="11018837"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4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baseline="0"/>
            <a:t>In SQL Server Always On Availability Groups (AGs), </a:t>
          </a:r>
          <a:r>
            <a:rPr lang="en-US" sz="1900" b="1" i="0" kern="1200" baseline="0"/>
            <a:t>group commit</a:t>
          </a:r>
          <a:r>
            <a:rPr lang="en-US" sz="1900" b="0" i="0" kern="1200" baseline="0"/>
            <a:t> is a mechanism that batches multiple transaction log records together before sending them to secondary replicas. This batching improves throughput and reduces the overhead of synchronizing each transaction individually.</a:t>
          </a:r>
          <a:endParaRPr lang="en-US" sz="1900" kern="1200" dirty="0"/>
        </a:p>
        <a:p>
          <a:pPr marL="171450" lvl="1" indent="-171450" algn="l" defTabSz="844550">
            <a:lnSpc>
              <a:spcPct val="90000"/>
            </a:lnSpc>
            <a:spcBef>
              <a:spcPct val="0"/>
            </a:spcBef>
            <a:spcAft>
              <a:spcPct val="20000"/>
            </a:spcAft>
            <a:buChar char="•"/>
          </a:pPr>
          <a:r>
            <a:rPr lang="en-US" sz="1900" b="1" i="0" kern="1200" baseline="0" dirty="0"/>
            <a:t>Group commit waiting</a:t>
          </a:r>
          <a:r>
            <a:rPr lang="en-US" sz="1900" b="0" i="0" kern="1200" baseline="0" dirty="0"/>
            <a:t> refers to the time the primary replica waits to accumulate enough transactions to form a batch before sending them to the secondaries. Tuning this waiting period can have a significant impact on both performance and data durability.</a:t>
          </a:r>
          <a:endParaRPr lang="en-US" sz="1900" kern="1200" dirty="0"/>
        </a:p>
      </dsp:txBody>
      <dsp:txXfrm>
        <a:off x="0" y="678168"/>
        <a:ext cx="11018837" cy="2185920"/>
      </dsp:txXfrm>
    </dsp:sp>
    <dsp:sp modelId="{0538021C-6F7E-4284-9595-40A0E2F48C1D}">
      <dsp:nvSpPr>
        <dsp:cNvPr id="0" name=""/>
        <dsp:cNvSpPr/>
      </dsp:nvSpPr>
      <dsp:spPr>
        <a:xfrm>
          <a:off x="0" y="2864089"/>
          <a:ext cx="11018837" cy="617759"/>
        </a:xfrm>
        <a:prstGeom prst="roundRect">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New in SQL Server 2025</a:t>
          </a:r>
        </a:p>
      </dsp:txBody>
      <dsp:txXfrm>
        <a:off x="30157" y="2894246"/>
        <a:ext cx="10958523" cy="557445"/>
      </dsp:txXfrm>
    </dsp:sp>
    <dsp:sp modelId="{6AD6BC49-C510-4323-B77B-6860E57C26EA}">
      <dsp:nvSpPr>
        <dsp:cNvPr id="0" name=""/>
        <dsp:cNvSpPr/>
      </dsp:nvSpPr>
      <dsp:spPr>
        <a:xfrm>
          <a:off x="0" y="3481849"/>
          <a:ext cx="11018837"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4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i="0" kern="1200" baseline="0"/>
            <a:t>Lower Latency: </a:t>
          </a:r>
          <a:r>
            <a:rPr lang="en-US" sz="1900" b="0" i="0" kern="1200" baseline="0"/>
            <a:t>Shorter waits mean transactions are sent to secondaries more quickly, reducing commit latency for synchronous AGs.</a:t>
          </a:r>
          <a:endParaRPr lang="en-US" sz="1900" kern="1200" dirty="0"/>
        </a:p>
        <a:p>
          <a:pPr marL="171450" lvl="1" indent="-171450" algn="l" defTabSz="844550">
            <a:lnSpc>
              <a:spcPct val="90000"/>
            </a:lnSpc>
            <a:spcBef>
              <a:spcPct val="0"/>
            </a:spcBef>
            <a:spcAft>
              <a:spcPct val="20000"/>
            </a:spcAft>
            <a:buChar char="•"/>
          </a:pPr>
          <a:r>
            <a:rPr lang="en-US" sz="1900" b="1" i="0" kern="1200" baseline="0" dirty="0"/>
            <a:t>Higher Throughput: </a:t>
          </a:r>
          <a:r>
            <a:rPr lang="en-US" sz="1900" b="0" i="0" kern="1200" baseline="0" dirty="0"/>
            <a:t>Longer waits allow larger batches, which can improve overall throughput and reduce network overhead.</a:t>
          </a:r>
          <a:endParaRPr lang="en-US" sz="1900" kern="1200" dirty="0"/>
        </a:p>
      </dsp:txBody>
      <dsp:txXfrm>
        <a:off x="0" y="3481849"/>
        <a:ext cx="11018837" cy="129168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2BD1F-1727-4428-8258-FB935AE3E2C5}">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7BE422-B2AE-4E76-ADA7-ED397A6A3224}">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E04251-CE62-44EB-B7E2-30AECC2F3F39}">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66800">
            <a:lnSpc>
              <a:spcPct val="90000"/>
            </a:lnSpc>
            <a:spcBef>
              <a:spcPct val="0"/>
            </a:spcBef>
            <a:spcAft>
              <a:spcPct val="35000"/>
            </a:spcAft>
            <a:buNone/>
          </a:pPr>
          <a:r>
            <a:rPr lang="en-US" sz="2400" b="1" i="0" kern="1200" baseline="0"/>
            <a:t>Configurable Wait Time: </a:t>
          </a:r>
          <a:r>
            <a:rPr lang="en-US" sz="2400" b="0" i="0" kern="1200" baseline="0"/>
            <a:t>You can now set the maximum wait time for group commit, tailoring it to your workload’s needs.</a:t>
          </a:r>
          <a:endParaRPr lang="en-US" sz="2400" kern="1200"/>
        </a:p>
      </dsp:txBody>
      <dsp:txXfrm>
        <a:off x="1594810" y="590"/>
        <a:ext cx="9424027" cy="1380787"/>
      </dsp:txXfrm>
    </dsp:sp>
    <dsp:sp modelId="{26831AC7-F670-4398-A897-03DACDB7CA58}">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804202-C6C9-4556-A823-74492780E0E3}">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FF0380-BFAE-41B5-A4B6-1DD500D258E0}">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66800">
            <a:lnSpc>
              <a:spcPct val="90000"/>
            </a:lnSpc>
            <a:spcBef>
              <a:spcPct val="0"/>
            </a:spcBef>
            <a:spcAft>
              <a:spcPct val="35000"/>
            </a:spcAft>
            <a:buNone/>
          </a:pPr>
          <a:r>
            <a:rPr lang="en-US" sz="2400" b="1" i="0" kern="1200" baseline="0"/>
            <a:t>Dynamic Adjustment: </a:t>
          </a:r>
          <a:r>
            <a:rPr lang="en-US" sz="2400" b="0" i="0" kern="1200" baseline="0"/>
            <a:t>SQL Server can dynamically adjust group commit behavior based on system load and transaction volume.</a:t>
          </a:r>
          <a:endParaRPr lang="en-US" sz="2400" kern="1200"/>
        </a:p>
      </dsp:txBody>
      <dsp:txXfrm>
        <a:off x="1594810" y="1726575"/>
        <a:ext cx="9424027" cy="1380787"/>
      </dsp:txXfrm>
    </dsp:sp>
    <dsp:sp modelId="{2AFBE571-8E46-4ABF-94E5-711208EE320E}">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029CA1-20BB-4A77-9A24-01B5FEA138EA}">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AF1589-2535-42B7-AACC-A62C1B40BD32}">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66800">
            <a:lnSpc>
              <a:spcPct val="90000"/>
            </a:lnSpc>
            <a:spcBef>
              <a:spcPct val="0"/>
            </a:spcBef>
            <a:spcAft>
              <a:spcPct val="35000"/>
            </a:spcAft>
            <a:buNone/>
          </a:pPr>
          <a:r>
            <a:rPr lang="en-US" sz="2400" b="1" i="0" kern="1200" baseline="0"/>
            <a:t>Monitoring: </a:t>
          </a:r>
          <a:r>
            <a:rPr lang="en-US" sz="2400" b="0" i="0" kern="1200" baseline="0"/>
            <a:t>Enhanced DMVs and telemetry provide visibility into group commit wait times and their impact on AG performance.</a:t>
          </a:r>
          <a:endParaRPr lang="en-US" sz="2400" kern="1200"/>
        </a:p>
      </dsp:txBody>
      <dsp:txXfrm>
        <a:off x="1594810" y="3452559"/>
        <a:ext cx="9424027" cy="138078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1047F-9716-4853-81FD-A223BEF78954}">
      <dsp:nvSpPr>
        <dsp:cNvPr id="0" name=""/>
        <dsp:cNvSpPr/>
      </dsp:nvSpPr>
      <dsp:spPr>
        <a:xfrm>
          <a:off x="0" y="2006"/>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7AB95F-17D0-45BE-93BB-B99B6A23BE8A}">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26D0A5-F7FA-4B37-839E-7A9D187D3B45}">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i="0" kern="1200" baseline="0"/>
            <a:t>Performance Tuning: </a:t>
          </a:r>
          <a:r>
            <a:rPr lang="en-US" sz="2200" b="0" i="0" kern="1200" baseline="0"/>
            <a:t>For high-volume OLTP workloads, tuning group commit waiting can reduce commit latency and improve user experience.</a:t>
          </a:r>
          <a:endParaRPr lang="en-US" sz="2200" kern="1200"/>
        </a:p>
      </dsp:txBody>
      <dsp:txXfrm>
        <a:off x="1174434" y="2006"/>
        <a:ext cx="9844403" cy="1016826"/>
      </dsp:txXfrm>
    </dsp:sp>
    <dsp:sp modelId="{D455B81C-6F00-4199-BB33-5D17EDDF6288}">
      <dsp:nvSpPr>
        <dsp:cNvPr id="0" name=""/>
        <dsp:cNvSpPr/>
      </dsp:nvSpPr>
      <dsp:spPr>
        <a:xfrm>
          <a:off x="0" y="1273039"/>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67B204-4C92-4FA9-815A-11DEBEB2F0DE}">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7BE566-39E9-4536-BFDA-7AB6DED8E595}">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i="0" kern="1200" baseline="0"/>
            <a:t>Resource Optimization: </a:t>
          </a:r>
          <a:r>
            <a:rPr lang="en-US" sz="2200" b="0" i="0" kern="1200" baseline="0"/>
            <a:t>Efficient batching reduces network and CPU usage, especially in environments with many synchronous replicas.</a:t>
          </a:r>
          <a:endParaRPr lang="en-US" sz="2200" kern="1200"/>
        </a:p>
      </dsp:txBody>
      <dsp:txXfrm>
        <a:off x="1174434" y="1273039"/>
        <a:ext cx="9844403" cy="1016826"/>
      </dsp:txXfrm>
    </dsp:sp>
    <dsp:sp modelId="{6A4AA770-F598-45A7-9A5D-7E7C47967F99}">
      <dsp:nvSpPr>
        <dsp:cNvPr id="0" name=""/>
        <dsp:cNvSpPr/>
      </dsp:nvSpPr>
      <dsp:spPr>
        <a:xfrm>
          <a:off x="0" y="2544072"/>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AD4C1-8EC7-4189-B962-00E39FA3CDEF}">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B00ECE-A2FB-48BB-B7E8-9EFDD5B37AEF}">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i="0" kern="1200" baseline="0"/>
            <a:t>Consistency: </a:t>
          </a:r>
          <a:r>
            <a:rPr lang="en-US" sz="2200" b="0" i="0" kern="1200" baseline="0"/>
            <a:t>Ensures that data is committed and synchronized according to your business requirements for durability and availability.</a:t>
          </a:r>
          <a:endParaRPr lang="en-US" sz="2200" kern="1200"/>
        </a:p>
      </dsp:txBody>
      <dsp:txXfrm>
        <a:off x="1174434" y="2544072"/>
        <a:ext cx="9844403" cy="1016826"/>
      </dsp:txXfrm>
    </dsp:sp>
    <dsp:sp modelId="{F0B80DAA-E245-40BA-B05E-A7B271F91F2B}">
      <dsp:nvSpPr>
        <dsp:cNvPr id="0" name=""/>
        <dsp:cNvSpPr/>
      </dsp:nvSpPr>
      <dsp:spPr>
        <a:xfrm>
          <a:off x="0" y="3815105"/>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22056-C4AA-4AA7-8726-B577A1D98A6D}">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D427EE-FEE2-4A3B-938E-56C24C29C353}">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0" i="0" kern="1200" baseline="0"/>
            <a:t>Monitor AG performance using DMVs such as sys.dm_hadr_group_commit and related telemetry.</a:t>
          </a:r>
          <a:endParaRPr lang="en-US" sz="2200" kern="1200"/>
        </a:p>
      </dsp:txBody>
      <dsp:txXfrm>
        <a:off x="1174434" y="3815105"/>
        <a:ext cx="9844403" cy="10168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DA1B8-06FD-42F2-81A9-FD0019CC13FC}">
      <dsp:nvSpPr>
        <dsp:cNvPr id="0" name=""/>
        <dsp:cNvSpPr/>
      </dsp:nvSpPr>
      <dsp:spPr>
        <a:xfrm>
          <a:off x="39" y="154534"/>
          <a:ext cx="3796737" cy="969592"/>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a:t>Exact Search (VECTOR_DISTANCE()):</a:t>
          </a:r>
          <a:endParaRPr lang="en-US" sz="2500" kern="1200"/>
        </a:p>
      </dsp:txBody>
      <dsp:txXfrm>
        <a:off x="39" y="154534"/>
        <a:ext cx="3796737" cy="969592"/>
      </dsp:txXfrm>
    </dsp:sp>
    <dsp:sp modelId="{7447CD82-C9DC-4EDC-A047-E04BFFE22D3E}">
      <dsp:nvSpPr>
        <dsp:cNvPr id="0" name=""/>
        <dsp:cNvSpPr/>
      </dsp:nvSpPr>
      <dsp:spPr>
        <a:xfrm>
          <a:off x="39" y="1124127"/>
          <a:ext cx="3796737" cy="3088125"/>
        </a:xfrm>
        <a:prstGeom prst="rect">
          <a:avLst/>
        </a:prstGeom>
        <a:solidFill>
          <a:schemeClr val="lt1">
            <a:alpha val="90000"/>
            <a:tint val="40000"/>
            <a:hueOff val="0"/>
            <a:satOff val="0"/>
            <a:lumOff val="0"/>
            <a:alphaOff val="0"/>
          </a:schemeClr>
        </a:solidFill>
        <a:ln w="10795"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Calculates distance between a query vector and all stored vectors. Suitable for small datasets (&lt;50,000 vectors).</a:t>
          </a:r>
        </a:p>
        <a:p>
          <a:pPr marL="228600" lvl="1" indent="-228600" algn="l" defTabSz="1111250">
            <a:lnSpc>
              <a:spcPct val="90000"/>
            </a:lnSpc>
            <a:spcBef>
              <a:spcPct val="0"/>
            </a:spcBef>
            <a:spcAft>
              <a:spcPct val="15000"/>
            </a:spcAft>
            <a:buChar char="•"/>
          </a:pPr>
          <a:r>
            <a:rPr lang="en-US" sz="2500" kern="1200" dirty="0"/>
            <a:t>Resource-intensive.</a:t>
          </a:r>
        </a:p>
      </dsp:txBody>
      <dsp:txXfrm>
        <a:off x="39" y="1124127"/>
        <a:ext cx="3796737" cy="3088125"/>
      </dsp:txXfrm>
    </dsp:sp>
    <dsp:sp modelId="{FA8B71D8-173B-430C-B650-C840B3C5E59F}">
      <dsp:nvSpPr>
        <dsp:cNvPr id="0" name=""/>
        <dsp:cNvSpPr/>
      </dsp:nvSpPr>
      <dsp:spPr>
        <a:xfrm>
          <a:off x="4328320" y="154534"/>
          <a:ext cx="3796737" cy="969592"/>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dirty="0"/>
            <a:t>Approximate Search (VECTOR_SEARCH()):</a:t>
          </a:r>
          <a:endParaRPr lang="en-US" sz="2500" kern="1200" dirty="0"/>
        </a:p>
      </dsp:txBody>
      <dsp:txXfrm>
        <a:off x="4328320" y="154534"/>
        <a:ext cx="3796737" cy="969592"/>
      </dsp:txXfrm>
    </dsp:sp>
    <dsp:sp modelId="{FEDBC8A5-0EA1-4FBF-BC04-C9DE01DA8E84}">
      <dsp:nvSpPr>
        <dsp:cNvPr id="0" name=""/>
        <dsp:cNvSpPr/>
      </dsp:nvSpPr>
      <dsp:spPr>
        <a:xfrm>
          <a:off x="4328320" y="1124127"/>
          <a:ext cx="3796737" cy="3088125"/>
        </a:xfrm>
        <a:prstGeom prst="rect">
          <a:avLst/>
        </a:prstGeom>
        <a:solidFill>
          <a:schemeClr val="lt1">
            <a:alpha val="90000"/>
            <a:tint val="40000"/>
            <a:hueOff val="0"/>
            <a:satOff val="0"/>
            <a:lumOff val="0"/>
            <a:alphaOff val="0"/>
          </a:schemeClr>
        </a:solidFill>
        <a:ln w="10795"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Uses vector indexes to find similar vectors quickly. Ideal for large datasets.</a:t>
          </a:r>
        </a:p>
        <a:p>
          <a:pPr marL="228600" lvl="1" indent="-228600" algn="l" defTabSz="1111250">
            <a:lnSpc>
              <a:spcPct val="90000"/>
            </a:lnSpc>
            <a:spcBef>
              <a:spcPct val="0"/>
            </a:spcBef>
            <a:spcAft>
              <a:spcPct val="15000"/>
            </a:spcAft>
            <a:buChar char="•"/>
          </a:pPr>
          <a:r>
            <a:rPr lang="en-US" sz="2500" kern="1200" dirty="0"/>
            <a:t>Requires enabling </a:t>
          </a:r>
          <a:r>
            <a:rPr lang="en-US" sz="2500" b="1" kern="1200" dirty="0"/>
            <a:t>PREVIEW_FEATURES </a:t>
          </a:r>
          <a:r>
            <a:rPr lang="en-US" sz="2500" kern="1200" dirty="0"/>
            <a:t>configuration.</a:t>
          </a:r>
        </a:p>
      </dsp:txBody>
      <dsp:txXfrm>
        <a:off x="4328320" y="1124127"/>
        <a:ext cx="3796737" cy="308812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C9076-D508-4473-89D2-2DEFA796B846}">
      <dsp:nvSpPr>
        <dsp:cNvPr id="0" name=""/>
        <dsp:cNvSpPr/>
      </dsp:nvSpPr>
      <dsp:spPr>
        <a:xfrm>
          <a:off x="0" y="785514"/>
          <a:ext cx="11018837" cy="14501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C7709A-25EB-4F67-959C-6DBD3DF8E6C8}">
      <dsp:nvSpPr>
        <dsp:cNvPr id="0" name=""/>
        <dsp:cNvSpPr/>
      </dsp:nvSpPr>
      <dsp:spPr>
        <a:xfrm>
          <a:off x="438679" y="1111805"/>
          <a:ext cx="797599" cy="797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A19D72-4ED5-4387-82E5-8AD4E1EF43D3}">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800100">
            <a:lnSpc>
              <a:spcPct val="90000"/>
            </a:lnSpc>
            <a:spcBef>
              <a:spcPct val="0"/>
            </a:spcBef>
            <a:spcAft>
              <a:spcPct val="35000"/>
            </a:spcAft>
            <a:buNone/>
          </a:pPr>
          <a:r>
            <a:rPr lang="en-US" sz="1800" b="1" i="0" kern="1200" baseline="0"/>
            <a:t>Contained Availability Groups (AGs): </a:t>
          </a:r>
          <a:r>
            <a:rPr lang="en-US" sz="1800" b="0" i="0" kern="1200" baseline="0"/>
            <a:t>In SQL Server, a contained AG is an Availability Group that includes all database-level objects and users required for operation, making it easier to manage and move AGs between environments without external dependencies.</a:t>
          </a:r>
          <a:endParaRPr lang="en-US" sz="1800" kern="1200"/>
        </a:p>
      </dsp:txBody>
      <dsp:txXfrm>
        <a:off x="1674959" y="785514"/>
        <a:ext cx="9343878" cy="1450181"/>
      </dsp:txXfrm>
    </dsp:sp>
    <dsp:sp modelId="{23196395-8418-4214-A7B0-F20D9CA92CDC}">
      <dsp:nvSpPr>
        <dsp:cNvPr id="0" name=""/>
        <dsp:cNvSpPr/>
      </dsp:nvSpPr>
      <dsp:spPr>
        <a:xfrm>
          <a:off x="0" y="2598241"/>
          <a:ext cx="11018837" cy="14501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2D7EF-CFC6-4DDC-AB6B-C60C410BD590}">
      <dsp:nvSpPr>
        <dsp:cNvPr id="0" name=""/>
        <dsp:cNvSpPr/>
      </dsp:nvSpPr>
      <dsp:spPr>
        <a:xfrm>
          <a:off x="438679" y="2924532"/>
          <a:ext cx="797599" cy="7975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1FD04A-6D61-44F3-9493-9346830754F1}">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800100">
            <a:lnSpc>
              <a:spcPct val="90000"/>
            </a:lnSpc>
            <a:spcBef>
              <a:spcPct val="0"/>
            </a:spcBef>
            <a:spcAft>
              <a:spcPct val="35000"/>
            </a:spcAft>
            <a:buNone/>
          </a:pPr>
          <a:r>
            <a:rPr lang="en-US" sz="1800" b="1" i="0" kern="1200" baseline="0"/>
            <a:t>DAG (Distributed Availability Group): </a:t>
          </a:r>
          <a:r>
            <a:rPr lang="en-US" sz="1800" b="0" i="0" kern="1200" baseline="0"/>
            <a:t>A DAG is a high-availability feature that allows you to link multiple AGs across different clusters or data centers, providing geo-redundancy and disaster recovery.</a:t>
          </a:r>
          <a:endParaRPr lang="en-US" sz="1800" kern="1200"/>
        </a:p>
      </dsp:txBody>
      <dsp:txXfrm>
        <a:off x="1674959" y="2598241"/>
        <a:ext cx="9343878" cy="1450181"/>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4C9E3-1691-49EE-90E6-221337F0A5B0}">
      <dsp:nvSpPr>
        <dsp:cNvPr id="0" name=""/>
        <dsp:cNvSpPr/>
      </dsp:nvSpPr>
      <dsp:spPr>
        <a:xfrm>
          <a:off x="0" y="3776"/>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78A433-BEFD-443C-8496-ACC5A85497C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28D87D-1265-40AA-A07F-7391DF5B3FAF}">
      <dsp:nvSpPr>
        <dsp:cNvPr id="0" name=""/>
        <dsp:cNvSpPr/>
      </dsp:nvSpPr>
      <dsp:spPr>
        <a:xfrm>
          <a:off x="929079" y="3776"/>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b="0" i="0" kern="1200" baseline="0"/>
            <a:t>Faster Synchronization</a:t>
          </a:r>
          <a:endParaRPr lang="en-US" sz="1900" kern="1200"/>
        </a:p>
      </dsp:txBody>
      <dsp:txXfrm>
        <a:off x="929079" y="3776"/>
        <a:ext cx="10089758" cy="804397"/>
      </dsp:txXfrm>
    </dsp:sp>
    <dsp:sp modelId="{E7EE590D-8CBA-4D6E-8F1F-8EABA236EF77}">
      <dsp:nvSpPr>
        <dsp:cNvPr id="0" name=""/>
        <dsp:cNvSpPr/>
      </dsp:nvSpPr>
      <dsp:spPr>
        <a:xfrm>
          <a:off x="0" y="1009273"/>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69C0D6-A9E6-496D-B01C-6D3DC32CCFA0}">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228EF6-2CC7-4BEC-A41E-F39D496E2350}">
      <dsp:nvSpPr>
        <dsp:cNvPr id="0" name=""/>
        <dsp:cNvSpPr/>
      </dsp:nvSpPr>
      <dsp:spPr>
        <a:xfrm>
          <a:off x="929079" y="1009273"/>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b="0" i="0" kern="1200" baseline="0"/>
            <a:t>Reduced Latency</a:t>
          </a:r>
          <a:endParaRPr lang="en-US" sz="1900" kern="1200"/>
        </a:p>
      </dsp:txBody>
      <dsp:txXfrm>
        <a:off x="929079" y="1009273"/>
        <a:ext cx="10089758" cy="804397"/>
      </dsp:txXfrm>
    </dsp:sp>
    <dsp:sp modelId="{9FDE25A4-C6BA-4068-A09F-9359084E1E15}">
      <dsp:nvSpPr>
        <dsp:cNvPr id="0" name=""/>
        <dsp:cNvSpPr/>
      </dsp:nvSpPr>
      <dsp:spPr>
        <a:xfrm>
          <a:off x="0" y="2014770"/>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323C51-8975-4D39-966E-380730B7ABCF}">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C6D362-D004-4E96-91EF-CE937F37E8EC}">
      <dsp:nvSpPr>
        <dsp:cNvPr id="0" name=""/>
        <dsp:cNvSpPr/>
      </dsp:nvSpPr>
      <dsp:spPr>
        <a:xfrm>
          <a:off x="929079" y="2014770"/>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b="0" i="0" kern="1200" baseline="0"/>
            <a:t>Better Error Handling and Recovery</a:t>
          </a:r>
          <a:endParaRPr lang="en-US" sz="1900" kern="1200"/>
        </a:p>
      </dsp:txBody>
      <dsp:txXfrm>
        <a:off x="929079" y="2014770"/>
        <a:ext cx="10089758" cy="804397"/>
      </dsp:txXfrm>
    </dsp:sp>
    <dsp:sp modelId="{DA9C4805-9DB0-4197-8557-7A6788C926F9}">
      <dsp:nvSpPr>
        <dsp:cNvPr id="0" name=""/>
        <dsp:cNvSpPr/>
      </dsp:nvSpPr>
      <dsp:spPr>
        <a:xfrm>
          <a:off x="0" y="3020267"/>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EE7ADE-F5B3-4FDF-B25E-FE10A043DC6C}">
      <dsp:nvSpPr>
        <dsp:cNvPr id="0" name=""/>
        <dsp:cNvSpPr/>
      </dsp:nvSpPr>
      <dsp:spPr>
        <a:xfrm>
          <a:off x="243330" y="3201256"/>
          <a:ext cx="442418" cy="4424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52B4FA-9ED7-4B67-B8DA-4B15054E8C18}">
      <dsp:nvSpPr>
        <dsp:cNvPr id="0" name=""/>
        <dsp:cNvSpPr/>
      </dsp:nvSpPr>
      <dsp:spPr>
        <a:xfrm>
          <a:off x="929079" y="3020267"/>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b="0" i="0" kern="1200" baseline="0"/>
            <a:t>Improved Monitoring and Telemetry</a:t>
          </a:r>
          <a:endParaRPr lang="en-US" sz="1900" kern="1200"/>
        </a:p>
      </dsp:txBody>
      <dsp:txXfrm>
        <a:off x="929079" y="3020267"/>
        <a:ext cx="10089758" cy="804397"/>
      </dsp:txXfrm>
    </dsp:sp>
    <dsp:sp modelId="{C8478EE7-5E86-416D-A08E-8AA47B46EAA8}">
      <dsp:nvSpPr>
        <dsp:cNvPr id="0" name=""/>
        <dsp:cNvSpPr/>
      </dsp:nvSpPr>
      <dsp:spPr>
        <a:xfrm>
          <a:off x="0" y="4025763"/>
          <a:ext cx="11018837" cy="8043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BC973-4F1F-49B8-8E81-EE1A24B1E1C1}">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455578-203E-4D38-AD57-909AFB76E02F}">
      <dsp:nvSpPr>
        <dsp:cNvPr id="0" name=""/>
        <dsp:cNvSpPr/>
      </dsp:nvSpPr>
      <dsp:spPr>
        <a:xfrm>
          <a:off x="929079" y="4025763"/>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90000"/>
            </a:lnSpc>
            <a:spcBef>
              <a:spcPct val="0"/>
            </a:spcBef>
            <a:spcAft>
              <a:spcPct val="35000"/>
            </a:spcAft>
            <a:buNone/>
          </a:pPr>
          <a:r>
            <a:rPr lang="en-US" sz="1900" b="0" i="0" kern="1200" baseline="0"/>
            <a:t>Automatic Tuning</a:t>
          </a:r>
          <a:endParaRPr lang="en-US" sz="1900" kern="1200"/>
        </a:p>
      </dsp:txBody>
      <dsp:txXfrm>
        <a:off x="929079" y="4025763"/>
        <a:ext cx="10089758" cy="80439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C425F-E8A9-4D26-BAD1-38415BAADEC4}">
      <dsp:nvSpPr>
        <dsp:cNvPr id="0" name=""/>
        <dsp:cNvSpPr/>
      </dsp:nvSpPr>
      <dsp:spPr>
        <a:xfrm>
          <a:off x="0" y="590"/>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F04CE2-BAAF-499A-BC72-0B1EE206A948}">
      <dsp:nvSpPr>
        <dsp:cNvPr id="0" name=""/>
        <dsp:cNvSpPr/>
      </dsp:nvSpPr>
      <dsp:spPr>
        <a:xfrm>
          <a:off x="0" y="590"/>
          <a:ext cx="11018837" cy="96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baseline="0"/>
            <a:t>Expanded Backup Types: </a:t>
          </a:r>
          <a:r>
            <a:rPr lang="en-US" sz="2000" b="0" i="0" kern="1200" baseline="0"/>
            <a:t>You can now perform </a:t>
          </a:r>
          <a:r>
            <a:rPr lang="en-US" sz="2000" b="1" i="0" kern="1200" baseline="0"/>
            <a:t>differential</a:t>
          </a:r>
          <a:r>
            <a:rPr lang="en-US" sz="2000" b="0" i="0" kern="1200" baseline="0"/>
            <a:t> backups directly on secondary replicas, in addition to </a:t>
          </a:r>
          <a:r>
            <a:rPr lang="en-US" sz="2000" b="1" i="0" kern="1200" baseline="0"/>
            <a:t>full and log backups</a:t>
          </a:r>
          <a:r>
            <a:rPr lang="en-US" sz="2000" b="0" i="0" kern="1200" baseline="0"/>
            <a:t>.</a:t>
          </a:r>
          <a:endParaRPr lang="en-US" sz="2000" kern="1200"/>
        </a:p>
      </dsp:txBody>
      <dsp:txXfrm>
        <a:off x="0" y="590"/>
        <a:ext cx="11018837" cy="966551"/>
      </dsp:txXfrm>
    </dsp:sp>
    <dsp:sp modelId="{C44C078E-E4A6-4016-8E14-4F28E62A90D5}">
      <dsp:nvSpPr>
        <dsp:cNvPr id="0" name=""/>
        <dsp:cNvSpPr/>
      </dsp:nvSpPr>
      <dsp:spPr>
        <a:xfrm>
          <a:off x="0" y="967141"/>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178555-C11B-4DF5-9E08-EE67F5890E2D}">
      <dsp:nvSpPr>
        <dsp:cNvPr id="0" name=""/>
        <dsp:cNvSpPr/>
      </dsp:nvSpPr>
      <dsp:spPr>
        <a:xfrm>
          <a:off x="0" y="967141"/>
          <a:ext cx="11018837" cy="96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baseline="0"/>
            <a:t>Improved Performance: </a:t>
          </a:r>
          <a:r>
            <a:rPr lang="en-US" sz="2000" b="0" i="0" kern="1200" baseline="0"/>
            <a:t>Backup operations on secondary replicas are further optimized to minimize resource contention and impact on both primary and secondary workloads.</a:t>
          </a:r>
          <a:endParaRPr lang="en-US" sz="2000" kern="1200"/>
        </a:p>
      </dsp:txBody>
      <dsp:txXfrm>
        <a:off x="0" y="967141"/>
        <a:ext cx="11018837" cy="966551"/>
      </dsp:txXfrm>
    </dsp:sp>
    <dsp:sp modelId="{244C2B8F-E3C8-4E28-9336-DB0757795561}">
      <dsp:nvSpPr>
        <dsp:cNvPr id="0" name=""/>
        <dsp:cNvSpPr/>
      </dsp:nvSpPr>
      <dsp:spPr>
        <a:xfrm>
          <a:off x="0" y="1933693"/>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3E0918-DF5D-49AA-82E3-3C86D9BB0619}">
      <dsp:nvSpPr>
        <dsp:cNvPr id="0" name=""/>
        <dsp:cNvSpPr/>
      </dsp:nvSpPr>
      <dsp:spPr>
        <a:xfrm>
          <a:off x="0" y="1933693"/>
          <a:ext cx="11018837" cy="96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baseline="0"/>
            <a:t>Automated Load Balancing: </a:t>
          </a:r>
          <a:r>
            <a:rPr lang="en-US" sz="2000" b="0" i="0" kern="1200" baseline="0"/>
            <a:t>SQL Server 2025 introduces automatic distribution of backup tasks across multiple secondary replicas, balancing the load and improving overall system efficiency.</a:t>
          </a:r>
          <a:endParaRPr lang="en-US" sz="2000" kern="1200"/>
        </a:p>
      </dsp:txBody>
      <dsp:txXfrm>
        <a:off x="0" y="1933693"/>
        <a:ext cx="11018837" cy="966551"/>
      </dsp:txXfrm>
    </dsp:sp>
    <dsp:sp modelId="{273F76D0-3012-466A-8228-D5EC7DCF8552}">
      <dsp:nvSpPr>
        <dsp:cNvPr id="0" name=""/>
        <dsp:cNvSpPr/>
      </dsp:nvSpPr>
      <dsp:spPr>
        <a:xfrm>
          <a:off x="0" y="2900244"/>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9499AF-5882-4517-9DF2-455BB3738ACD}">
      <dsp:nvSpPr>
        <dsp:cNvPr id="0" name=""/>
        <dsp:cNvSpPr/>
      </dsp:nvSpPr>
      <dsp:spPr>
        <a:xfrm>
          <a:off x="0" y="2900244"/>
          <a:ext cx="11018837" cy="96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baseline="0"/>
            <a:t>Advanced Monitoring &amp; Management: </a:t>
          </a:r>
          <a:r>
            <a:rPr lang="en-US" sz="2000" b="0" i="0" kern="1200" baseline="0"/>
            <a:t>Enhanced tools and dashboards allow for better tracking, alerting, and policy management of backup operations across all replicas.</a:t>
          </a:r>
          <a:endParaRPr lang="en-US" sz="2000" kern="1200"/>
        </a:p>
      </dsp:txBody>
      <dsp:txXfrm>
        <a:off x="0" y="2900244"/>
        <a:ext cx="11018837" cy="966551"/>
      </dsp:txXfrm>
    </dsp:sp>
    <dsp:sp modelId="{CAD4D055-928D-4730-A9ED-794A3C018D20}">
      <dsp:nvSpPr>
        <dsp:cNvPr id="0" name=""/>
        <dsp:cNvSpPr/>
      </dsp:nvSpPr>
      <dsp:spPr>
        <a:xfrm>
          <a:off x="0" y="3866796"/>
          <a:ext cx="1101883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3079F-6161-4C5B-BBE7-93ACD7A445BA}">
      <dsp:nvSpPr>
        <dsp:cNvPr id="0" name=""/>
        <dsp:cNvSpPr/>
      </dsp:nvSpPr>
      <dsp:spPr>
        <a:xfrm>
          <a:off x="0" y="3866796"/>
          <a:ext cx="11018837" cy="96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baseline="0"/>
            <a:t>Seamless Integration: </a:t>
          </a:r>
          <a:r>
            <a:rPr lang="en-US" sz="2000" b="0" i="0" kern="1200" baseline="0"/>
            <a:t>These improvements make it easier to offload backup workloads from primary databases, reducing disruption to mission-critical applications.</a:t>
          </a:r>
          <a:endParaRPr lang="en-US" sz="2000" kern="1200"/>
        </a:p>
      </dsp:txBody>
      <dsp:txXfrm>
        <a:off x="0" y="3866796"/>
        <a:ext cx="11018837" cy="966551"/>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70E32-FCEA-4191-BDB6-E72EF489F237}">
      <dsp:nvSpPr>
        <dsp:cNvPr id="0" name=""/>
        <dsp:cNvSpPr/>
      </dsp:nvSpPr>
      <dsp:spPr>
        <a:xfrm>
          <a:off x="0" y="785514"/>
          <a:ext cx="11018837" cy="14501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7C393D-AC6E-441A-B595-BD0E6B22DE04}">
      <dsp:nvSpPr>
        <dsp:cNvPr id="0" name=""/>
        <dsp:cNvSpPr/>
      </dsp:nvSpPr>
      <dsp:spPr>
        <a:xfrm>
          <a:off x="438679" y="1111805"/>
          <a:ext cx="797599" cy="797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4BBE3B-883F-417E-9CFA-6BD3BAABB378}">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90000"/>
            </a:lnSpc>
            <a:spcBef>
              <a:spcPct val="0"/>
            </a:spcBef>
            <a:spcAft>
              <a:spcPct val="35000"/>
            </a:spcAft>
            <a:buNone/>
          </a:pPr>
          <a:r>
            <a:rPr lang="en-US" sz="2500" b="1" i="0" kern="1200" baseline="0"/>
            <a:t>ZSTD (Zstandard) Backup compression </a:t>
          </a:r>
          <a:r>
            <a:rPr lang="en-US" sz="2500" b="0" i="0" kern="1200" baseline="0"/>
            <a:t>is a new backup compression algorithm introduced in SQL Server 2025. </a:t>
          </a:r>
          <a:endParaRPr lang="en-US" sz="2500" kern="1200"/>
        </a:p>
      </dsp:txBody>
      <dsp:txXfrm>
        <a:off x="1674959" y="785514"/>
        <a:ext cx="9343878" cy="1450181"/>
      </dsp:txXfrm>
    </dsp:sp>
    <dsp:sp modelId="{94AAA012-D684-4621-BE95-64FFB4E624F8}">
      <dsp:nvSpPr>
        <dsp:cNvPr id="0" name=""/>
        <dsp:cNvSpPr/>
      </dsp:nvSpPr>
      <dsp:spPr>
        <a:xfrm>
          <a:off x="0" y="2598241"/>
          <a:ext cx="11018837" cy="14501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9CE7B-1D71-4895-ACF9-A36ADA2A74AC}">
      <dsp:nvSpPr>
        <dsp:cNvPr id="0" name=""/>
        <dsp:cNvSpPr/>
      </dsp:nvSpPr>
      <dsp:spPr>
        <a:xfrm>
          <a:off x="438679" y="2924532"/>
          <a:ext cx="797599" cy="7975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BADA1A-B099-4CEF-8611-F3E1625D4698}">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90000"/>
            </a:lnSpc>
            <a:spcBef>
              <a:spcPct val="0"/>
            </a:spcBef>
            <a:spcAft>
              <a:spcPct val="35000"/>
            </a:spcAft>
            <a:buNone/>
          </a:pPr>
          <a:r>
            <a:rPr lang="en-US" sz="2500" b="0" i="0" kern="1200" baseline="0"/>
            <a:t>ZSTD is a modern, high-performance compression technology developed by Facebook, designed to provide fast compression and decompression speeds with excellent compression ratios.</a:t>
          </a:r>
          <a:endParaRPr lang="en-US" sz="2500" kern="1200"/>
        </a:p>
      </dsp:txBody>
      <dsp:txXfrm>
        <a:off x="1674959" y="2598241"/>
        <a:ext cx="9343878" cy="1450181"/>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645B8-9225-40DD-ADF1-A2898D25159D}">
      <dsp:nvSpPr>
        <dsp:cNvPr id="0" name=""/>
        <dsp:cNvSpPr/>
      </dsp:nvSpPr>
      <dsp:spPr>
        <a:xfrm>
          <a:off x="0" y="2006"/>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2BD42-7CD7-4D85-8C97-7B7F27471BDD}">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CEC0AB-74AF-4F21-86C3-BE72C611DA72}">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i="0" kern="1200" baseline="0"/>
            <a:t>Higher Compression Ratios: </a:t>
          </a:r>
          <a:r>
            <a:rPr lang="en-US" sz="2200" b="0" i="0" kern="1200" baseline="0"/>
            <a:t>ZSTD typically achieves better compression than legacy algorithms (like LZ or LZ4), resulting in smaller backup files.</a:t>
          </a:r>
          <a:endParaRPr lang="en-US" sz="2200" kern="1200"/>
        </a:p>
      </dsp:txBody>
      <dsp:txXfrm>
        <a:off x="1174434" y="2006"/>
        <a:ext cx="9844403" cy="1016826"/>
      </dsp:txXfrm>
    </dsp:sp>
    <dsp:sp modelId="{B7A47ED8-1C4F-4498-8485-90D19B3F4BE1}">
      <dsp:nvSpPr>
        <dsp:cNvPr id="0" name=""/>
        <dsp:cNvSpPr/>
      </dsp:nvSpPr>
      <dsp:spPr>
        <a:xfrm>
          <a:off x="0" y="1273039"/>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1B97FC-727B-48A4-8AC5-5778DF14CF0B}">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6AB882-4754-48A9-82CE-FEB8B5CC1668}">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i="0" kern="1200" baseline="0"/>
            <a:t>Faster Performance: </a:t>
          </a:r>
          <a:r>
            <a:rPr lang="en-US" sz="2200" b="0" i="0" kern="1200" baseline="0"/>
            <a:t>ZSTD is optimized for speed, so backups and restores complete more quickly, especially on modern hardware.</a:t>
          </a:r>
          <a:endParaRPr lang="en-US" sz="2200" kern="1200"/>
        </a:p>
      </dsp:txBody>
      <dsp:txXfrm>
        <a:off x="1174434" y="1273039"/>
        <a:ext cx="9844403" cy="1016826"/>
      </dsp:txXfrm>
    </dsp:sp>
    <dsp:sp modelId="{988F3EC3-4F69-4A32-8C4A-1EC7E190D6F4}">
      <dsp:nvSpPr>
        <dsp:cNvPr id="0" name=""/>
        <dsp:cNvSpPr/>
      </dsp:nvSpPr>
      <dsp:spPr>
        <a:xfrm>
          <a:off x="0" y="2544072"/>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D100E-D3AE-4351-9AF6-0A88C2EBBB3B}">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BED77-409A-4232-9797-B1C0F7ABC105}">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i="0" kern="1200" baseline="0"/>
            <a:t>Lower CPU Usage: </a:t>
          </a:r>
          <a:r>
            <a:rPr lang="en-US" sz="2200" b="0" i="0" kern="1200" baseline="0"/>
            <a:t>Efficient compression means less CPU overhead during backup operations, freeing resources for other tasks.</a:t>
          </a:r>
          <a:endParaRPr lang="en-US" sz="2200" kern="1200"/>
        </a:p>
      </dsp:txBody>
      <dsp:txXfrm>
        <a:off x="1174434" y="2544072"/>
        <a:ext cx="9844403" cy="1016826"/>
      </dsp:txXfrm>
    </dsp:sp>
    <dsp:sp modelId="{94951BB3-B1D1-4C67-BB56-0883B5574FC6}">
      <dsp:nvSpPr>
        <dsp:cNvPr id="0" name=""/>
        <dsp:cNvSpPr/>
      </dsp:nvSpPr>
      <dsp:spPr>
        <a:xfrm>
          <a:off x="0" y="3815105"/>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A99945-D4F8-44F0-9E8D-08F678B285C2}">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3A47B2-02CF-49C7-BFA5-C22788690ECB}">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i="0" kern="1200" baseline="0"/>
            <a:t>Native Integration: </a:t>
          </a:r>
          <a:r>
            <a:rPr lang="en-US" sz="2200" b="0" i="0" kern="1200" baseline="0"/>
            <a:t>ZSTD is available as a built-in option for backup commands in SQL Server 2025.</a:t>
          </a:r>
          <a:endParaRPr lang="en-US" sz="2200" kern="1200"/>
        </a:p>
      </dsp:txBody>
      <dsp:txXfrm>
        <a:off x="1174434" y="3815105"/>
        <a:ext cx="9844403" cy="101682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8DE78-969D-47B2-B817-DFBC2E4CF0ED}">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A6BF21-CAA1-4B41-BF75-27C8E43DDC21}">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A125FD-0F74-45DD-B4D5-7073439A34EC}">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i="0" kern="1200" baseline="0"/>
            <a:t>Ransomware Protection: </a:t>
          </a:r>
          <a:r>
            <a:rPr lang="en-US" sz="2300" b="0" i="0" kern="1200" baseline="0"/>
            <a:t>Immutable backups cannot be altered or deleted, protecting your data from malicious attacks.</a:t>
          </a:r>
          <a:endParaRPr lang="en-US" sz="2300" kern="1200"/>
        </a:p>
      </dsp:txBody>
      <dsp:txXfrm>
        <a:off x="1594810" y="590"/>
        <a:ext cx="9424027" cy="1380787"/>
      </dsp:txXfrm>
    </dsp:sp>
    <dsp:sp modelId="{5E409101-600D-4FE6-B348-7DE710500623}">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0D9BE-F76D-48C0-AC01-A5BAE254646D}">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C06351-985C-459E-8581-1334DFDC4DC8}">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i="0" kern="1200" baseline="0"/>
            <a:t>Regulatory Compliance: </a:t>
          </a:r>
          <a:r>
            <a:rPr lang="en-US" sz="2300" b="0" i="0" kern="1200" baseline="0"/>
            <a:t>Meets requirements for data retention and integrity, as mandated by many industry regulations (e.g., financial, healthcare).</a:t>
          </a:r>
          <a:endParaRPr lang="en-US" sz="2300" kern="1200"/>
        </a:p>
      </dsp:txBody>
      <dsp:txXfrm>
        <a:off x="1594810" y="1726575"/>
        <a:ext cx="9424027" cy="1380787"/>
      </dsp:txXfrm>
    </dsp:sp>
    <dsp:sp modelId="{7F7E8842-A91B-47CC-844A-A1D64438F5B3}">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3BD40-E6B7-423D-9A2A-6F21510335C8}">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8B9F53-305A-44E2-8B17-937E4395C36E}">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i="0" kern="1200" baseline="0"/>
            <a:t>Data Integrity: </a:t>
          </a:r>
          <a:r>
            <a:rPr lang="en-US" sz="2300" b="0" i="0" kern="1200" baseline="0"/>
            <a:t>Ensures that backup files remain unchanged and available for restore operations throughout their retention period.</a:t>
          </a:r>
          <a:endParaRPr lang="en-US" sz="2300" kern="1200"/>
        </a:p>
      </dsp:txBody>
      <dsp:txXfrm>
        <a:off x="1594810" y="3452559"/>
        <a:ext cx="9424027" cy="13807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3BBCA-A4F7-42FC-A49D-3B790377A1D4}">
      <dsp:nvSpPr>
        <dsp:cNvPr id="0" name=""/>
        <dsp:cNvSpPr/>
      </dsp:nvSpPr>
      <dsp:spPr>
        <a:xfrm>
          <a:off x="0" y="483815"/>
          <a:ext cx="11020424" cy="1038959"/>
        </a:xfrm>
        <a:prstGeom prst="round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In AI, </a:t>
          </a:r>
          <a:r>
            <a:rPr lang="en-US" sz="2400" b="1" kern="1200" baseline="0" dirty="0"/>
            <a:t>embeddings</a:t>
          </a:r>
          <a:r>
            <a:rPr lang="en-US" sz="2400" kern="1200" baseline="0" dirty="0"/>
            <a:t> are dense vector representations of data—such as text, images, or audio—that capture semantic meaning. </a:t>
          </a:r>
          <a:endParaRPr lang="en-US" sz="2400" kern="1200" dirty="0"/>
        </a:p>
      </dsp:txBody>
      <dsp:txXfrm>
        <a:off x="50718" y="534533"/>
        <a:ext cx="10918988" cy="937523"/>
      </dsp:txXfrm>
    </dsp:sp>
    <dsp:sp modelId="{25103C95-5C8D-4FE5-B682-614DCD68B59D}">
      <dsp:nvSpPr>
        <dsp:cNvPr id="0" name=""/>
        <dsp:cNvSpPr/>
      </dsp:nvSpPr>
      <dsp:spPr>
        <a:xfrm>
          <a:off x="0" y="1591895"/>
          <a:ext cx="11020424" cy="1038959"/>
        </a:xfrm>
        <a:prstGeom prst="round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For example, words with similar meanings will have embeddings that are close together in vector space. </a:t>
          </a:r>
          <a:endParaRPr lang="en-US" sz="2400" kern="1200"/>
        </a:p>
      </dsp:txBody>
      <dsp:txXfrm>
        <a:off x="50718" y="1642613"/>
        <a:ext cx="10918988" cy="937523"/>
      </dsp:txXfrm>
    </dsp:sp>
    <dsp:sp modelId="{BCF7FD82-309B-40BE-9DC6-CAC9009A03E1}">
      <dsp:nvSpPr>
        <dsp:cNvPr id="0" name=""/>
        <dsp:cNvSpPr/>
      </dsp:nvSpPr>
      <dsp:spPr>
        <a:xfrm>
          <a:off x="0" y="2699975"/>
          <a:ext cx="11020424" cy="1038959"/>
        </a:xfrm>
        <a:prstGeom prst="round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This allows AI systems to perform </a:t>
          </a:r>
          <a:r>
            <a:rPr lang="en-US" sz="2400" b="1" kern="1200" baseline="0"/>
            <a:t>semantic search</a:t>
          </a:r>
          <a:r>
            <a:rPr lang="en-US" sz="2400" kern="1200" baseline="0"/>
            <a:t>, </a:t>
          </a:r>
          <a:r>
            <a:rPr lang="en-US" sz="2400" b="1" kern="1200" baseline="0"/>
            <a:t>recommendation</a:t>
          </a:r>
          <a:r>
            <a:rPr lang="en-US" sz="2400" kern="1200" baseline="0"/>
            <a:t>, and </a:t>
          </a:r>
          <a:r>
            <a:rPr lang="en-US" sz="2400" b="1" kern="1200" baseline="0"/>
            <a:t>classification</a:t>
          </a:r>
          <a:r>
            <a:rPr lang="en-US" sz="2400" kern="1200" baseline="0"/>
            <a:t> tasks more effectively than traditional keyword-based methods.</a:t>
          </a:r>
          <a:endParaRPr lang="en-US" sz="2400" kern="1200"/>
        </a:p>
      </dsp:txBody>
      <dsp:txXfrm>
        <a:off x="50718" y="2750693"/>
        <a:ext cx="10918988" cy="9375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DA1B8-06FD-42F2-81A9-FD0019CC13FC}">
      <dsp:nvSpPr>
        <dsp:cNvPr id="0" name=""/>
        <dsp:cNvSpPr/>
      </dsp:nvSpPr>
      <dsp:spPr>
        <a:xfrm>
          <a:off x="42" y="351513"/>
          <a:ext cx="4051073" cy="849468"/>
        </a:xfrm>
        <a:prstGeom prst="rect">
          <a:avLst/>
        </a:prstGeom>
        <a:solidFill>
          <a:schemeClr val="accent2">
            <a:lumMod val="7500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t>AI_GENERATE_EMBEDDINGS Function</a:t>
          </a:r>
          <a:endParaRPr lang="en-US" sz="2200" kern="1200" dirty="0"/>
        </a:p>
      </dsp:txBody>
      <dsp:txXfrm>
        <a:off x="42" y="351513"/>
        <a:ext cx="4051073" cy="849468"/>
      </dsp:txXfrm>
    </dsp:sp>
    <dsp:sp modelId="{7447CD82-C9DC-4EDC-A047-E04BFFE22D3E}">
      <dsp:nvSpPr>
        <dsp:cNvPr id="0" name=""/>
        <dsp:cNvSpPr/>
      </dsp:nvSpPr>
      <dsp:spPr>
        <a:xfrm>
          <a:off x="42" y="1200982"/>
          <a:ext cx="4051073" cy="3017612"/>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This new T-SQL function allows you to generate embeddings directly within SQL Server using a pre-defined AI model stored in the database. </a:t>
          </a:r>
        </a:p>
      </dsp:txBody>
      <dsp:txXfrm>
        <a:off x="42" y="1200982"/>
        <a:ext cx="4051073" cy="3017612"/>
      </dsp:txXfrm>
    </dsp:sp>
    <dsp:sp modelId="{8E7CBB00-EF17-4EF3-8A57-B45D274F1C23}">
      <dsp:nvSpPr>
        <dsp:cNvPr id="0" name=""/>
        <dsp:cNvSpPr/>
      </dsp:nvSpPr>
      <dsp:spPr>
        <a:xfrm>
          <a:off x="4618266" y="351513"/>
          <a:ext cx="4051073" cy="849468"/>
        </a:xfrm>
        <a:prstGeom prst="rect">
          <a:avLst/>
        </a:prstGeom>
        <a:solidFill>
          <a:schemeClr val="accent2">
            <a:lumMod val="7500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Vector Data Type</a:t>
          </a:r>
          <a:endParaRPr lang="en-US" sz="2200" kern="1200" dirty="0"/>
        </a:p>
      </dsp:txBody>
      <dsp:txXfrm>
        <a:off x="4618266" y="351513"/>
        <a:ext cx="4051073" cy="849468"/>
      </dsp:txXfrm>
    </dsp:sp>
    <dsp:sp modelId="{86DA7470-8898-43A6-8E9F-135F6D41C82A}">
      <dsp:nvSpPr>
        <dsp:cNvPr id="0" name=""/>
        <dsp:cNvSpPr/>
      </dsp:nvSpPr>
      <dsp:spPr>
        <a:xfrm>
          <a:off x="4618266" y="1200982"/>
          <a:ext cx="4051073" cy="3017612"/>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SQL Server 2025 supports a </a:t>
          </a:r>
          <a:r>
            <a:rPr lang="en-US" sz="2200" b="1" kern="1200" dirty="0"/>
            <a:t>native vector data type</a:t>
          </a:r>
          <a:r>
            <a:rPr lang="en-US" sz="2200" kern="1200" dirty="0"/>
            <a:t>, allowing you to store and query embeddings directly in the database. This eliminates the need for external vector databases like Pinecone or FAISS</a:t>
          </a:r>
        </a:p>
      </dsp:txBody>
      <dsp:txXfrm>
        <a:off x="4618266" y="1200982"/>
        <a:ext cx="4051073" cy="30176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B0CC1-75A0-4B64-B50F-1B2FB9D81963}">
      <dsp:nvSpPr>
        <dsp:cNvPr id="0" name=""/>
        <dsp:cNvSpPr/>
      </dsp:nvSpPr>
      <dsp:spPr>
        <a:xfrm>
          <a:off x="0" y="415155"/>
          <a:ext cx="11020424" cy="1017450"/>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307" tIns="354076" rIns="85530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Embed product descriptions or support tickets and use vector similarity to find relevant matches.</a:t>
          </a:r>
        </a:p>
      </dsp:txBody>
      <dsp:txXfrm>
        <a:off x="0" y="415155"/>
        <a:ext cx="11020424" cy="1017450"/>
      </dsp:txXfrm>
    </dsp:sp>
    <dsp:sp modelId="{F1CCD571-94E4-4471-9978-F21E7330ED1F}">
      <dsp:nvSpPr>
        <dsp:cNvPr id="0" name=""/>
        <dsp:cNvSpPr/>
      </dsp:nvSpPr>
      <dsp:spPr>
        <a:xfrm>
          <a:off x="551021" y="164235"/>
          <a:ext cx="7714297" cy="50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82" tIns="0" rIns="291582" bIns="0" numCol="1" spcCol="1270" anchor="ctr" anchorCtr="0">
          <a:noAutofit/>
        </a:bodyPr>
        <a:lstStyle/>
        <a:p>
          <a:pPr marL="0" lvl="0" indent="0" algn="l" defTabSz="755650">
            <a:lnSpc>
              <a:spcPct val="90000"/>
            </a:lnSpc>
            <a:spcBef>
              <a:spcPct val="0"/>
            </a:spcBef>
            <a:spcAft>
              <a:spcPct val="35000"/>
            </a:spcAft>
            <a:buNone/>
          </a:pPr>
          <a:r>
            <a:rPr lang="en-US" sz="1700" b="1" kern="1200"/>
            <a:t>Semantic Search</a:t>
          </a:r>
          <a:endParaRPr lang="en-US" sz="1700" kern="1200"/>
        </a:p>
      </dsp:txBody>
      <dsp:txXfrm>
        <a:off x="575519" y="188733"/>
        <a:ext cx="7665301" cy="452844"/>
      </dsp:txXfrm>
    </dsp:sp>
    <dsp:sp modelId="{B4B18D97-4AF4-43DA-8F54-E203B58B5D58}">
      <dsp:nvSpPr>
        <dsp:cNvPr id="0" name=""/>
        <dsp:cNvSpPr/>
      </dsp:nvSpPr>
      <dsp:spPr>
        <a:xfrm>
          <a:off x="0" y="1775325"/>
          <a:ext cx="11020424" cy="736312"/>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307" tIns="354076" rIns="85530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Store embeddings from third-party AI models alongside metadata in SQL Server.</a:t>
          </a:r>
        </a:p>
      </dsp:txBody>
      <dsp:txXfrm>
        <a:off x="0" y="1775325"/>
        <a:ext cx="11020424" cy="736312"/>
      </dsp:txXfrm>
    </dsp:sp>
    <dsp:sp modelId="{BD735A54-3CE5-4F58-9CDC-83A7C7ED7778}">
      <dsp:nvSpPr>
        <dsp:cNvPr id="0" name=""/>
        <dsp:cNvSpPr/>
      </dsp:nvSpPr>
      <dsp:spPr>
        <a:xfrm>
          <a:off x="551021" y="1524405"/>
          <a:ext cx="7714297" cy="50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82" tIns="0" rIns="291582" bIns="0" numCol="1" spcCol="1270" anchor="ctr" anchorCtr="0">
          <a:noAutofit/>
        </a:bodyPr>
        <a:lstStyle/>
        <a:p>
          <a:pPr marL="0" lvl="0" indent="0" algn="l" defTabSz="755650">
            <a:lnSpc>
              <a:spcPct val="90000"/>
            </a:lnSpc>
            <a:spcBef>
              <a:spcPct val="0"/>
            </a:spcBef>
            <a:spcAft>
              <a:spcPct val="35000"/>
            </a:spcAft>
            <a:buNone/>
          </a:pPr>
          <a:r>
            <a:rPr lang="en-US" sz="1700" b="1" kern="1200"/>
            <a:t>AI Feature Storage</a:t>
          </a:r>
          <a:endParaRPr lang="en-US" sz="1700" kern="1200"/>
        </a:p>
      </dsp:txBody>
      <dsp:txXfrm>
        <a:off x="575519" y="1548903"/>
        <a:ext cx="7665301" cy="452844"/>
      </dsp:txXfrm>
    </dsp:sp>
    <dsp:sp modelId="{DAADB690-9E72-4B34-BA4D-90C82F5E7FF2}">
      <dsp:nvSpPr>
        <dsp:cNvPr id="0" name=""/>
        <dsp:cNvSpPr/>
      </dsp:nvSpPr>
      <dsp:spPr>
        <a:xfrm>
          <a:off x="0" y="2854357"/>
          <a:ext cx="11020424" cy="736312"/>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307" tIns="354076" rIns="85530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Experiment with AI use cases without investing in a dedicated vector database.</a:t>
          </a:r>
        </a:p>
      </dsp:txBody>
      <dsp:txXfrm>
        <a:off x="0" y="2854357"/>
        <a:ext cx="11020424" cy="736312"/>
      </dsp:txXfrm>
    </dsp:sp>
    <dsp:sp modelId="{D5DE67CB-5A6D-4525-8FB5-EB33CD8181D3}">
      <dsp:nvSpPr>
        <dsp:cNvPr id="0" name=""/>
        <dsp:cNvSpPr/>
      </dsp:nvSpPr>
      <dsp:spPr>
        <a:xfrm>
          <a:off x="551021" y="2603437"/>
          <a:ext cx="7714297" cy="50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82" tIns="0" rIns="291582" bIns="0" numCol="1" spcCol="1270" anchor="ctr" anchorCtr="0">
          <a:noAutofit/>
        </a:bodyPr>
        <a:lstStyle/>
        <a:p>
          <a:pPr marL="0" lvl="0" indent="0" algn="l" defTabSz="755650">
            <a:lnSpc>
              <a:spcPct val="90000"/>
            </a:lnSpc>
            <a:spcBef>
              <a:spcPct val="0"/>
            </a:spcBef>
            <a:spcAft>
              <a:spcPct val="35000"/>
            </a:spcAft>
            <a:buNone/>
          </a:pPr>
          <a:r>
            <a:rPr lang="en-US" sz="1700" b="1" kern="1200"/>
            <a:t>Prototyping</a:t>
          </a:r>
          <a:endParaRPr lang="en-US" sz="1700" kern="1200"/>
        </a:p>
      </dsp:txBody>
      <dsp:txXfrm>
        <a:off x="575519" y="2627935"/>
        <a:ext cx="7665301" cy="452844"/>
      </dsp:txXfrm>
    </dsp:sp>
    <dsp:sp modelId="{E85D3EF7-6EF7-4164-971A-711804E01C8D}">
      <dsp:nvSpPr>
        <dsp:cNvPr id="0" name=""/>
        <dsp:cNvSpPr/>
      </dsp:nvSpPr>
      <dsp:spPr>
        <a:xfrm>
          <a:off x="0" y="3933390"/>
          <a:ext cx="11020424" cy="736312"/>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307" tIns="354076" rIns="85530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Build intelligent apps that combine structured SQL queries with LLMs for dynamic responses.</a:t>
          </a:r>
        </a:p>
      </dsp:txBody>
      <dsp:txXfrm>
        <a:off x="0" y="3933390"/>
        <a:ext cx="11020424" cy="736312"/>
      </dsp:txXfrm>
    </dsp:sp>
    <dsp:sp modelId="{B980DC5B-545B-4C1C-98F5-1B1D3D004FBB}">
      <dsp:nvSpPr>
        <dsp:cNvPr id="0" name=""/>
        <dsp:cNvSpPr/>
      </dsp:nvSpPr>
      <dsp:spPr>
        <a:xfrm>
          <a:off x="551021" y="3682470"/>
          <a:ext cx="7714297" cy="50184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82" tIns="0" rIns="291582" bIns="0" numCol="1" spcCol="1270" anchor="ctr" anchorCtr="0">
          <a:noAutofit/>
        </a:bodyPr>
        <a:lstStyle/>
        <a:p>
          <a:pPr marL="0" lvl="0" indent="0" algn="l" defTabSz="755650">
            <a:lnSpc>
              <a:spcPct val="90000"/>
            </a:lnSpc>
            <a:spcBef>
              <a:spcPct val="0"/>
            </a:spcBef>
            <a:spcAft>
              <a:spcPct val="35000"/>
            </a:spcAft>
            <a:buNone/>
          </a:pPr>
          <a:r>
            <a:rPr lang="en-US" sz="1700" b="1" kern="1200"/>
            <a:t>Agentic RAG Applications</a:t>
          </a:r>
          <a:endParaRPr lang="en-US" sz="1700" kern="1200"/>
        </a:p>
      </dsp:txBody>
      <dsp:txXfrm>
        <a:off x="575519" y="3706968"/>
        <a:ext cx="7665301" cy="452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1B938-6E77-42D8-A9B4-4AF40B8058DA}">
      <dsp:nvSpPr>
        <dsp:cNvPr id="0" name=""/>
        <dsp:cNvSpPr/>
      </dsp:nvSpPr>
      <dsp:spPr>
        <a:xfrm>
          <a:off x="0" y="0"/>
          <a:ext cx="9366012" cy="1450181"/>
        </a:xfrm>
        <a:prstGeom prst="roundRect">
          <a:avLst>
            <a:gd name="adj" fmla="val 10000"/>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With </a:t>
          </a:r>
          <a:r>
            <a:rPr lang="en-US" sz="2100" b="1" kern="1200" dirty="0"/>
            <a:t>SQL Server 2025 enabled by Azure Arc</a:t>
          </a:r>
          <a:r>
            <a:rPr lang="en-US" sz="2100" kern="1200" dirty="0"/>
            <a:t>, managed identity support is available for both inbound and outbound authentication:</a:t>
          </a:r>
        </a:p>
      </dsp:txBody>
      <dsp:txXfrm>
        <a:off x="42474" y="42474"/>
        <a:ext cx="7801154" cy="1365233"/>
      </dsp:txXfrm>
    </dsp:sp>
    <dsp:sp modelId="{209C6F9D-0DAC-4A39-9780-253BA9E8D250}">
      <dsp:nvSpPr>
        <dsp:cNvPr id="0" name=""/>
        <dsp:cNvSpPr/>
      </dsp:nvSpPr>
      <dsp:spPr>
        <a:xfrm>
          <a:off x="826412" y="1691878"/>
          <a:ext cx="9366012" cy="1450181"/>
        </a:xfrm>
        <a:prstGeom prst="roundRect">
          <a:avLst>
            <a:gd name="adj" fmla="val 10000"/>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Inbound</a:t>
          </a:r>
          <a:r>
            <a:rPr lang="en-US" sz="2100" kern="1200" dirty="0"/>
            <a:t>: Users and applications can connect to SQL Server using Microsoft Entra authentication (formerly Azure AD), leveraging managed identities.</a:t>
          </a:r>
        </a:p>
      </dsp:txBody>
      <dsp:txXfrm>
        <a:off x="868886" y="1734352"/>
        <a:ext cx="7512033" cy="1365233"/>
      </dsp:txXfrm>
    </dsp:sp>
    <dsp:sp modelId="{8B46BC6E-38F2-45EF-9599-9BF3908A98FE}">
      <dsp:nvSpPr>
        <dsp:cNvPr id="0" name=""/>
        <dsp:cNvSpPr/>
      </dsp:nvSpPr>
      <dsp:spPr>
        <a:xfrm>
          <a:off x="1652825" y="3383756"/>
          <a:ext cx="9366012" cy="1450181"/>
        </a:xfrm>
        <a:prstGeom prst="roundRect">
          <a:avLst>
            <a:gd name="adj" fmla="val 10000"/>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Outbound</a:t>
          </a:r>
          <a:r>
            <a:rPr lang="en-US" sz="2100" kern="1200" dirty="0"/>
            <a:t>: SQL Server can connect to Azure resources (e.g., backup to URL, PolyBase, Key Vault) using its managed identity, eliminating the need for hard-coded secrets.</a:t>
          </a:r>
        </a:p>
      </dsp:txBody>
      <dsp:txXfrm>
        <a:off x="1695299" y="3426230"/>
        <a:ext cx="7512033" cy="1365233"/>
      </dsp:txXfrm>
    </dsp:sp>
    <dsp:sp modelId="{60A79F85-0A97-4214-9F92-606F0E749D20}">
      <dsp:nvSpPr>
        <dsp:cNvPr id="0" name=""/>
        <dsp:cNvSpPr/>
      </dsp:nvSpPr>
      <dsp:spPr>
        <a:xfrm>
          <a:off x="8423394" y="1099720"/>
          <a:ext cx="942617" cy="942617"/>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35483" y="1099720"/>
        <a:ext cx="518439" cy="709319"/>
      </dsp:txXfrm>
    </dsp:sp>
    <dsp:sp modelId="{7F454AEE-8811-4F0F-93BE-EC97C084EF99}">
      <dsp:nvSpPr>
        <dsp:cNvPr id="0" name=""/>
        <dsp:cNvSpPr/>
      </dsp:nvSpPr>
      <dsp:spPr>
        <a:xfrm>
          <a:off x="9249807" y="2781931"/>
          <a:ext cx="942617" cy="942617"/>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61896" y="2781931"/>
        <a:ext cx="518439" cy="7093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A2FC3-0AE0-4AEA-99A4-FAE3D668305F}" type="datetimeFigureOut">
              <a:rPr lang="en-US" smtClean="0"/>
              <a:t>10/22/2025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A98A92-71A7-4028-B258-5DE0B8E82D66}" type="slidenum">
              <a:rPr lang="en-US" smtClean="0"/>
              <a:t>‹#›</a:t>
            </a:fld>
            <a:endParaRPr lang="en-US"/>
          </a:p>
        </p:txBody>
      </p:sp>
    </p:spTree>
    <p:extLst>
      <p:ext uri="{BB962C8B-B14F-4D97-AF65-F5344CB8AC3E}">
        <p14:creationId xmlns:p14="http://schemas.microsoft.com/office/powerpoint/2010/main" val="3377536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learn.microsoft.com/en-us/sql/relational-databases/performance/persisted-stats-secondary-replicas?view=sql-server-ver17"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learn.microsoft.com/en-us/sql/relational-databases/performance/persisted-stats-secondary-replicas?view=sql-server-ver17"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6115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2C4A1-410D-E520-1EC7-01863B412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C9F51-DC83-253C-E38D-40C9C0573AE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81763FE-CD9A-EA67-47D2-3F8DEC6623CD}"/>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7B97A75-7E51-F9BE-CA97-D142D10B3F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B7117D-2BD9-404C-A480-3ADF98323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937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611610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Today we have a demo that will show you how to take your data and use an AI model running outside the engine, by using code inside the engine, to generate vector numbers, what are called embeddings. These are numbers that language models understand, not you as humans. You'll take your data, generate, and you'll store that inside a new column datatype in your database.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Then some sort of app wants to send a prompt, and that prompt can be used to also generate an embedding inside the database, and you'll be able to compare this prompt with your data to do what's called a vector or similarity search.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In addition, you'll be able to add in your standard SQL query filtering to do what is called a hybrid search. And you can just do that; you can just run T-SQL commands all day long and do really cool, smart searching with natural language prompts.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Or you can also take this application and build a RAG app to take those results along with the prompt, send them to a language model, and get back a really cool, slick set of generated AI responses.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That is the basics of why you might use GenAI with your database.</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What’s cool is that this is under the security of SQL Server. You are going to decide who has access to AI models. You're not going to load AI models in your engine. And it's all using the standard T-SQL language you know and love. </a:t>
            </a:r>
            <a:r>
              <a:rPr lang="en-US" sz="882" b="0" i="0" kern="1200" dirty="0">
                <a:solidFill>
                  <a:schemeClr val="tx1"/>
                </a:solidFill>
                <a:effectLst/>
                <a:latin typeface="Segoe UI" panose="020B0502040204020203" pitchFamily="34" charset="0"/>
                <a:ea typeface="+mn-ea"/>
                <a:cs typeface="+mn-cs"/>
              </a:rPr>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4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6978B-B57E-DCBD-D739-53A32A5E19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6FE3F-BFC8-4744-D5A2-50B0FA7ADFC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E5B83ED-67C5-17EA-3E52-30EB41F5FA5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9FE961A-67B5-1CB2-C60A-BE386315800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D2DCB51-7F0D-72A7-BF91-879524C7FE7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30B68C3-3FE4-F73C-B530-D02870E4A71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94B19B6-9CBD-E0C5-8E44-3C4F8750920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43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rtl="0" fontAlgn="base"/>
            <a:r>
              <a:rPr lang="en-US" b="1" dirty="0"/>
              <a:t>DiskANN</a:t>
            </a:r>
            <a:r>
              <a:rPr lang="en-US" dirty="0"/>
              <a:t> (Disk Accelerated Nearest Neighbors) is a scalable, graph-based algorithm developed by Microsoft for </a:t>
            </a:r>
            <a:r>
              <a:rPr lang="en-US" b="1" dirty="0"/>
              <a:t>approximate nearest neighbor (ANN)</a:t>
            </a:r>
            <a:r>
              <a:rPr lang="en-US" dirty="0"/>
              <a:t> search, specifically designed to handle </a:t>
            </a:r>
            <a:r>
              <a:rPr lang="en-US" b="1" dirty="0"/>
              <a:t>massive datasets</a:t>
            </a:r>
            <a:r>
              <a:rPr lang="en-US" dirty="0"/>
              <a:t> that can't fit entirely in memory</a:t>
            </a:r>
          </a:p>
          <a:p>
            <a:pPr rtl="0" fontAlgn="base"/>
            <a:endParaRPr lang="en-US" sz="882" b="0" i="0" u="none" strike="noStrike" kern="1200" dirty="0">
              <a:solidFill>
                <a:schemeClr val="tx1"/>
              </a:solidFill>
              <a:effectLst/>
              <a:latin typeface="Segoe UI" panose="020B0502040204020203" pitchFamily="34" charset="0"/>
              <a:ea typeface="+mn-ea"/>
              <a:cs typeface="+mn-cs"/>
            </a:endParaRPr>
          </a:p>
          <a:p>
            <a:pPr rtl="0" fontAlgn="base"/>
            <a:r>
              <a:rPr lang="en-US" b="1" dirty="0"/>
              <a:t>KNN</a:t>
            </a:r>
            <a:r>
              <a:rPr lang="en-US" dirty="0"/>
              <a:t>, or </a:t>
            </a:r>
            <a:r>
              <a:rPr lang="en-US" b="1" dirty="0"/>
              <a:t>K-Nearest Neighbors</a:t>
            </a:r>
            <a:r>
              <a:rPr lang="en-US" dirty="0"/>
              <a:t>, is a simple yet powerful </a:t>
            </a:r>
            <a:r>
              <a:rPr lang="en-US" b="1" dirty="0"/>
              <a:t>machine learning algorithm</a:t>
            </a:r>
            <a:r>
              <a:rPr lang="en-US" dirty="0"/>
              <a:t> used for both </a:t>
            </a:r>
            <a:r>
              <a:rPr lang="en-US" b="1" dirty="0"/>
              <a:t>classification</a:t>
            </a:r>
            <a:r>
              <a:rPr lang="en-US" dirty="0"/>
              <a:t> and </a:t>
            </a:r>
            <a:r>
              <a:rPr lang="en-US" b="1" dirty="0"/>
              <a:t>regression</a:t>
            </a:r>
            <a:r>
              <a:rPr lang="en-US" dirty="0"/>
              <a:t> tasks.</a:t>
            </a:r>
            <a:endParaRPr lang="en-US" sz="882" b="0" i="0" u="none" strike="noStrike" kern="1200" dirty="0">
              <a:solidFill>
                <a:schemeClr val="tx1"/>
              </a:solidFill>
              <a:effectLst/>
              <a:latin typeface="Segoe UI" panose="020B0502040204020203" pitchFamily="34" charset="0"/>
              <a:ea typeface="+mn-ea"/>
              <a:cs typeface="+mn-cs"/>
            </a:endParaRPr>
          </a:p>
          <a:p>
            <a:pPr rtl="0" fontAlgn="base"/>
            <a:endParaRPr lang="en-US" sz="882" b="0" i="0" u="none" strike="noStrike" kern="1200" dirty="0">
              <a:solidFill>
                <a:schemeClr val="tx1"/>
              </a:solidFill>
              <a:effectLst/>
              <a:latin typeface="Segoe UI" panose="020B0502040204020203" pitchFamily="34" charset="0"/>
              <a:ea typeface="+mn-ea"/>
              <a:cs typeface="+mn-cs"/>
            </a:endParaRPr>
          </a:p>
          <a:p>
            <a:pPr rtl="0" fontAlgn="base"/>
            <a:endParaRPr lang="en-US" sz="882" b="0" i="0" u="none" strike="noStrike" kern="1200" dirty="0">
              <a:solidFill>
                <a:schemeClr val="tx1"/>
              </a:solidFill>
              <a:effectLst/>
              <a:latin typeface="Segoe UI" panose="020B0502040204020203" pitchFamily="34" charset="0"/>
              <a:ea typeface="+mn-ea"/>
              <a:cs typeface="+mn-cs"/>
            </a:endParaRPr>
          </a:p>
          <a:p>
            <a:pPr rtl="0" fontAlgn="base"/>
            <a:r>
              <a:rPr lang="en-US" sz="882" b="0" i="0" u="none" strike="noStrike" kern="1200" dirty="0">
                <a:solidFill>
                  <a:schemeClr val="tx1"/>
                </a:solidFill>
                <a:effectLst/>
                <a:latin typeface="Segoe UI" panose="020B0502040204020203" pitchFamily="34" charset="0"/>
                <a:ea typeface="+mn-ea"/>
                <a:cs typeface="+mn-cs"/>
              </a:rPr>
              <a:t>So what capabilities actually exist for this built-in concept doing RAG patterns in the engine?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Number one, we are now a vector store because we have a new vector datatype, and we support a vector index based on DiskANN technologies.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There is this idea of model management, model interfaces ground-to-cloud using REST APIs. We'll show you in a second an example of actually how that works.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We'll be able to do embedding. So you'll be able to do Chunking your text data as you need per how much data you have and built-in T-SQL commands to generate embeddings to put in these native datatypes. Once you do that, what are you going to do with it?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You're going to do a vector search or similarity search. And there's going to be two different ways you can do it. We are going to show you an example of what's called a Vector Distance today. When we have our DiskANN index in place, you'll do something called a vector search.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And then, finally, it's not just about doing T-SQL commands. We will integrate with very popular frameworks like </a:t>
            </a:r>
            <a:r>
              <a:rPr lang="en-US" sz="882" b="0" i="0" u="none" strike="noStrike" kern="1200" dirty="0" err="1">
                <a:solidFill>
                  <a:schemeClr val="tx1"/>
                </a:solidFill>
                <a:effectLst/>
                <a:latin typeface="Segoe UI" panose="020B0502040204020203" pitchFamily="34" charset="0"/>
                <a:ea typeface="+mn-ea"/>
                <a:cs typeface="+mn-cs"/>
              </a:rPr>
              <a:t>LangChain</a:t>
            </a:r>
            <a:r>
              <a:rPr lang="en-US" sz="882" b="0" i="0" u="none" strike="noStrike" kern="1200" dirty="0">
                <a:solidFill>
                  <a:schemeClr val="tx1"/>
                </a:solidFill>
                <a:effectLst/>
                <a:latin typeface="Segoe UI" panose="020B0502040204020203" pitchFamily="34" charset="0"/>
                <a:ea typeface="+mn-ea"/>
                <a:cs typeface="+mn-cs"/>
              </a:rPr>
              <a:t>, Semantic Kernel, and Entity Core Framework.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Let’s take a look at how this works</a:t>
            </a:r>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908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rtl="0" fontAlgn="base"/>
            <a:r>
              <a:rPr lang="en-US" sz="882" b="0" i="0" u="none" strike="noStrike" kern="1200">
                <a:solidFill>
                  <a:schemeClr val="tx1"/>
                </a:solidFill>
                <a:effectLst/>
                <a:latin typeface="Segoe UI" panose="020B0502040204020203" pitchFamily="34" charset="0"/>
                <a:ea typeface="+mn-ea"/>
                <a:cs typeface="+mn-cs"/>
              </a:rPr>
              <a:t>First of all, you're going to be able to use T-SQL to create embeddings based on a connection through a REST API with language interfaces.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You are not going to be loading models in the engine. You're going to use REST API. And look at some of the ones you might see out here like Azure OpenAI, or OpenAI on the cloud or NVIDIA Triton Server, </a:t>
            </a:r>
            <a:r>
              <a:rPr lang="en-US" sz="882" b="0" i="0" u="none" strike="noStrike" kern="1200" err="1">
                <a:solidFill>
                  <a:schemeClr val="tx1"/>
                </a:solidFill>
                <a:effectLst/>
                <a:latin typeface="Segoe UI" panose="020B0502040204020203" pitchFamily="34" charset="0"/>
                <a:ea typeface="+mn-ea"/>
                <a:cs typeface="+mn-cs"/>
              </a:rPr>
              <a:t>Ollama</a:t>
            </a:r>
            <a:r>
              <a:rPr lang="en-US" sz="882" b="0" i="0" u="none" strike="noStrike" kern="1200">
                <a:solidFill>
                  <a:schemeClr val="tx1"/>
                </a:solidFill>
                <a:effectLst/>
                <a:latin typeface="Segoe UI" panose="020B0502040204020203" pitchFamily="34" charset="0"/>
                <a:ea typeface="+mn-ea"/>
                <a:cs typeface="+mn-cs"/>
              </a:rPr>
              <a:t>, or </a:t>
            </a:r>
            <a:r>
              <a:rPr lang="en-US" sz="882" b="0" i="0" u="none" strike="noStrike" kern="1200" err="1">
                <a:solidFill>
                  <a:schemeClr val="tx1"/>
                </a:solidFill>
                <a:effectLst/>
                <a:latin typeface="Segoe UI" panose="020B0502040204020203" pitchFamily="34" charset="0"/>
                <a:ea typeface="+mn-ea"/>
                <a:cs typeface="+mn-cs"/>
              </a:rPr>
              <a:t>KServe</a:t>
            </a:r>
            <a:r>
              <a:rPr lang="en-US" sz="882" b="0" i="0" u="none" strike="noStrike" kern="1200">
                <a:solidFill>
                  <a:schemeClr val="tx1"/>
                </a:solidFill>
                <a:effectLst/>
                <a:latin typeface="Segoe UI" panose="020B0502040204020203" pitchFamily="34" charset="0"/>
                <a:ea typeface="+mn-ea"/>
                <a:cs typeface="+mn-cs"/>
              </a:rPr>
              <a:t>, </a:t>
            </a:r>
            <a:r>
              <a:rPr lang="en-US" sz="882" b="0" i="0" u="none" strike="noStrike" kern="1200" err="1">
                <a:solidFill>
                  <a:schemeClr val="tx1"/>
                </a:solidFill>
                <a:effectLst/>
                <a:latin typeface="Segoe UI" panose="020B0502040204020203" pitchFamily="34" charset="0"/>
                <a:ea typeface="+mn-ea"/>
                <a:cs typeface="+mn-cs"/>
              </a:rPr>
              <a:t>vLLM</a:t>
            </a:r>
            <a:r>
              <a:rPr lang="en-US" sz="882" b="0" i="0" u="none" strike="noStrike" kern="1200">
                <a:solidFill>
                  <a:schemeClr val="tx1"/>
                </a:solidFill>
                <a:effectLst/>
                <a:latin typeface="Segoe UI" panose="020B0502040204020203" pitchFamily="34" charset="0"/>
                <a:ea typeface="+mn-ea"/>
                <a:cs typeface="+mn-cs"/>
              </a:rPr>
              <a:t>.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Get ready to learn a whole new language if you're a SQL person. It's actually quite fun, by the way. And then different types of models you've seen in the industry that are now available to you. Even something really fun called Hugging Face if you've heard of that.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So now with SQL, you have all these choices for models running outside the engine, but T-SQL allows you to create these embeddings based on your data and store them in a column in SQL Server.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Then you will take a prompt, generate another embedding for that prompt, and now be able to do a vector search to compare the embedding, the number of the prompt, with what's in the actual database.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That's what is called a </a:t>
            </a:r>
            <a:r>
              <a:rPr lang="en-US" sz="882" b="1" i="0" u="none" strike="noStrike" kern="1200">
                <a:solidFill>
                  <a:schemeClr val="tx1"/>
                </a:solidFill>
                <a:effectLst/>
                <a:latin typeface="Segoe UI" panose="020B0502040204020203" pitchFamily="34" charset="0"/>
                <a:ea typeface="+mn-ea"/>
                <a:cs typeface="+mn-cs"/>
              </a:rPr>
              <a:t>vector search</a:t>
            </a:r>
            <a:r>
              <a:rPr lang="en-US" sz="882" b="0" i="0" u="none" strike="noStrike" kern="1200">
                <a:solidFill>
                  <a:schemeClr val="tx1"/>
                </a:solidFill>
                <a:effectLst/>
                <a:latin typeface="Segoe UI" panose="020B0502040204020203" pitchFamily="34" charset="0"/>
                <a:ea typeface="+mn-ea"/>
                <a:cs typeface="+mn-cs"/>
              </a:rPr>
              <a:t>. It's a smarter way to search. You're searching now based on natural language statements. Then you would add other filters, like you used to in SQL Server, giving you that power of what they call a </a:t>
            </a:r>
            <a:r>
              <a:rPr lang="en-US" sz="882" b="1" i="0" u="none" strike="noStrike" kern="1200">
                <a:solidFill>
                  <a:schemeClr val="tx1"/>
                </a:solidFill>
                <a:effectLst/>
                <a:latin typeface="Segoe UI" panose="020B0502040204020203" pitchFamily="34" charset="0"/>
                <a:ea typeface="+mn-ea"/>
                <a:cs typeface="+mn-cs"/>
              </a:rPr>
              <a:t>hybrid search</a:t>
            </a:r>
            <a:r>
              <a:rPr lang="en-US" sz="882" b="0" i="0" u="none" strike="noStrike" kern="1200">
                <a:solidFill>
                  <a:schemeClr val="tx1"/>
                </a:solidFill>
                <a:effectLst/>
                <a:latin typeface="Segoe UI" panose="020B0502040204020203" pitchFamily="34" charset="0"/>
                <a:ea typeface="+mn-ea"/>
                <a:cs typeface="+mn-cs"/>
              </a:rPr>
              <a:t>.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In addition, at some point, you may say, hey, I want to use Azure OpenAI, but I want to do it more securely, and Azure Arc is going to allow you to do that – and we’ll show you that a little bit later.</a:t>
            </a:r>
            <a:r>
              <a:rPr lang="en-US" sz="882" b="0" i="0" kern="1200">
                <a:solidFill>
                  <a:schemeClr val="tx1"/>
                </a:solidFill>
                <a:effectLst/>
                <a:latin typeface="Segoe UI" panose="020B0502040204020203" pitchFamily="34" charset="0"/>
                <a:ea typeface="+mn-ea"/>
                <a:cs typeface="+mn-cs"/>
              </a:rPr>
              <a:t>​</a:t>
            </a:r>
            <a:br>
              <a:rPr lang="en-US" sz="882" b="0" i="0" kern="1200">
                <a:solidFill>
                  <a:schemeClr val="tx1"/>
                </a:solidFill>
                <a:effectLst/>
                <a:latin typeface="Segoe UI" panose="020B0502040204020203" pitchFamily="34" charset="0"/>
                <a:ea typeface="+mn-ea"/>
                <a:cs typeface="+mn-cs"/>
              </a:rPr>
            </a:br>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Now, afterward, you may need to create new embeddings with new rows or update your embeddings with changes you've made based on changes in your data. And then here's another cool story for extensibility. This system-stored procedure will allow you to connect to any model you want.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So let's say it's not one of these model interfaces you see on your screen, I want to connect to something different, you can use this system-stored procedure to do it. And again, I want to emphasize this, </a:t>
            </a:r>
            <a:r>
              <a:rPr lang="en-US" sz="882" b="1" i="0" u="none" strike="noStrike" kern="1200">
                <a:solidFill>
                  <a:schemeClr val="tx1"/>
                </a:solidFill>
                <a:effectLst/>
                <a:latin typeface="Segoe UI" panose="020B0502040204020203" pitchFamily="34" charset="0"/>
                <a:ea typeface="+mn-ea"/>
                <a:cs typeface="+mn-cs"/>
              </a:rPr>
              <a:t>you control the security of this because we're using the T-SQL language to make all of this work</a:t>
            </a:r>
            <a:endParaRPr lang="en-US" sz="882" b="0" i="0" kern="1200">
              <a:solidFill>
                <a:schemeClr val="tx1"/>
              </a:solidFill>
              <a:effectLst/>
              <a:latin typeface="Segoe UI" panose="020B0502040204020203" pitchFamily="34" charset="0"/>
              <a:ea typeface="+mn-ea"/>
              <a:cs typeface="+mn-cs"/>
            </a:endParaRPr>
          </a:p>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777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88018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Cosine Distance: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Measures the cosine of the angle between two vectors.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Use Case</a:t>
            </a:r>
            <a:r>
              <a:rPr kumimoji="0" lang="en-US" altLang="en-US" b="0" i="0" u="none" strike="noStrike" cap="none" normalizeH="0" baseline="0" dirty="0">
                <a:ln>
                  <a:noFill/>
                </a:ln>
                <a:solidFill>
                  <a:schemeClr val="tx1"/>
                </a:solidFill>
                <a:effectLst/>
                <a:latin typeface="Arial" panose="020B0604020202020204" pitchFamily="34" charset="0"/>
              </a:rPr>
              <a:t>: Ideal for </a:t>
            </a:r>
            <a:r>
              <a:rPr kumimoji="0" lang="en-US" altLang="en-US" b="1" i="0" u="none" strike="noStrike" cap="none" normalizeH="0" baseline="0" dirty="0">
                <a:ln>
                  <a:noFill/>
                </a:ln>
                <a:solidFill>
                  <a:schemeClr val="tx1"/>
                </a:solidFill>
                <a:effectLst/>
                <a:latin typeface="Arial" panose="020B0604020202020204" pitchFamily="34" charset="0"/>
              </a:rPr>
              <a:t>text embeddings</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semantic similarity</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where the magnitude of the vectors is less important than their orientation.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Interpretation</a:t>
            </a:r>
            <a:r>
              <a:rPr kumimoji="0" lang="en-US" altLang="en-US" b="0" i="0" u="none" strike="noStrike" cap="none" normalizeH="0" baseline="0" dirty="0">
                <a:ln>
                  <a:noFill/>
                </a:ln>
                <a:solidFill>
                  <a:schemeClr val="tx1"/>
                </a:solidFill>
                <a:effectLst/>
                <a:latin typeface="Arial" panose="020B0604020202020204" pitchFamily="34" charset="0"/>
              </a:rPr>
              <a:t>: A value closer to 0 means the vectors are more similar. </a:t>
            </a:r>
          </a:p>
          <a:p>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22</a:t>
            </a:fld>
            <a:endParaRPr lang="en-US"/>
          </a:p>
        </p:txBody>
      </p:sp>
    </p:spTree>
    <p:extLst>
      <p:ext uri="{BB962C8B-B14F-4D97-AF65-F5344CB8AC3E}">
        <p14:creationId xmlns:p14="http://schemas.microsoft.com/office/powerpoint/2010/main" val="1807141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dirty="0"/>
              <a:t>Cosine Distance Use Case:</a:t>
            </a:r>
          </a:p>
          <a:p>
            <a:pPr>
              <a:buNone/>
            </a:pPr>
            <a:r>
              <a:rPr lang="en-US" b="1" dirty="0"/>
              <a:t>Best for</a:t>
            </a:r>
            <a:r>
              <a:rPr lang="en-US" dirty="0"/>
              <a:t>: Text embeddings, semantic similarity, document search, chatbots</a:t>
            </a:r>
          </a:p>
          <a:p>
            <a:pPr>
              <a:buNone/>
            </a:pPr>
            <a:r>
              <a:rPr lang="en-US" b="1" dirty="0"/>
              <a:t>Example Use Case</a:t>
            </a:r>
            <a:r>
              <a:rPr lang="en-US" dirty="0"/>
              <a:t>:</a:t>
            </a:r>
          </a:p>
          <a:p>
            <a:pPr marL="0" indent="0">
              <a:buNone/>
            </a:pPr>
            <a:r>
              <a:rPr lang="en-US" dirty="0"/>
              <a:t>You’re building a </a:t>
            </a:r>
            <a:r>
              <a:rPr lang="en-US" b="1" dirty="0"/>
              <a:t>semantic search engine</a:t>
            </a:r>
            <a:r>
              <a:rPr lang="en-US" dirty="0"/>
              <a:t> for support tickets or product descriptions.</a:t>
            </a:r>
          </a:p>
          <a:p>
            <a:pPr marL="0" indent="0">
              <a:buNone/>
            </a:pPr>
            <a:r>
              <a:rPr lang="en-US" dirty="0"/>
              <a:t>You want to find documents that are </a:t>
            </a:r>
            <a:r>
              <a:rPr lang="en-US" b="1" dirty="0"/>
              <a:t>contextually similar</a:t>
            </a:r>
            <a:r>
              <a:rPr lang="en-US" dirty="0"/>
              <a:t>, even if they don’t share exact keywords.</a:t>
            </a:r>
          </a:p>
          <a:p>
            <a:pPr>
              <a:buNone/>
            </a:pPr>
            <a:endParaRPr lang="en-US" b="1" dirty="0"/>
          </a:p>
          <a:p>
            <a:pPr>
              <a:buNone/>
            </a:pPr>
            <a:r>
              <a:rPr lang="en-US" b="1" dirty="0"/>
              <a:t>Why it works</a:t>
            </a:r>
            <a:r>
              <a:rPr lang="en-US" dirty="0"/>
              <a:t>: Cosine distance focuses on the </a:t>
            </a:r>
            <a:r>
              <a:rPr lang="en-US" b="1" dirty="0"/>
              <a:t>direction</a:t>
            </a:r>
            <a:r>
              <a:rPr lang="en-US" dirty="0"/>
              <a:t> of vectors, not their magnitude. This is ideal when comparing </a:t>
            </a:r>
            <a:r>
              <a:rPr lang="en-US" b="1" dirty="0"/>
              <a:t>normalized embeddings</a:t>
            </a:r>
            <a:r>
              <a:rPr lang="en-US" dirty="0"/>
              <a:t> from models like OpenAI or BERT.</a:t>
            </a:r>
          </a:p>
          <a:p>
            <a:pPr>
              <a:buNone/>
            </a:pPr>
            <a:endParaRPr lang="en-US" dirty="0"/>
          </a:p>
          <a:p>
            <a:pPr>
              <a:buNone/>
            </a:pPr>
            <a:r>
              <a:rPr lang="en-US" b="1" dirty="0"/>
              <a:t>Euclidean Distance Use Case:</a:t>
            </a:r>
          </a:p>
          <a:p>
            <a:pPr>
              <a:buNone/>
            </a:pPr>
            <a:r>
              <a:rPr lang="en-US" b="1" dirty="0"/>
              <a:t>Best for</a:t>
            </a:r>
            <a:r>
              <a:rPr lang="en-US" dirty="0"/>
              <a:t>: Image embeddings, sensor data, geospatial vectors</a:t>
            </a:r>
          </a:p>
          <a:p>
            <a:pPr>
              <a:buNone/>
            </a:pPr>
            <a:r>
              <a:rPr lang="en-US" b="1" dirty="0"/>
              <a:t>Example Use Case</a:t>
            </a:r>
            <a:r>
              <a:rPr lang="en-US" dirty="0"/>
              <a:t>:</a:t>
            </a:r>
          </a:p>
          <a:p>
            <a:pPr marL="0" indent="0">
              <a:buNone/>
            </a:pPr>
            <a:r>
              <a:rPr lang="en-US" dirty="0"/>
              <a:t>You’re storing </a:t>
            </a:r>
            <a:r>
              <a:rPr lang="en-US" b="1" dirty="0"/>
              <a:t>image feature vectors</a:t>
            </a:r>
            <a:r>
              <a:rPr lang="en-US" dirty="0"/>
              <a:t> and want to find visually similar images.</a:t>
            </a:r>
          </a:p>
          <a:p>
            <a:pPr marL="0" indent="0">
              <a:buNone/>
            </a:pPr>
            <a:r>
              <a:rPr lang="en-US" dirty="0"/>
              <a:t>You’re analyzing </a:t>
            </a:r>
            <a:r>
              <a:rPr lang="en-US" b="1" dirty="0"/>
              <a:t>IoT sensor data</a:t>
            </a:r>
            <a:r>
              <a:rPr lang="en-US" dirty="0"/>
              <a:t> where absolute differences matter.</a:t>
            </a:r>
          </a:p>
          <a:p>
            <a:pPr>
              <a:buNone/>
            </a:pPr>
            <a:endParaRPr lang="en-US" b="1" dirty="0"/>
          </a:p>
          <a:p>
            <a:pPr>
              <a:buNone/>
            </a:pPr>
            <a:r>
              <a:rPr lang="en-US" b="1" dirty="0"/>
              <a:t>Why it works</a:t>
            </a:r>
            <a:r>
              <a:rPr lang="en-US" dirty="0"/>
              <a:t>: Euclidean distance measures the </a:t>
            </a:r>
            <a:r>
              <a:rPr lang="en-US" b="1" dirty="0"/>
              <a:t>actual geometric distance</a:t>
            </a:r>
            <a:r>
              <a:rPr lang="en-US" dirty="0"/>
              <a:t> between vectors, making it suitable for use cases where </a:t>
            </a:r>
            <a:r>
              <a:rPr lang="en-US" b="1" dirty="0"/>
              <a:t>scale and magnitude</a:t>
            </a:r>
            <a:r>
              <a:rPr lang="en-US" dirty="0"/>
              <a:t> are important.</a:t>
            </a:r>
          </a:p>
          <a:p>
            <a:pPr>
              <a:buNone/>
            </a:pPr>
            <a:endParaRPr lang="en-US" dirty="0"/>
          </a:p>
          <a:p>
            <a:pPr>
              <a:buNone/>
            </a:pPr>
            <a:r>
              <a:rPr lang="en-US" b="1" dirty="0"/>
              <a:t>Dot Product (Negative) Use Case:</a:t>
            </a:r>
          </a:p>
          <a:p>
            <a:pPr marL="0" indent="0">
              <a:buNone/>
            </a:pPr>
            <a:r>
              <a:rPr lang="en-US" b="1" dirty="0"/>
              <a:t>Best for</a:t>
            </a:r>
            <a:r>
              <a:rPr lang="en-US" dirty="0"/>
              <a:t>: Recommendation systems, ranking tasks, normalized vectors</a:t>
            </a:r>
          </a:p>
          <a:p>
            <a:pPr marL="0" indent="0">
              <a:buNone/>
            </a:pPr>
            <a:endParaRPr lang="en-US" b="1" dirty="0"/>
          </a:p>
          <a:p>
            <a:pPr marL="0" indent="0">
              <a:buNone/>
            </a:pPr>
            <a:r>
              <a:rPr lang="en-US" b="1" dirty="0"/>
              <a:t>Example Use Case</a:t>
            </a:r>
            <a:r>
              <a:rPr lang="en-US" dirty="0"/>
              <a:t>:</a:t>
            </a:r>
          </a:p>
          <a:p>
            <a:pPr marL="0" indent="0">
              <a:buNone/>
            </a:pPr>
            <a:r>
              <a:rPr lang="en-US" dirty="0"/>
              <a:t>You’re building a </a:t>
            </a:r>
            <a:r>
              <a:rPr lang="en-US" b="1" dirty="0"/>
              <a:t>recommendation engine</a:t>
            </a:r>
            <a:r>
              <a:rPr lang="en-US" dirty="0"/>
              <a:t> that ranks items based on user preferences.</a:t>
            </a:r>
          </a:p>
          <a:p>
            <a:pPr marL="0" indent="0">
              <a:buNone/>
            </a:pPr>
            <a:r>
              <a:rPr lang="en-US" dirty="0"/>
              <a:t>You’re using </a:t>
            </a:r>
            <a:r>
              <a:rPr lang="en-US" b="1" dirty="0"/>
              <a:t>transformer-based models</a:t>
            </a:r>
            <a:r>
              <a:rPr lang="en-US" dirty="0"/>
              <a:t> that output normalized embeddings.</a:t>
            </a:r>
          </a:p>
          <a:p>
            <a:pPr marL="0" indent="0">
              <a:buNone/>
            </a:pPr>
            <a:endParaRPr lang="en-US" b="1" dirty="0"/>
          </a:p>
          <a:p>
            <a:pPr marL="0" indent="0">
              <a:buNone/>
            </a:pPr>
            <a:r>
              <a:rPr lang="en-US" b="1" dirty="0"/>
              <a:t>Why it works</a:t>
            </a:r>
            <a:r>
              <a:rPr lang="en-US" dirty="0"/>
              <a:t>: Dot product emphasizes </a:t>
            </a:r>
            <a:r>
              <a:rPr lang="en-US" b="1" dirty="0"/>
              <a:t>alignment</a:t>
            </a:r>
            <a:r>
              <a:rPr lang="en-US" dirty="0"/>
              <a:t> between vectors. SQL Server uses the </a:t>
            </a:r>
            <a:r>
              <a:rPr lang="en-US" b="1" dirty="0"/>
              <a:t>negative dot product</a:t>
            </a:r>
            <a:r>
              <a:rPr lang="en-US" dirty="0"/>
              <a:t> to treat it as a distance metric—lower values mean better matches.</a:t>
            </a:r>
          </a:p>
          <a:p>
            <a:pPr>
              <a:buNone/>
            </a:pPr>
            <a:endParaRPr lang="en-US" b="1" dirty="0"/>
          </a:p>
          <a:p>
            <a:pPr>
              <a:buNone/>
            </a:pPr>
            <a:endParaRPr lang="en-US" b="1" dirty="0"/>
          </a:p>
          <a:p>
            <a:pPr>
              <a:buNone/>
            </a:pPr>
            <a:endParaRPr lang="en-US" b="1" dirty="0"/>
          </a:p>
        </p:txBody>
      </p:sp>
      <p:sp>
        <p:nvSpPr>
          <p:cNvPr id="4" name="Slide Number Placeholder 3"/>
          <p:cNvSpPr>
            <a:spLocks noGrp="1"/>
          </p:cNvSpPr>
          <p:nvPr>
            <p:ph type="sldNum" sz="quarter" idx="5"/>
          </p:nvPr>
        </p:nvSpPr>
        <p:spPr/>
        <p:txBody>
          <a:bodyPr/>
          <a:lstStyle/>
          <a:p>
            <a:fld id="{CAA98A92-71A7-4028-B258-5DE0B8E82D66}" type="slidenum">
              <a:rPr lang="en-US" smtClean="0"/>
              <a:t>23</a:t>
            </a:fld>
            <a:endParaRPr lang="en-US"/>
          </a:p>
        </p:txBody>
      </p:sp>
    </p:spTree>
    <p:extLst>
      <p:ext uri="{BB962C8B-B14F-4D97-AF65-F5344CB8AC3E}">
        <p14:creationId xmlns:p14="http://schemas.microsoft.com/office/powerpoint/2010/main" val="1381331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A48E9-F7EB-D38B-4EE5-B973F45C4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D51E5-FAC3-8F93-6199-75B3CD42DD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F9DDF97-C37A-1C30-FCA3-F5B925F9F7F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151E27B-B7AA-51AF-0398-5C1C512FE8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B7117D-2BD9-404C-A480-3ADF98323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420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85137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EDF09-EAA7-8486-E098-4BA2DF3A41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7351F-6FA8-201E-595A-18B02D869DB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CED708E-71DE-BB1C-4847-B5BC67E7C2D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DDD2FB5-7D6E-A2BE-19E3-2713C496D39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B1DD111-6BB2-5F93-2BC7-CFDA5272555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D01FA950-3F29-5610-7B33-D61EF3B77AD5}"/>
              </a:ext>
            </a:extLst>
          </p:cNvPr>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a:extLst>
              <a:ext uri="{FF2B5EF4-FFF2-40B4-BE49-F238E27FC236}">
                <a16:creationId xmlns:a16="http://schemas.microsoft.com/office/drawing/2014/main" id="{15AF252D-E00E-1C88-4232-0CDC037786FF}"/>
              </a:ext>
            </a:extLst>
          </p:cNvPr>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175677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02154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D3BCB-2CDA-F562-DD80-CAB81A6F7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EB2C2-BB14-A992-9C48-FC5CB310B53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E0A8568-EC53-17BD-7C4A-7030B797194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C55A994-D8E9-6371-723D-834EAE33CDF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C601314-05A3-ACCF-B691-1E96E6E6D17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030C5B3-B93E-345C-E726-D3B21899A19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BC202EA-8190-05D7-97F5-4BA67AD20FE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674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616DC-47CF-6681-AFC7-748E52C95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CAD70-0439-E216-8828-3B2AAB12C2B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C62D245-1CD8-6E95-9B2E-70FA8F4B871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A7D5641-D348-7565-3EAB-AE4926E75589}"/>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EA0555A6-15CE-F13A-B26D-F783581B8854}"/>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E468E5-07CC-D322-B835-35038EF5A454}"/>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23272F2E-29B5-3C57-4AAD-116D0C665F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1358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C56FE-1002-B7EF-02BA-E2A509E7C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E7279-ECB4-6701-39E6-C435685C310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FACC205-DBA6-830F-3A66-E756DD227311}"/>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78FEA70F-8A33-90B2-504D-F04207D124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B7117D-2BD9-404C-A480-3ADF98323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191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8717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rtl="0" fontAlgn="base"/>
            <a:r>
              <a:rPr lang="en-US" sz="882" b="0" i="0" u="none" strike="noStrike" kern="1200">
                <a:solidFill>
                  <a:schemeClr val="tx1"/>
                </a:solidFill>
                <a:effectLst/>
                <a:latin typeface="Segoe UI" panose="020B0502040204020203" pitchFamily="34" charset="0"/>
                <a:ea typeface="+mn-ea"/>
                <a:cs typeface="+mn-cs"/>
              </a:rPr>
              <a:t>If you've not seen the great story of Data API Builder, you can now use </a:t>
            </a:r>
            <a:r>
              <a:rPr lang="en-US" sz="882" b="0" i="0" u="none" strike="noStrike" kern="1200" err="1">
                <a:solidFill>
                  <a:schemeClr val="tx1"/>
                </a:solidFill>
                <a:effectLst/>
                <a:latin typeface="Segoe UI" panose="020B0502040204020203" pitchFamily="34" charset="0"/>
                <a:ea typeface="+mn-ea"/>
                <a:cs typeface="+mn-cs"/>
              </a:rPr>
              <a:t>GraphQL</a:t>
            </a:r>
            <a:r>
              <a:rPr lang="en-US" sz="882" b="0" i="0" u="none" strike="noStrike" kern="1200">
                <a:solidFill>
                  <a:schemeClr val="tx1"/>
                </a:solidFill>
                <a:effectLst/>
                <a:latin typeface="Segoe UI" panose="020B0502040204020203" pitchFamily="34" charset="0"/>
                <a:ea typeface="+mn-ea"/>
                <a:cs typeface="+mn-cs"/>
              </a:rPr>
              <a:t> to connect to SQL Server itself, really reducing the code for your applications. But we know you want JSON, so now we have a JSON datatype, a JSON index is coming, and updated T-SQL functions on top of that. we've got a small demonstration to show you how that works.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If you like Regular Expressions, we have Regular Expressions support inside the T-SQL language now, and other new T-SQL functions coming in this release.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If you're a Kafka fan, there is chain streaming now. You're going to be able to support the ability to consume transaction log changes in a stream and support applications that run with Azure Event Hub, Kafka, and even Fabric Real-Time Analytics.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And then I mentioned the REST API support, so it'll allow you to go to do any REST point, not just AI models. So a lot of rich things coming in the developer space for SQL Server 2025. </a:t>
            </a:r>
            <a:endParaRPr lang="en-US" sz="882" b="0" i="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5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2 min 12 secs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5364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785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66686-CBD0-5A82-5B60-D0742AE85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0F478-FEFC-8F24-4D2F-AECA15E7857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DE63448-AE0F-A28F-7AC9-781914D202AD}"/>
              </a:ext>
            </a:extLst>
          </p:cNvPr>
          <p:cNvSpPr>
            <a:spLocks noGrp="1"/>
          </p:cNvSpPr>
          <p:nvPr>
            <p:ph type="body" idx="1"/>
          </p:nvPr>
        </p:nvSpPr>
        <p:spPr/>
        <p:txBody>
          <a:bodyPr/>
          <a:lstStyle/>
          <a:p>
            <a:r>
              <a:rPr lang="en-US" sz="800"/>
              <a:t>DH &amp; Bob both cover this slide, call out AMD &amp; SQL Call to actions and close out. </a:t>
            </a:r>
          </a:p>
        </p:txBody>
      </p:sp>
      <p:sp>
        <p:nvSpPr>
          <p:cNvPr id="4" name="Header Placeholder 3">
            <a:extLst>
              <a:ext uri="{FF2B5EF4-FFF2-40B4-BE49-F238E27FC236}">
                <a16:creationId xmlns:a16="http://schemas.microsoft.com/office/drawing/2014/main" id="{4C62D020-02D1-7102-F1E9-6E6791BB07E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A03B957-EA59-A768-11C1-36865E87B72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BC32E27-BBF6-313A-912E-5A2219C5447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E1F975D-4FA3-4E26-CAAD-96C38345B56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739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3  mins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5681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1 min 44 secs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1919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1 min 9 secs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19028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F88F3-4D8F-DE3C-EA37-2B3E8A0F5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B022FF-1B6C-A024-4976-B806EBDA256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F50B76C-0807-EE76-799B-EAEA74E5D4C0}"/>
              </a:ext>
            </a:extLst>
          </p:cNvPr>
          <p:cNvSpPr>
            <a:spLocks noGrp="1"/>
          </p:cNvSpPr>
          <p:nvPr>
            <p:ph type="body" idx="1"/>
          </p:nvPr>
        </p:nvSpPr>
        <p:spPr/>
        <p:txBody>
          <a:bodyPr/>
          <a:lstStyle/>
          <a:p>
            <a:r>
              <a:rPr lang="en-US"/>
              <a:t>3  mins</a:t>
            </a:r>
          </a:p>
        </p:txBody>
      </p:sp>
      <p:sp>
        <p:nvSpPr>
          <p:cNvPr id="4" name="Header Placeholder 3">
            <a:extLst>
              <a:ext uri="{FF2B5EF4-FFF2-40B4-BE49-F238E27FC236}">
                <a16:creationId xmlns:a16="http://schemas.microsoft.com/office/drawing/2014/main" id="{3CD9D61A-6C58-0098-83F6-86FE8565BE57}"/>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5F2E520E-4CD0-BE64-4235-061BD1700A33}"/>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9ED6EF-0DB2-345C-E913-E76E91130FE7}"/>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043FD0B8-EF29-6E58-2022-EBCCD97608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95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Muazma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49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93B9F-9E06-EEAC-B359-4541BADF64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7F7A1E-E2C9-CAB0-7B89-4B1D063609C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6653407-FA1D-C22F-8508-FB21536B7AF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2 mins 20 secs</a:t>
            </a:r>
          </a:p>
          <a:p>
            <a:r>
              <a:rPr lang="en-US"/>
              <a:t>Bob to cover</a:t>
            </a:r>
          </a:p>
        </p:txBody>
      </p:sp>
      <p:sp>
        <p:nvSpPr>
          <p:cNvPr id="4" name="Header Placeholder 3">
            <a:extLst>
              <a:ext uri="{FF2B5EF4-FFF2-40B4-BE49-F238E27FC236}">
                <a16:creationId xmlns:a16="http://schemas.microsoft.com/office/drawing/2014/main" id="{313F533F-099F-B141-639C-525EE85B20B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616DEC0-0428-CD71-5DAE-46CEAD15CF0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8270DF7-F807-8AE7-62DF-8FE4EA52B31E}"/>
              </a:ext>
            </a:extLst>
          </p:cNvPr>
          <p:cNvSpPr>
            <a:spLocks noGrp="1"/>
          </p:cNvSpPr>
          <p:nvPr>
            <p:ph type="dt" idx="1"/>
          </p:nvPr>
        </p:nvSpPr>
        <p:spPr/>
        <p:txBody>
          <a:bodyPr/>
          <a:lstStyle/>
          <a:p>
            <a:fld id="{386CE63F-9E7F-4C04-9D0D-FCA25A8E9E86}" type="datetime8">
              <a:rPr lang="en-US" smtClean="0"/>
              <a:t>10/22/2025 4:10 PM</a:t>
            </a:fld>
            <a:endParaRPr lang="en-US"/>
          </a:p>
        </p:txBody>
      </p:sp>
      <p:sp>
        <p:nvSpPr>
          <p:cNvPr id="7" name="Slide Number Placeholder 6">
            <a:extLst>
              <a:ext uri="{FF2B5EF4-FFF2-40B4-BE49-F238E27FC236}">
                <a16:creationId xmlns:a16="http://schemas.microsoft.com/office/drawing/2014/main" id="{6E13CBA3-393E-9F8E-339E-B42A95BEC281}"/>
              </a:ext>
            </a:extLst>
          </p:cNvPr>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161644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291417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59B62-89CB-9CE2-BF35-6C0F966BDD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16C08-CB0C-23D2-0E16-5F0D3FB7214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2416F41-66CB-A516-ED46-643E2EEA397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2 mins 20 secs</a:t>
            </a:r>
          </a:p>
          <a:p>
            <a:r>
              <a:rPr lang="en-US"/>
              <a:t>Bob to cover</a:t>
            </a:r>
          </a:p>
        </p:txBody>
      </p:sp>
      <p:sp>
        <p:nvSpPr>
          <p:cNvPr id="4" name="Header Placeholder 3">
            <a:extLst>
              <a:ext uri="{FF2B5EF4-FFF2-40B4-BE49-F238E27FC236}">
                <a16:creationId xmlns:a16="http://schemas.microsoft.com/office/drawing/2014/main" id="{9C5815F7-A9EF-AFBF-89EB-E266CA90A81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40A3E59-654D-7BF9-26B6-79520583033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34B12F5-CA61-61D3-4832-928FD958047E}"/>
              </a:ext>
            </a:extLst>
          </p:cNvPr>
          <p:cNvSpPr>
            <a:spLocks noGrp="1"/>
          </p:cNvSpPr>
          <p:nvPr>
            <p:ph type="dt" idx="1"/>
          </p:nvPr>
        </p:nvSpPr>
        <p:spPr/>
        <p:txBody>
          <a:bodyPr/>
          <a:lstStyle/>
          <a:p>
            <a:fld id="{386CE63F-9E7F-4C04-9D0D-FCA25A8E9E86}" type="datetime8">
              <a:rPr lang="en-US" smtClean="0"/>
              <a:t>10/22/2025 4:10 PM</a:t>
            </a:fld>
            <a:endParaRPr lang="en-US"/>
          </a:p>
        </p:txBody>
      </p:sp>
      <p:sp>
        <p:nvSpPr>
          <p:cNvPr id="7" name="Slide Number Placeholder 6">
            <a:extLst>
              <a:ext uri="{FF2B5EF4-FFF2-40B4-BE49-F238E27FC236}">
                <a16:creationId xmlns:a16="http://schemas.microsoft.com/office/drawing/2014/main" id="{067C1D02-6A5C-7865-B8C4-FA67228AAA0A}"/>
              </a:ext>
            </a:extLst>
          </p:cNvPr>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939547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7E461-B095-E8F9-C584-B289EC12F2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CC92A-6C68-B6B6-0424-201E703C67F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9901A0B-B73D-E671-50D5-F25F895F147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AD1DC3D-97B6-D36D-DCB6-726E7EFC123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0DE25BC3-9BE0-55B7-810B-E33D2AE5334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3B8E08B4-2656-8818-A92D-3D078D62F045}"/>
              </a:ext>
            </a:extLst>
          </p:cNvPr>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a:extLst>
              <a:ext uri="{FF2B5EF4-FFF2-40B4-BE49-F238E27FC236}">
                <a16:creationId xmlns:a16="http://schemas.microsoft.com/office/drawing/2014/main" id="{90CDCE30-2B90-6C29-B95C-703AA40BF681}"/>
              </a:ext>
            </a:extLst>
          </p:cNvPr>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643838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18B3A-EE56-11EC-489F-0F4DA3D333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F1D015-9C52-9383-D4BB-FB621CEB211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C807F5E-B015-A539-4898-0916F1D6C26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2 mins 20 secs</a:t>
            </a:r>
          </a:p>
          <a:p>
            <a:r>
              <a:rPr lang="en-US"/>
              <a:t>Bob to cover</a:t>
            </a:r>
          </a:p>
        </p:txBody>
      </p:sp>
      <p:sp>
        <p:nvSpPr>
          <p:cNvPr id="4" name="Header Placeholder 3">
            <a:extLst>
              <a:ext uri="{FF2B5EF4-FFF2-40B4-BE49-F238E27FC236}">
                <a16:creationId xmlns:a16="http://schemas.microsoft.com/office/drawing/2014/main" id="{046735A9-426B-D083-A7CE-54AE144B9DA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704F8B8-8258-8D3D-AAEE-18B0E42A787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3E178-2645-15AA-0F20-3991AA8CAFF1}"/>
              </a:ext>
            </a:extLst>
          </p:cNvPr>
          <p:cNvSpPr>
            <a:spLocks noGrp="1"/>
          </p:cNvSpPr>
          <p:nvPr>
            <p:ph type="dt" idx="1"/>
          </p:nvPr>
        </p:nvSpPr>
        <p:spPr/>
        <p:txBody>
          <a:bodyPr/>
          <a:lstStyle/>
          <a:p>
            <a:fld id="{386CE63F-9E7F-4C04-9D0D-FCA25A8E9E86}" type="datetime8">
              <a:rPr lang="en-US" smtClean="0"/>
              <a:t>10/22/2025 4:10 PM</a:t>
            </a:fld>
            <a:endParaRPr lang="en-US"/>
          </a:p>
        </p:txBody>
      </p:sp>
      <p:sp>
        <p:nvSpPr>
          <p:cNvPr id="7" name="Slide Number Placeholder 6">
            <a:extLst>
              <a:ext uri="{FF2B5EF4-FFF2-40B4-BE49-F238E27FC236}">
                <a16:creationId xmlns:a16="http://schemas.microsoft.com/office/drawing/2014/main" id="{EEDE76F3-F03A-4582-4AA7-C2454ADBF951}"/>
              </a:ext>
            </a:extLst>
          </p:cNvPr>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99397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43D4F-4D80-613A-FEBA-6A8700F93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3DD53-4F00-BF36-E3FA-B9C7833B966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BC6C116-54E1-8603-B1CE-8F3BB45F5819}"/>
              </a:ext>
            </a:extLst>
          </p:cNvPr>
          <p:cNvSpPr>
            <a:spLocks noGrp="1"/>
          </p:cNvSpPr>
          <p:nvPr>
            <p:ph type="body" idx="1"/>
          </p:nvPr>
        </p:nvSpPr>
        <p:spPr/>
        <p:txBody>
          <a:bodyPr/>
          <a:lstStyle/>
          <a:p>
            <a:r>
              <a:rPr lang="en-US" sz="882" b="1" i="0" u="none" strike="noStrike" kern="1200">
                <a:solidFill>
                  <a:schemeClr val="tx1"/>
                </a:solidFill>
                <a:effectLst/>
                <a:latin typeface="Segoe UI" panose="020B0502040204020203" pitchFamily="34" charset="0"/>
                <a:ea typeface="+mn-ea"/>
                <a:cs typeface="+mn-cs"/>
              </a:rPr>
              <a:t>SQL Server 2025</a:t>
            </a:r>
            <a:r>
              <a:rPr lang="en-US" sz="882" b="0" i="0" u="none" strike="noStrike" kern="1200">
                <a:solidFill>
                  <a:schemeClr val="tx1"/>
                </a:solidFill>
                <a:effectLst/>
                <a:latin typeface="Segoe UI" panose="020B0502040204020203" pitchFamily="34" charset="0"/>
                <a:ea typeface="+mn-ea"/>
                <a:cs typeface="+mn-cs"/>
              </a:rPr>
              <a:t>, is an enterprise AI-ready database from ground to cloud.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This new version has </a:t>
            </a:r>
            <a:r>
              <a:rPr lang="en-US" sz="882" b="1" i="0" u="none" strike="noStrike" kern="1200">
                <a:solidFill>
                  <a:schemeClr val="tx1"/>
                </a:solidFill>
                <a:effectLst/>
                <a:latin typeface="Segoe UI" panose="020B0502040204020203" pitchFamily="34" charset="0"/>
                <a:ea typeface="+mn-ea"/>
                <a:cs typeface="+mn-cs"/>
              </a:rPr>
              <a:t>AI built-in</a:t>
            </a:r>
            <a:r>
              <a:rPr lang="en-US" sz="882" b="0" i="0" u="none" strike="noStrike" kern="1200">
                <a:solidFill>
                  <a:schemeClr val="tx1"/>
                </a:solidFill>
                <a:effectLst/>
                <a:latin typeface="Segoe UI" panose="020B0502040204020203" pitchFamily="34" charset="0"/>
                <a:ea typeface="+mn-ea"/>
                <a:cs typeface="+mn-cs"/>
              </a:rPr>
              <a:t>, simplifying AI application development and retrieval augmented generation (RAG) patterns with secure, performant, and easy-to-use </a:t>
            </a:r>
            <a:r>
              <a:rPr lang="en-US" sz="882" b="1" i="0" u="none" strike="noStrike" kern="1200">
                <a:solidFill>
                  <a:schemeClr val="tx1"/>
                </a:solidFill>
                <a:effectLst/>
                <a:latin typeface="Segoe UI" panose="020B0502040204020203" pitchFamily="34" charset="0"/>
                <a:ea typeface="+mn-ea"/>
                <a:cs typeface="+mn-cs"/>
              </a:rPr>
              <a:t>vector support, </a:t>
            </a:r>
            <a:r>
              <a:rPr lang="en-US" sz="882" b="0" i="0" u="none" strike="noStrike" kern="1200">
                <a:solidFill>
                  <a:schemeClr val="tx1"/>
                </a:solidFill>
                <a:effectLst/>
                <a:latin typeface="Segoe UI" panose="020B0502040204020203" pitchFamily="34" charset="0"/>
                <a:ea typeface="+mn-ea"/>
                <a:cs typeface="+mn-cs"/>
              </a:rPr>
              <a:t>leveraging the familiar T-SQL language. With this new capability you can combine vectors with your SQL data for a hybrid AI vector search.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SQL Server 2025 continues its </a:t>
            </a:r>
            <a:r>
              <a:rPr lang="en-US" sz="882" b="1" i="0" u="none" strike="noStrike" kern="1200">
                <a:solidFill>
                  <a:schemeClr val="tx1"/>
                </a:solidFill>
                <a:effectLst/>
                <a:latin typeface="Segoe UI" panose="020B0502040204020203" pitchFamily="34" charset="0"/>
                <a:ea typeface="+mn-ea"/>
                <a:cs typeface="+mn-cs"/>
              </a:rPr>
              <a:t>industry-leading security and performance</a:t>
            </a:r>
            <a:r>
              <a:rPr lang="en-US" sz="882" b="0" i="0" u="none" strike="noStrike" kern="1200">
                <a:solidFill>
                  <a:schemeClr val="tx1"/>
                </a:solidFill>
                <a:effectLst/>
                <a:latin typeface="Segoe UI" panose="020B0502040204020203" pitchFamily="34" charset="0"/>
                <a:ea typeface="+mn-ea"/>
                <a:cs typeface="+mn-cs"/>
              </a:rPr>
              <a:t>: In the new version you can automate credential management and reduce potential vulnerabilities with </a:t>
            </a:r>
            <a:r>
              <a:rPr lang="en-US" sz="882" b="1" i="0" u="none" strike="noStrike" kern="1200">
                <a:solidFill>
                  <a:schemeClr val="tx1"/>
                </a:solidFill>
                <a:effectLst/>
                <a:latin typeface="Segoe UI" panose="020B0502040204020203" pitchFamily="34" charset="0"/>
                <a:ea typeface="+mn-ea"/>
                <a:cs typeface="+mn-cs"/>
              </a:rPr>
              <a:t>Microsoft Entra managed identities</a:t>
            </a:r>
            <a:r>
              <a:rPr lang="en-US" sz="882" b="0" i="0" u="none" strike="noStrike" kern="1200">
                <a:solidFill>
                  <a:schemeClr val="tx1"/>
                </a:solidFill>
                <a:effectLst/>
                <a:latin typeface="Segoe UI" panose="020B0502040204020203" pitchFamily="34" charset="0"/>
                <a:ea typeface="+mn-ea"/>
                <a:cs typeface="+mn-cs"/>
              </a:rPr>
              <a:t>. Boost workload performance with </a:t>
            </a:r>
            <a:r>
              <a:rPr lang="en-US" sz="882" b="1" i="0" u="none" strike="noStrike" kern="1200">
                <a:solidFill>
                  <a:schemeClr val="tx1"/>
                </a:solidFill>
                <a:effectLst/>
                <a:latin typeface="Segoe UI" panose="020B0502040204020203" pitchFamily="34" charset="0"/>
                <a:ea typeface="+mn-ea"/>
                <a:cs typeface="+mn-cs"/>
              </a:rPr>
              <a:t>enhanced query optimization </a:t>
            </a:r>
            <a:r>
              <a:rPr lang="en-US" sz="882" b="0" i="0" u="none" strike="noStrike" kern="1200">
                <a:solidFill>
                  <a:schemeClr val="tx1"/>
                </a:solidFill>
                <a:effectLst/>
                <a:latin typeface="Segoe UI" panose="020B0502040204020203" pitchFamily="34" charset="0"/>
                <a:ea typeface="+mn-ea"/>
                <a:cs typeface="+mn-cs"/>
              </a:rPr>
              <a:t>and query performance execution.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Additionally, SQL Server 2025 is </a:t>
            </a:r>
            <a:r>
              <a:rPr lang="en-US" sz="882" b="1" i="0" u="none" strike="noStrike" kern="1200">
                <a:solidFill>
                  <a:schemeClr val="tx1"/>
                </a:solidFill>
                <a:effectLst/>
                <a:latin typeface="Segoe UI" panose="020B0502040204020203" pitchFamily="34" charset="0"/>
                <a:ea typeface="+mn-ea"/>
                <a:cs typeface="+mn-cs"/>
              </a:rPr>
              <a:t>powered by Azure and integrated with Microsoft Fabric</a:t>
            </a:r>
            <a:r>
              <a:rPr lang="en-US" sz="882" b="0" i="0" u="none" strike="noStrike" kern="1200">
                <a:solidFill>
                  <a:schemeClr val="tx1"/>
                </a:solidFill>
                <a:effectLst/>
                <a:latin typeface="Segoe UI" panose="020B0502040204020203" pitchFamily="34" charset="0"/>
                <a:ea typeface="+mn-ea"/>
                <a:cs typeface="+mn-cs"/>
              </a:rPr>
              <a:t>, enabling frictionless, near real-time analytics through Fabric database mirroring and providing cloud security, management and agility anywhere via Arc.</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endParaRPr lang="en-US"/>
          </a:p>
        </p:txBody>
      </p:sp>
      <p:sp>
        <p:nvSpPr>
          <p:cNvPr id="4" name="Slide Number Placeholder 3">
            <a:extLst>
              <a:ext uri="{FF2B5EF4-FFF2-40B4-BE49-F238E27FC236}">
                <a16:creationId xmlns:a16="http://schemas.microsoft.com/office/drawing/2014/main" id="{CD75F7A9-92FC-AF4E-73AF-FEB3AD11F5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36B27-3917-4F50-8BD7-D86C3FE71D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8715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331200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FE7DD-4FF2-7AF1-082C-00D12C7D4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463BF-B68B-3E6E-029C-715FD5577D3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926C684-D401-84E6-A182-4F095928238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2 mins 20 secs</a:t>
            </a:r>
          </a:p>
          <a:p>
            <a:r>
              <a:rPr lang="en-US"/>
              <a:t>Bob to cover</a:t>
            </a:r>
          </a:p>
        </p:txBody>
      </p:sp>
      <p:sp>
        <p:nvSpPr>
          <p:cNvPr id="4" name="Header Placeholder 3">
            <a:extLst>
              <a:ext uri="{FF2B5EF4-FFF2-40B4-BE49-F238E27FC236}">
                <a16:creationId xmlns:a16="http://schemas.microsoft.com/office/drawing/2014/main" id="{D89D671D-2A53-1ED5-C73E-5E8F2D97508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1AD7FE0-F155-61F7-51D4-56A4A794F80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863F80B-0BAE-E1AE-E92C-BF03483234AC}"/>
              </a:ext>
            </a:extLst>
          </p:cNvPr>
          <p:cNvSpPr>
            <a:spLocks noGrp="1"/>
          </p:cNvSpPr>
          <p:nvPr>
            <p:ph type="dt" idx="1"/>
          </p:nvPr>
        </p:nvSpPr>
        <p:spPr/>
        <p:txBody>
          <a:bodyPr/>
          <a:lstStyle/>
          <a:p>
            <a:fld id="{386CE63F-9E7F-4C04-9D0D-FCA25A8E9E86}" type="datetime8">
              <a:rPr lang="en-US" smtClean="0"/>
              <a:t>10/22/2025 4:10 PM</a:t>
            </a:fld>
            <a:endParaRPr lang="en-US"/>
          </a:p>
        </p:txBody>
      </p:sp>
      <p:sp>
        <p:nvSpPr>
          <p:cNvPr id="7" name="Slide Number Placeholder 6">
            <a:extLst>
              <a:ext uri="{FF2B5EF4-FFF2-40B4-BE49-F238E27FC236}">
                <a16:creationId xmlns:a16="http://schemas.microsoft.com/office/drawing/2014/main" id="{738AE903-21F6-3E9E-256C-43F853FF4D52}"/>
              </a:ext>
            </a:extLst>
          </p:cNvPr>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942206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550381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4D729-222E-FC62-8E96-31ADAAAD3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63665-A41C-1117-72F4-165ABD5A447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FFC90D7-5D5B-F372-B6AB-34A62365C43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2 mins 20 secs</a:t>
            </a:r>
          </a:p>
          <a:p>
            <a:r>
              <a:rPr lang="en-US"/>
              <a:t>Bob to cover</a:t>
            </a:r>
          </a:p>
        </p:txBody>
      </p:sp>
      <p:sp>
        <p:nvSpPr>
          <p:cNvPr id="4" name="Header Placeholder 3">
            <a:extLst>
              <a:ext uri="{FF2B5EF4-FFF2-40B4-BE49-F238E27FC236}">
                <a16:creationId xmlns:a16="http://schemas.microsoft.com/office/drawing/2014/main" id="{AEB66F97-821E-0739-5B8D-AF414EA1F5D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D467885-B078-0573-E769-F46577B9688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85F6C4-7B5F-C45D-87DD-CD023FED3CF7}"/>
              </a:ext>
            </a:extLst>
          </p:cNvPr>
          <p:cNvSpPr>
            <a:spLocks noGrp="1"/>
          </p:cNvSpPr>
          <p:nvPr>
            <p:ph type="dt" idx="1"/>
          </p:nvPr>
        </p:nvSpPr>
        <p:spPr/>
        <p:txBody>
          <a:bodyPr/>
          <a:lstStyle/>
          <a:p>
            <a:fld id="{386CE63F-9E7F-4C04-9D0D-FCA25A8E9E86}" type="datetime8">
              <a:rPr lang="en-US" smtClean="0"/>
              <a:t>10/22/2025 4:10 PM</a:t>
            </a:fld>
            <a:endParaRPr lang="en-US"/>
          </a:p>
        </p:txBody>
      </p:sp>
      <p:sp>
        <p:nvSpPr>
          <p:cNvPr id="7" name="Slide Number Placeholder 6">
            <a:extLst>
              <a:ext uri="{FF2B5EF4-FFF2-40B4-BE49-F238E27FC236}">
                <a16:creationId xmlns:a16="http://schemas.microsoft.com/office/drawing/2014/main" id="{8D00D805-F443-DED7-C8D0-D55197AA620E}"/>
              </a:ext>
            </a:extLst>
          </p:cNvPr>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2363473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7110E-F94F-EA20-9434-F486E8623C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8F7C2-20D3-A2B1-59E0-2BBD56ABB92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86F4056-D76A-5088-1A15-2B77F75691A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a:p>
            <a:endParaRPr lang="en-US"/>
          </a:p>
        </p:txBody>
      </p:sp>
      <p:sp>
        <p:nvSpPr>
          <p:cNvPr id="4" name="Header Placeholder 3">
            <a:extLst>
              <a:ext uri="{FF2B5EF4-FFF2-40B4-BE49-F238E27FC236}">
                <a16:creationId xmlns:a16="http://schemas.microsoft.com/office/drawing/2014/main" id="{29A3E072-3CB4-6978-DA18-DDF00510878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B65FB0E-1BA9-0B89-C362-2E1EC2C234E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89F8F5B-AD41-0066-0EA2-213F816A210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0440D61-B7BC-594A-CC8D-999CCECE3C1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4057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409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C886B-26BA-EA43-2184-AAF53BBE5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DA64B-112A-736E-2818-768690E3AA9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4E9123F-F498-23B9-ED32-66871EE7621B}"/>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a:p>
            <a:endParaRPr lang="en-US"/>
          </a:p>
        </p:txBody>
      </p:sp>
      <p:sp>
        <p:nvSpPr>
          <p:cNvPr id="4" name="Header Placeholder 3">
            <a:extLst>
              <a:ext uri="{FF2B5EF4-FFF2-40B4-BE49-F238E27FC236}">
                <a16:creationId xmlns:a16="http://schemas.microsoft.com/office/drawing/2014/main" id="{6D10A044-811D-E8D4-C4DC-760D5E448CD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83056B3-E6B8-84B0-6642-6DBF94DBC58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8EA7EB6-846F-B751-274E-7825FE2EC47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05CD514-2E64-A042-9096-11FB5837DE0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517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DACF1-AECB-DC5F-E308-E478D792D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E8020E-7383-01F7-B06B-DDBD252033C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A14A09F-E29A-3ED9-B45B-882F916A76E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2DEAE47F-BED4-6AC7-08E5-B3A0F33B965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B7117D-2BD9-404C-A480-3ADF98323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399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68D8A-3487-3D80-6233-EBECF1C3EB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08650-E427-8A42-9A95-FB2168787BC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E36FB11-24D8-64A4-E19C-08E9EBED35D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a:t>
            </a:r>
          </a:p>
          <a:p>
            <a:endParaRPr lang="en-US" dirty="0"/>
          </a:p>
        </p:txBody>
      </p:sp>
      <p:sp>
        <p:nvSpPr>
          <p:cNvPr id="4" name="Header Placeholder 3">
            <a:extLst>
              <a:ext uri="{FF2B5EF4-FFF2-40B4-BE49-F238E27FC236}">
                <a16:creationId xmlns:a16="http://schemas.microsoft.com/office/drawing/2014/main" id="{AAB2CA77-582D-4BFD-82F0-E859D8D70F0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5FAA30A-F1D9-F85D-C62E-863FD7689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25F0533-4B49-4A47-74E5-722EF8480C2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C922A71-72D1-5232-7B39-7A0270E2A7F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118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39A0D-2639-CE11-2000-5CCB14439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C163F-1428-6929-7019-4614FCA48BC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051D3F8-CC35-DECC-7D45-F0251F74A33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a:extLst>
              <a:ext uri="{FF2B5EF4-FFF2-40B4-BE49-F238E27FC236}">
                <a16:creationId xmlns:a16="http://schemas.microsoft.com/office/drawing/2014/main" id="{7FB68549-9CB9-5D6D-EABF-08098E878EB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65069A48-0942-FEC2-6748-FDD457947245}"/>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BDBCAB-ED1B-A8F3-8F3A-E2601C25B8BA}"/>
              </a:ext>
            </a:extLst>
          </p:cNvPr>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a:extLst>
              <a:ext uri="{FF2B5EF4-FFF2-40B4-BE49-F238E27FC236}">
                <a16:creationId xmlns:a16="http://schemas.microsoft.com/office/drawing/2014/main" id="{E580AD5B-A06F-5AB4-46FC-7F453820EE2D}"/>
              </a:ext>
            </a:extLst>
          </p:cNvPr>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8012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rtl="0" fontAlgn="base"/>
            <a:r>
              <a:rPr lang="en-US" sz="882" b="0" i="0" u="none" strike="noStrike" kern="1200">
                <a:solidFill>
                  <a:schemeClr val="tx1"/>
                </a:solidFill>
                <a:effectLst/>
                <a:latin typeface="Segoe UI" panose="020B0502040204020203" pitchFamily="34" charset="0"/>
                <a:ea typeface="+mn-ea"/>
                <a:cs typeface="+mn-cs"/>
              </a:rPr>
              <a:t>When we think about SQL, we think for the long term. We are building on a strong foundation of previous versions and continuous investment in key areas that our users need.</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With that let’s dig in a little deeper into SQL Server 2025. </a:t>
            </a:r>
            <a:endParaRPr lang="en-US" sz="882" b="0" i="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348789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F35A7-6FBE-A283-115E-E7C6FEAE8A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ACEB4-4FC7-C0D0-EDBD-7001F7A1E6F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6D1F93C-BD5C-1C28-F7C1-1A628A95DFF0}"/>
              </a:ext>
            </a:extLst>
          </p:cNvPr>
          <p:cNvSpPr>
            <a:spLocks noGrp="1"/>
          </p:cNvSpPr>
          <p:nvPr>
            <p:ph type="body" idx="1"/>
          </p:nvPr>
        </p:nvSpPr>
        <p:spPr/>
        <p:txBody>
          <a:bodyPr/>
          <a:lstStyle/>
          <a:p>
            <a:r>
              <a:rPr lang="en-US" dirty="0"/>
              <a:t>https://learn.microsoft.com/en-us/azure/azure-arc/servers/security-identity-authorization</a:t>
            </a:r>
          </a:p>
          <a:p>
            <a:r>
              <a:rPr lang="en-US" dirty="0"/>
              <a:t>https://learn.microsoft.com/en-us/sql/sql-server/azure-arc/polybase-managed-identity?view=sql-server-ver17 </a:t>
            </a:r>
          </a:p>
          <a:p>
            <a:r>
              <a:rPr lang="en-US" dirty="0"/>
              <a:t>https://learn.microsoft.com/en-us/sql/sql-server/azure-arc/backup-url-managed-identity?view=sql-server-ver17</a:t>
            </a:r>
          </a:p>
        </p:txBody>
      </p:sp>
      <p:sp>
        <p:nvSpPr>
          <p:cNvPr id="4" name="Slide Number Placeholder 3">
            <a:extLst>
              <a:ext uri="{FF2B5EF4-FFF2-40B4-BE49-F238E27FC236}">
                <a16:creationId xmlns:a16="http://schemas.microsoft.com/office/drawing/2014/main" id="{284F5C13-3436-BB4C-7FF0-3C619825CDF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34BC7A4-AE74-485D-8AA6-BCA0BE4DF38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535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495B6-ABFB-AE2C-E07B-FBD905B44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625986-EF72-9A56-8F57-34A53431860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F28C999-EFF8-5812-BC98-30C49580643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to cover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a:extLst>
              <a:ext uri="{FF2B5EF4-FFF2-40B4-BE49-F238E27FC236}">
                <a16:creationId xmlns:a16="http://schemas.microsoft.com/office/drawing/2014/main" id="{FF17D05B-B4BD-C12D-39F3-C0C90F7DFD9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3CFCDB9-7430-400B-36A3-AAFDDB452C7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ED39434-191C-ED8E-2A7F-B04522942CC2}"/>
              </a:ext>
            </a:extLst>
          </p:cNvPr>
          <p:cNvSpPr>
            <a:spLocks noGrp="1"/>
          </p:cNvSpPr>
          <p:nvPr>
            <p:ph type="dt" idx="1"/>
          </p:nvPr>
        </p:nvSpPr>
        <p:spPr/>
        <p:txBody>
          <a:bodyPr/>
          <a:lstStyle/>
          <a:p>
            <a:fld id="{386CE63F-9E7F-4C04-9D0D-FCA25A8E9E86}" type="datetime8">
              <a:rPr lang="en-US" smtClean="0"/>
              <a:t>10/22/2025 4:10 PM</a:t>
            </a:fld>
            <a:endParaRPr lang="en-US"/>
          </a:p>
        </p:txBody>
      </p:sp>
      <p:sp>
        <p:nvSpPr>
          <p:cNvPr id="7" name="Slide Number Placeholder 6">
            <a:extLst>
              <a:ext uri="{FF2B5EF4-FFF2-40B4-BE49-F238E27FC236}">
                <a16:creationId xmlns:a16="http://schemas.microsoft.com/office/drawing/2014/main" id="{A98C281A-531A-AD3B-DD8E-BE29A9675C25}"/>
              </a:ext>
            </a:extLst>
          </p:cNvPr>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615218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4805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6237661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75</a:t>
            </a:fld>
            <a:endParaRPr lang="en-US"/>
          </a:p>
        </p:txBody>
      </p:sp>
    </p:spTree>
    <p:extLst>
      <p:ext uri="{BB962C8B-B14F-4D97-AF65-F5344CB8AC3E}">
        <p14:creationId xmlns:p14="http://schemas.microsoft.com/office/powerpoint/2010/main" val="502797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46958-306B-B631-BFA8-5919E2E5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8D7231-163E-50D9-2A0D-E5DB4339EB4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33C3295-139E-F54D-0F34-04B22997FC4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a:t>
            </a:r>
          </a:p>
          <a:p>
            <a:endParaRPr lang="en-US" dirty="0"/>
          </a:p>
        </p:txBody>
      </p:sp>
      <p:sp>
        <p:nvSpPr>
          <p:cNvPr id="4" name="Header Placeholder 3">
            <a:extLst>
              <a:ext uri="{FF2B5EF4-FFF2-40B4-BE49-F238E27FC236}">
                <a16:creationId xmlns:a16="http://schemas.microsoft.com/office/drawing/2014/main" id="{3A7844CB-F3A3-1526-F8B2-4CDBBD9FD62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F592D5-ABCE-A096-BBB8-C355EBBB123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5268183-194B-2FB6-E9F3-FD47EBFED1A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A681614-4B2F-81C7-6789-7E5471157EA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7213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487AE-8568-1099-FE56-6513948B30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F687C-BFA7-6B6F-1251-CFAF1A9E7E6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FF49276-E429-6AF3-FF67-66C2D937EBB9}"/>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a:extLst>
              <a:ext uri="{FF2B5EF4-FFF2-40B4-BE49-F238E27FC236}">
                <a16:creationId xmlns:a16="http://schemas.microsoft.com/office/drawing/2014/main" id="{46F393F4-A24C-D805-CFCA-5C3CB0C6B03F}"/>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62A76DA-8A2C-5C7D-6AC5-390B1FAB2BE0}"/>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68EA4D-CD64-2FF2-C4E7-55EBBFF2C273}"/>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58BCD62E-62AC-078A-9398-5B8B622B9C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812561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79</a:t>
            </a:fld>
            <a:endParaRPr lang="en-US"/>
          </a:p>
        </p:txBody>
      </p:sp>
    </p:spTree>
    <p:extLst>
      <p:ext uri="{BB962C8B-B14F-4D97-AF65-F5344CB8AC3E}">
        <p14:creationId xmlns:p14="http://schemas.microsoft.com/office/powerpoint/2010/main" val="3172400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B6442-0717-12DA-5FAA-3A34629E4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D65C6F-C4E7-8B47-C3E1-46A1D24F153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7703859-58FB-357D-CFC4-863F8C890B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48EB17-7EE2-6261-1CB2-F36E3BF8F153}"/>
              </a:ext>
            </a:extLst>
          </p:cNvPr>
          <p:cNvSpPr>
            <a:spLocks noGrp="1"/>
          </p:cNvSpPr>
          <p:nvPr>
            <p:ph type="sldNum" sz="quarter" idx="5"/>
          </p:nvPr>
        </p:nvSpPr>
        <p:spPr/>
        <p:txBody>
          <a:bodyPr/>
          <a:lstStyle/>
          <a:p>
            <a:fld id="{CAA98A92-71A7-4028-B258-5DE0B8E82D66}" type="slidenum">
              <a:rPr lang="en-US" smtClean="0"/>
              <a:t>80</a:t>
            </a:fld>
            <a:endParaRPr lang="en-US"/>
          </a:p>
        </p:txBody>
      </p:sp>
    </p:spTree>
    <p:extLst>
      <p:ext uri="{BB962C8B-B14F-4D97-AF65-F5344CB8AC3E}">
        <p14:creationId xmlns:p14="http://schemas.microsoft.com/office/powerpoint/2010/main" val="1164787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15323-28E3-04CE-D78C-7E821E620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59E179-C6FC-2134-E66C-3944979C695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56AC5E4-81C9-A7F3-D251-56211BC771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8F4524-AD6A-A5B9-0B55-1C5A2DAF8142}"/>
              </a:ext>
            </a:extLst>
          </p:cNvPr>
          <p:cNvSpPr>
            <a:spLocks noGrp="1"/>
          </p:cNvSpPr>
          <p:nvPr>
            <p:ph type="sldNum" sz="quarter" idx="5"/>
          </p:nvPr>
        </p:nvSpPr>
        <p:spPr/>
        <p:txBody>
          <a:bodyPr/>
          <a:lstStyle/>
          <a:p>
            <a:fld id="{CAA98A92-71A7-4028-B258-5DE0B8E82D66}" type="slidenum">
              <a:rPr lang="en-US" smtClean="0"/>
              <a:t>81</a:t>
            </a:fld>
            <a:endParaRPr lang="en-US"/>
          </a:p>
        </p:txBody>
      </p:sp>
    </p:spTree>
    <p:extLst>
      <p:ext uri="{BB962C8B-B14F-4D97-AF65-F5344CB8AC3E}">
        <p14:creationId xmlns:p14="http://schemas.microsoft.com/office/powerpoint/2010/main" val="1304838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060B8-B298-DD06-959A-4259A1D32E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3EC72-58D1-6110-6456-AE5EE1B6AE4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34651B5-4A90-9A00-C71F-A51975D946FD}"/>
              </a:ext>
            </a:extLst>
          </p:cNvPr>
          <p:cNvSpPr>
            <a:spLocks noGrp="1"/>
          </p:cNvSpPr>
          <p:nvPr>
            <p:ph type="body" idx="1"/>
          </p:nvPr>
        </p:nvSpPr>
        <p:spPr/>
        <p:txBody>
          <a:bodyPr/>
          <a:lstStyle/>
          <a:p>
            <a:pPr rtl="0" fontAlgn="base"/>
            <a:r>
              <a:rPr lang="en-US" sz="882" b="0" i="0" u="none" strike="noStrike" kern="1200">
                <a:solidFill>
                  <a:schemeClr val="tx1"/>
                </a:solidFill>
                <a:effectLst/>
                <a:latin typeface="Segoe UI" panose="020B0502040204020203" pitchFamily="34" charset="0"/>
                <a:ea typeface="+mn-ea"/>
                <a:cs typeface="+mn-cs"/>
              </a:rPr>
              <a:t>This slide talks not only about SQL Server, but it talks about all the platforms on which SQL is available.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Something that is very important is consistency. If you can run a T-SQL on-prem, you should be able to run it in the cloud, you should be able to run it in Fabric. </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That consistency ensures that SQL Server users can move their applications easily across all these deployment options. We want to make sure the same tools work whether you are using it on-prem, whether you are using it in Azure, or whether you are running in some other cloud. The same applies for all the capabilities that we bring. </a:t>
            </a:r>
            <a:endParaRPr lang="en-US" sz="882" b="0" i="0" kern="1200">
              <a:solidFill>
                <a:schemeClr val="tx1"/>
              </a:solidFill>
              <a:effectLst/>
              <a:latin typeface="Segoe UI" panose="020B0502040204020203" pitchFamily="34" charset="0"/>
              <a:ea typeface="+mn-ea"/>
              <a:cs typeface="+mn-cs"/>
            </a:endParaRPr>
          </a:p>
          <a:p>
            <a:endParaRPr lang="en-US"/>
          </a:p>
        </p:txBody>
      </p:sp>
      <p:sp>
        <p:nvSpPr>
          <p:cNvPr id="4" name="Header Placeholder 3">
            <a:extLst>
              <a:ext uri="{FF2B5EF4-FFF2-40B4-BE49-F238E27FC236}">
                <a16:creationId xmlns:a16="http://schemas.microsoft.com/office/drawing/2014/main" id="{448FC343-3638-CB13-161C-74AA7CA8704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3B1B0DD-862F-B0E2-F51D-C53F67643F5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01E86A5-BA5D-0276-5BAF-00C3134086A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C1300F8-D18D-2A6B-D11A-F1828D814C2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50843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In testing scenarios, enabling optimized locking showed significant improvements in lock management efficiency, especially when combined with </a:t>
            </a:r>
            <a:r>
              <a:rPr lang="en-US" b="1" dirty="0"/>
              <a:t>clustered indexes</a:t>
            </a:r>
            <a:r>
              <a:rPr lang="en-US" dirty="0"/>
              <a:t> and </a:t>
            </a:r>
            <a:r>
              <a:rPr lang="en-US" b="1" dirty="0"/>
              <a:t>RCSI</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9553815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2 mins 20 secs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 to talk through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6827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Persisted Statistics for Readable Secondary Replicas - SQL Server | Microsoft Learn</a:t>
            </a:r>
            <a:endParaRPr lang="en-US" dirty="0"/>
          </a:p>
          <a:p>
            <a:endParaRPr lang="en-US" dirty="0"/>
          </a:p>
        </p:txBody>
      </p:sp>
      <p:sp>
        <p:nvSpPr>
          <p:cNvPr id="4" name="Slide Number Placeholder 3"/>
          <p:cNvSpPr>
            <a:spLocks noGrp="1"/>
          </p:cNvSpPr>
          <p:nvPr>
            <p:ph type="sldNum" sz="quarter" idx="5"/>
          </p:nvPr>
        </p:nvSpPr>
        <p:spPr/>
        <p:txBody>
          <a:bodyPr/>
          <a:lstStyle/>
          <a:p>
            <a:fld id="{CAA98A92-71A7-4028-B258-5DE0B8E82D66}" type="slidenum">
              <a:rPr lang="en-US" smtClean="0"/>
              <a:t>85</a:t>
            </a:fld>
            <a:endParaRPr lang="en-US"/>
          </a:p>
        </p:txBody>
      </p:sp>
    </p:spTree>
    <p:extLst>
      <p:ext uri="{BB962C8B-B14F-4D97-AF65-F5344CB8AC3E}">
        <p14:creationId xmlns:p14="http://schemas.microsoft.com/office/powerpoint/2010/main" val="31000964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Persisted Statistics for Readable Secondary Replicas - SQL Server | Microsoft Learn</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10/22/2025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112190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06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EC7F0-D7FD-F31F-33BA-50BC66018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F231D-6408-8033-36DA-8ABB9400995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B929D82-A05D-49E6-2A3A-CC561D0FE892}"/>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a:t>
            </a:r>
          </a:p>
          <a:p>
            <a:endParaRPr lang="en-US" dirty="0"/>
          </a:p>
        </p:txBody>
      </p:sp>
      <p:sp>
        <p:nvSpPr>
          <p:cNvPr id="4" name="Header Placeholder 3">
            <a:extLst>
              <a:ext uri="{FF2B5EF4-FFF2-40B4-BE49-F238E27FC236}">
                <a16:creationId xmlns:a16="http://schemas.microsoft.com/office/drawing/2014/main" id="{D7E16850-532E-DCDF-864E-07B6AE38D7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712A80D-92B0-4299-A7AF-D7901ACA94D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3BE06A-0C53-30FA-4A5D-9C71E72B372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FBB7F21-0B39-92AC-A590-F17BDB24FD6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65119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3097-BA3A-BE72-87C7-C44F72A6A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26F83-AC20-6466-015D-ACFFA5B1F80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C8D2436-B33D-65E2-9D1E-A3921F421773}"/>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a:extLst>
              <a:ext uri="{FF2B5EF4-FFF2-40B4-BE49-F238E27FC236}">
                <a16:creationId xmlns:a16="http://schemas.microsoft.com/office/drawing/2014/main" id="{1173001C-4119-7F22-F320-B0A7A952C68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26A27F52-D900-3E84-5FCB-E351F401BEE8}"/>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7A702C-D941-5D7D-89AE-7E6A5F9C55E2}"/>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FABEDCE4-079E-4C84-707A-726B84CA4C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496990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09782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820EF-A98F-A024-BCD0-46DDFB70E1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02542-BCF5-A613-A910-4B952DE8784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774E95D-230A-99D9-F43D-4364EEAE91A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A8A8D2B-6894-BBB2-4D54-308474674E3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3BA452D-8A80-202B-2274-87F00E28F42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5D82C8-1DE9-BF88-9D7D-12688506DE3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966342B-3F78-1E07-7067-D3F0CBA50C1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62351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633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rtl="0" fontAlgn="base"/>
            <a:r>
              <a:rPr lang="en-US" sz="882" b="0" i="0" u="none" strike="noStrike" kern="1200">
                <a:solidFill>
                  <a:schemeClr val="tx1"/>
                </a:solidFill>
                <a:effectLst/>
                <a:latin typeface="Segoe UI" panose="020B0502040204020203" pitchFamily="34" charset="0"/>
                <a:ea typeface="+mn-ea"/>
                <a:cs typeface="+mn-cs"/>
              </a:rPr>
              <a:t>There are three major areas.</a:t>
            </a:r>
            <a:r>
              <a:rPr lang="en-US" sz="882" b="0" i="0" kern="1200">
                <a:solidFill>
                  <a:schemeClr val="tx1"/>
                </a:solidFill>
                <a:effectLst/>
                <a:latin typeface="Segoe UI" panose="020B0502040204020203" pitchFamily="34" charset="0"/>
                <a:ea typeface="+mn-ea"/>
                <a:cs typeface="+mn-cs"/>
              </a:rPr>
              <a:t>​</a:t>
            </a:r>
          </a:p>
          <a:p>
            <a:pPr marL="171450" indent="-171450" rtl="0" fontAlgn="base">
              <a:buFont typeface="Arial" panose="020B0604020202020204" pitchFamily="34" charset="0"/>
              <a:buChar char="•"/>
            </a:pPr>
            <a:r>
              <a:rPr lang="en-US" sz="882" b="0" i="0" u="none" strike="noStrike" kern="1200">
                <a:solidFill>
                  <a:schemeClr val="tx1"/>
                </a:solidFill>
                <a:effectLst/>
                <a:latin typeface="Segoe UI" panose="020B0502040204020203" pitchFamily="34" charset="0"/>
                <a:ea typeface="+mn-ea"/>
                <a:cs typeface="+mn-cs"/>
              </a:rPr>
              <a:t>On the left side is AI technologies. I'll explain what they mean by AI built-in in a second. </a:t>
            </a:r>
            <a:r>
              <a:rPr lang="en-US" sz="882" b="0" i="0" kern="1200">
                <a:solidFill>
                  <a:schemeClr val="tx1"/>
                </a:solidFill>
                <a:effectLst/>
                <a:latin typeface="Segoe UI" panose="020B0502040204020203" pitchFamily="34" charset="0"/>
                <a:ea typeface="+mn-ea"/>
                <a:cs typeface="+mn-cs"/>
              </a:rPr>
              <a:t>​</a:t>
            </a:r>
          </a:p>
          <a:p>
            <a:pPr marL="171450" indent="-171450" rtl="0" fontAlgn="base">
              <a:buFont typeface="Arial" panose="020B0604020202020204" pitchFamily="34" charset="0"/>
              <a:buChar char="•"/>
            </a:pPr>
            <a:r>
              <a:rPr lang="en-US" sz="882" b="0" i="0" u="none" strike="noStrike" kern="1200">
                <a:solidFill>
                  <a:schemeClr val="tx1"/>
                </a:solidFill>
                <a:effectLst/>
                <a:latin typeface="Segoe UI" panose="020B0502040204020203" pitchFamily="34" charset="0"/>
                <a:ea typeface="+mn-ea"/>
                <a:cs typeface="+mn-cs"/>
              </a:rPr>
              <a:t>Integration with the Microsoft Fabric through mirroring. </a:t>
            </a:r>
            <a:r>
              <a:rPr lang="en-US" sz="882" b="0" i="0" kern="1200">
                <a:solidFill>
                  <a:schemeClr val="tx1"/>
                </a:solidFill>
                <a:effectLst/>
                <a:latin typeface="Segoe UI" panose="020B0502040204020203" pitchFamily="34" charset="0"/>
                <a:ea typeface="+mn-ea"/>
                <a:cs typeface="+mn-cs"/>
              </a:rPr>
              <a:t>​</a:t>
            </a:r>
          </a:p>
          <a:p>
            <a:pPr marL="171450" indent="-171450" rtl="0" fontAlgn="base">
              <a:buFont typeface="Arial" panose="020B0604020202020204" pitchFamily="34" charset="0"/>
              <a:buChar char="•"/>
            </a:pPr>
            <a:r>
              <a:rPr lang="en-US" sz="882" b="0" i="0" u="none" strike="noStrike" kern="1200">
                <a:solidFill>
                  <a:schemeClr val="tx1"/>
                </a:solidFill>
                <a:effectLst/>
                <a:latin typeface="Segoe UI" panose="020B0502040204020203" pitchFamily="34" charset="0"/>
                <a:ea typeface="+mn-ea"/>
                <a:cs typeface="+mn-cs"/>
              </a:rPr>
              <a:t>And then there are new capabilities for developers are being included.</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Next there are innovations and enhancements to the core engine for security, performance, and availability, and we’ll go through those, as well</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Then at the bottom, these core pillars. Later in the session we’ll cover an Azure Arc story</a:t>
            </a:r>
            <a:endParaRPr lang="en-US" sz="882" b="0" i="0" kern="1200">
              <a:solidFill>
                <a:schemeClr val="tx1"/>
              </a:solidFill>
              <a:effectLst/>
              <a:latin typeface="Segoe UI" panose="020B0502040204020203"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BC7A4-AE74-485D-8AA6-BCA0BE4DF3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05606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5387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FA27D-FA26-B963-90C9-EC18818466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27D41E-5BD9-6D51-F073-46768F09157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666EC2A-C206-3B8D-F057-986575212FA9}"/>
              </a:ext>
            </a:extLst>
          </p:cNvPr>
          <p:cNvSpPr>
            <a:spLocks noGrp="1"/>
          </p:cNvSpPr>
          <p:nvPr>
            <p:ph type="body" idx="1"/>
          </p:nvPr>
        </p:nvSpPr>
        <p:spPr/>
        <p:txBody>
          <a:bodyPr/>
          <a:lstStyle/>
          <a:p>
            <a:pPr rtl="0" fontAlgn="base"/>
            <a:r>
              <a:rPr lang="en-US" sz="882" b="0" i="0" u="none" strike="noStrike" kern="1200">
                <a:solidFill>
                  <a:schemeClr val="tx1"/>
                </a:solidFill>
                <a:effectLst/>
                <a:latin typeface="Segoe UI" panose="020B0502040204020203" pitchFamily="34" charset="0"/>
                <a:ea typeface="+mn-ea"/>
                <a:cs typeface="+mn-cs"/>
              </a:rPr>
              <a:t>We won’t miss the name</a:t>
            </a:r>
            <a:r>
              <a:rPr lang="en-US" sz="882" b="0" i="0" kern="1200">
                <a:solidFill>
                  <a:schemeClr val="tx1"/>
                </a:solidFill>
                <a:effectLst/>
                <a:latin typeface="Segoe UI" panose="020B0502040204020203" pitchFamily="34" charset="0"/>
                <a:ea typeface="+mn-ea"/>
                <a:cs typeface="+mn-cs"/>
              </a:rPr>
              <a:t>​</a:t>
            </a:r>
          </a:p>
          <a:p>
            <a:pPr rtl="0" fontAlgn="base"/>
            <a:r>
              <a:rPr lang="en-US" sz="882" b="0" i="0" kern="1200">
                <a:solidFill>
                  <a:schemeClr val="tx1"/>
                </a:solidFill>
                <a:effectLst/>
                <a:latin typeface="Segoe UI" panose="020B0502040204020203" pitchFamily="34" charset="0"/>
                <a:ea typeface="+mn-ea"/>
                <a:cs typeface="+mn-cs"/>
              </a:rPr>
              <a:t>​</a:t>
            </a:r>
          </a:p>
          <a:p>
            <a:pPr rtl="0" fontAlgn="base"/>
            <a:r>
              <a:rPr lang="en-US" sz="882" b="0" i="0" u="none" strike="noStrike" kern="1200">
                <a:solidFill>
                  <a:schemeClr val="tx1"/>
                </a:solidFill>
                <a:effectLst/>
                <a:latin typeface="Segoe UI" panose="020B0502040204020203" pitchFamily="34" charset="0"/>
                <a:ea typeface="+mn-ea"/>
                <a:cs typeface="+mn-cs"/>
              </a:rPr>
              <a:t>So still lots to come!</a:t>
            </a:r>
            <a:endParaRPr lang="en-US" sz="882" b="0" i="0" kern="1200">
              <a:solidFill>
                <a:schemeClr val="tx1"/>
              </a:solidFill>
              <a:effectLst/>
              <a:latin typeface="Segoe UI" panose="020B0502040204020203" pitchFamily="34" charset="0"/>
              <a:ea typeface="+mn-ea"/>
              <a:cs typeface="+mn-cs"/>
            </a:endParaRPr>
          </a:p>
          <a:p>
            <a:endParaRPr lang="en-US"/>
          </a:p>
        </p:txBody>
      </p:sp>
      <p:sp>
        <p:nvSpPr>
          <p:cNvPr id="4" name="Header Placeholder 3">
            <a:extLst>
              <a:ext uri="{FF2B5EF4-FFF2-40B4-BE49-F238E27FC236}">
                <a16:creationId xmlns:a16="http://schemas.microsoft.com/office/drawing/2014/main" id="{A7A76582-E882-EAF2-EDBF-3631D4A7DB6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EE5FF7C-092D-AB67-C0ED-1A8C7EBD668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5E24DD-0995-4808-2462-9C214DE371F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10/22/2025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76462F9-D23C-B925-F1F2-ECD5838EC26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2555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ags" Target="../tags/tag2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100000">
              <a:schemeClr val="tx2"/>
            </a:gs>
            <a:gs pos="0">
              <a:schemeClr val="accent2"/>
            </a:gs>
          </a:gsLst>
          <a:path path="circle">
            <a:fillToRect l="100000" t="100000"/>
          </a:path>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79437" y="2876031"/>
            <a:ext cx="5335588"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79437" y="4349230"/>
            <a:ext cx="5335588"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Graphic 3">
            <a:extLst>
              <a:ext uri="{FF2B5EF4-FFF2-40B4-BE49-F238E27FC236}">
                <a16:creationId xmlns:a16="http://schemas.microsoft.com/office/drawing/2014/main" id="{7E5E678C-379A-3137-7DC8-B73842766283}"/>
              </a:ext>
            </a:extLst>
          </p:cNvPr>
          <p:cNvPicPr>
            <a:picLocks noChangeAspect="1"/>
          </p:cNvPicPr>
          <p:nvPr userDrawn="1"/>
        </p:nvPicPr>
        <p:blipFill>
          <a:blip r:embed="rId3">
            <a:extLst>
              <a:ext uri="{96DAC541-7B7A-43D3-8B79-37D633B846F1}">
                <asvg:svgBlip xmlns:asvg="http://schemas.microsoft.com/office/drawing/2016/SVG/main" r:embed="rId4"/>
              </a:ext>
            </a:extLst>
          </a:blip>
          <a:srcRect t="-1" r="29104" b="26237"/>
          <a:stretch/>
        </p:blipFill>
        <p:spPr>
          <a:xfrm>
            <a:off x="6799231" y="1247094"/>
            <a:ext cx="5392769" cy="5610906"/>
          </a:xfrm>
          <a:prstGeom prst="rect">
            <a:avLst/>
          </a:prstGeom>
          <a:effectLst/>
        </p:spPr>
      </p:pic>
      <p:sp>
        <p:nvSpPr>
          <p:cNvPr id="220" name="Freeform: Shape 219">
            <a:extLst>
              <a:ext uri="{FF2B5EF4-FFF2-40B4-BE49-F238E27FC236}">
                <a16:creationId xmlns:a16="http://schemas.microsoft.com/office/drawing/2014/main" id="{7D30A55D-CA21-5E9D-6A5F-07E66FA66450}"/>
              </a:ext>
            </a:extLst>
          </p:cNvPr>
          <p:cNvSpPr/>
          <p:nvPr userDrawn="1"/>
        </p:nvSpPr>
        <p:spPr>
          <a:xfrm>
            <a:off x="8745304" y="3222606"/>
            <a:ext cx="3446696" cy="3635394"/>
          </a:xfrm>
          <a:custGeom>
            <a:avLst/>
            <a:gdLst>
              <a:gd name="connsiteX0" fmla="*/ 2158369 w 3446696"/>
              <a:gd name="connsiteY0" fmla="*/ 3627951 h 3635394"/>
              <a:gd name="connsiteX1" fmla="*/ 2181248 w 3446696"/>
              <a:gd name="connsiteY1" fmla="*/ 3635394 h 3635394"/>
              <a:gd name="connsiteX2" fmla="*/ 2146217 w 3446696"/>
              <a:gd name="connsiteY2" fmla="*/ 3635394 h 3635394"/>
              <a:gd name="connsiteX3" fmla="*/ 1597976 w 3446696"/>
              <a:gd name="connsiteY3" fmla="*/ 3626651 h 3635394"/>
              <a:gd name="connsiteX4" fmla="*/ 1615162 w 3446696"/>
              <a:gd name="connsiteY4" fmla="*/ 3635394 h 3635394"/>
              <a:gd name="connsiteX5" fmla="*/ 1563585 w 3446696"/>
              <a:gd name="connsiteY5" fmla="*/ 3635394 h 3635394"/>
              <a:gd name="connsiteX6" fmla="*/ 1563933 w 3446696"/>
              <a:gd name="connsiteY6" fmla="*/ 3634825 h 3635394"/>
              <a:gd name="connsiteX7" fmla="*/ 1597976 w 3446696"/>
              <a:gd name="connsiteY7" fmla="*/ 3626651 h 3635394"/>
              <a:gd name="connsiteX8" fmla="*/ 2341826 w 3446696"/>
              <a:gd name="connsiteY8" fmla="*/ 3588951 h 3635394"/>
              <a:gd name="connsiteX9" fmla="*/ 2384792 w 3446696"/>
              <a:gd name="connsiteY9" fmla="*/ 3600475 h 3635394"/>
              <a:gd name="connsiteX10" fmla="*/ 2396250 w 3446696"/>
              <a:gd name="connsiteY10" fmla="*/ 3620371 h 3635394"/>
              <a:gd name="connsiteX11" fmla="*/ 2394276 w 3446696"/>
              <a:gd name="connsiteY11" fmla="*/ 3635394 h 3635394"/>
              <a:gd name="connsiteX12" fmla="*/ 2311454 w 3446696"/>
              <a:gd name="connsiteY12" fmla="*/ 3635394 h 3635394"/>
              <a:gd name="connsiteX13" fmla="*/ 2314834 w 3446696"/>
              <a:gd name="connsiteY13" fmla="*/ 3609663 h 3635394"/>
              <a:gd name="connsiteX14" fmla="*/ 2341826 w 3446696"/>
              <a:gd name="connsiteY14" fmla="*/ 3588951 h 3635394"/>
              <a:gd name="connsiteX15" fmla="*/ 1414961 w 3446696"/>
              <a:gd name="connsiteY15" fmla="*/ 3586748 h 3635394"/>
              <a:gd name="connsiteX16" fmla="*/ 1435871 w 3446696"/>
              <a:gd name="connsiteY16" fmla="*/ 3598800 h 3635394"/>
              <a:gd name="connsiteX17" fmla="*/ 1435849 w 3446696"/>
              <a:gd name="connsiteY17" fmla="*/ 3598822 h 3635394"/>
              <a:gd name="connsiteX18" fmla="*/ 1447940 w 3446696"/>
              <a:gd name="connsiteY18" fmla="*/ 3619793 h 3635394"/>
              <a:gd name="connsiteX19" fmla="*/ 1447958 w 3446696"/>
              <a:gd name="connsiteY19" fmla="*/ 3635394 h 3635394"/>
              <a:gd name="connsiteX20" fmla="*/ 1357756 w 3446696"/>
              <a:gd name="connsiteY20" fmla="*/ 3635394 h 3635394"/>
              <a:gd name="connsiteX21" fmla="*/ 1357738 w 3446696"/>
              <a:gd name="connsiteY21" fmla="*/ 3619777 h 3635394"/>
              <a:gd name="connsiteX22" fmla="*/ 1379508 w 3446696"/>
              <a:gd name="connsiteY22" fmla="*/ 3591419 h 3635394"/>
              <a:gd name="connsiteX23" fmla="*/ 1414961 w 3446696"/>
              <a:gd name="connsiteY23" fmla="*/ 3586748 h 3635394"/>
              <a:gd name="connsiteX24" fmla="*/ 2545366 w 3446696"/>
              <a:gd name="connsiteY24" fmla="*/ 3529029 h 3635394"/>
              <a:gd name="connsiteX25" fmla="*/ 2567565 w 3446696"/>
              <a:gd name="connsiteY25" fmla="*/ 3541071 h 3635394"/>
              <a:gd name="connsiteX26" fmla="*/ 2577613 w 3446696"/>
              <a:gd name="connsiteY26" fmla="*/ 3556561 h 3635394"/>
              <a:gd name="connsiteX27" fmla="*/ 2576731 w 3446696"/>
              <a:gd name="connsiteY27" fmla="*/ 3590559 h 3635394"/>
              <a:gd name="connsiteX28" fmla="*/ 2552053 w 3446696"/>
              <a:gd name="connsiteY28" fmla="*/ 3613960 h 3635394"/>
              <a:gd name="connsiteX29" fmla="*/ 2504680 w 3446696"/>
              <a:gd name="connsiteY29" fmla="*/ 3603890 h 3635394"/>
              <a:gd name="connsiteX30" fmla="*/ 2494632 w 3446696"/>
              <a:gd name="connsiteY30" fmla="*/ 3588400 h 3635394"/>
              <a:gd name="connsiteX31" fmla="*/ 2495513 w 3446696"/>
              <a:gd name="connsiteY31" fmla="*/ 3554401 h 3635394"/>
              <a:gd name="connsiteX32" fmla="*/ 2520192 w 3446696"/>
              <a:gd name="connsiteY32" fmla="*/ 3531001 h 3635394"/>
              <a:gd name="connsiteX33" fmla="*/ 2545366 w 3446696"/>
              <a:gd name="connsiteY33" fmla="*/ 3529029 h 3635394"/>
              <a:gd name="connsiteX34" fmla="*/ 1218492 w 3446696"/>
              <a:gd name="connsiteY34" fmla="*/ 3525187 h 3635394"/>
              <a:gd name="connsiteX35" fmla="*/ 1237013 w 3446696"/>
              <a:gd name="connsiteY35" fmla="*/ 3528313 h 3635394"/>
              <a:gd name="connsiteX36" fmla="*/ 1253495 w 3446696"/>
              <a:gd name="connsiteY36" fmla="*/ 3538999 h 3635394"/>
              <a:gd name="connsiteX37" fmla="*/ 1253517 w 3446696"/>
              <a:gd name="connsiteY37" fmla="*/ 3538999 h 3635394"/>
              <a:gd name="connsiteX38" fmla="*/ 1264247 w 3446696"/>
              <a:gd name="connsiteY38" fmla="*/ 3589457 h 3635394"/>
              <a:gd name="connsiteX39" fmla="*/ 1239305 w 3446696"/>
              <a:gd name="connsiteY39" fmla="*/ 3615722 h 3635394"/>
              <a:gd name="connsiteX40" fmla="*/ 1203103 w 3446696"/>
              <a:gd name="connsiteY40" fmla="*/ 3616669 h 3635394"/>
              <a:gd name="connsiteX41" fmla="*/ 1186599 w 3446696"/>
              <a:gd name="connsiteY41" fmla="*/ 3605983 h 3635394"/>
              <a:gd name="connsiteX42" fmla="*/ 1175868 w 3446696"/>
              <a:gd name="connsiteY42" fmla="*/ 3555525 h 3635394"/>
              <a:gd name="connsiteX43" fmla="*/ 1218492 w 3446696"/>
              <a:gd name="connsiteY43" fmla="*/ 3525187 h 3635394"/>
              <a:gd name="connsiteX44" fmla="*/ 1963543 w 3446696"/>
              <a:gd name="connsiteY44" fmla="*/ 3488629 h 3635394"/>
              <a:gd name="connsiteX45" fmla="*/ 1994149 w 3446696"/>
              <a:gd name="connsiteY45" fmla="*/ 3500373 h 3635394"/>
              <a:gd name="connsiteX46" fmla="*/ 2005893 w 3446696"/>
              <a:gd name="connsiteY46" fmla="*/ 3526748 h 3635394"/>
              <a:gd name="connsiteX47" fmla="*/ 1995603 w 3446696"/>
              <a:gd name="connsiteY47" fmla="*/ 3555811 h 3635394"/>
              <a:gd name="connsiteX48" fmla="*/ 1967774 w 3446696"/>
              <a:gd name="connsiteY48" fmla="*/ 3569075 h 3635394"/>
              <a:gd name="connsiteX49" fmla="*/ 1937168 w 3446696"/>
              <a:gd name="connsiteY49" fmla="*/ 3557331 h 3635394"/>
              <a:gd name="connsiteX50" fmla="*/ 1925424 w 3446696"/>
              <a:gd name="connsiteY50" fmla="*/ 3530956 h 3635394"/>
              <a:gd name="connsiteX51" fmla="*/ 1935714 w 3446696"/>
              <a:gd name="connsiteY51" fmla="*/ 3501893 h 3635394"/>
              <a:gd name="connsiteX52" fmla="*/ 1963543 w 3446696"/>
              <a:gd name="connsiteY52" fmla="*/ 3488629 h 3635394"/>
              <a:gd name="connsiteX53" fmla="*/ 1792647 w 3446696"/>
              <a:gd name="connsiteY53" fmla="*/ 3488607 h 3635394"/>
              <a:gd name="connsiteX54" fmla="*/ 1819022 w 3446696"/>
              <a:gd name="connsiteY54" fmla="*/ 3500351 h 3635394"/>
              <a:gd name="connsiteX55" fmla="*/ 1830766 w 3446696"/>
              <a:gd name="connsiteY55" fmla="*/ 3530957 h 3635394"/>
              <a:gd name="connsiteX56" fmla="*/ 1817501 w 3446696"/>
              <a:gd name="connsiteY56" fmla="*/ 3558786 h 3635394"/>
              <a:gd name="connsiteX57" fmla="*/ 1788438 w 3446696"/>
              <a:gd name="connsiteY57" fmla="*/ 3569076 h 3635394"/>
              <a:gd name="connsiteX58" fmla="*/ 1762064 w 3446696"/>
              <a:gd name="connsiteY58" fmla="*/ 3557332 h 3635394"/>
              <a:gd name="connsiteX59" fmla="*/ 1750319 w 3446696"/>
              <a:gd name="connsiteY59" fmla="*/ 3526726 h 3635394"/>
              <a:gd name="connsiteX60" fmla="*/ 1763584 w 3446696"/>
              <a:gd name="connsiteY60" fmla="*/ 3498897 h 3635394"/>
              <a:gd name="connsiteX61" fmla="*/ 1792647 w 3446696"/>
              <a:gd name="connsiteY61" fmla="*/ 3488607 h 3635394"/>
              <a:gd name="connsiteX62" fmla="*/ 2133493 w 3446696"/>
              <a:gd name="connsiteY62" fmla="*/ 3470759 h 3635394"/>
              <a:gd name="connsiteX63" fmla="*/ 2168307 w 3446696"/>
              <a:gd name="connsiteY63" fmla="*/ 3482085 h 3635394"/>
              <a:gd name="connsiteX64" fmla="*/ 2179588 w 3446696"/>
              <a:gd name="connsiteY64" fmla="*/ 3504251 h 3635394"/>
              <a:gd name="connsiteX65" fmla="*/ 2146096 w 3446696"/>
              <a:gd name="connsiteY65" fmla="*/ 3550347 h 3635394"/>
              <a:gd name="connsiteX66" fmla="*/ 2111282 w 3446696"/>
              <a:gd name="connsiteY66" fmla="*/ 3539021 h 3635394"/>
              <a:gd name="connsiteX67" fmla="*/ 2100001 w 3446696"/>
              <a:gd name="connsiteY67" fmla="*/ 3516855 h 3635394"/>
              <a:gd name="connsiteX68" fmla="*/ 2107206 w 3446696"/>
              <a:gd name="connsiteY68" fmla="*/ 3486866 h 3635394"/>
              <a:gd name="connsiteX69" fmla="*/ 2133493 w 3446696"/>
              <a:gd name="connsiteY69" fmla="*/ 3470759 h 3635394"/>
              <a:gd name="connsiteX70" fmla="*/ 1622875 w 3446696"/>
              <a:gd name="connsiteY70" fmla="*/ 3469569 h 3635394"/>
              <a:gd name="connsiteX71" fmla="*/ 1645680 w 3446696"/>
              <a:gd name="connsiteY71" fmla="*/ 3481181 h 3635394"/>
              <a:gd name="connsiteX72" fmla="*/ 1645702 w 3446696"/>
              <a:gd name="connsiteY72" fmla="*/ 3481203 h 3635394"/>
              <a:gd name="connsiteX73" fmla="*/ 1657358 w 3446696"/>
              <a:gd name="connsiteY73" fmla="*/ 3517053 h 3635394"/>
              <a:gd name="connsiteX74" fmla="*/ 1640766 w 3446696"/>
              <a:gd name="connsiteY74" fmla="*/ 3544111 h 3635394"/>
              <a:gd name="connsiteX75" fmla="*/ 1609897 w 3446696"/>
              <a:gd name="connsiteY75" fmla="*/ 3551514 h 3635394"/>
              <a:gd name="connsiteX76" fmla="*/ 1587091 w 3446696"/>
              <a:gd name="connsiteY76" fmla="*/ 3539902 h 3635394"/>
              <a:gd name="connsiteX77" fmla="*/ 1575435 w 3446696"/>
              <a:gd name="connsiteY77" fmla="*/ 3504053 h 3635394"/>
              <a:gd name="connsiteX78" fmla="*/ 1622875 w 3446696"/>
              <a:gd name="connsiteY78" fmla="*/ 3469569 h 3635394"/>
              <a:gd name="connsiteX79" fmla="*/ 2718661 w 3446696"/>
              <a:gd name="connsiteY79" fmla="*/ 3450392 h 3635394"/>
              <a:gd name="connsiteX80" fmla="*/ 2743133 w 3446696"/>
              <a:gd name="connsiteY80" fmla="*/ 3462871 h 3635394"/>
              <a:gd name="connsiteX81" fmla="*/ 2751308 w 3446696"/>
              <a:gd name="connsiteY81" fmla="*/ 3474130 h 3635394"/>
              <a:gd name="connsiteX82" fmla="*/ 2731896 w 3446696"/>
              <a:gd name="connsiteY82" fmla="*/ 3533887 h 3635394"/>
              <a:gd name="connsiteX83" fmla="*/ 2680292 w 3446696"/>
              <a:gd name="connsiteY83" fmla="*/ 3525734 h 3635394"/>
              <a:gd name="connsiteX84" fmla="*/ 2672117 w 3446696"/>
              <a:gd name="connsiteY84" fmla="*/ 3514475 h 3635394"/>
              <a:gd name="connsiteX85" fmla="*/ 2691529 w 3446696"/>
              <a:gd name="connsiteY85" fmla="*/ 3454719 h 3635394"/>
              <a:gd name="connsiteX86" fmla="*/ 2718661 w 3446696"/>
              <a:gd name="connsiteY86" fmla="*/ 3450392 h 3635394"/>
              <a:gd name="connsiteX87" fmla="*/ 1047901 w 3446696"/>
              <a:gd name="connsiteY87" fmla="*/ 3446884 h 3635394"/>
              <a:gd name="connsiteX88" fmla="*/ 1066072 w 3446696"/>
              <a:gd name="connsiteY88" fmla="*/ 3451942 h 3635394"/>
              <a:gd name="connsiteX89" fmla="*/ 1078125 w 3446696"/>
              <a:gd name="connsiteY89" fmla="*/ 3460689 h 3635394"/>
              <a:gd name="connsiteX90" fmla="*/ 1086850 w 3446696"/>
              <a:gd name="connsiteY90" fmla="*/ 3515885 h 3635394"/>
              <a:gd name="connsiteX91" fmla="*/ 1022907 w 3446696"/>
              <a:gd name="connsiteY91" fmla="*/ 3536663 h 3635394"/>
              <a:gd name="connsiteX92" fmla="*/ 1010855 w 3446696"/>
              <a:gd name="connsiteY92" fmla="*/ 3527915 h 3635394"/>
              <a:gd name="connsiteX93" fmla="*/ 1002129 w 3446696"/>
              <a:gd name="connsiteY93" fmla="*/ 3472720 h 3635394"/>
              <a:gd name="connsiteX94" fmla="*/ 1047901 w 3446696"/>
              <a:gd name="connsiteY94" fmla="*/ 3446884 h 3635394"/>
              <a:gd name="connsiteX95" fmla="*/ 2300621 w 3446696"/>
              <a:gd name="connsiteY95" fmla="*/ 3435241 h 3635394"/>
              <a:gd name="connsiteX96" fmla="*/ 2339578 w 3446696"/>
              <a:gd name="connsiteY96" fmla="*/ 3445685 h 3635394"/>
              <a:gd name="connsiteX97" fmla="*/ 2349978 w 3446696"/>
              <a:gd name="connsiteY97" fmla="*/ 3463731 h 3635394"/>
              <a:gd name="connsiteX98" fmla="*/ 2321487 w 3446696"/>
              <a:gd name="connsiteY98" fmla="*/ 3513065 h 3635394"/>
              <a:gd name="connsiteX99" fmla="*/ 2282531 w 3446696"/>
              <a:gd name="connsiteY99" fmla="*/ 3502621 h 3635394"/>
              <a:gd name="connsiteX100" fmla="*/ 2272131 w 3446696"/>
              <a:gd name="connsiteY100" fmla="*/ 3484575 h 3635394"/>
              <a:gd name="connsiteX101" fmla="*/ 2300621 w 3446696"/>
              <a:gd name="connsiteY101" fmla="*/ 3435241 h 3635394"/>
              <a:gd name="connsiteX102" fmla="*/ 1456076 w 3446696"/>
              <a:gd name="connsiteY102" fmla="*/ 3433236 h 3635394"/>
              <a:gd name="connsiteX103" fmla="*/ 1475047 w 3446696"/>
              <a:gd name="connsiteY103" fmla="*/ 3444165 h 3635394"/>
              <a:gd name="connsiteX104" fmla="*/ 1486042 w 3446696"/>
              <a:gd name="connsiteY104" fmla="*/ 3485126 h 3635394"/>
              <a:gd name="connsiteX105" fmla="*/ 1466299 w 3446696"/>
              <a:gd name="connsiteY105" fmla="*/ 3510840 h 3635394"/>
              <a:gd name="connsiteX106" fmla="*/ 1434152 w 3446696"/>
              <a:gd name="connsiteY106" fmla="*/ 3515070 h 3635394"/>
              <a:gd name="connsiteX107" fmla="*/ 1415180 w 3446696"/>
              <a:gd name="connsiteY107" fmla="*/ 3504141 h 3635394"/>
              <a:gd name="connsiteX108" fmla="*/ 1404185 w 3446696"/>
              <a:gd name="connsiteY108" fmla="*/ 3463180 h 3635394"/>
              <a:gd name="connsiteX109" fmla="*/ 1456076 w 3446696"/>
              <a:gd name="connsiteY109" fmla="*/ 3433236 h 3635394"/>
              <a:gd name="connsiteX110" fmla="*/ 2485994 w 3446696"/>
              <a:gd name="connsiteY110" fmla="*/ 3380657 h 3635394"/>
              <a:gd name="connsiteX111" fmla="*/ 2506112 w 3446696"/>
              <a:gd name="connsiteY111" fmla="*/ 3391591 h 3635394"/>
              <a:gd name="connsiteX112" fmla="*/ 2506112 w 3446696"/>
              <a:gd name="connsiteY112" fmla="*/ 3391569 h 3635394"/>
              <a:gd name="connsiteX113" fmla="*/ 2515212 w 3446696"/>
              <a:gd name="connsiteY113" fmla="*/ 3405605 h 3635394"/>
              <a:gd name="connsiteX114" fmla="*/ 2492032 w 3446696"/>
              <a:gd name="connsiteY114" fmla="*/ 3457649 h 3635394"/>
              <a:gd name="connsiteX115" fmla="*/ 2449087 w 3446696"/>
              <a:gd name="connsiteY115" fmla="*/ 3448527 h 3635394"/>
              <a:gd name="connsiteX116" fmla="*/ 2439987 w 3446696"/>
              <a:gd name="connsiteY116" fmla="*/ 3434492 h 3635394"/>
              <a:gd name="connsiteX117" fmla="*/ 2463167 w 3446696"/>
              <a:gd name="connsiteY117" fmla="*/ 3382447 h 3635394"/>
              <a:gd name="connsiteX118" fmla="*/ 2485994 w 3446696"/>
              <a:gd name="connsiteY118" fmla="*/ 3380657 h 3635394"/>
              <a:gd name="connsiteX119" fmla="*/ 1293971 w 3446696"/>
              <a:gd name="connsiteY119" fmla="*/ 3379957 h 3635394"/>
              <a:gd name="connsiteX120" fmla="*/ 1308932 w 3446696"/>
              <a:gd name="connsiteY120" fmla="*/ 3389652 h 3635394"/>
              <a:gd name="connsiteX121" fmla="*/ 1318671 w 3446696"/>
              <a:gd name="connsiteY121" fmla="*/ 3435417 h 3635394"/>
              <a:gd name="connsiteX122" fmla="*/ 1263211 w 3446696"/>
              <a:gd name="connsiteY122" fmla="*/ 3460095 h 3635394"/>
              <a:gd name="connsiteX123" fmla="*/ 1248250 w 3446696"/>
              <a:gd name="connsiteY123" fmla="*/ 3450401 h 3635394"/>
              <a:gd name="connsiteX124" fmla="*/ 1238511 w 3446696"/>
              <a:gd name="connsiteY124" fmla="*/ 3404636 h 3635394"/>
              <a:gd name="connsiteX125" fmla="*/ 1293971 w 3446696"/>
              <a:gd name="connsiteY125" fmla="*/ 3379957 h 3635394"/>
              <a:gd name="connsiteX126" fmla="*/ 2882780 w 3446696"/>
              <a:gd name="connsiteY126" fmla="*/ 3354067 h 3635394"/>
              <a:gd name="connsiteX127" fmla="*/ 2909534 w 3446696"/>
              <a:gd name="connsiteY127" fmla="*/ 3366759 h 3635394"/>
              <a:gd name="connsiteX128" fmla="*/ 2915418 w 3446696"/>
              <a:gd name="connsiteY128" fmla="*/ 3374008 h 3635394"/>
              <a:gd name="connsiteX129" fmla="*/ 2921609 w 3446696"/>
              <a:gd name="connsiteY129" fmla="*/ 3407456 h 3635394"/>
              <a:gd name="connsiteX130" fmla="*/ 2902351 w 3446696"/>
              <a:gd name="connsiteY130" fmla="*/ 3435483 h 3635394"/>
              <a:gd name="connsiteX131" fmla="*/ 2846759 w 3446696"/>
              <a:gd name="connsiteY131" fmla="*/ 3429666 h 3635394"/>
              <a:gd name="connsiteX132" fmla="*/ 2840876 w 3446696"/>
              <a:gd name="connsiteY132" fmla="*/ 3422417 h 3635394"/>
              <a:gd name="connsiteX133" fmla="*/ 2834685 w 3446696"/>
              <a:gd name="connsiteY133" fmla="*/ 3388969 h 3635394"/>
              <a:gd name="connsiteX134" fmla="*/ 2853942 w 3446696"/>
              <a:gd name="connsiteY134" fmla="*/ 3360942 h 3635394"/>
              <a:gd name="connsiteX135" fmla="*/ 2882780 w 3446696"/>
              <a:gd name="connsiteY135" fmla="*/ 3354067 h 3635394"/>
              <a:gd name="connsiteX136" fmla="*/ 886692 w 3446696"/>
              <a:gd name="connsiteY136" fmla="*/ 3351484 h 3635394"/>
              <a:gd name="connsiteX137" fmla="*/ 903901 w 3446696"/>
              <a:gd name="connsiteY137" fmla="*/ 3358386 h 3635394"/>
              <a:gd name="connsiteX138" fmla="*/ 911657 w 3446696"/>
              <a:gd name="connsiteY138" fmla="*/ 3364666 h 3635394"/>
              <a:gd name="connsiteX139" fmla="*/ 917870 w 3446696"/>
              <a:gd name="connsiteY139" fmla="*/ 3424069 h 3635394"/>
              <a:gd name="connsiteX140" fmla="*/ 887926 w 3446696"/>
              <a:gd name="connsiteY140" fmla="*/ 3444649 h 3635394"/>
              <a:gd name="connsiteX141" fmla="*/ 852187 w 3446696"/>
              <a:gd name="connsiteY141" fmla="*/ 3438017 h 3635394"/>
              <a:gd name="connsiteX142" fmla="*/ 844431 w 3446696"/>
              <a:gd name="connsiteY142" fmla="*/ 3431737 h 3635394"/>
              <a:gd name="connsiteX143" fmla="*/ 838217 w 3446696"/>
              <a:gd name="connsiteY143" fmla="*/ 3372333 h 3635394"/>
              <a:gd name="connsiteX144" fmla="*/ 868161 w 3446696"/>
              <a:gd name="connsiteY144" fmla="*/ 3351754 h 3635394"/>
              <a:gd name="connsiteX145" fmla="*/ 886692 w 3446696"/>
              <a:gd name="connsiteY145" fmla="*/ 3351484 h 3635394"/>
              <a:gd name="connsiteX146" fmla="*/ 1954554 w 3446696"/>
              <a:gd name="connsiteY146" fmla="*/ 3317711 h 3635394"/>
              <a:gd name="connsiteX147" fmla="*/ 1981766 w 3446696"/>
              <a:gd name="connsiteY147" fmla="*/ 3328155 h 3635394"/>
              <a:gd name="connsiteX148" fmla="*/ 1981788 w 3446696"/>
              <a:gd name="connsiteY148" fmla="*/ 3328155 h 3635394"/>
              <a:gd name="connsiteX149" fmla="*/ 1992232 w 3446696"/>
              <a:gd name="connsiteY149" fmla="*/ 3351599 h 3635394"/>
              <a:gd name="connsiteX150" fmla="*/ 1958322 w 3446696"/>
              <a:gd name="connsiteY150" fmla="*/ 3389255 h 3635394"/>
              <a:gd name="connsiteX151" fmla="*/ 1931109 w 3446696"/>
              <a:gd name="connsiteY151" fmla="*/ 3378811 h 3635394"/>
              <a:gd name="connsiteX152" fmla="*/ 1920665 w 3446696"/>
              <a:gd name="connsiteY152" fmla="*/ 3355367 h 3635394"/>
              <a:gd name="connsiteX153" fmla="*/ 1929810 w 3446696"/>
              <a:gd name="connsiteY153" fmla="*/ 3329521 h 3635394"/>
              <a:gd name="connsiteX154" fmla="*/ 1954554 w 3446696"/>
              <a:gd name="connsiteY154" fmla="*/ 3317711 h 3635394"/>
              <a:gd name="connsiteX155" fmla="*/ 1801615 w 3446696"/>
              <a:gd name="connsiteY155" fmla="*/ 3317666 h 3635394"/>
              <a:gd name="connsiteX156" fmla="*/ 1825059 w 3446696"/>
              <a:gd name="connsiteY156" fmla="*/ 3328110 h 3635394"/>
              <a:gd name="connsiteX157" fmla="*/ 1825059 w 3446696"/>
              <a:gd name="connsiteY157" fmla="*/ 3328132 h 3635394"/>
              <a:gd name="connsiteX158" fmla="*/ 1835504 w 3446696"/>
              <a:gd name="connsiteY158" fmla="*/ 3355344 h 3635394"/>
              <a:gd name="connsiteX159" fmla="*/ 1823693 w 3446696"/>
              <a:gd name="connsiteY159" fmla="*/ 3380089 h 3635394"/>
              <a:gd name="connsiteX160" fmla="*/ 1797847 w 3446696"/>
              <a:gd name="connsiteY160" fmla="*/ 3389233 h 3635394"/>
              <a:gd name="connsiteX161" fmla="*/ 1774403 w 3446696"/>
              <a:gd name="connsiteY161" fmla="*/ 3378789 h 3635394"/>
              <a:gd name="connsiteX162" fmla="*/ 1763959 w 3446696"/>
              <a:gd name="connsiteY162" fmla="*/ 3351576 h 3635394"/>
              <a:gd name="connsiteX163" fmla="*/ 1801615 w 3446696"/>
              <a:gd name="connsiteY163" fmla="*/ 3317666 h 3635394"/>
              <a:gd name="connsiteX164" fmla="*/ 2643874 w 3446696"/>
              <a:gd name="connsiteY164" fmla="*/ 3308983 h 3635394"/>
              <a:gd name="connsiteX165" fmla="*/ 2666057 w 3446696"/>
              <a:gd name="connsiteY165" fmla="*/ 3320311 h 3635394"/>
              <a:gd name="connsiteX166" fmla="*/ 2673461 w 3446696"/>
              <a:gd name="connsiteY166" fmla="*/ 3330512 h 3635394"/>
              <a:gd name="connsiteX167" fmla="*/ 2655855 w 3446696"/>
              <a:gd name="connsiteY167" fmla="*/ 3384694 h 3635394"/>
              <a:gd name="connsiteX168" fmla="*/ 2609077 w 3446696"/>
              <a:gd name="connsiteY168" fmla="*/ 3377291 h 3635394"/>
              <a:gd name="connsiteX169" fmla="*/ 2601673 w 3446696"/>
              <a:gd name="connsiteY169" fmla="*/ 3367089 h 3635394"/>
              <a:gd name="connsiteX170" fmla="*/ 2619279 w 3446696"/>
              <a:gd name="connsiteY170" fmla="*/ 3312907 h 3635394"/>
              <a:gd name="connsiteX171" fmla="*/ 2643874 w 3446696"/>
              <a:gd name="connsiteY171" fmla="*/ 3308983 h 3635394"/>
              <a:gd name="connsiteX172" fmla="*/ 1105292 w 3446696"/>
              <a:gd name="connsiteY172" fmla="*/ 3307848 h 3635394"/>
              <a:gd name="connsiteX173" fmla="*/ 1138189 w 3446696"/>
              <a:gd name="connsiteY173" fmla="*/ 3310417 h 3635394"/>
              <a:gd name="connsiteX174" fmla="*/ 1149118 w 3446696"/>
              <a:gd name="connsiteY174" fmla="*/ 3318350 h 3635394"/>
              <a:gd name="connsiteX175" fmla="*/ 1149118 w 3446696"/>
              <a:gd name="connsiteY175" fmla="*/ 3318328 h 3635394"/>
              <a:gd name="connsiteX176" fmla="*/ 1157028 w 3446696"/>
              <a:gd name="connsiteY176" fmla="*/ 3368389 h 3635394"/>
              <a:gd name="connsiteX177" fmla="*/ 1131932 w 3446696"/>
              <a:gd name="connsiteY177" fmla="*/ 3389828 h 3635394"/>
              <a:gd name="connsiteX178" fmla="*/ 1099035 w 3446696"/>
              <a:gd name="connsiteY178" fmla="*/ 3387250 h 3635394"/>
              <a:gd name="connsiteX179" fmla="*/ 1088106 w 3446696"/>
              <a:gd name="connsiteY179" fmla="*/ 3379318 h 3635394"/>
              <a:gd name="connsiteX180" fmla="*/ 1080195 w 3446696"/>
              <a:gd name="connsiteY180" fmla="*/ 3329256 h 3635394"/>
              <a:gd name="connsiteX181" fmla="*/ 1105292 w 3446696"/>
              <a:gd name="connsiteY181" fmla="*/ 3307848 h 3635394"/>
              <a:gd name="connsiteX182" fmla="*/ 2106721 w 3446696"/>
              <a:gd name="connsiteY182" fmla="*/ 3301713 h 3635394"/>
              <a:gd name="connsiteX183" fmla="*/ 2137679 w 3446696"/>
              <a:gd name="connsiteY183" fmla="*/ 3311783 h 3635394"/>
              <a:gd name="connsiteX184" fmla="*/ 2147705 w 3446696"/>
              <a:gd name="connsiteY184" fmla="*/ 3331482 h 3635394"/>
              <a:gd name="connsiteX185" fmla="*/ 2141293 w 3446696"/>
              <a:gd name="connsiteY185" fmla="*/ 3358143 h 3635394"/>
              <a:gd name="connsiteX186" fmla="*/ 2117915 w 3446696"/>
              <a:gd name="connsiteY186" fmla="*/ 3372465 h 3635394"/>
              <a:gd name="connsiteX187" fmla="*/ 2086957 w 3446696"/>
              <a:gd name="connsiteY187" fmla="*/ 3362395 h 3635394"/>
              <a:gd name="connsiteX188" fmla="*/ 2076931 w 3446696"/>
              <a:gd name="connsiteY188" fmla="*/ 3342697 h 3635394"/>
              <a:gd name="connsiteX189" fmla="*/ 2106721 w 3446696"/>
              <a:gd name="connsiteY189" fmla="*/ 3301713 h 3635394"/>
              <a:gd name="connsiteX190" fmla="*/ 1649646 w 3446696"/>
              <a:gd name="connsiteY190" fmla="*/ 3300678 h 3635394"/>
              <a:gd name="connsiteX191" fmla="*/ 1669940 w 3446696"/>
              <a:gd name="connsiteY191" fmla="*/ 3311013 h 3635394"/>
              <a:gd name="connsiteX192" fmla="*/ 1669940 w 3446696"/>
              <a:gd name="connsiteY192" fmla="*/ 3310990 h 3635394"/>
              <a:gd name="connsiteX193" fmla="*/ 1680318 w 3446696"/>
              <a:gd name="connsiteY193" fmla="*/ 3342874 h 3635394"/>
              <a:gd name="connsiteX194" fmla="*/ 1638122 w 3446696"/>
              <a:gd name="connsiteY194" fmla="*/ 3373545 h 3635394"/>
              <a:gd name="connsiteX195" fmla="*/ 1617829 w 3446696"/>
              <a:gd name="connsiteY195" fmla="*/ 3363211 h 3635394"/>
              <a:gd name="connsiteX196" fmla="*/ 1607451 w 3446696"/>
              <a:gd name="connsiteY196" fmla="*/ 3331328 h 3635394"/>
              <a:gd name="connsiteX197" fmla="*/ 1622192 w 3446696"/>
              <a:gd name="connsiteY197" fmla="*/ 3307267 h 3635394"/>
              <a:gd name="connsiteX198" fmla="*/ 1649646 w 3446696"/>
              <a:gd name="connsiteY198" fmla="*/ 3300678 h 3635394"/>
              <a:gd name="connsiteX199" fmla="*/ 2290971 w 3446696"/>
              <a:gd name="connsiteY199" fmla="*/ 3279195 h 3635394"/>
              <a:gd name="connsiteX200" fmla="*/ 2290993 w 3446696"/>
              <a:gd name="connsiteY200" fmla="*/ 3279217 h 3635394"/>
              <a:gd name="connsiteX201" fmla="*/ 2290979 w 3446696"/>
              <a:gd name="connsiteY201" fmla="*/ 3279209 h 3635394"/>
              <a:gd name="connsiteX202" fmla="*/ 2256355 w 3446696"/>
              <a:gd name="connsiteY202" fmla="*/ 3269919 h 3635394"/>
              <a:gd name="connsiteX203" fmla="*/ 2274905 w 3446696"/>
              <a:gd name="connsiteY203" fmla="*/ 3269941 h 3635394"/>
              <a:gd name="connsiteX204" fmla="*/ 2290979 w 3446696"/>
              <a:gd name="connsiteY204" fmla="*/ 3279209 h 3635394"/>
              <a:gd name="connsiteX205" fmla="*/ 2300203 w 3446696"/>
              <a:gd name="connsiteY205" fmla="*/ 3295236 h 3635394"/>
              <a:gd name="connsiteX206" fmla="*/ 2296634 w 3446696"/>
              <a:gd name="connsiteY206" fmla="*/ 3322426 h 3635394"/>
              <a:gd name="connsiteX207" fmla="*/ 2274886 w 3446696"/>
              <a:gd name="connsiteY207" fmla="*/ 3339128 h 3635394"/>
              <a:gd name="connsiteX208" fmla="*/ 2240248 w 3446696"/>
              <a:gd name="connsiteY208" fmla="*/ 3329830 h 3635394"/>
              <a:gd name="connsiteX209" fmla="*/ 2231016 w 3446696"/>
              <a:gd name="connsiteY209" fmla="*/ 3313789 h 3635394"/>
              <a:gd name="connsiteX210" fmla="*/ 2256355 w 3446696"/>
              <a:gd name="connsiteY210" fmla="*/ 3269919 h 3635394"/>
              <a:gd name="connsiteX211" fmla="*/ 1500320 w 3446696"/>
              <a:gd name="connsiteY211" fmla="*/ 3268112 h 3635394"/>
              <a:gd name="connsiteX212" fmla="*/ 1517198 w 3446696"/>
              <a:gd name="connsiteY212" fmla="*/ 3277829 h 3635394"/>
              <a:gd name="connsiteX213" fmla="*/ 1526981 w 3446696"/>
              <a:gd name="connsiteY213" fmla="*/ 3314252 h 3635394"/>
              <a:gd name="connsiteX214" fmla="*/ 1480820 w 3446696"/>
              <a:gd name="connsiteY214" fmla="*/ 3340891 h 3635394"/>
              <a:gd name="connsiteX215" fmla="*/ 1463942 w 3446696"/>
              <a:gd name="connsiteY215" fmla="*/ 3331174 h 3635394"/>
              <a:gd name="connsiteX216" fmla="*/ 1454159 w 3446696"/>
              <a:gd name="connsiteY216" fmla="*/ 3294751 h 3635394"/>
              <a:gd name="connsiteX217" fmla="*/ 1471720 w 3446696"/>
              <a:gd name="connsiteY217" fmla="*/ 3271880 h 3635394"/>
              <a:gd name="connsiteX218" fmla="*/ 1500320 w 3446696"/>
              <a:gd name="connsiteY218" fmla="*/ 3268112 h 3635394"/>
              <a:gd name="connsiteX219" fmla="*/ 3035971 w 3446696"/>
              <a:gd name="connsiteY219" fmla="*/ 3240831 h 3635394"/>
              <a:gd name="connsiteX220" fmla="*/ 3065029 w 3446696"/>
              <a:gd name="connsiteY220" fmla="*/ 3253790 h 3635394"/>
              <a:gd name="connsiteX221" fmla="*/ 3068180 w 3446696"/>
              <a:gd name="connsiteY221" fmla="*/ 3257293 h 3635394"/>
              <a:gd name="connsiteX222" fmla="*/ 3077830 w 3446696"/>
              <a:gd name="connsiteY222" fmla="*/ 3289904 h 3635394"/>
              <a:gd name="connsiteX223" fmla="*/ 3061591 w 3446696"/>
              <a:gd name="connsiteY223" fmla="*/ 3319782 h 3635394"/>
              <a:gd name="connsiteX224" fmla="*/ 3002254 w 3446696"/>
              <a:gd name="connsiteY224" fmla="*/ 3316719 h 3635394"/>
              <a:gd name="connsiteX225" fmla="*/ 2999103 w 3446696"/>
              <a:gd name="connsiteY225" fmla="*/ 3313216 h 3635394"/>
              <a:gd name="connsiteX226" fmla="*/ 2989452 w 3446696"/>
              <a:gd name="connsiteY226" fmla="*/ 3280605 h 3635394"/>
              <a:gd name="connsiteX227" fmla="*/ 3005691 w 3446696"/>
              <a:gd name="connsiteY227" fmla="*/ 3250727 h 3635394"/>
              <a:gd name="connsiteX228" fmla="*/ 3035971 w 3446696"/>
              <a:gd name="connsiteY228" fmla="*/ 3240831 h 3635394"/>
              <a:gd name="connsiteX229" fmla="*/ 717470 w 3446696"/>
              <a:gd name="connsiteY229" fmla="*/ 3236911 h 3635394"/>
              <a:gd name="connsiteX230" fmla="*/ 753144 w 3446696"/>
              <a:gd name="connsiteY230" fmla="*/ 3247466 h 3635394"/>
              <a:gd name="connsiteX231" fmla="*/ 756977 w 3446696"/>
              <a:gd name="connsiteY231" fmla="*/ 3250903 h 3635394"/>
              <a:gd name="connsiteX232" fmla="*/ 756955 w 3446696"/>
              <a:gd name="connsiteY232" fmla="*/ 3250925 h 3635394"/>
              <a:gd name="connsiteX233" fmla="*/ 760305 w 3446696"/>
              <a:gd name="connsiteY233" fmla="*/ 3315837 h 3635394"/>
              <a:gd name="connsiteX234" fmla="*/ 691955 w 3446696"/>
              <a:gd name="connsiteY234" fmla="*/ 3323021 h 3635394"/>
              <a:gd name="connsiteX235" fmla="*/ 688121 w 3446696"/>
              <a:gd name="connsiteY235" fmla="*/ 3319583 h 3635394"/>
              <a:gd name="connsiteX236" fmla="*/ 684772 w 3446696"/>
              <a:gd name="connsiteY236" fmla="*/ 3254671 h 3635394"/>
              <a:gd name="connsiteX237" fmla="*/ 717470 w 3446696"/>
              <a:gd name="connsiteY237" fmla="*/ 3236911 h 3635394"/>
              <a:gd name="connsiteX238" fmla="*/ 2793410 w 3446696"/>
              <a:gd name="connsiteY238" fmla="*/ 3221248 h 3635394"/>
              <a:gd name="connsiteX239" fmla="*/ 2817675 w 3446696"/>
              <a:gd name="connsiteY239" fmla="*/ 3232747 h 3635394"/>
              <a:gd name="connsiteX240" fmla="*/ 2823007 w 3446696"/>
              <a:gd name="connsiteY240" fmla="*/ 3239335 h 3635394"/>
              <a:gd name="connsiteX241" fmla="*/ 2828625 w 3446696"/>
              <a:gd name="connsiteY241" fmla="*/ 3269654 h 3635394"/>
              <a:gd name="connsiteX242" fmla="*/ 2811152 w 3446696"/>
              <a:gd name="connsiteY242" fmla="*/ 3295059 h 3635394"/>
              <a:gd name="connsiteX243" fmla="*/ 2760738 w 3446696"/>
              <a:gd name="connsiteY243" fmla="*/ 3289793 h 3635394"/>
              <a:gd name="connsiteX244" fmla="*/ 2755406 w 3446696"/>
              <a:gd name="connsiteY244" fmla="*/ 3283205 h 3635394"/>
              <a:gd name="connsiteX245" fmla="*/ 2749787 w 3446696"/>
              <a:gd name="connsiteY245" fmla="*/ 3252886 h 3635394"/>
              <a:gd name="connsiteX246" fmla="*/ 2767260 w 3446696"/>
              <a:gd name="connsiteY246" fmla="*/ 3227481 h 3635394"/>
              <a:gd name="connsiteX247" fmla="*/ 2793410 w 3446696"/>
              <a:gd name="connsiteY247" fmla="*/ 3221248 h 3635394"/>
              <a:gd name="connsiteX248" fmla="*/ 2422124 w 3446696"/>
              <a:gd name="connsiteY248" fmla="*/ 3221047 h 3635394"/>
              <a:gd name="connsiteX249" fmla="*/ 2440010 w 3446696"/>
              <a:gd name="connsiteY249" fmla="*/ 3230763 h 3635394"/>
              <a:gd name="connsiteX250" fmla="*/ 2448096 w 3446696"/>
              <a:gd name="connsiteY250" fmla="*/ 3243257 h 3635394"/>
              <a:gd name="connsiteX251" fmla="*/ 2447369 w 3446696"/>
              <a:gd name="connsiteY251" fmla="*/ 3270667 h 3635394"/>
              <a:gd name="connsiteX252" fmla="*/ 2427472 w 3446696"/>
              <a:gd name="connsiteY252" fmla="*/ 3289551 h 3635394"/>
              <a:gd name="connsiteX253" fmla="*/ 2389287 w 3446696"/>
              <a:gd name="connsiteY253" fmla="*/ 3281420 h 3635394"/>
              <a:gd name="connsiteX254" fmla="*/ 2381200 w 3446696"/>
              <a:gd name="connsiteY254" fmla="*/ 3268926 h 3635394"/>
              <a:gd name="connsiteX255" fmla="*/ 2381928 w 3446696"/>
              <a:gd name="connsiteY255" fmla="*/ 3241516 h 3635394"/>
              <a:gd name="connsiteX256" fmla="*/ 2401825 w 3446696"/>
              <a:gd name="connsiteY256" fmla="*/ 3222633 h 3635394"/>
              <a:gd name="connsiteX257" fmla="*/ 2422124 w 3446696"/>
              <a:gd name="connsiteY257" fmla="*/ 3221047 h 3635394"/>
              <a:gd name="connsiteX258" fmla="*/ 1355203 w 3446696"/>
              <a:gd name="connsiteY258" fmla="*/ 3220452 h 3635394"/>
              <a:gd name="connsiteX259" fmla="*/ 1368512 w 3446696"/>
              <a:gd name="connsiteY259" fmla="*/ 3229067 h 3635394"/>
              <a:gd name="connsiteX260" fmla="*/ 1377171 w 3446696"/>
              <a:gd name="connsiteY260" fmla="*/ 3269764 h 3635394"/>
              <a:gd name="connsiteX261" fmla="*/ 1327837 w 3446696"/>
              <a:gd name="connsiteY261" fmla="*/ 3291732 h 3635394"/>
              <a:gd name="connsiteX262" fmla="*/ 1314528 w 3446696"/>
              <a:gd name="connsiteY262" fmla="*/ 3283117 h 3635394"/>
              <a:gd name="connsiteX263" fmla="*/ 1305869 w 3446696"/>
              <a:gd name="connsiteY263" fmla="*/ 3242420 h 3635394"/>
              <a:gd name="connsiteX264" fmla="*/ 1325986 w 3446696"/>
              <a:gd name="connsiteY264" fmla="*/ 3221223 h 3635394"/>
              <a:gd name="connsiteX265" fmla="*/ 1355203 w 3446696"/>
              <a:gd name="connsiteY265" fmla="*/ 3220452 h 3635394"/>
              <a:gd name="connsiteX266" fmla="*/ 958041 w 3446696"/>
              <a:gd name="connsiteY266" fmla="*/ 3219160 h 3635394"/>
              <a:gd name="connsiteX267" fmla="*/ 990451 w 3446696"/>
              <a:gd name="connsiteY267" fmla="*/ 3225145 h 3635394"/>
              <a:gd name="connsiteX268" fmla="*/ 997480 w 3446696"/>
              <a:gd name="connsiteY268" fmla="*/ 3230830 h 3635394"/>
              <a:gd name="connsiteX269" fmla="*/ 997458 w 3446696"/>
              <a:gd name="connsiteY269" fmla="*/ 3230830 h 3635394"/>
              <a:gd name="connsiteX270" fmla="*/ 1003076 w 3446696"/>
              <a:gd name="connsiteY270" fmla="*/ 3284703 h 3635394"/>
              <a:gd name="connsiteX271" fmla="*/ 943518 w 3446696"/>
              <a:gd name="connsiteY271" fmla="*/ 3297373 h 3635394"/>
              <a:gd name="connsiteX272" fmla="*/ 936489 w 3446696"/>
              <a:gd name="connsiteY272" fmla="*/ 3291688 h 3635394"/>
              <a:gd name="connsiteX273" fmla="*/ 930870 w 3446696"/>
              <a:gd name="connsiteY273" fmla="*/ 3237814 h 3635394"/>
              <a:gd name="connsiteX274" fmla="*/ 958041 w 3446696"/>
              <a:gd name="connsiteY274" fmla="*/ 3219160 h 3635394"/>
              <a:gd name="connsiteX275" fmla="*/ 2563447 w 3446696"/>
              <a:gd name="connsiteY275" fmla="*/ 3156939 h 3635394"/>
              <a:gd name="connsiteX276" fmla="*/ 2583165 w 3446696"/>
              <a:gd name="connsiteY276" fmla="*/ 3166997 h 3635394"/>
              <a:gd name="connsiteX277" fmla="*/ 2589753 w 3446696"/>
              <a:gd name="connsiteY277" fmla="*/ 3176075 h 3635394"/>
              <a:gd name="connsiteX278" fmla="*/ 2574087 w 3446696"/>
              <a:gd name="connsiteY278" fmla="*/ 3224264 h 3635394"/>
              <a:gd name="connsiteX279" fmla="*/ 2532487 w 3446696"/>
              <a:gd name="connsiteY279" fmla="*/ 3217697 h 3635394"/>
              <a:gd name="connsiteX280" fmla="*/ 2525898 w 3446696"/>
              <a:gd name="connsiteY280" fmla="*/ 3208619 h 3635394"/>
              <a:gd name="connsiteX281" fmla="*/ 2541565 w 3446696"/>
              <a:gd name="connsiteY281" fmla="*/ 3160431 h 3635394"/>
              <a:gd name="connsiteX282" fmla="*/ 2563447 w 3446696"/>
              <a:gd name="connsiteY282" fmla="*/ 3156939 h 3635394"/>
              <a:gd name="connsiteX283" fmla="*/ 1186533 w 3446696"/>
              <a:gd name="connsiteY283" fmla="*/ 3155848 h 3635394"/>
              <a:gd name="connsiteX284" fmla="*/ 1215794 w 3446696"/>
              <a:gd name="connsiteY284" fmla="*/ 3158161 h 3635394"/>
              <a:gd name="connsiteX285" fmla="*/ 1225511 w 3446696"/>
              <a:gd name="connsiteY285" fmla="*/ 3165212 h 3635394"/>
              <a:gd name="connsiteX286" fmla="*/ 1225489 w 3446696"/>
              <a:gd name="connsiteY286" fmla="*/ 3165212 h 3635394"/>
              <a:gd name="connsiteX287" fmla="*/ 1232540 w 3446696"/>
              <a:gd name="connsiteY287" fmla="*/ 3209743 h 3635394"/>
              <a:gd name="connsiteX288" fmla="*/ 1210219 w 3446696"/>
              <a:gd name="connsiteY288" fmla="*/ 3228802 h 3635394"/>
              <a:gd name="connsiteX289" fmla="*/ 1180958 w 3446696"/>
              <a:gd name="connsiteY289" fmla="*/ 3226489 h 3635394"/>
              <a:gd name="connsiteX290" fmla="*/ 1171241 w 3446696"/>
              <a:gd name="connsiteY290" fmla="*/ 3219438 h 3635394"/>
              <a:gd name="connsiteX291" fmla="*/ 1164212 w 3446696"/>
              <a:gd name="connsiteY291" fmla="*/ 3174907 h 3635394"/>
              <a:gd name="connsiteX292" fmla="*/ 1186533 w 3446696"/>
              <a:gd name="connsiteY292" fmla="*/ 3155848 h 3635394"/>
              <a:gd name="connsiteX293" fmla="*/ 1946026 w 3446696"/>
              <a:gd name="connsiteY293" fmla="*/ 3154834 h 3635394"/>
              <a:gd name="connsiteX294" fmla="*/ 1970022 w 3446696"/>
              <a:gd name="connsiteY294" fmla="*/ 3164044 h 3635394"/>
              <a:gd name="connsiteX295" fmla="*/ 1979210 w 3446696"/>
              <a:gd name="connsiteY295" fmla="*/ 3184712 h 3635394"/>
              <a:gd name="connsiteX296" fmla="*/ 1949332 w 3446696"/>
              <a:gd name="connsiteY296" fmla="*/ 3217896 h 3635394"/>
              <a:gd name="connsiteX297" fmla="*/ 1925336 w 3446696"/>
              <a:gd name="connsiteY297" fmla="*/ 3208686 h 3635394"/>
              <a:gd name="connsiteX298" fmla="*/ 1916148 w 3446696"/>
              <a:gd name="connsiteY298" fmla="*/ 3188018 h 3635394"/>
              <a:gd name="connsiteX299" fmla="*/ 1924213 w 3446696"/>
              <a:gd name="connsiteY299" fmla="*/ 3165234 h 3635394"/>
              <a:gd name="connsiteX300" fmla="*/ 1946026 w 3446696"/>
              <a:gd name="connsiteY300" fmla="*/ 3154834 h 3635394"/>
              <a:gd name="connsiteX301" fmla="*/ 1810143 w 3446696"/>
              <a:gd name="connsiteY301" fmla="*/ 3154834 h 3635394"/>
              <a:gd name="connsiteX302" fmla="*/ 1830811 w 3446696"/>
              <a:gd name="connsiteY302" fmla="*/ 3164022 h 3635394"/>
              <a:gd name="connsiteX303" fmla="*/ 1840021 w 3446696"/>
              <a:gd name="connsiteY303" fmla="*/ 3188017 h 3635394"/>
              <a:gd name="connsiteX304" fmla="*/ 1829621 w 3446696"/>
              <a:gd name="connsiteY304" fmla="*/ 3209831 h 3635394"/>
              <a:gd name="connsiteX305" fmla="*/ 1806838 w 3446696"/>
              <a:gd name="connsiteY305" fmla="*/ 3217896 h 3635394"/>
              <a:gd name="connsiteX306" fmla="*/ 1786170 w 3446696"/>
              <a:gd name="connsiteY306" fmla="*/ 3208708 h 3635394"/>
              <a:gd name="connsiteX307" fmla="*/ 1776959 w 3446696"/>
              <a:gd name="connsiteY307" fmla="*/ 3184712 h 3635394"/>
              <a:gd name="connsiteX308" fmla="*/ 1787359 w 3446696"/>
              <a:gd name="connsiteY308" fmla="*/ 3162899 h 3635394"/>
              <a:gd name="connsiteX309" fmla="*/ 1810143 w 3446696"/>
              <a:gd name="connsiteY309" fmla="*/ 3154834 h 3635394"/>
              <a:gd name="connsiteX310" fmla="*/ 2081206 w 3446696"/>
              <a:gd name="connsiteY310" fmla="*/ 3140622 h 3635394"/>
              <a:gd name="connsiteX311" fmla="*/ 2108484 w 3446696"/>
              <a:gd name="connsiteY311" fmla="*/ 3149502 h 3635394"/>
              <a:gd name="connsiteX312" fmla="*/ 2117319 w 3446696"/>
              <a:gd name="connsiteY312" fmla="*/ 3166865 h 3635394"/>
              <a:gd name="connsiteX313" fmla="*/ 2111679 w 3446696"/>
              <a:gd name="connsiteY313" fmla="*/ 3190375 h 3635394"/>
              <a:gd name="connsiteX314" fmla="*/ 2091077 w 3446696"/>
              <a:gd name="connsiteY314" fmla="*/ 3203001 h 3635394"/>
              <a:gd name="connsiteX315" fmla="*/ 2063799 w 3446696"/>
              <a:gd name="connsiteY315" fmla="*/ 3194121 h 3635394"/>
              <a:gd name="connsiteX316" fmla="*/ 2054963 w 3446696"/>
              <a:gd name="connsiteY316" fmla="*/ 3176758 h 3635394"/>
              <a:gd name="connsiteX317" fmla="*/ 2060604 w 3446696"/>
              <a:gd name="connsiteY317" fmla="*/ 3153247 h 3635394"/>
              <a:gd name="connsiteX318" fmla="*/ 2081206 w 3446696"/>
              <a:gd name="connsiteY318" fmla="*/ 3140622 h 3635394"/>
              <a:gd name="connsiteX319" fmla="*/ 1675139 w 3446696"/>
              <a:gd name="connsiteY319" fmla="*/ 3139697 h 3635394"/>
              <a:gd name="connsiteX320" fmla="*/ 1693031 w 3446696"/>
              <a:gd name="connsiteY320" fmla="*/ 3148797 h 3635394"/>
              <a:gd name="connsiteX321" fmla="*/ 1702175 w 3446696"/>
              <a:gd name="connsiteY321" fmla="*/ 3176890 h 3635394"/>
              <a:gd name="connsiteX322" fmla="*/ 1664981 w 3446696"/>
              <a:gd name="connsiteY322" fmla="*/ 3203926 h 3635394"/>
              <a:gd name="connsiteX323" fmla="*/ 1647090 w 3446696"/>
              <a:gd name="connsiteY323" fmla="*/ 3194826 h 3635394"/>
              <a:gd name="connsiteX324" fmla="*/ 1637945 w 3446696"/>
              <a:gd name="connsiteY324" fmla="*/ 3166732 h 3635394"/>
              <a:gd name="connsiteX325" fmla="*/ 1675139 w 3446696"/>
              <a:gd name="connsiteY325" fmla="*/ 3139697 h 3635394"/>
              <a:gd name="connsiteX326" fmla="*/ 2932973 w 3446696"/>
              <a:gd name="connsiteY326" fmla="*/ 3118062 h 3635394"/>
              <a:gd name="connsiteX327" fmla="*/ 2959331 w 3446696"/>
              <a:gd name="connsiteY327" fmla="*/ 3129803 h 3635394"/>
              <a:gd name="connsiteX328" fmla="*/ 2962196 w 3446696"/>
              <a:gd name="connsiteY328" fmla="*/ 3132976 h 3635394"/>
              <a:gd name="connsiteX329" fmla="*/ 2970943 w 3446696"/>
              <a:gd name="connsiteY329" fmla="*/ 3162546 h 3635394"/>
              <a:gd name="connsiteX330" fmla="*/ 2956224 w 3446696"/>
              <a:gd name="connsiteY330" fmla="*/ 3189648 h 3635394"/>
              <a:gd name="connsiteX331" fmla="*/ 2902417 w 3446696"/>
              <a:gd name="connsiteY331" fmla="*/ 3186872 h 3635394"/>
              <a:gd name="connsiteX332" fmla="*/ 2899552 w 3446696"/>
              <a:gd name="connsiteY332" fmla="*/ 3183699 h 3635394"/>
              <a:gd name="connsiteX333" fmla="*/ 2890805 w 3446696"/>
              <a:gd name="connsiteY333" fmla="*/ 3154129 h 3635394"/>
              <a:gd name="connsiteX334" fmla="*/ 2905524 w 3446696"/>
              <a:gd name="connsiteY334" fmla="*/ 3127027 h 3635394"/>
              <a:gd name="connsiteX335" fmla="*/ 2932973 w 3446696"/>
              <a:gd name="connsiteY335" fmla="*/ 3118062 h 3635394"/>
              <a:gd name="connsiteX336" fmla="*/ 820700 w 3446696"/>
              <a:gd name="connsiteY336" fmla="*/ 3114490 h 3635394"/>
              <a:gd name="connsiteX337" fmla="*/ 853046 w 3446696"/>
              <a:gd name="connsiteY337" fmla="*/ 3124075 h 3635394"/>
              <a:gd name="connsiteX338" fmla="*/ 856528 w 3446696"/>
              <a:gd name="connsiteY338" fmla="*/ 3127204 h 3635394"/>
              <a:gd name="connsiteX339" fmla="*/ 859568 w 3446696"/>
              <a:gd name="connsiteY339" fmla="*/ 3186079 h 3635394"/>
              <a:gd name="connsiteX340" fmla="*/ 797564 w 3446696"/>
              <a:gd name="connsiteY340" fmla="*/ 3192601 h 3635394"/>
              <a:gd name="connsiteX341" fmla="*/ 794083 w 3446696"/>
              <a:gd name="connsiteY341" fmla="*/ 3189472 h 3635394"/>
              <a:gd name="connsiteX342" fmla="*/ 791042 w 3446696"/>
              <a:gd name="connsiteY342" fmla="*/ 3130597 h 3635394"/>
              <a:gd name="connsiteX343" fmla="*/ 820700 w 3446696"/>
              <a:gd name="connsiteY343" fmla="*/ 3114490 h 3635394"/>
              <a:gd name="connsiteX344" fmla="*/ 2214138 w 3446696"/>
              <a:gd name="connsiteY344" fmla="*/ 3112353 h 3635394"/>
              <a:gd name="connsiteX345" fmla="*/ 2244655 w 3446696"/>
              <a:gd name="connsiteY345" fmla="*/ 3120550 h 3635394"/>
              <a:gd name="connsiteX346" fmla="*/ 2252808 w 3446696"/>
              <a:gd name="connsiteY346" fmla="*/ 3134696 h 3635394"/>
              <a:gd name="connsiteX347" fmla="*/ 2249657 w 3446696"/>
              <a:gd name="connsiteY347" fmla="*/ 3158647 h 3635394"/>
              <a:gd name="connsiteX348" fmla="*/ 2230487 w 3446696"/>
              <a:gd name="connsiteY348" fmla="*/ 3173366 h 3635394"/>
              <a:gd name="connsiteX349" fmla="*/ 2199970 w 3446696"/>
              <a:gd name="connsiteY349" fmla="*/ 3165169 h 3635394"/>
              <a:gd name="connsiteX350" fmla="*/ 2191817 w 3446696"/>
              <a:gd name="connsiteY350" fmla="*/ 3151023 h 3635394"/>
              <a:gd name="connsiteX351" fmla="*/ 2214138 w 3446696"/>
              <a:gd name="connsiteY351" fmla="*/ 3112353 h 3635394"/>
              <a:gd name="connsiteX352" fmla="*/ 3176456 w 3446696"/>
              <a:gd name="connsiteY352" fmla="*/ 3112231 h 3635394"/>
              <a:gd name="connsiteX353" fmla="*/ 3207876 w 3446696"/>
              <a:gd name="connsiteY353" fmla="*/ 3125220 h 3635394"/>
              <a:gd name="connsiteX354" fmla="*/ 3207876 w 3446696"/>
              <a:gd name="connsiteY354" fmla="*/ 3188061 h 3635394"/>
              <a:gd name="connsiteX355" fmla="*/ 3145035 w 3446696"/>
              <a:gd name="connsiteY355" fmla="*/ 3188061 h 3635394"/>
              <a:gd name="connsiteX356" fmla="*/ 3145035 w 3446696"/>
              <a:gd name="connsiteY356" fmla="*/ 3125220 h 3635394"/>
              <a:gd name="connsiteX357" fmla="*/ 3176456 w 3446696"/>
              <a:gd name="connsiteY357" fmla="*/ 3112231 h 3635394"/>
              <a:gd name="connsiteX358" fmla="*/ 1542494 w 3446696"/>
              <a:gd name="connsiteY358" fmla="*/ 3110789 h 3635394"/>
              <a:gd name="connsiteX359" fmla="*/ 1557367 w 3446696"/>
              <a:gd name="connsiteY359" fmla="*/ 3119360 h 3635394"/>
              <a:gd name="connsiteX360" fmla="*/ 1557367 w 3446696"/>
              <a:gd name="connsiteY360" fmla="*/ 3119338 h 3635394"/>
              <a:gd name="connsiteX361" fmla="*/ 1565982 w 3446696"/>
              <a:gd name="connsiteY361" fmla="*/ 3151463 h 3635394"/>
              <a:gd name="connsiteX362" fmla="*/ 1550492 w 3446696"/>
              <a:gd name="connsiteY362" fmla="*/ 3171647 h 3635394"/>
              <a:gd name="connsiteX363" fmla="*/ 1525285 w 3446696"/>
              <a:gd name="connsiteY363" fmla="*/ 3174974 h 3635394"/>
              <a:gd name="connsiteX364" fmla="*/ 1510412 w 3446696"/>
              <a:gd name="connsiteY364" fmla="*/ 3166403 h 3635394"/>
              <a:gd name="connsiteX365" fmla="*/ 1501797 w 3446696"/>
              <a:gd name="connsiteY365" fmla="*/ 3134277 h 3635394"/>
              <a:gd name="connsiteX366" fmla="*/ 1542494 w 3446696"/>
              <a:gd name="connsiteY366" fmla="*/ 3110789 h 3635394"/>
              <a:gd name="connsiteX367" fmla="*/ 579724 w 3446696"/>
              <a:gd name="connsiteY367" fmla="*/ 3106530 h 3635394"/>
              <a:gd name="connsiteX368" fmla="*/ 615166 w 3446696"/>
              <a:gd name="connsiteY368" fmla="*/ 3121188 h 3635394"/>
              <a:gd name="connsiteX369" fmla="*/ 615166 w 3446696"/>
              <a:gd name="connsiteY369" fmla="*/ 3192072 h 3635394"/>
              <a:gd name="connsiteX370" fmla="*/ 544282 w 3446696"/>
              <a:gd name="connsiteY370" fmla="*/ 3192072 h 3635394"/>
              <a:gd name="connsiteX371" fmla="*/ 544282 w 3446696"/>
              <a:gd name="connsiteY371" fmla="*/ 3121188 h 3635394"/>
              <a:gd name="connsiteX372" fmla="*/ 579724 w 3446696"/>
              <a:gd name="connsiteY372" fmla="*/ 3106530 h 3635394"/>
              <a:gd name="connsiteX373" fmla="*/ 2697307 w 3446696"/>
              <a:gd name="connsiteY373" fmla="*/ 3078404 h 3635394"/>
              <a:gd name="connsiteX374" fmla="*/ 2718873 w 3446696"/>
              <a:gd name="connsiteY374" fmla="*/ 3088622 h 3635394"/>
              <a:gd name="connsiteX375" fmla="*/ 2718873 w 3446696"/>
              <a:gd name="connsiteY375" fmla="*/ 3088600 h 3635394"/>
              <a:gd name="connsiteX376" fmla="*/ 2723610 w 3446696"/>
              <a:gd name="connsiteY376" fmla="*/ 3094461 h 3635394"/>
              <a:gd name="connsiteX377" fmla="*/ 2728612 w 3446696"/>
              <a:gd name="connsiteY377" fmla="*/ 3121431 h 3635394"/>
              <a:gd name="connsiteX378" fmla="*/ 2713078 w 3446696"/>
              <a:gd name="connsiteY378" fmla="*/ 3144038 h 3635394"/>
              <a:gd name="connsiteX379" fmla="*/ 2668260 w 3446696"/>
              <a:gd name="connsiteY379" fmla="*/ 3139367 h 3635394"/>
              <a:gd name="connsiteX380" fmla="*/ 2663523 w 3446696"/>
              <a:gd name="connsiteY380" fmla="*/ 3133506 h 3635394"/>
              <a:gd name="connsiteX381" fmla="*/ 2674055 w 3446696"/>
              <a:gd name="connsiteY381" fmla="*/ 3083951 h 3635394"/>
              <a:gd name="connsiteX382" fmla="*/ 2697307 w 3446696"/>
              <a:gd name="connsiteY382" fmla="*/ 3078404 h 3635394"/>
              <a:gd name="connsiteX383" fmla="*/ 1054675 w 3446696"/>
              <a:gd name="connsiteY383" fmla="*/ 3076509 h 3635394"/>
              <a:gd name="connsiteX384" fmla="*/ 1083501 w 3446696"/>
              <a:gd name="connsiteY384" fmla="*/ 3081836 h 3635394"/>
              <a:gd name="connsiteX385" fmla="*/ 1089759 w 3446696"/>
              <a:gd name="connsiteY385" fmla="*/ 3086903 h 3635394"/>
              <a:gd name="connsiteX386" fmla="*/ 1094760 w 3446696"/>
              <a:gd name="connsiteY386" fmla="*/ 3134828 h 3635394"/>
              <a:gd name="connsiteX387" fmla="*/ 1070589 w 3446696"/>
              <a:gd name="connsiteY387" fmla="*/ 3151441 h 3635394"/>
              <a:gd name="connsiteX388" fmla="*/ 1041768 w 3446696"/>
              <a:gd name="connsiteY388" fmla="*/ 3146087 h 3635394"/>
              <a:gd name="connsiteX389" fmla="*/ 1035511 w 3446696"/>
              <a:gd name="connsiteY389" fmla="*/ 3141019 h 3635394"/>
              <a:gd name="connsiteX390" fmla="*/ 1030509 w 3446696"/>
              <a:gd name="connsiteY390" fmla="*/ 3093095 h 3635394"/>
              <a:gd name="connsiteX391" fmla="*/ 1054675 w 3446696"/>
              <a:gd name="connsiteY391" fmla="*/ 3076509 h 3635394"/>
              <a:gd name="connsiteX392" fmla="*/ 2361281 w 3446696"/>
              <a:gd name="connsiteY392" fmla="*/ 3068975 h 3635394"/>
              <a:gd name="connsiteX393" fmla="*/ 2377058 w 3446696"/>
              <a:gd name="connsiteY393" fmla="*/ 3077539 h 3635394"/>
              <a:gd name="connsiteX394" fmla="*/ 2377036 w 3446696"/>
              <a:gd name="connsiteY394" fmla="*/ 3077539 h 3635394"/>
              <a:gd name="connsiteX395" fmla="*/ 2384175 w 3446696"/>
              <a:gd name="connsiteY395" fmla="*/ 3088534 h 3635394"/>
              <a:gd name="connsiteX396" fmla="*/ 2366018 w 3446696"/>
              <a:gd name="connsiteY396" fmla="*/ 3129319 h 3635394"/>
              <a:gd name="connsiteX397" fmla="*/ 2332350 w 3446696"/>
              <a:gd name="connsiteY397" fmla="*/ 3122158 h 3635394"/>
              <a:gd name="connsiteX398" fmla="*/ 2325211 w 3446696"/>
              <a:gd name="connsiteY398" fmla="*/ 3111163 h 3635394"/>
              <a:gd name="connsiteX399" fmla="*/ 2325850 w 3446696"/>
              <a:gd name="connsiteY399" fmla="*/ 3087013 h 3635394"/>
              <a:gd name="connsiteX400" fmla="*/ 2343389 w 3446696"/>
              <a:gd name="connsiteY400" fmla="*/ 3070377 h 3635394"/>
              <a:gd name="connsiteX401" fmla="*/ 2361281 w 3446696"/>
              <a:gd name="connsiteY401" fmla="*/ 3068975 h 3635394"/>
              <a:gd name="connsiteX402" fmla="*/ 1413550 w 3446696"/>
              <a:gd name="connsiteY402" fmla="*/ 3068417 h 3635394"/>
              <a:gd name="connsiteX403" fmla="*/ 1425295 w 3446696"/>
              <a:gd name="connsiteY403" fmla="*/ 3076019 h 3635394"/>
              <a:gd name="connsiteX404" fmla="*/ 1432918 w 3446696"/>
              <a:gd name="connsiteY404" fmla="*/ 3111913 h 3635394"/>
              <a:gd name="connsiteX405" fmla="*/ 1389423 w 3446696"/>
              <a:gd name="connsiteY405" fmla="*/ 3131280 h 3635394"/>
              <a:gd name="connsiteX406" fmla="*/ 1377679 w 3446696"/>
              <a:gd name="connsiteY406" fmla="*/ 3123679 h 3635394"/>
              <a:gd name="connsiteX407" fmla="*/ 1370055 w 3446696"/>
              <a:gd name="connsiteY407" fmla="*/ 3087785 h 3635394"/>
              <a:gd name="connsiteX408" fmla="*/ 1413550 w 3446696"/>
              <a:gd name="connsiteY408" fmla="*/ 3068417 h 3635394"/>
              <a:gd name="connsiteX409" fmla="*/ 2486834 w 3446696"/>
              <a:gd name="connsiteY409" fmla="*/ 3012017 h 3635394"/>
              <a:gd name="connsiteX410" fmla="*/ 2504217 w 3446696"/>
              <a:gd name="connsiteY410" fmla="*/ 3020889 h 3635394"/>
              <a:gd name="connsiteX411" fmla="*/ 2504194 w 3446696"/>
              <a:gd name="connsiteY411" fmla="*/ 3020889 h 3635394"/>
              <a:gd name="connsiteX412" fmla="*/ 2510011 w 3446696"/>
              <a:gd name="connsiteY412" fmla="*/ 3028887 h 3635394"/>
              <a:gd name="connsiteX413" fmla="*/ 2496218 w 3446696"/>
              <a:gd name="connsiteY413" fmla="*/ 3071347 h 3635394"/>
              <a:gd name="connsiteX414" fmla="*/ 2459553 w 3446696"/>
              <a:gd name="connsiteY414" fmla="*/ 3065552 h 3635394"/>
              <a:gd name="connsiteX415" fmla="*/ 2453758 w 3446696"/>
              <a:gd name="connsiteY415" fmla="*/ 3057554 h 3635394"/>
              <a:gd name="connsiteX416" fmla="*/ 2451863 w 3446696"/>
              <a:gd name="connsiteY416" fmla="*/ 3033470 h 3635394"/>
              <a:gd name="connsiteX417" fmla="*/ 2467552 w 3446696"/>
              <a:gd name="connsiteY417" fmla="*/ 3015094 h 3635394"/>
              <a:gd name="connsiteX418" fmla="*/ 2486834 w 3446696"/>
              <a:gd name="connsiteY418" fmla="*/ 3012017 h 3635394"/>
              <a:gd name="connsiteX419" fmla="*/ 1263878 w 3446696"/>
              <a:gd name="connsiteY419" fmla="*/ 3011078 h 3635394"/>
              <a:gd name="connsiteX420" fmla="*/ 1289675 w 3446696"/>
              <a:gd name="connsiteY420" fmla="*/ 3013089 h 3635394"/>
              <a:gd name="connsiteX421" fmla="*/ 1298246 w 3446696"/>
              <a:gd name="connsiteY421" fmla="*/ 3019303 h 3635394"/>
              <a:gd name="connsiteX422" fmla="*/ 1304460 w 3446696"/>
              <a:gd name="connsiteY422" fmla="*/ 3058567 h 3635394"/>
              <a:gd name="connsiteX423" fmla="*/ 1284783 w 3446696"/>
              <a:gd name="connsiteY423" fmla="*/ 3075379 h 3635394"/>
              <a:gd name="connsiteX424" fmla="*/ 1258981 w 3446696"/>
              <a:gd name="connsiteY424" fmla="*/ 3073352 h 3635394"/>
              <a:gd name="connsiteX425" fmla="*/ 1250410 w 3446696"/>
              <a:gd name="connsiteY425" fmla="*/ 3067138 h 3635394"/>
              <a:gd name="connsiteX426" fmla="*/ 1244196 w 3446696"/>
              <a:gd name="connsiteY426" fmla="*/ 3027874 h 3635394"/>
              <a:gd name="connsiteX427" fmla="*/ 1263878 w 3446696"/>
              <a:gd name="connsiteY427" fmla="*/ 3011078 h 3635394"/>
              <a:gd name="connsiteX428" fmla="*/ 3060997 w 3446696"/>
              <a:gd name="connsiteY428" fmla="*/ 3000910 h 3635394"/>
              <a:gd name="connsiteX429" fmla="*/ 3089487 w 3446696"/>
              <a:gd name="connsiteY429" fmla="*/ 3012693 h 3635394"/>
              <a:gd name="connsiteX430" fmla="*/ 3089487 w 3446696"/>
              <a:gd name="connsiteY430" fmla="*/ 3069673 h 3635394"/>
              <a:gd name="connsiteX431" fmla="*/ 3032507 w 3446696"/>
              <a:gd name="connsiteY431" fmla="*/ 3069673 h 3635394"/>
              <a:gd name="connsiteX432" fmla="*/ 3032507 w 3446696"/>
              <a:gd name="connsiteY432" fmla="*/ 3012693 h 3635394"/>
              <a:gd name="connsiteX433" fmla="*/ 3060997 w 3446696"/>
              <a:gd name="connsiteY433" fmla="*/ 3000910 h 3635394"/>
              <a:gd name="connsiteX434" fmla="*/ 695183 w 3446696"/>
              <a:gd name="connsiteY434" fmla="*/ 2995710 h 3635394"/>
              <a:gd name="connsiteX435" fmla="*/ 727342 w 3446696"/>
              <a:gd name="connsiteY435" fmla="*/ 3009013 h 3635394"/>
              <a:gd name="connsiteX436" fmla="*/ 727342 w 3446696"/>
              <a:gd name="connsiteY436" fmla="*/ 3073331 h 3635394"/>
              <a:gd name="connsiteX437" fmla="*/ 663024 w 3446696"/>
              <a:gd name="connsiteY437" fmla="*/ 3073331 h 3635394"/>
              <a:gd name="connsiteX438" fmla="*/ 663024 w 3446696"/>
              <a:gd name="connsiteY438" fmla="*/ 3009013 h 3635394"/>
              <a:gd name="connsiteX439" fmla="*/ 695183 w 3446696"/>
              <a:gd name="connsiteY439" fmla="*/ 2995710 h 3635394"/>
              <a:gd name="connsiteX440" fmla="*/ 2822237 w 3446696"/>
              <a:gd name="connsiteY440" fmla="*/ 2986058 h 3635394"/>
              <a:gd name="connsiteX441" fmla="*/ 2845679 w 3446696"/>
              <a:gd name="connsiteY441" fmla="*/ 2996497 h 3635394"/>
              <a:gd name="connsiteX442" fmla="*/ 2845657 w 3446696"/>
              <a:gd name="connsiteY442" fmla="*/ 2996497 h 3635394"/>
              <a:gd name="connsiteX443" fmla="*/ 2848191 w 3446696"/>
              <a:gd name="connsiteY443" fmla="*/ 2999317 h 3635394"/>
              <a:gd name="connsiteX444" fmla="*/ 2842903 w 3446696"/>
              <a:gd name="connsiteY444" fmla="*/ 3049709 h 3635394"/>
              <a:gd name="connsiteX445" fmla="*/ 2795045 w 3446696"/>
              <a:gd name="connsiteY445" fmla="*/ 3047241 h 3635394"/>
              <a:gd name="connsiteX446" fmla="*/ 2792511 w 3446696"/>
              <a:gd name="connsiteY446" fmla="*/ 3044421 h 3635394"/>
              <a:gd name="connsiteX447" fmla="*/ 2784733 w 3446696"/>
              <a:gd name="connsiteY447" fmla="*/ 3018134 h 3635394"/>
              <a:gd name="connsiteX448" fmla="*/ 2797821 w 3446696"/>
              <a:gd name="connsiteY448" fmla="*/ 2994029 h 3635394"/>
              <a:gd name="connsiteX449" fmla="*/ 2822237 w 3446696"/>
              <a:gd name="connsiteY449" fmla="*/ 2986058 h 3635394"/>
              <a:gd name="connsiteX450" fmla="*/ 931752 w 3446696"/>
              <a:gd name="connsiteY450" fmla="*/ 2982858 h 3635394"/>
              <a:gd name="connsiteX451" fmla="*/ 960528 w 3446696"/>
              <a:gd name="connsiteY451" fmla="*/ 2991385 h 3635394"/>
              <a:gd name="connsiteX452" fmla="*/ 963613 w 3446696"/>
              <a:gd name="connsiteY452" fmla="*/ 2994162 h 3635394"/>
              <a:gd name="connsiteX453" fmla="*/ 966323 w 3446696"/>
              <a:gd name="connsiteY453" fmla="*/ 3046537 h 3635394"/>
              <a:gd name="connsiteX454" fmla="*/ 939948 w 3446696"/>
              <a:gd name="connsiteY454" fmla="*/ 3060859 h 3635394"/>
              <a:gd name="connsiteX455" fmla="*/ 911172 w 3446696"/>
              <a:gd name="connsiteY455" fmla="*/ 3052332 h 3635394"/>
              <a:gd name="connsiteX456" fmla="*/ 908087 w 3446696"/>
              <a:gd name="connsiteY456" fmla="*/ 3049555 h 3635394"/>
              <a:gd name="connsiteX457" fmla="*/ 905377 w 3446696"/>
              <a:gd name="connsiteY457" fmla="*/ 2997180 h 3635394"/>
              <a:gd name="connsiteX458" fmla="*/ 931752 w 3446696"/>
              <a:gd name="connsiteY458" fmla="*/ 2982858 h 3635394"/>
              <a:gd name="connsiteX459" fmla="*/ 3300765 w 3446696"/>
              <a:gd name="connsiteY459" fmla="*/ 2972788 h 3635394"/>
              <a:gd name="connsiteX460" fmla="*/ 3331048 w 3446696"/>
              <a:gd name="connsiteY460" fmla="*/ 2981734 h 3635394"/>
              <a:gd name="connsiteX461" fmla="*/ 3334286 w 3446696"/>
              <a:gd name="connsiteY461" fmla="*/ 2984665 h 3635394"/>
              <a:gd name="connsiteX462" fmla="*/ 3337129 w 3446696"/>
              <a:gd name="connsiteY462" fmla="*/ 3039772 h 3635394"/>
              <a:gd name="connsiteX463" fmla="*/ 3309366 w 3446696"/>
              <a:gd name="connsiteY463" fmla="*/ 3054843 h 3635394"/>
              <a:gd name="connsiteX464" fmla="*/ 3279091 w 3446696"/>
              <a:gd name="connsiteY464" fmla="*/ 3045875 h 3635394"/>
              <a:gd name="connsiteX465" fmla="*/ 3275852 w 3446696"/>
              <a:gd name="connsiteY465" fmla="*/ 3042945 h 3635394"/>
              <a:gd name="connsiteX466" fmla="*/ 3273010 w 3446696"/>
              <a:gd name="connsiteY466" fmla="*/ 2987838 h 3635394"/>
              <a:gd name="connsiteX467" fmla="*/ 3300765 w 3446696"/>
              <a:gd name="connsiteY467" fmla="*/ 2972788 h 3635394"/>
              <a:gd name="connsiteX468" fmla="*/ 453633 w 3446696"/>
              <a:gd name="connsiteY468" fmla="*/ 2965252 h 3635394"/>
              <a:gd name="connsiteX469" fmla="*/ 485429 w 3446696"/>
              <a:gd name="connsiteY469" fmla="*/ 2979421 h 3635394"/>
              <a:gd name="connsiteX470" fmla="*/ 485429 w 3446696"/>
              <a:gd name="connsiteY470" fmla="*/ 2979399 h 3635394"/>
              <a:gd name="connsiteX471" fmla="*/ 488866 w 3446696"/>
              <a:gd name="connsiteY471" fmla="*/ 2983233 h 3635394"/>
              <a:gd name="connsiteX472" fmla="*/ 499420 w 3446696"/>
              <a:gd name="connsiteY472" fmla="*/ 3018906 h 3635394"/>
              <a:gd name="connsiteX473" fmla="*/ 481683 w 3446696"/>
              <a:gd name="connsiteY473" fmla="*/ 3051604 h 3635394"/>
              <a:gd name="connsiteX474" fmla="*/ 416770 w 3446696"/>
              <a:gd name="connsiteY474" fmla="*/ 3048255 h 3635394"/>
              <a:gd name="connsiteX475" fmla="*/ 413333 w 3446696"/>
              <a:gd name="connsiteY475" fmla="*/ 3044422 h 3635394"/>
              <a:gd name="connsiteX476" fmla="*/ 420516 w 3446696"/>
              <a:gd name="connsiteY476" fmla="*/ 2976072 h 3635394"/>
              <a:gd name="connsiteX477" fmla="*/ 453633 w 3446696"/>
              <a:gd name="connsiteY477" fmla="*/ 2965252 h 3635394"/>
              <a:gd name="connsiteX478" fmla="*/ 2605704 w 3446696"/>
              <a:gd name="connsiteY478" fmla="*/ 2942252 h 3635394"/>
              <a:gd name="connsiteX479" fmla="*/ 2624722 w 3446696"/>
              <a:gd name="connsiteY479" fmla="*/ 2951261 h 3635394"/>
              <a:gd name="connsiteX480" fmla="*/ 2628886 w 3446696"/>
              <a:gd name="connsiteY480" fmla="*/ 2956417 h 3635394"/>
              <a:gd name="connsiteX481" fmla="*/ 2619610 w 3446696"/>
              <a:gd name="connsiteY481" fmla="*/ 3000089 h 3635394"/>
              <a:gd name="connsiteX482" fmla="*/ 2580103 w 3446696"/>
              <a:gd name="connsiteY482" fmla="*/ 2995968 h 3635394"/>
              <a:gd name="connsiteX483" fmla="*/ 2575938 w 3446696"/>
              <a:gd name="connsiteY483" fmla="*/ 2990812 h 3635394"/>
              <a:gd name="connsiteX484" fmla="*/ 2585215 w 3446696"/>
              <a:gd name="connsiteY484" fmla="*/ 2947141 h 3635394"/>
              <a:gd name="connsiteX485" fmla="*/ 2605704 w 3446696"/>
              <a:gd name="connsiteY485" fmla="*/ 2942252 h 3635394"/>
              <a:gd name="connsiteX486" fmla="*/ 1146763 w 3446696"/>
              <a:gd name="connsiteY486" fmla="*/ 2940599 h 3635394"/>
              <a:gd name="connsiteX487" fmla="*/ 1172188 w 3446696"/>
              <a:gd name="connsiteY487" fmla="*/ 2945290 h 3635394"/>
              <a:gd name="connsiteX488" fmla="*/ 1177697 w 3446696"/>
              <a:gd name="connsiteY488" fmla="*/ 2949763 h 3635394"/>
              <a:gd name="connsiteX489" fmla="*/ 1182103 w 3446696"/>
              <a:gd name="connsiteY489" fmla="*/ 2992024 h 3635394"/>
              <a:gd name="connsiteX490" fmla="*/ 1160796 w 3446696"/>
              <a:gd name="connsiteY490" fmla="*/ 3006677 h 3635394"/>
              <a:gd name="connsiteX491" fmla="*/ 1135369 w 3446696"/>
              <a:gd name="connsiteY491" fmla="*/ 3001962 h 3635394"/>
              <a:gd name="connsiteX492" fmla="*/ 1129861 w 3446696"/>
              <a:gd name="connsiteY492" fmla="*/ 2997489 h 3635394"/>
              <a:gd name="connsiteX493" fmla="*/ 1125454 w 3446696"/>
              <a:gd name="connsiteY493" fmla="*/ 2955227 h 3635394"/>
              <a:gd name="connsiteX494" fmla="*/ 1146763 w 3446696"/>
              <a:gd name="connsiteY494" fmla="*/ 2940599 h 3635394"/>
              <a:gd name="connsiteX495" fmla="*/ 2936824 w 3446696"/>
              <a:gd name="connsiteY495" fmla="*/ 2881182 h 3635394"/>
              <a:gd name="connsiteX496" fmla="*/ 2962152 w 3446696"/>
              <a:gd name="connsiteY496" fmla="*/ 2891659 h 3635394"/>
              <a:gd name="connsiteX497" fmla="*/ 2962152 w 3446696"/>
              <a:gd name="connsiteY497" fmla="*/ 2942316 h 3635394"/>
              <a:gd name="connsiteX498" fmla="*/ 2911495 w 3446696"/>
              <a:gd name="connsiteY498" fmla="*/ 2942316 h 3635394"/>
              <a:gd name="connsiteX499" fmla="*/ 2911495 w 3446696"/>
              <a:gd name="connsiteY499" fmla="*/ 2891659 h 3635394"/>
              <a:gd name="connsiteX500" fmla="*/ 2936824 w 3446696"/>
              <a:gd name="connsiteY500" fmla="*/ 2881182 h 3635394"/>
              <a:gd name="connsiteX501" fmla="*/ 819368 w 3446696"/>
              <a:gd name="connsiteY501" fmla="*/ 2876544 h 3635394"/>
              <a:gd name="connsiteX502" fmla="*/ 847979 w 3446696"/>
              <a:gd name="connsiteY502" fmla="*/ 2888376 h 3635394"/>
              <a:gd name="connsiteX503" fmla="*/ 847979 w 3446696"/>
              <a:gd name="connsiteY503" fmla="*/ 2945599 h 3635394"/>
              <a:gd name="connsiteX504" fmla="*/ 790756 w 3446696"/>
              <a:gd name="connsiteY504" fmla="*/ 2945599 h 3635394"/>
              <a:gd name="connsiteX505" fmla="*/ 790756 w 3446696"/>
              <a:gd name="connsiteY505" fmla="*/ 2888376 h 3635394"/>
              <a:gd name="connsiteX506" fmla="*/ 819368 w 3446696"/>
              <a:gd name="connsiteY506" fmla="*/ 2876544 h 3635394"/>
              <a:gd name="connsiteX507" fmla="*/ 3174247 w 3446696"/>
              <a:gd name="connsiteY507" fmla="*/ 2873877 h 3635394"/>
              <a:gd name="connsiteX508" fmla="*/ 3201685 w 3446696"/>
              <a:gd name="connsiteY508" fmla="*/ 2881986 h 3635394"/>
              <a:gd name="connsiteX509" fmla="*/ 3204637 w 3446696"/>
              <a:gd name="connsiteY509" fmla="*/ 2884630 h 3635394"/>
              <a:gd name="connsiteX510" fmla="*/ 3207215 w 3446696"/>
              <a:gd name="connsiteY510" fmla="*/ 2934581 h 3635394"/>
              <a:gd name="connsiteX511" fmla="*/ 3154619 w 3446696"/>
              <a:gd name="connsiteY511" fmla="*/ 2940112 h 3635394"/>
              <a:gd name="connsiteX512" fmla="*/ 3151667 w 3446696"/>
              <a:gd name="connsiteY512" fmla="*/ 2937468 h 3635394"/>
              <a:gd name="connsiteX513" fmla="*/ 3149089 w 3446696"/>
              <a:gd name="connsiteY513" fmla="*/ 2887516 h 3635394"/>
              <a:gd name="connsiteX514" fmla="*/ 3174247 w 3446696"/>
              <a:gd name="connsiteY514" fmla="*/ 2873877 h 3635394"/>
              <a:gd name="connsiteX515" fmla="*/ 580316 w 3446696"/>
              <a:gd name="connsiteY515" fmla="*/ 2866978 h 3635394"/>
              <a:gd name="connsiteX516" fmla="*/ 609150 w 3446696"/>
              <a:gd name="connsiteY516" fmla="*/ 2879827 h 3635394"/>
              <a:gd name="connsiteX517" fmla="*/ 612279 w 3446696"/>
              <a:gd name="connsiteY517" fmla="*/ 2883309 h 3635394"/>
              <a:gd name="connsiteX518" fmla="*/ 621864 w 3446696"/>
              <a:gd name="connsiteY518" fmla="*/ 2915655 h 3635394"/>
              <a:gd name="connsiteX519" fmla="*/ 605757 w 3446696"/>
              <a:gd name="connsiteY519" fmla="*/ 2945312 h 3635394"/>
              <a:gd name="connsiteX520" fmla="*/ 546882 w 3446696"/>
              <a:gd name="connsiteY520" fmla="*/ 2942272 h 3635394"/>
              <a:gd name="connsiteX521" fmla="*/ 543753 w 3446696"/>
              <a:gd name="connsiteY521" fmla="*/ 2938790 h 3635394"/>
              <a:gd name="connsiteX522" fmla="*/ 550275 w 3446696"/>
              <a:gd name="connsiteY522" fmla="*/ 2876786 h 3635394"/>
              <a:gd name="connsiteX523" fmla="*/ 580316 w 3446696"/>
              <a:gd name="connsiteY523" fmla="*/ 2866978 h 3635394"/>
              <a:gd name="connsiteX524" fmla="*/ 2716689 w 3446696"/>
              <a:gd name="connsiteY524" fmla="*/ 2860244 h 3635394"/>
              <a:gd name="connsiteX525" fmla="*/ 2737337 w 3446696"/>
              <a:gd name="connsiteY525" fmla="*/ 2869449 h 3635394"/>
              <a:gd name="connsiteX526" fmla="*/ 2739585 w 3446696"/>
              <a:gd name="connsiteY526" fmla="*/ 2871939 h 3635394"/>
              <a:gd name="connsiteX527" fmla="*/ 2734914 w 3446696"/>
              <a:gd name="connsiteY527" fmla="*/ 2916360 h 3635394"/>
              <a:gd name="connsiteX528" fmla="*/ 2692740 w 3446696"/>
              <a:gd name="connsiteY528" fmla="*/ 2914178 h 3635394"/>
              <a:gd name="connsiteX529" fmla="*/ 2690493 w 3446696"/>
              <a:gd name="connsiteY529" fmla="*/ 2911688 h 3635394"/>
              <a:gd name="connsiteX530" fmla="*/ 2695164 w 3446696"/>
              <a:gd name="connsiteY530" fmla="*/ 2867268 h 3635394"/>
              <a:gd name="connsiteX531" fmla="*/ 2716689 w 3446696"/>
              <a:gd name="connsiteY531" fmla="*/ 2860244 h 3635394"/>
              <a:gd name="connsiteX532" fmla="*/ 1037539 w 3446696"/>
              <a:gd name="connsiteY532" fmla="*/ 2857424 h 3635394"/>
              <a:gd name="connsiteX533" fmla="*/ 1062922 w 3446696"/>
              <a:gd name="connsiteY533" fmla="*/ 2864932 h 3635394"/>
              <a:gd name="connsiteX534" fmla="*/ 1065654 w 3446696"/>
              <a:gd name="connsiteY534" fmla="*/ 2867378 h 3635394"/>
              <a:gd name="connsiteX535" fmla="*/ 1068033 w 3446696"/>
              <a:gd name="connsiteY535" fmla="*/ 2913583 h 3635394"/>
              <a:gd name="connsiteX536" fmla="*/ 1044765 w 3446696"/>
              <a:gd name="connsiteY536" fmla="*/ 2926209 h 3635394"/>
              <a:gd name="connsiteX537" fmla="*/ 1019382 w 3446696"/>
              <a:gd name="connsiteY537" fmla="*/ 2918695 h 3635394"/>
              <a:gd name="connsiteX538" fmla="*/ 1016650 w 3446696"/>
              <a:gd name="connsiteY538" fmla="*/ 2916249 h 3635394"/>
              <a:gd name="connsiteX539" fmla="*/ 1014270 w 3446696"/>
              <a:gd name="connsiteY539" fmla="*/ 2870044 h 3635394"/>
              <a:gd name="connsiteX540" fmla="*/ 1037539 w 3446696"/>
              <a:gd name="connsiteY540" fmla="*/ 2857424 h 3635394"/>
              <a:gd name="connsiteX541" fmla="*/ 3410061 w 3446696"/>
              <a:gd name="connsiteY541" fmla="*/ 2820819 h 3635394"/>
              <a:gd name="connsiteX542" fmla="*/ 3438926 w 3446696"/>
              <a:gd name="connsiteY542" fmla="*/ 2826173 h 3635394"/>
              <a:gd name="connsiteX543" fmla="*/ 3445183 w 3446696"/>
              <a:gd name="connsiteY543" fmla="*/ 2831241 h 3635394"/>
              <a:gd name="connsiteX544" fmla="*/ 3446696 w 3446696"/>
              <a:gd name="connsiteY544" fmla="*/ 2834433 h 3635394"/>
              <a:gd name="connsiteX545" fmla="*/ 3446696 w 3446696"/>
              <a:gd name="connsiteY545" fmla="*/ 2881605 h 3635394"/>
              <a:gd name="connsiteX546" fmla="*/ 3425992 w 3446696"/>
              <a:gd name="connsiteY546" fmla="*/ 2895823 h 3635394"/>
              <a:gd name="connsiteX547" fmla="*/ 3397127 w 3446696"/>
              <a:gd name="connsiteY547" fmla="*/ 2890469 h 3635394"/>
              <a:gd name="connsiteX548" fmla="*/ 3390870 w 3446696"/>
              <a:gd name="connsiteY548" fmla="*/ 2885401 h 3635394"/>
              <a:gd name="connsiteX549" fmla="*/ 3385868 w 3446696"/>
              <a:gd name="connsiteY549" fmla="*/ 2837433 h 3635394"/>
              <a:gd name="connsiteX550" fmla="*/ 3410061 w 3446696"/>
              <a:gd name="connsiteY550" fmla="*/ 2820819 h 3635394"/>
              <a:gd name="connsiteX551" fmla="*/ 343094 w 3446696"/>
              <a:gd name="connsiteY551" fmla="*/ 2811127 h 3635394"/>
              <a:gd name="connsiteX552" fmla="*/ 371689 w 3446696"/>
              <a:gd name="connsiteY552" fmla="*/ 2824675 h 3635394"/>
              <a:gd name="connsiteX553" fmla="*/ 371689 w 3446696"/>
              <a:gd name="connsiteY553" fmla="*/ 2824697 h 3635394"/>
              <a:gd name="connsiteX554" fmla="*/ 377968 w 3446696"/>
              <a:gd name="connsiteY554" fmla="*/ 2832453 h 3635394"/>
              <a:gd name="connsiteX555" fmla="*/ 384601 w 3446696"/>
              <a:gd name="connsiteY555" fmla="*/ 2868193 h 3635394"/>
              <a:gd name="connsiteX556" fmla="*/ 364021 w 3446696"/>
              <a:gd name="connsiteY556" fmla="*/ 2898137 h 3635394"/>
              <a:gd name="connsiteX557" fmla="*/ 304617 w 3446696"/>
              <a:gd name="connsiteY557" fmla="*/ 2891923 h 3635394"/>
              <a:gd name="connsiteX558" fmla="*/ 298337 w 3446696"/>
              <a:gd name="connsiteY558" fmla="*/ 2884167 h 3635394"/>
              <a:gd name="connsiteX559" fmla="*/ 291705 w 3446696"/>
              <a:gd name="connsiteY559" fmla="*/ 2848428 h 3635394"/>
              <a:gd name="connsiteX560" fmla="*/ 312285 w 3446696"/>
              <a:gd name="connsiteY560" fmla="*/ 2818484 h 3635394"/>
              <a:gd name="connsiteX561" fmla="*/ 343094 w 3446696"/>
              <a:gd name="connsiteY561" fmla="*/ 2811127 h 3635394"/>
              <a:gd name="connsiteX562" fmla="*/ 3038202 w 3446696"/>
              <a:gd name="connsiteY562" fmla="*/ 2767499 h 3635394"/>
              <a:gd name="connsiteX563" fmla="*/ 3062605 w 3446696"/>
              <a:gd name="connsiteY563" fmla="*/ 2774702 h 3635394"/>
              <a:gd name="connsiteX564" fmla="*/ 3065227 w 3446696"/>
              <a:gd name="connsiteY564" fmla="*/ 2777060 h 3635394"/>
              <a:gd name="connsiteX565" fmla="*/ 3067519 w 3446696"/>
              <a:gd name="connsiteY565" fmla="*/ 2821458 h 3635394"/>
              <a:gd name="connsiteX566" fmla="*/ 3045154 w 3446696"/>
              <a:gd name="connsiteY566" fmla="*/ 2833599 h 3635394"/>
              <a:gd name="connsiteX567" fmla="*/ 3020762 w 3446696"/>
              <a:gd name="connsiteY567" fmla="*/ 2826372 h 3635394"/>
              <a:gd name="connsiteX568" fmla="*/ 3018140 w 3446696"/>
              <a:gd name="connsiteY568" fmla="*/ 2824015 h 3635394"/>
              <a:gd name="connsiteX569" fmla="*/ 3015848 w 3446696"/>
              <a:gd name="connsiteY569" fmla="*/ 2779616 h 3635394"/>
              <a:gd name="connsiteX570" fmla="*/ 3038202 w 3446696"/>
              <a:gd name="connsiteY570" fmla="*/ 2767499 h 3635394"/>
              <a:gd name="connsiteX571" fmla="*/ 2818479 w 3446696"/>
              <a:gd name="connsiteY571" fmla="*/ 2767095 h 3635394"/>
              <a:gd name="connsiteX572" fmla="*/ 2840810 w 3446696"/>
              <a:gd name="connsiteY572" fmla="*/ 2776333 h 3635394"/>
              <a:gd name="connsiteX573" fmla="*/ 2840810 w 3446696"/>
              <a:gd name="connsiteY573" fmla="*/ 2820996 h 3635394"/>
              <a:gd name="connsiteX574" fmla="*/ 2796147 w 3446696"/>
              <a:gd name="connsiteY574" fmla="*/ 2820996 h 3635394"/>
              <a:gd name="connsiteX575" fmla="*/ 2796147 w 3446696"/>
              <a:gd name="connsiteY575" fmla="*/ 2776333 h 3635394"/>
              <a:gd name="connsiteX576" fmla="*/ 2818479 w 3446696"/>
              <a:gd name="connsiteY576" fmla="*/ 2767095 h 3635394"/>
              <a:gd name="connsiteX577" fmla="*/ 937721 w 3446696"/>
              <a:gd name="connsiteY577" fmla="*/ 2762988 h 3635394"/>
              <a:gd name="connsiteX578" fmla="*/ 962952 w 3446696"/>
              <a:gd name="connsiteY578" fmla="*/ 2773424 h 3635394"/>
              <a:gd name="connsiteX579" fmla="*/ 962952 w 3446696"/>
              <a:gd name="connsiteY579" fmla="*/ 2823904 h 3635394"/>
              <a:gd name="connsiteX580" fmla="*/ 912472 w 3446696"/>
              <a:gd name="connsiteY580" fmla="*/ 2823904 h 3635394"/>
              <a:gd name="connsiteX581" fmla="*/ 912472 w 3446696"/>
              <a:gd name="connsiteY581" fmla="*/ 2773424 h 3635394"/>
              <a:gd name="connsiteX582" fmla="*/ 937721 w 3446696"/>
              <a:gd name="connsiteY582" fmla="*/ 2762988 h 3635394"/>
              <a:gd name="connsiteX583" fmla="*/ 716565 w 3446696"/>
              <a:gd name="connsiteY583" fmla="*/ 2761305 h 3635394"/>
              <a:gd name="connsiteX584" fmla="*/ 742215 w 3446696"/>
              <a:gd name="connsiteY584" fmla="*/ 2772741 h 3635394"/>
              <a:gd name="connsiteX585" fmla="*/ 742215 w 3446696"/>
              <a:gd name="connsiteY585" fmla="*/ 2772763 h 3635394"/>
              <a:gd name="connsiteX586" fmla="*/ 744991 w 3446696"/>
              <a:gd name="connsiteY586" fmla="*/ 2775848 h 3635394"/>
              <a:gd name="connsiteX587" fmla="*/ 753519 w 3446696"/>
              <a:gd name="connsiteY587" fmla="*/ 2804624 h 3635394"/>
              <a:gd name="connsiteX588" fmla="*/ 739196 w 3446696"/>
              <a:gd name="connsiteY588" fmla="*/ 2830999 h 3635394"/>
              <a:gd name="connsiteX589" fmla="*/ 686821 w 3446696"/>
              <a:gd name="connsiteY589" fmla="*/ 2828289 h 3635394"/>
              <a:gd name="connsiteX590" fmla="*/ 684045 w 3446696"/>
              <a:gd name="connsiteY590" fmla="*/ 2825204 h 3635394"/>
              <a:gd name="connsiteX591" fmla="*/ 689840 w 3446696"/>
              <a:gd name="connsiteY591" fmla="*/ 2770031 h 3635394"/>
              <a:gd name="connsiteX592" fmla="*/ 716565 w 3446696"/>
              <a:gd name="connsiteY592" fmla="*/ 2761305 h 3635394"/>
              <a:gd name="connsiteX593" fmla="*/ 3273858 w 3446696"/>
              <a:gd name="connsiteY593" fmla="*/ 2735443 h 3635394"/>
              <a:gd name="connsiteX594" fmla="*/ 3300001 w 3446696"/>
              <a:gd name="connsiteY594" fmla="*/ 2740263 h 3635394"/>
              <a:gd name="connsiteX595" fmla="*/ 3305686 w 3446696"/>
              <a:gd name="connsiteY595" fmla="*/ 2744846 h 3635394"/>
              <a:gd name="connsiteX596" fmla="*/ 3310225 w 3446696"/>
              <a:gd name="connsiteY596" fmla="*/ 2788319 h 3635394"/>
              <a:gd name="connsiteX597" fmla="*/ 3262169 w 3446696"/>
              <a:gd name="connsiteY597" fmla="*/ 2798543 h 3635394"/>
              <a:gd name="connsiteX598" fmla="*/ 3256484 w 3446696"/>
              <a:gd name="connsiteY598" fmla="*/ 2793960 h 3635394"/>
              <a:gd name="connsiteX599" fmla="*/ 3251945 w 3446696"/>
              <a:gd name="connsiteY599" fmla="*/ 2750487 h 3635394"/>
              <a:gd name="connsiteX600" fmla="*/ 3273858 w 3446696"/>
              <a:gd name="connsiteY600" fmla="*/ 2735443 h 3635394"/>
              <a:gd name="connsiteX601" fmla="*/ 479596 w 3446696"/>
              <a:gd name="connsiteY601" fmla="*/ 2726609 h 3635394"/>
              <a:gd name="connsiteX602" fmla="*/ 505524 w 3446696"/>
              <a:gd name="connsiteY602" fmla="*/ 2738896 h 3635394"/>
              <a:gd name="connsiteX603" fmla="*/ 511209 w 3446696"/>
              <a:gd name="connsiteY603" fmla="*/ 2745925 h 3635394"/>
              <a:gd name="connsiteX604" fmla="*/ 517224 w 3446696"/>
              <a:gd name="connsiteY604" fmla="*/ 2778337 h 3635394"/>
              <a:gd name="connsiteX605" fmla="*/ 498561 w 3446696"/>
              <a:gd name="connsiteY605" fmla="*/ 2805505 h 3635394"/>
              <a:gd name="connsiteX606" fmla="*/ 444688 w 3446696"/>
              <a:gd name="connsiteY606" fmla="*/ 2799887 h 3635394"/>
              <a:gd name="connsiteX607" fmla="*/ 439003 w 3446696"/>
              <a:gd name="connsiteY607" fmla="*/ 2792858 h 3635394"/>
              <a:gd name="connsiteX608" fmla="*/ 432988 w 3446696"/>
              <a:gd name="connsiteY608" fmla="*/ 2760446 h 3635394"/>
              <a:gd name="connsiteX609" fmla="*/ 451651 w 3446696"/>
              <a:gd name="connsiteY609" fmla="*/ 2733278 h 3635394"/>
              <a:gd name="connsiteX610" fmla="*/ 479596 w 3446696"/>
              <a:gd name="connsiteY610" fmla="*/ 2726609 h 3635394"/>
              <a:gd name="connsiteX611" fmla="*/ 2908557 w 3446696"/>
              <a:gd name="connsiteY611" fmla="*/ 2666112 h 3635394"/>
              <a:gd name="connsiteX612" fmla="*/ 2930049 w 3446696"/>
              <a:gd name="connsiteY612" fmla="*/ 2672464 h 3635394"/>
              <a:gd name="connsiteX613" fmla="*/ 2932362 w 3446696"/>
              <a:gd name="connsiteY613" fmla="*/ 2674535 h 3635394"/>
              <a:gd name="connsiteX614" fmla="*/ 2934389 w 3446696"/>
              <a:gd name="connsiteY614" fmla="*/ 2713623 h 3635394"/>
              <a:gd name="connsiteX615" fmla="*/ 2914691 w 3446696"/>
              <a:gd name="connsiteY615" fmla="*/ 2724310 h 3635394"/>
              <a:gd name="connsiteX616" fmla="*/ 2893208 w 3446696"/>
              <a:gd name="connsiteY616" fmla="*/ 2717942 h 3635394"/>
              <a:gd name="connsiteX617" fmla="*/ 2890894 w 3446696"/>
              <a:gd name="connsiteY617" fmla="*/ 2715871 h 3635394"/>
              <a:gd name="connsiteX618" fmla="*/ 2888867 w 3446696"/>
              <a:gd name="connsiteY618" fmla="*/ 2676782 h 3635394"/>
              <a:gd name="connsiteX619" fmla="*/ 2908557 w 3446696"/>
              <a:gd name="connsiteY619" fmla="*/ 2666112 h 3635394"/>
              <a:gd name="connsiteX620" fmla="*/ 846345 w 3446696"/>
              <a:gd name="connsiteY620" fmla="*/ 2660642 h 3635394"/>
              <a:gd name="connsiteX621" fmla="*/ 868976 w 3446696"/>
              <a:gd name="connsiteY621" fmla="*/ 2670723 h 3635394"/>
              <a:gd name="connsiteX622" fmla="*/ 871422 w 3446696"/>
              <a:gd name="connsiteY622" fmla="*/ 2673455 h 3635394"/>
              <a:gd name="connsiteX623" fmla="*/ 878936 w 3446696"/>
              <a:gd name="connsiteY623" fmla="*/ 2698838 h 3635394"/>
              <a:gd name="connsiteX624" fmla="*/ 866310 w 3446696"/>
              <a:gd name="connsiteY624" fmla="*/ 2722107 h 3635394"/>
              <a:gd name="connsiteX625" fmla="*/ 820105 w 3446696"/>
              <a:gd name="connsiteY625" fmla="*/ 2719727 h 3635394"/>
              <a:gd name="connsiteX626" fmla="*/ 817659 w 3446696"/>
              <a:gd name="connsiteY626" fmla="*/ 2716995 h 3635394"/>
              <a:gd name="connsiteX627" fmla="*/ 822771 w 3446696"/>
              <a:gd name="connsiteY627" fmla="*/ 2668343 h 3635394"/>
              <a:gd name="connsiteX628" fmla="*/ 846345 w 3446696"/>
              <a:gd name="connsiteY628" fmla="*/ 2660642 h 3635394"/>
              <a:gd name="connsiteX629" fmla="*/ 249497 w 3446696"/>
              <a:gd name="connsiteY629" fmla="*/ 2644890 h 3635394"/>
              <a:gd name="connsiteX630" fmla="*/ 275665 w 3446696"/>
              <a:gd name="connsiteY630" fmla="*/ 2658252 h 3635394"/>
              <a:gd name="connsiteX631" fmla="*/ 284412 w 3446696"/>
              <a:gd name="connsiteY631" fmla="*/ 2670304 h 3635394"/>
              <a:gd name="connsiteX632" fmla="*/ 287277 w 3446696"/>
              <a:gd name="connsiteY632" fmla="*/ 2706572 h 3635394"/>
              <a:gd name="connsiteX633" fmla="*/ 263656 w 3446696"/>
              <a:gd name="connsiteY633" fmla="*/ 2734225 h 3635394"/>
              <a:gd name="connsiteX634" fmla="*/ 208461 w 3446696"/>
              <a:gd name="connsiteY634" fmla="*/ 2725500 h 3635394"/>
              <a:gd name="connsiteX635" fmla="*/ 199713 w 3446696"/>
              <a:gd name="connsiteY635" fmla="*/ 2713447 h 3635394"/>
              <a:gd name="connsiteX636" fmla="*/ 196849 w 3446696"/>
              <a:gd name="connsiteY636" fmla="*/ 2677179 h 3635394"/>
              <a:gd name="connsiteX637" fmla="*/ 220469 w 3446696"/>
              <a:gd name="connsiteY637" fmla="*/ 2649526 h 3635394"/>
              <a:gd name="connsiteX638" fmla="*/ 249497 w 3446696"/>
              <a:gd name="connsiteY638" fmla="*/ 2644890 h 3635394"/>
              <a:gd name="connsiteX639" fmla="*/ 3127402 w 3446696"/>
              <a:gd name="connsiteY639" fmla="*/ 2643565 h 3635394"/>
              <a:gd name="connsiteX640" fmla="*/ 3150609 w 3446696"/>
              <a:gd name="connsiteY640" fmla="*/ 2647851 h 3635394"/>
              <a:gd name="connsiteX641" fmla="*/ 3155655 w 3446696"/>
              <a:gd name="connsiteY641" fmla="*/ 2651928 h 3635394"/>
              <a:gd name="connsiteX642" fmla="*/ 3159687 w 3446696"/>
              <a:gd name="connsiteY642" fmla="*/ 2690532 h 3635394"/>
              <a:gd name="connsiteX643" fmla="*/ 3117007 w 3446696"/>
              <a:gd name="connsiteY643" fmla="*/ 2699610 h 3635394"/>
              <a:gd name="connsiteX644" fmla="*/ 3111961 w 3446696"/>
              <a:gd name="connsiteY644" fmla="*/ 2695533 h 3635394"/>
              <a:gd name="connsiteX645" fmla="*/ 3107929 w 3446696"/>
              <a:gd name="connsiteY645" fmla="*/ 2656930 h 3635394"/>
              <a:gd name="connsiteX646" fmla="*/ 3127402 w 3446696"/>
              <a:gd name="connsiteY646" fmla="*/ 2643565 h 3635394"/>
              <a:gd name="connsiteX647" fmla="*/ 626404 w 3446696"/>
              <a:gd name="connsiteY647" fmla="*/ 2635689 h 3635394"/>
              <a:gd name="connsiteX648" fmla="*/ 649473 w 3446696"/>
              <a:gd name="connsiteY648" fmla="*/ 2646618 h 3635394"/>
              <a:gd name="connsiteX649" fmla="*/ 649451 w 3446696"/>
              <a:gd name="connsiteY649" fmla="*/ 2646618 h 3635394"/>
              <a:gd name="connsiteX650" fmla="*/ 654519 w 3446696"/>
              <a:gd name="connsiteY650" fmla="*/ 2652876 h 3635394"/>
              <a:gd name="connsiteX651" fmla="*/ 643260 w 3446696"/>
              <a:gd name="connsiteY651" fmla="*/ 2705868 h 3635394"/>
              <a:gd name="connsiteX652" fmla="*/ 595335 w 3446696"/>
              <a:gd name="connsiteY652" fmla="*/ 2700866 h 3635394"/>
              <a:gd name="connsiteX653" fmla="*/ 590268 w 3446696"/>
              <a:gd name="connsiteY653" fmla="*/ 2694609 h 3635394"/>
              <a:gd name="connsiteX654" fmla="*/ 584935 w 3446696"/>
              <a:gd name="connsiteY654" fmla="*/ 2665788 h 3635394"/>
              <a:gd name="connsiteX655" fmla="*/ 601549 w 3446696"/>
              <a:gd name="connsiteY655" fmla="*/ 2641616 h 3635394"/>
              <a:gd name="connsiteX656" fmla="*/ 626404 w 3446696"/>
              <a:gd name="connsiteY656" fmla="*/ 2635689 h 3635394"/>
              <a:gd name="connsiteX657" fmla="*/ 3358912 w 3446696"/>
              <a:gd name="connsiteY657" fmla="*/ 2587778 h 3635394"/>
              <a:gd name="connsiteX658" fmla="*/ 3382959 w 3446696"/>
              <a:gd name="connsiteY658" fmla="*/ 2589660 h 3635394"/>
              <a:gd name="connsiteX659" fmla="*/ 3390936 w 3446696"/>
              <a:gd name="connsiteY659" fmla="*/ 2595455 h 3635394"/>
              <a:gd name="connsiteX660" fmla="*/ 3396708 w 3446696"/>
              <a:gd name="connsiteY660" fmla="*/ 2632053 h 3635394"/>
              <a:gd name="connsiteX661" fmla="*/ 3378376 w 3446696"/>
              <a:gd name="connsiteY661" fmla="*/ 2647719 h 3635394"/>
              <a:gd name="connsiteX662" fmla="*/ 3354337 w 3446696"/>
              <a:gd name="connsiteY662" fmla="*/ 2645825 h 3635394"/>
              <a:gd name="connsiteX663" fmla="*/ 3346361 w 3446696"/>
              <a:gd name="connsiteY663" fmla="*/ 2640030 h 3635394"/>
              <a:gd name="connsiteX664" fmla="*/ 3340566 w 3446696"/>
              <a:gd name="connsiteY664" fmla="*/ 2603431 h 3635394"/>
              <a:gd name="connsiteX665" fmla="*/ 3358912 w 3446696"/>
              <a:gd name="connsiteY665" fmla="*/ 2587778 h 3635394"/>
              <a:gd name="connsiteX666" fmla="*/ 394272 w 3446696"/>
              <a:gd name="connsiteY666" fmla="*/ 2575125 h 3635394"/>
              <a:gd name="connsiteX667" fmla="*/ 418005 w 3446696"/>
              <a:gd name="connsiteY667" fmla="*/ 2587236 h 3635394"/>
              <a:gd name="connsiteX668" fmla="*/ 418027 w 3446696"/>
              <a:gd name="connsiteY668" fmla="*/ 2587236 h 3635394"/>
              <a:gd name="connsiteX669" fmla="*/ 425959 w 3446696"/>
              <a:gd name="connsiteY669" fmla="*/ 2598165 h 3635394"/>
              <a:gd name="connsiteX670" fmla="*/ 428537 w 3446696"/>
              <a:gd name="connsiteY670" fmla="*/ 2631061 h 3635394"/>
              <a:gd name="connsiteX671" fmla="*/ 407098 w 3446696"/>
              <a:gd name="connsiteY671" fmla="*/ 2656158 h 3635394"/>
              <a:gd name="connsiteX672" fmla="*/ 357037 w 3446696"/>
              <a:gd name="connsiteY672" fmla="*/ 2648248 h 3635394"/>
              <a:gd name="connsiteX673" fmla="*/ 349104 w 3446696"/>
              <a:gd name="connsiteY673" fmla="*/ 2637319 h 3635394"/>
              <a:gd name="connsiteX674" fmla="*/ 367944 w 3446696"/>
              <a:gd name="connsiteY674" fmla="*/ 2579325 h 3635394"/>
              <a:gd name="connsiteX675" fmla="*/ 394272 w 3446696"/>
              <a:gd name="connsiteY675" fmla="*/ 2575125 h 3635394"/>
              <a:gd name="connsiteX676" fmla="*/ 2987810 w 3446696"/>
              <a:gd name="connsiteY676" fmla="*/ 2556017 h 3635394"/>
              <a:gd name="connsiteX677" fmla="*/ 3008247 w 3446696"/>
              <a:gd name="connsiteY677" fmla="*/ 2559804 h 3635394"/>
              <a:gd name="connsiteX678" fmla="*/ 3012676 w 3446696"/>
              <a:gd name="connsiteY678" fmla="*/ 2563395 h 3635394"/>
              <a:gd name="connsiteX679" fmla="*/ 3016223 w 3446696"/>
              <a:gd name="connsiteY679" fmla="*/ 2597372 h 3635394"/>
              <a:gd name="connsiteX680" fmla="*/ 2978655 w 3446696"/>
              <a:gd name="connsiteY680" fmla="*/ 2605348 h 3635394"/>
              <a:gd name="connsiteX681" fmla="*/ 2974226 w 3446696"/>
              <a:gd name="connsiteY681" fmla="*/ 2601757 h 3635394"/>
              <a:gd name="connsiteX682" fmla="*/ 2970679 w 3446696"/>
              <a:gd name="connsiteY682" fmla="*/ 2567780 h 3635394"/>
              <a:gd name="connsiteX683" fmla="*/ 2987810 w 3446696"/>
              <a:gd name="connsiteY683" fmla="*/ 2556017 h 3635394"/>
              <a:gd name="connsiteX684" fmla="*/ 766268 w 3446696"/>
              <a:gd name="connsiteY684" fmla="*/ 2549039 h 3635394"/>
              <a:gd name="connsiteX685" fmla="*/ 786613 w 3446696"/>
              <a:gd name="connsiteY685" fmla="*/ 2558679 h 3635394"/>
              <a:gd name="connsiteX686" fmla="*/ 791086 w 3446696"/>
              <a:gd name="connsiteY686" fmla="*/ 2564188 h 3635394"/>
              <a:gd name="connsiteX687" fmla="*/ 795802 w 3446696"/>
              <a:gd name="connsiteY687" fmla="*/ 2589615 h 3635394"/>
              <a:gd name="connsiteX688" fmla="*/ 781149 w 3446696"/>
              <a:gd name="connsiteY688" fmla="*/ 2610922 h 3635394"/>
              <a:gd name="connsiteX689" fmla="*/ 738888 w 3446696"/>
              <a:gd name="connsiteY689" fmla="*/ 2606515 h 3635394"/>
              <a:gd name="connsiteX690" fmla="*/ 734415 w 3446696"/>
              <a:gd name="connsiteY690" fmla="*/ 2601007 h 3635394"/>
              <a:gd name="connsiteX691" fmla="*/ 729699 w 3446696"/>
              <a:gd name="connsiteY691" fmla="*/ 2575580 h 3635394"/>
              <a:gd name="connsiteX692" fmla="*/ 744352 w 3446696"/>
              <a:gd name="connsiteY692" fmla="*/ 2554273 h 3635394"/>
              <a:gd name="connsiteX693" fmla="*/ 766268 w 3446696"/>
              <a:gd name="connsiteY693" fmla="*/ 2549039 h 3635394"/>
              <a:gd name="connsiteX694" fmla="*/ 3203513 w 3446696"/>
              <a:gd name="connsiteY694" fmla="*/ 2511416 h 3635394"/>
              <a:gd name="connsiteX695" fmla="*/ 3224864 w 3446696"/>
              <a:gd name="connsiteY695" fmla="*/ 2513091 h 3635394"/>
              <a:gd name="connsiteX696" fmla="*/ 3231959 w 3446696"/>
              <a:gd name="connsiteY696" fmla="*/ 2518225 h 3635394"/>
              <a:gd name="connsiteX697" fmla="*/ 3237093 w 3446696"/>
              <a:gd name="connsiteY697" fmla="*/ 2550703 h 3635394"/>
              <a:gd name="connsiteX698" fmla="*/ 3199459 w 3446696"/>
              <a:gd name="connsiteY698" fmla="*/ 2562932 h 3635394"/>
              <a:gd name="connsiteX699" fmla="*/ 3192364 w 3446696"/>
              <a:gd name="connsiteY699" fmla="*/ 2557798 h 3635394"/>
              <a:gd name="connsiteX700" fmla="*/ 3187230 w 3446696"/>
              <a:gd name="connsiteY700" fmla="*/ 2525320 h 3635394"/>
              <a:gd name="connsiteX701" fmla="*/ 3203513 w 3446696"/>
              <a:gd name="connsiteY701" fmla="*/ 2511416 h 3635394"/>
              <a:gd name="connsiteX702" fmla="*/ 550003 w 3446696"/>
              <a:gd name="connsiteY702" fmla="*/ 2500118 h 3635394"/>
              <a:gd name="connsiteX703" fmla="*/ 571120 w 3446696"/>
              <a:gd name="connsiteY703" fmla="*/ 2510887 h 3635394"/>
              <a:gd name="connsiteX704" fmla="*/ 571142 w 3446696"/>
              <a:gd name="connsiteY704" fmla="*/ 2510887 h 3635394"/>
              <a:gd name="connsiteX705" fmla="*/ 578193 w 3446696"/>
              <a:gd name="connsiteY705" fmla="*/ 2520604 h 3635394"/>
              <a:gd name="connsiteX706" fmla="*/ 561425 w 3446696"/>
              <a:gd name="connsiteY706" fmla="*/ 2572186 h 3635394"/>
              <a:gd name="connsiteX707" fmla="*/ 516894 w 3446696"/>
              <a:gd name="connsiteY707" fmla="*/ 2565157 h 3635394"/>
              <a:gd name="connsiteX708" fmla="*/ 509843 w 3446696"/>
              <a:gd name="connsiteY708" fmla="*/ 2555440 h 3635394"/>
              <a:gd name="connsiteX709" fmla="*/ 507530 w 3446696"/>
              <a:gd name="connsiteY709" fmla="*/ 2526179 h 3635394"/>
              <a:gd name="connsiteX710" fmla="*/ 526589 w 3446696"/>
              <a:gd name="connsiteY710" fmla="*/ 2503858 h 3635394"/>
              <a:gd name="connsiteX711" fmla="*/ 550003 w 3446696"/>
              <a:gd name="connsiteY711" fmla="*/ 2500118 h 3635394"/>
              <a:gd name="connsiteX712" fmla="*/ 173726 w 3446696"/>
              <a:gd name="connsiteY712" fmla="*/ 2470025 h 3635394"/>
              <a:gd name="connsiteX713" fmla="*/ 197377 w 3446696"/>
              <a:gd name="connsiteY713" fmla="*/ 2482860 h 3635394"/>
              <a:gd name="connsiteX714" fmla="*/ 197377 w 3446696"/>
              <a:gd name="connsiteY714" fmla="*/ 2482838 h 3635394"/>
              <a:gd name="connsiteX715" fmla="*/ 208064 w 3446696"/>
              <a:gd name="connsiteY715" fmla="*/ 2499342 h 3635394"/>
              <a:gd name="connsiteX716" fmla="*/ 207116 w 3446696"/>
              <a:gd name="connsiteY716" fmla="*/ 2535544 h 3635394"/>
              <a:gd name="connsiteX717" fmla="*/ 180852 w 3446696"/>
              <a:gd name="connsiteY717" fmla="*/ 2560486 h 3635394"/>
              <a:gd name="connsiteX718" fmla="*/ 130394 w 3446696"/>
              <a:gd name="connsiteY718" fmla="*/ 2549756 h 3635394"/>
              <a:gd name="connsiteX719" fmla="*/ 119707 w 3446696"/>
              <a:gd name="connsiteY719" fmla="*/ 2533252 h 3635394"/>
              <a:gd name="connsiteX720" fmla="*/ 120654 w 3446696"/>
              <a:gd name="connsiteY720" fmla="*/ 2497050 h 3635394"/>
              <a:gd name="connsiteX721" fmla="*/ 146919 w 3446696"/>
              <a:gd name="connsiteY721" fmla="*/ 2472129 h 3635394"/>
              <a:gd name="connsiteX722" fmla="*/ 173726 w 3446696"/>
              <a:gd name="connsiteY722" fmla="*/ 2470025 h 3635394"/>
              <a:gd name="connsiteX723" fmla="*/ 3055438 w 3446696"/>
              <a:gd name="connsiteY723" fmla="*/ 2438649 h 3635394"/>
              <a:gd name="connsiteX724" fmla="*/ 3074217 w 3446696"/>
              <a:gd name="connsiteY724" fmla="*/ 2440114 h 3635394"/>
              <a:gd name="connsiteX725" fmla="*/ 3080453 w 3446696"/>
              <a:gd name="connsiteY725" fmla="*/ 2444631 h 3635394"/>
              <a:gd name="connsiteX726" fmla="*/ 3084970 w 3446696"/>
              <a:gd name="connsiteY726" fmla="*/ 2473188 h 3635394"/>
              <a:gd name="connsiteX727" fmla="*/ 3070647 w 3446696"/>
              <a:gd name="connsiteY727" fmla="*/ 2485416 h 3635394"/>
              <a:gd name="connsiteX728" fmla="*/ 3051874 w 3446696"/>
              <a:gd name="connsiteY728" fmla="*/ 2483940 h 3635394"/>
              <a:gd name="connsiteX729" fmla="*/ 3045639 w 3446696"/>
              <a:gd name="connsiteY729" fmla="*/ 2479423 h 3635394"/>
              <a:gd name="connsiteX730" fmla="*/ 3041122 w 3446696"/>
              <a:gd name="connsiteY730" fmla="*/ 2450867 h 3635394"/>
              <a:gd name="connsiteX731" fmla="*/ 3055438 w 3446696"/>
              <a:gd name="connsiteY731" fmla="*/ 2438649 h 3635394"/>
              <a:gd name="connsiteX732" fmla="*/ 3446696 w 3446696"/>
              <a:gd name="connsiteY732" fmla="*/ 2429495 h 3635394"/>
              <a:gd name="connsiteX733" fmla="*/ 3446696 w 3446696"/>
              <a:gd name="connsiteY733" fmla="*/ 2485696 h 3635394"/>
              <a:gd name="connsiteX734" fmla="*/ 3428966 w 3446696"/>
              <a:gd name="connsiteY734" fmla="*/ 2486166 h 3635394"/>
              <a:gd name="connsiteX735" fmla="*/ 3418368 w 3446696"/>
              <a:gd name="connsiteY735" fmla="*/ 2479291 h 3635394"/>
              <a:gd name="connsiteX736" fmla="*/ 3411471 w 3446696"/>
              <a:gd name="connsiteY736" fmla="*/ 2446879 h 3635394"/>
              <a:gd name="connsiteX737" fmla="*/ 3427495 w 3446696"/>
              <a:gd name="connsiteY737" fmla="*/ 2430018 h 3635394"/>
              <a:gd name="connsiteX738" fmla="*/ 698444 w 3446696"/>
              <a:gd name="connsiteY738" fmla="*/ 2428598 h 3635394"/>
              <a:gd name="connsiteX739" fmla="*/ 717051 w 3446696"/>
              <a:gd name="connsiteY739" fmla="*/ 2438109 h 3635394"/>
              <a:gd name="connsiteX740" fmla="*/ 723265 w 3446696"/>
              <a:gd name="connsiteY740" fmla="*/ 2446680 h 3635394"/>
              <a:gd name="connsiteX741" fmla="*/ 708480 w 3446696"/>
              <a:gd name="connsiteY741" fmla="*/ 2492158 h 3635394"/>
              <a:gd name="connsiteX742" fmla="*/ 669215 w 3446696"/>
              <a:gd name="connsiteY742" fmla="*/ 2485945 h 3635394"/>
              <a:gd name="connsiteX743" fmla="*/ 663002 w 3446696"/>
              <a:gd name="connsiteY743" fmla="*/ 2477373 h 3635394"/>
              <a:gd name="connsiteX744" fmla="*/ 677787 w 3446696"/>
              <a:gd name="connsiteY744" fmla="*/ 2431895 h 3635394"/>
              <a:gd name="connsiteX745" fmla="*/ 698444 w 3446696"/>
              <a:gd name="connsiteY745" fmla="*/ 2428598 h 3635394"/>
              <a:gd name="connsiteX746" fmla="*/ 325236 w 3446696"/>
              <a:gd name="connsiteY746" fmla="*/ 2415808 h 3635394"/>
              <a:gd name="connsiteX747" fmla="*/ 346681 w 3446696"/>
              <a:gd name="connsiteY747" fmla="*/ 2427445 h 3635394"/>
              <a:gd name="connsiteX748" fmla="*/ 346703 w 3446696"/>
              <a:gd name="connsiteY748" fmla="*/ 2427445 h 3635394"/>
              <a:gd name="connsiteX749" fmla="*/ 356398 w 3446696"/>
              <a:gd name="connsiteY749" fmla="*/ 2442406 h 3635394"/>
              <a:gd name="connsiteX750" fmla="*/ 331698 w 3446696"/>
              <a:gd name="connsiteY750" fmla="*/ 2497866 h 3635394"/>
              <a:gd name="connsiteX751" fmla="*/ 285933 w 3446696"/>
              <a:gd name="connsiteY751" fmla="*/ 2488127 h 3635394"/>
              <a:gd name="connsiteX752" fmla="*/ 276238 w 3446696"/>
              <a:gd name="connsiteY752" fmla="*/ 2473166 h 3635394"/>
              <a:gd name="connsiteX753" fmla="*/ 300916 w 3446696"/>
              <a:gd name="connsiteY753" fmla="*/ 2417706 h 3635394"/>
              <a:gd name="connsiteX754" fmla="*/ 325236 w 3446696"/>
              <a:gd name="connsiteY754" fmla="*/ 2415808 h 3635394"/>
              <a:gd name="connsiteX755" fmla="*/ 3285568 w 3446696"/>
              <a:gd name="connsiteY755" fmla="*/ 2369671 h 3635394"/>
              <a:gd name="connsiteX756" fmla="*/ 3294977 w 3446696"/>
              <a:gd name="connsiteY756" fmla="*/ 2375753 h 3635394"/>
              <a:gd name="connsiteX757" fmla="*/ 3301102 w 3446696"/>
              <a:gd name="connsiteY757" fmla="*/ 2404507 h 3635394"/>
              <a:gd name="connsiteX758" fmla="*/ 3286890 w 3446696"/>
              <a:gd name="connsiteY758" fmla="*/ 2419491 h 3635394"/>
              <a:gd name="connsiteX759" fmla="*/ 3266244 w 3446696"/>
              <a:gd name="connsiteY759" fmla="*/ 2420042 h 3635394"/>
              <a:gd name="connsiteX760" fmla="*/ 3256836 w 3446696"/>
              <a:gd name="connsiteY760" fmla="*/ 2413938 h 3635394"/>
              <a:gd name="connsiteX761" fmla="*/ 3250710 w 3446696"/>
              <a:gd name="connsiteY761" fmla="*/ 2385184 h 3635394"/>
              <a:gd name="connsiteX762" fmla="*/ 3264922 w 3446696"/>
              <a:gd name="connsiteY762" fmla="*/ 2370200 h 3635394"/>
              <a:gd name="connsiteX763" fmla="*/ 3285568 w 3446696"/>
              <a:gd name="connsiteY763" fmla="*/ 2369671 h 3635394"/>
              <a:gd name="connsiteX764" fmla="*/ 488249 w 3446696"/>
              <a:gd name="connsiteY764" fmla="*/ 2357489 h 3635394"/>
              <a:gd name="connsiteX765" fmla="*/ 507309 w 3446696"/>
              <a:gd name="connsiteY765" fmla="*/ 2367842 h 3635394"/>
              <a:gd name="connsiteX766" fmla="*/ 515924 w 3446696"/>
              <a:gd name="connsiteY766" fmla="*/ 2381151 h 3635394"/>
              <a:gd name="connsiteX767" fmla="*/ 515153 w 3446696"/>
              <a:gd name="connsiteY767" fmla="*/ 2410368 h 3635394"/>
              <a:gd name="connsiteX768" fmla="*/ 493956 w 3446696"/>
              <a:gd name="connsiteY768" fmla="*/ 2430485 h 3635394"/>
              <a:gd name="connsiteX769" fmla="*/ 453259 w 3446696"/>
              <a:gd name="connsiteY769" fmla="*/ 2421826 h 3635394"/>
              <a:gd name="connsiteX770" fmla="*/ 444644 w 3446696"/>
              <a:gd name="connsiteY770" fmla="*/ 2408517 h 3635394"/>
              <a:gd name="connsiteX771" fmla="*/ 445415 w 3446696"/>
              <a:gd name="connsiteY771" fmla="*/ 2379300 h 3635394"/>
              <a:gd name="connsiteX772" fmla="*/ 466612 w 3446696"/>
              <a:gd name="connsiteY772" fmla="*/ 2359183 h 3635394"/>
              <a:gd name="connsiteX773" fmla="*/ 488249 w 3446696"/>
              <a:gd name="connsiteY773" fmla="*/ 2357489 h 3635394"/>
              <a:gd name="connsiteX774" fmla="*/ 3128179 w 3446696"/>
              <a:gd name="connsiteY774" fmla="*/ 2312779 h 3635394"/>
              <a:gd name="connsiteX775" fmla="*/ 3136442 w 3446696"/>
              <a:gd name="connsiteY775" fmla="*/ 2318134 h 3635394"/>
              <a:gd name="connsiteX776" fmla="*/ 3136442 w 3446696"/>
              <a:gd name="connsiteY776" fmla="*/ 2318089 h 3635394"/>
              <a:gd name="connsiteX777" fmla="*/ 3141818 w 3446696"/>
              <a:gd name="connsiteY777" fmla="*/ 2343385 h 3635394"/>
              <a:gd name="connsiteX778" fmla="*/ 3129325 w 3446696"/>
              <a:gd name="connsiteY778" fmla="*/ 2356561 h 3635394"/>
              <a:gd name="connsiteX779" fmla="*/ 3111169 w 3446696"/>
              <a:gd name="connsiteY779" fmla="*/ 2357046 h 3635394"/>
              <a:gd name="connsiteX780" fmla="*/ 3102906 w 3446696"/>
              <a:gd name="connsiteY780" fmla="*/ 2351691 h 3635394"/>
              <a:gd name="connsiteX781" fmla="*/ 3097530 w 3446696"/>
              <a:gd name="connsiteY781" fmla="*/ 2326418 h 3635394"/>
              <a:gd name="connsiteX782" fmla="*/ 3128179 w 3446696"/>
              <a:gd name="connsiteY782" fmla="*/ 2312779 h 3635394"/>
              <a:gd name="connsiteX783" fmla="*/ 643513 w 3446696"/>
              <a:gd name="connsiteY783" fmla="*/ 2301944 h 3635394"/>
              <a:gd name="connsiteX784" fmla="*/ 660336 w 3446696"/>
              <a:gd name="connsiteY784" fmla="*/ 2311060 h 3635394"/>
              <a:gd name="connsiteX785" fmla="*/ 667937 w 3446696"/>
              <a:gd name="connsiteY785" fmla="*/ 2322783 h 3635394"/>
              <a:gd name="connsiteX786" fmla="*/ 648569 w 3446696"/>
              <a:gd name="connsiteY786" fmla="*/ 2366278 h 3635394"/>
              <a:gd name="connsiteX787" fmla="*/ 612676 w 3446696"/>
              <a:gd name="connsiteY787" fmla="*/ 2358654 h 3635394"/>
              <a:gd name="connsiteX788" fmla="*/ 605074 w 3446696"/>
              <a:gd name="connsiteY788" fmla="*/ 2346932 h 3635394"/>
              <a:gd name="connsiteX789" fmla="*/ 624442 w 3446696"/>
              <a:gd name="connsiteY789" fmla="*/ 2303437 h 3635394"/>
              <a:gd name="connsiteX790" fmla="*/ 643513 w 3446696"/>
              <a:gd name="connsiteY790" fmla="*/ 2301944 h 3635394"/>
              <a:gd name="connsiteX791" fmla="*/ 92406 w 3446696"/>
              <a:gd name="connsiteY791" fmla="*/ 2288409 h 3635394"/>
              <a:gd name="connsiteX792" fmla="*/ 137554 w 3446696"/>
              <a:gd name="connsiteY792" fmla="*/ 2300528 h 3635394"/>
              <a:gd name="connsiteX793" fmla="*/ 137554 w 3446696"/>
              <a:gd name="connsiteY793" fmla="*/ 2300506 h 3635394"/>
              <a:gd name="connsiteX794" fmla="*/ 149607 w 3446696"/>
              <a:gd name="connsiteY794" fmla="*/ 2321416 h 3635394"/>
              <a:gd name="connsiteX795" fmla="*/ 144936 w 3446696"/>
              <a:gd name="connsiteY795" fmla="*/ 2356869 h 3635394"/>
              <a:gd name="connsiteX796" fmla="*/ 116578 w 3446696"/>
              <a:gd name="connsiteY796" fmla="*/ 2378639 h 3635394"/>
              <a:gd name="connsiteX797" fmla="*/ 71430 w 3446696"/>
              <a:gd name="connsiteY797" fmla="*/ 2366520 h 3635394"/>
              <a:gd name="connsiteX798" fmla="*/ 59377 w 3446696"/>
              <a:gd name="connsiteY798" fmla="*/ 2345610 h 3635394"/>
              <a:gd name="connsiteX799" fmla="*/ 92406 w 3446696"/>
              <a:gd name="connsiteY799" fmla="*/ 2288409 h 3635394"/>
              <a:gd name="connsiteX800" fmla="*/ 251251 w 3446696"/>
              <a:gd name="connsiteY800" fmla="*/ 2250312 h 3635394"/>
              <a:gd name="connsiteX801" fmla="*/ 292212 w 3446696"/>
              <a:gd name="connsiteY801" fmla="*/ 2261307 h 3635394"/>
              <a:gd name="connsiteX802" fmla="*/ 303141 w 3446696"/>
              <a:gd name="connsiteY802" fmla="*/ 2280279 h 3635394"/>
              <a:gd name="connsiteX803" fmla="*/ 298910 w 3446696"/>
              <a:gd name="connsiteY803" fmla="*/ 2312426 h 3635394"/>
              <a:gd name="connsiteX804" fmla="*/ 273197 w 3446696"/>
              <a:gd name="connsiteY804" fmla="*/ 2332169 h 3635394"/>
              <a:gd name="connsiteX805" fmla="*/ 232235 w 3446696"/>
              <a:gd name="connsiteY805" fmla="*/ 2321174 h 3635394"/>
              <a:gd name="connsiteX806" fmla="*/ 221306 w 3446696"/>
              <a:gd name="connsiteY806" fmla="*/ 2302203 h 3635394"/>
              <a:gd name="connsiteX807" fmla="*/ 251251 w 3446696"/>
              <a:gd name="connsiteY807" fmla="*/ 2250312 h 3635394"/>
              <a:gd name="connsiteX808" fmla="*/ 3330562 w 3446696"/>
              <a:gd name="connsiteY808" fmla="*/ 2222527 h 3635394"/>
              <a:gd name="connsiteX809" fmla="*/ 3341336 w 3446696"/>
              <a:gd name="connsiteY809" fmla="*/ 2228741 h 3635394"/>
              <a:gd name="connsiteX810" fmla="*/ 3341358 w 3446696"/>
              <a:gd name="connsiteY810" fmla="*/ 2228741 h 3635394"/>
              <a:gd name="connsiteX811" fmla="*/ 3347616 w 3446696"/>
              <a:gd name="connsiteY811" fmla="*/ 2252031 h 3635394"/>
              <a:gd name="connsiteX812" fmla="*/ 3318113 w 3446696"/>
              <a:gd name="connsiteY812" fmla="*/ 2269064 h 3635394"/>
              <a:gd name="connsiteX813" fmla="*/ 3307338 w 3446696"/>
              <a:gd name="connsiteY813" fmla="*/ 2262850 h 3635394"/>
              <a:gd name="connsiteX814" fmla="*/ 3301080 w 3446696"/>
              <a:gd name="connsiteY814" fmla="*/ 2239560 h 3635394"/>
              <a:gd name="connsiteX815" fmla="*/ 3312295 w 3446696"/>
              <a:gd name="connsiteY815" fmla="*/ 2224929 h 3635394"/>
              <a:gd name="connsiteX816" fmla="*/ 3330562 w 3446696"/>
              <a:gd name="connsiteY816" fmla="*/ 2222527 h 3635394"/>
              <a:gd name="connsiteX817" fmla="*/ 422103 w 3446696"/>
              <a:gd name="connsiteY817" fmla="*/ 2209373 h 3635394"/>
              <a:gd name="connsiteX818" fmla="*/ 458525 w 3446696"/>
              <a:gd name="connsiteY818" fmla="*/ 2219156 h 3635394"/>
              <a:gd name="connsiteX819" fmla="*/ 468242 w 3446696"/>
              <a:gd name="connsiteY819" fmla="*/ 2236034 h 3635394"/>
              <a:gd name="connsiteX820" fmla="*/ 441603 w 3446696"/>
              <a:gd name="connsiteY820" fmla="*/ 2282196 h 3635394"/>
              <a:gd name="connsiteX821" fmla="*/ 405180 w 3446696"/>
              <a:gd name="connsiteY821" fmla="*/ 2272413 h 3635394"/>
              <a:gd name="connsiteX822" fmla="*/ 395463 w 3446696"/>
              <a:gd name="connsiteY822" fmla="*/ 2255534 h 3635394"/>
              <a:gd name="connsiteX823" fmla="*/ 422103 w 3446696"/>
              <a:gd name="connsiteY823" fmla="*/ 2209373 h 3635394"/>
              <a:gd name="connsiteX824" fmla="*/ 3168149 w 3446696"/>
              <a:gd name="connsiteY824" fmla="*/ 2182050 h 3635394"/>
              <a:gd name="connsiteX825" fmla="*/ 3177624 w 3446696"/>
              <a:gd name="connsiteY825" fmla="*/ 2187515 h 3635394"/>
              <a:gd name="connsiteX826" fmla="*/ 3183110 w 3446696"/>
              <a:gd name="connsiteY826" fmla="*/ 2207963 h 3635394"/>
              <a:gd name="connsiteX827" fmla="*/ 3173261 w 3446696"/>
              <a:gd name="connsiteY827" fmla="*/ 2220808 h 3635394"/>
              <a:gd name="connsiteX828" fmla="*/ 3157220 w 3446696"/>
              <a:gd name="connsiteY828" fmla="*/ 2222924 h 3635394"/>
              <a:gd name="connsiteX829" fmla="*/ 3147745 w 3446696"/>
              <a:gd name="connsiteY829" fmla="*/ 2217459 h 3635394"/>
              <a:gd name="connsiteX830" fmla="*/ 3142259 w 3446696"/>
              <a:gd name="connsiteY830" fmla="*/ 2197012 h 3635394"/>
              <a:gd name="connsiteX831" fmla="*/ 3168149 w 3446696"/>
              <a:gd name="connsiteY831" fmla="*/ 2182050 h 3635394"/>
              <a:gd name="connsiteX832" fmla="*/ 584891 w 3446696"/>
              <a:gd name="connsiteY832" fmla="*/ 2170395 h 3635394"/>
              <a:gd name="connsiteX833" fmla="*/ 617017 w 3446696"/>
              <a:gd name="connsiteY833" fmla="*/ 2179010 h 3635394"/>
              <a:gd name="connsiteX834" fmla="*/ 625588 w 3446696"/>
              <a:gd name="connsiteY834" fmla="*/ 2193883 h 3635394"/>
              <a:gd name="connsiteX835" fmla="*/ 602100 w 3446696"/>
              <a:gd name="connsiteY835" fmla="*/ 2234580 h 3635394"/>
              <a:gd name="connsiteX836" fmla="*/ 569974 w 3446696"/>
              <a:gd name="connsiteY836" fmla="*/ 2225965 h 3635394"/>
              <a:gd name="connsiteX837" fmla="*/ 561403 w 3446696"/>
              <a:gd name="connsiteY837" fmla="*/ 2211092 h 3635394"/>
              <a:gd name="connsiteX838" fmla="*/ 584891 w 3446696"/>
              <a:gd name="connsiteY838" fmla="*/ 2170395 h 3635394"/>
              <a:gd name="connsiteX839" fmla="*/ 57372 w 3446696"/>
              <a:gd name="connsiteY839" fmla="*/ 2100326 h 3635394"/>
              <a:gd name="connsiteX840" fmla="*/ 96902 w 3446696"/>
              <a:gd name="connsiteY840" fmla="*/ 2113172 h 3635394"/>
              <a:gd name="connsiteX841" fmla="*/ 96902 w 3446696"/>
              <a:gd name="connsiteY841" fmla="*/ 2113194 h 3635394"/>
              <a:gd name="connsiteX842" fmla="*/ 109703 w 3446696"/>
              <a:gd name="connsiteY842" fmla="*/ 2138357 h 3635394"/>
              <a:gd name="connsiteX843" fmla="*/ 71695 w 3446696"/>
              <a:gd name="connsiteY843" fmla="*/ 2190688 h 3635394"/>
              <a:gd name="connsiteX844" fmla="*/ 32165 w 3446696"/>
              <a:gd name="connsiteY844" fmla="*/ 2177820 h 3635394"/>
              <a:gd name="connsiteX845" fmla="*/ 19364 w 3446696"/>
              <a:gd name="connsiteY845" fmla="*/ 2152657 h 3635394"/>
              <a:gd name="connsiteX846" fmla="*/ 27538 w 3446696"/>
              <a:gd name="connsiteY846" fmla="*/ 2118615 h 3635394"/>
              <a:gd name="connsiteX847" fmla="*/ 57372 w 3446696"/>
              <a:gd name="connsiteY847" fmla="*/ 2100326 h 3635394"/>
              <a:gd name="connsiteX848" fmla="*/ 219323 w 3446696"/>
              <a:gd name="connsiteY848" fmla="*/ 2079019 h 3635394"/>
              <a:gd name="connsiteX849" fmla="*/ 255150 w 3446696"/>
              <a:gd name="connsiteY849" fmla="*/ 2090675 h 3635394"/>
              <a:gd name="connsiteX850" fmla="*/ 255172 w 3446696"/>
              <a:gd name="connsiteY850" fmla="*/ 2090675 h 3635394"/>
              <a:gd name="connsiteX851" fmla="*/ 266784 w 3446696"/>
              <a:gd name="connsiteY851" fmla="*/ 2113481 h 3635394"/>
              <a:gd name="connsiteX852" fmla="*/ 259381 w 3446696"/>
              <a:gd name="connsiteY852" fmla="*/ 2144350 h 3635394"/>
              <a:gd name="connsiteX853" fmla="*/ 232323 w 3446696"/>
              <a:gd name="connsiteY853" fmla="*/ 2160942 h 3635394"/>
              <a:gd name="connsiteX854" fmla="*/ 196473 w 3446696"/>
              <a:gd name="connsiteY854" fmla="*/ 2149286 h 3635394"/>
              <a:gd name="connsiteX855" fmla="*/ 184861 w 3446696"/>
              <a:gd name="connsiteY855" fmla="*/ 2126481 h 3635394"/>
              <a:gd name="connsiteX856" fmla="*/ 192265 w 3446696"/>
              <a:gd name="connsiteY856" fmla="*/ 2095611 h 3635394"/>
              <a:gd name="connsiteX857" fmla="*/ 219323 w 3446696"/>
              <a:gd name="connsiteY857" fmla="*/ 2079019 h 3635394"/>
              <a:gd name="connsiteX858" fmla="*/ 3360463 w 3446696"/>
              <a:gd name="connsiteY858" fmla="*/ 2070184 h 3635394"/>
              <a:gd name="connsiteX859" fmla="*/ 3372890 w 3446696"/>
              <a:gd name="connsiteY859" fmla="*/ 2076508 h 3635394"/>
              <a:gd name="connsiteX860" fmla="*/ 3379236 w 3446696"/>
              <a:gd name="connsiteY860" fmla="*/ 2096030 h 3635394"/>
              <a:gd name="connsiteX861" fmla="*/ 3370202 w 3446696"/>
              <a:gd name="connsiteY861" fmla="*/ 2110771 h 3635394"/>
              <a:gd name="connsiteX862" fmla="*/ 3353390 w 3446696"/>
              <a:gd name="connsiteY862" fmla="*/ 2114803 h 3635394"/>
              <a:gd name="connsiteX863" fmla="*/ 3340963 w 3446696"/>
              <a:gd name="connsiteY863" fmla="*/ 2108479 h 3635394"/>
              <a:gd name="connsiteX864" fmla="*/ 3334617 w 3446696"/>
              <a:gd name="connsiteY864" fmla="*/ 2088957 h 3635394"/>
              <a:gd name="connsiteX865" fmla="*/ 3343651 w 3446696"/>
              <a:gd name="connsiteY865" fmla="*/ 2074216 h 3635394"/>
              <a:gd name="connsiteX866" fmla="*/ 3360463 w 3446696"/>
              <a:gd name="connsiteY866" fmla="*/ 2070184 h 3635394"/>
              <a:gd name="connsiteX867" fmla="*/ 393481 w 3446696"/>
              <a:gd name="connsiteY867" fmla="*/ 2056060 h 3635394"/>
              <a:gd name="connsiteX868" fmla="*/ 425364 w 3446696"/>
              <a:gd name="connsiteY868" fmla="*/ 2066438 h 3635394"/>
              <a:gd name="connsiteX869" fmla="*/ 435698 w 3446696"/>
              <a:gd name="connsiteY869" fmla="*/ 2086731 h 3635394"/>
              <a:gd name="connsiteX870" fmla="*/ 429110 w 3446696"/>
              <a:gd name="connsiteY870" fmla="*/ 2114186 h 3635394"/>
              <a:gd name="connsiteX871" fmla="*/ 405049 w 3446696"/>
              <a:gd name="connsiteY871" fmla="*/ 2128949 h 3635394"/>
              <a:gd name="connsiteX872" fmla="*/ 373165 w 3446696"/>
              <a:gd name="connsiteY872" fmla="*/ 2118571 h 3635394"/>
              <a:gd name="connsiteX873" fmla="*/ 362831 w 3446696"/>
              <a:gd name="connsiteY873" fmla="*/ 2098277 h 3635394"/>
              <a:gd name="connsiteX874" fmla="*/ 369420 w 3446696"/>
              <a:gd name="connsiteY874" fmla="*/ 2070823 h 3635394"/>
              <a:gd name="connsiteX875" fmla="*/ 393481 w 3446696"/>
              <a:gd name="connsiteY875" fmla="*/ 2056060 h 3635394"/>
              <a:gd name="connsiteX876" fmla="*/ 3194744 w 3446696"/>
              <a:gd name="connsiteY876" fmla="*/ 2046739 h 3635394"/>
              <a:gd name="connsiteX877" fmla="*/ 3205651 w 3446696"/>
              <a:gd name="connsiteY877" fmla="*/ 2052292 h 3635394"/>
              <a:gd name="connsiteX878" fmla="*/ 3211226 w 3446696"/>
              <a:gd name="connsiteY878" fmla="*/ 2069434 h 3635394"/>
              <a:gd name="connsiteX879" fmla="*/ 3203293 w 3446696"/>
              <a:gd name="connsiteY879" fmla="*/ 2082368 h 3635394"/>
              <a:gd name="connsiteX880" fmla="*/ 3188530 w 3446696"/>
              <a:gd name="connsiteY880" fmla="*/ 2085916 h 3635394"/>
              <a:gd name="connsiteX881" fmla="*/ 3177624 w 3446696"/>
              <a:gd name="connsiteY881" fmla="*/ 2080363 h 3635394"/>
              <a:gd name="connsiteX882" fmla="*/ 3172049 w 3446696"/>
              <a:gd name="connsiteY882" fmla="*/ 2063221 h 3635394"/>
              <a:gd name="connsiteX883" fmla="*/ 3179981 w 3446696"/>
              <a:gd name="connsiteY883" fmla="*/ 2050287 h 3635394"/>
              <a:gd name="connsiteX884" fmla="*/ 3194744 w 3446696"/>
              <a:gd name="connsiteY884" fmla="*/ 2046739 h 3635394"/>
              <a:gd name="connsiteX885" fmla="*/ 559486 w 3446696"/>
              <a:gd name="connsiteY885" fmla="*/ 2034202 h 3635394"/>
              <a:gd name="connsiteX886" fmla="*/ 587580 w 3446696"/>
              <a:gd name="connsiteY886" fmla="*/ 2043346 h 3635394"/>
              <a:gd name="connsiteX887" fmla="*/ 596680 w 3446696"/>
              <a:gd name="connsiteY887" fmla="*/ 2061238 h 3635394"/>
              <a:gd name="connsiteX888" fmla="*/ 569644 w 3446696"/>
              <a:gd name="connsiteY888" fmla="*/ 2098431 h 3635394"/>
              <a:gd name="connsiteX889" fmla="*/ 541550 w 3446696"/>
              <a:gd name="connsiteY889" fmla="*/ 2089287 h 3635394"/>
              <a:gd name="connsiteX890" fmla="*/ 532450 w 3446696"/>
              <a:gd name="connsiteY890" fmla="*/ 2071396 h 3635394"/>
              <a:gd name="connsiteX891" fmla="*/ 538267 w 3446696"/>
              <a:gd name="connsiteY891" fmla="*/ 2047202 h 3635394"/>
              <a:gd name="connsiteX892" fmla="*/ 559486 w 3446696"/>
              <a:gd name="connsiteY892" fmla="*/ 2034202 h 3635394"/>
              <a:gd name="connsiteX893" fmla="*/ 3374322 w 3446696"/>
              <a:gd name="connsiteY893" fmla="*/ 1917025 h 3635394"/>
              <a:gd name="connsiteX894" fmla="*/ 3387190 w 3446696"/>
              <a:gd name="connsiteY894" fmla="*/ 1922753 h 3635394"/>
              <a:gd name="connsiteX895" fmla="*/ 3387190 w 3446696"/>
              <a:gd name="connsiteY895" fmla="*/ 1922731 h 3635394"/>
              <a:gd name="connsiteX896" fmla="*/ 3392919 w 3446696"/>
              <a:gd name="connsiteY896" fmla="*/ 1937671 h 3635394"/>
              <a:gd name="connsiteX897" fmla="*/ 3386441 w 3446696"/>
              <a:gd name="connsiteY897" fmla="*/ 1951244 h 3635394"/>
              <a:gd name="connsiteX898" fmla="*/ 3372273 w 3446696"/>
              <a:gd name="connsiteY898" fmla="*/ 1956267 h 3635394"/>
              <a:gd name="connsiteX899" fmla="*/ 3359405 w 3446696"/>
              <a:gd name="connsiteY899" fmla="*/ 1950538 h 3635394"/>
              <a:gd name="connsiteX900" fmla="*/ 3353676 w 3446696"/>
              <a:gd name="connsiteY900" fmla="*/ 1935621 h 3635394"/>
              <a:gd name="connsiteX901" fmla="*/ 3360154 w 3446696"/>
              <a:gd name="connsiteY901" fmla="*/ 1922048 h 3635394"/>
              <a:gd name="connsiteX902" fmla="*/ 3374322 w 3446696"/>
              <a:gd name="connsiteY902" fmla="*/ 1917025 h 3635394"/>
              <a:gd name="connsiteX903" fmla="*/ 3207105 w 3446696"/>
              <a:gd name="connsiteY903" fmla="*/ 1910701 h 3635394"/>
              <a:gd name="connsiteX904" fmla="*/ 3218365 w 3446696"/>
              <a:gd name="connsiteY904" fmla="*/ 1915702 h 3635394"/>
              <a:gd name="connsiteX905" fmla="*/ 3218343 w 3446696"/>
              <a:gd name="connsiteY905" fmla="*/ 1915702 h 3635394"/>
              <a:gd name="connsiteX906" fmla="*/ 3223367 w 3446696"/>
              <a:gd name="connsiteY906" fmla="*/ 1928769 h 3635394"/>
              <a:gd name="connsiteX907" fmla="*/ 3217704 w 3446696"/>
              <a:gd name="connsiteY907" fmla="*/ 1940667 h 3635394"/>
              <a:gd name="connsiteX908" fmla="*/ 3205298 w 3446696"/>
              <a:gd name="connsiteY908" fmla="*/ 1945052 h 3635394"/>
              <a:gd name="connsiteX909" fmla="*/ 3194039 w 3446696"/>
              <a:gd name="connsiteY909" fmla="*/ 1940050 h 3635394"/>
              <a:gd name="connsiteX910" fmla="*/ 3189015 w 3446696"/>
              <a:gd name="connsiteY910" fmla="*/ 1926984 h 3635394"/>
              <a:gd name="connsiteX911" fmla="*/ 3207105 w 3446696"/>
              <a:gd name="connsiteY911" fmla="*/ 1910701 h 3635394"/>
              <a:gd name="connsiteX912" fmla="*/ 42103 w 3446696"/>
              <a:gd name="connsiteY912" fmla="*/ 1909996 h 3635394"/>
              <a:gd name="connsiteX913" fmla="*/ 75859 w 3446696"/>
              <a:gd name="connsiteY913" fmla="*/ 1922952 h 3635394"/>
              <a:gd name="connsiteX914" fmla="*/ 88793 w 3446696"/>
              <a:gd name="connsiteY914" fmla="*/ 1952037 h 3635394"/>
              <a:gd name="connsiteX915" fmla="*/ 77445 w 3446696"/>
              <a:gd name="connsiteY915" fmla="*/ 1984097 h 3635394"/>
              <a:gd name="connsiteX916" fmla="*/ 46752 w 3446696"/>
              <a:gd name="connsiteY916" fmla="*/ 1998727 h 3635394"/>
              <a:gd name="connsiteX917" fmla="*/ 12996 w 3446696"/>
              <a:gd name="connsiteY917" fmla="*/ 1985771 h 3635394"/>
              <a:gd name="connsiteX918" fmla="*/ 62 w 3446696"/>
              <a:gd name="connsiteY918" fmla="*/ 1956686 h 3635394"/>
              <a:gd name="connsiteX919" fmla="*/ 11409 w 3446696"/>
              <a:gd name="connsiteY919" fmla="*/ 1924627 h 3635394"/>
              <a:gd name="connsiteX920" fmla="*/ 42103 w 3446696"/>
              <a:gd name="connsiteY920" fmla="*/ 1909996 h 3635394"/>
              <a:gd name="connsiteX921" fmla="*/ 205397 w 3446696"/>
              <a:gd name="connsiteY921" fmla="*/ 1905589 h 3635394"/>
              <a:gd name="connsiteX922" fmla="*/ 236003 w 3446696"/>
              <a:gd name="connsiteY922" fmla="*/ 1917333 h 3635394"/>
              <a:gd name="connsiteX923" fmla="*/ 247747 w 3446696"/>
              <a:gd name="connsiteY923" fmla="*/ 1943708 h 3635394"/>
              <a:gd name="connsiteX924" fmla="*/ 209628 w 3446696"/>
              <a:gd name="connsiteY924" fmla="*/ 1986057 h 3635394"/>
              <a:gd name="connsiteX925" fmla="*/ 179023 w 3446696"/>
              <a:gd name="connsiteY925" fmla="*/ 1974291 h 3635394"/>
              <a:gd name="connsiteX926" fmla="*/ 167278 w 3446696"/>
              <a:gd name="connsiteY926" fmla="*/ 1947916 h 3635394"/>
              <a:gd name="connsiteX927" fmla="*/ 177568 w 3446696"/>
              <a:gd name="connsiteY927" fmla="*/ 1918853 h 3635394"/>
              <a:gd name="connsiteX928" fmla="*/ 205397 w 3446696"/>
              <a:gd name="connsiteY928" fmla="*/ 1905589 h 3635394"/>
              <a:gd name="connsiteX929" fmla="*/ 381009 w 3446696"/>
              <a:gd name="connsiteY929" fmla="*/ 1900874 h 3635394"/>
              <a:gd name="connsiteX930" fmla="*/ 408222 w 3446696"/>
              <a:gd name="connsiteY930" fmla="*/ 1911318 h 3635394"/>
              <a:gd name="connsiteX931" fmla="*/ 418666 w 3446696"/>
              <a:gd name="connsiteY931" fmla="*/ 1934762 h 3635394"/>
              <a:gd name="connsiteX932" fmla="*/ 384755 w 3446696"/>
              <a:gd name="connsiteY932" fmla="*/ 1972418 h 3635394"/>
              <a:gd name="connsiteX933" fmla="*/ 357543 w 3446696"/>
              <a:gd name="connsiteY933" fmla="*/ 1961974 h 3635394"/>
              <a:gd name="connsiteX934" fmla="*/ 347099 w 3446696"/>
              <a:gd name="connsiteY934" fmla="*/ 1938530 h 3635394"/>
              <a:gd name="connsiteX935" fmla="*/ 381009 w 3446696"/>
              <a:gd name="connsiteY935" fmla="*/ 1900874 h 3635394"/>
              <a:gd name="connsiteX936" fmla="*/ 548336 w 3446696"/>
              <a:gd name="connsiteY936" fmla="*/ 1896334 h 3635394"/>
              <a:gd name="connsiteX937" fmla="*/ 572332 w 3446696"/>
              <a:gd name="connsiteY937" fmla="*/ 1905545 h 3635394"/>
              <a:gd name="connsiteX938" fmla="*/ 581520 w 3446696"/>
              <a:gd name="connsiteY938" fmla="*/ 1926213 h 3635394"/>
              <a:gd name="connsiteX939" fmla="*/ 551642 w 3446696"/>
              <a:gd name="connsiteY939" fmla="*/ 1959396 h 3635394"/>
              <a:gd name="connsiteX940" fmla="*/ 527646 w 3446696"/>
              <a:gd name="connsiteY940" fmla="*/ 1950186 h 3635394"/>
              <a:gd name="connsiteX941" fmla="*/ 518458 w 3446696"/>
              <a:gd name="connsiteY941" fmla="*/ 1929518 h 3635394"/>
              <a:gd name="connsiteX942" fmla="*/ 526523 w 3446696"/>
              <a:gd name="connsiteY942" fmla="*/ 1906734 h 3635394"/>
              <a:gd name="connsiteX943" fmla="*/ 548336 w 3446696"/>
              <a:gd name="connsiteY943" fmla="*/ 1896334 h 3635394"/>
              <a:gd name="connsiteX944" fmla="*/ 3205387 w 3446696"/>
              <a:gd name="connsiteY944" fmla="*/ 1773539 h 3635394"/>
              <a:gd name="connsiteX945" fmla="*/ 3216866 w 3446696"/>
              <a:gd name="connsiteY945" fmla="*/ 1777946 h 3635394"/>
              <a:gd name="connsiteX946" fmla="*/ 3216888 w 3446696"/>
              <a:gd name="connsiteY946" fmla="*/ 1777968 h 3635394"/>
              <a:gd name="connsiteX947" fmla="*/ 3221295 w 3446696"/>
              <a:gd name="connsiteY947" fmla="*/ 1787861 h 3635394"/>
              <a:gd name="connsiteX948" fmla="*/ 3206973 w 3446696"/>
              <a:gd name="connsiteY948" fmla="*/ 1803748 h 3635394"/>
              <a:gd name="connsiteX949" fmla="*/ 3195471 w 3446696"/>
              <a:gd name="connsiteY949" fmla="*/ 1799341 h 3635394"/>
              <a:gd name="connsiteX950" fmla="*/ 3191064 w 3446696"/>
              <a:gd name="connsiteY950" fmla="*/ 1789448 h 3635394"/>
              <a:gd name="connsiteX951" fmla="*/ 3205387 w 3446696"/>
              <a:gd name="connsiteY951" fmla="*/ 1773539 h 3635394"/>
              <a:gd name="connsiteX952" fmla="*/ 3372383 w 3446696"/>
              <a:gd name="connsiteY952" fmla="*/ 1762632 h 3635394"/>
              <a:gd name="connsiteX953" fmla="*/ 3385537 w 3446696"/>
              <a:gd name="connsiteY953" fmla="*/ 1767678 h 3635394"/>
              <a:gd name="connsiteX954" fmla="*/ 3390583 w 3446696"/>
              <a:gd name="connsiteY954" fmla="*/ 1779003 h 3635394"/>
              <a:gd name="connsiteX955" fmla="*/ 3374212 w 3446696"/>
              <a:gd name="connsiteY955" fmla="*/ 1797203 h 3635394"/>
              <a:gd name="connsiteX956" fmla="*/ 3361058 w 3446696"/>
              <a:gd name="connsiteY956" fmla="*/ 1792158 h 3635394"/>
              <a:gd name="connsiteX957" fmla="*/ 3356012 w 3446696"/>
              <a:gd name="connsiteY957" fmla="*/ 1780832 h 3635394"/>
              <a:gd name="connsiteX958" fmla="*/ 3372383 w 3446696"/>
              <a:gd name="connsiteY958" fmla="*/ 1762632 h 3635394"/>
              <a:gd name="connsiteX959" fmla="*/ 551664 w 3446696"/>
              <a:gd name="connsiteY959" fmla="*/ 1757145 h 3635394"/>
              <a:gd name="connsiteX960" fmla="*/ 572332 w 3446696"/>
              <a:gd name="connsiteY960" fmla="*/ 1766333 h 3635394"/>
              <a:gd name="connsiteX961" fmla="*/ 581542 w 3446696"/>
              <a:gd name="connsiteY961" fmla="*/ 1790328 h 3635394"/>
              <a:gd name="connsiteX962" fmla="*/ 548359 w 3446696"/>
              <a:gd name="connsiteY962" fmla="*/ 1820207 h 3635394"/>
              <a:gd name="connsiteX963" fmla="*/ 527691 w 3446696"/>
              <a:gd name="connsiteY963" fmla="*/ 1811018 h 3635394"/>
              <a:gd name="connsiteX964" fmla="*/ 518480 w 3446696"/>
              <a:gd name="connsiteY964" fmla="*/ 1787023 h 3635394"/>
              <a:gd name="connsiteX965" fmla="*/ 551664 w 3446696"/>
              <a:gd name="connsiteY965" fmla="*/ 1757145 h 3635394"/>
              <a:gd name="connsiteX966" fmla="*/ 384777 w 3446696"/>
              <a:gd name="connsiteY966" fmla="*/ 1744123 h 3635394"/>
              <a:gd name="connsiteX967" fmla="*/ 408221 w 3446696"/>
              <a:gd name="connsiteY967" fmla="*/ 1754567 h 3635394"/>
              <a:gd name="connsiteX968" fmla="*/ 408199 w 3446696"/>
              <a:gd name="connsiteY968" fmla="*/ 1754567 h 3635394"/>
              <a:gd name="connsiteX969" fmla="*/ 418666 w 3446696"/>
              <a:gd name="connsiteY969" fmla="*/ 1781779 h 3635394"/>
              <a:gd name="connsiteX970" fmla="*/ 381009 w 3446696"/>
              <a:gd name="connsiteY970" fmla="*/ 1815690 h 3635394"/>
              <a:gd name="connsiteX971" fmla="*/ 357565 w 3446696"/>
              <a:gd name="connsiteY971" fmla="*/ 1805245 h 3635394"/>
              <a:gd name="connsiteX972" fmla="*/ 347121 w 3446696"/>
              <a:gd name="connsiteY972" fmla="*/ 1778033 h 3635394"/>
              <a:gd name="connsiteX973" fmla="*/ 384777 w 3446696"/>
              <a:gd name="connsiteY973" fmla="*/ 1744123 h 3635394"/>
              <a:gd name="connsiteX974" fmla="*/ 209584 w 3446696"/>
              <a:gd name="connsiteY974" fmla="*/ 1730483 h 3635394"/>
              <a:gd name="connsiteX975" fmla="*/ 235959 w 3446696"/>
              <a:gd name="connsiteY975" fmla="*/ 1742206 h 3635394"/>
              <a:gd name="connsiteX976" fmla="*/ 235981 w 3446696"/>
              <a:gd name="connsiteY976" fmla="*/ 1742228 h 3635394"/>
              <a:gd name="connsiteX977" fmla="*/ 247725 w 3446696"/>
              <a:gd name="connsiteY977" fmla="*/ 1772833 h 3635394"/>
              <a:gd name="connsiteX978" fmla="*/ 205375 w 3446696"/>
              <a:gd name="connsiteY978" fmla="*/ 1810952 h 3635394"/>
              <a:gd name="connsiteX979" fmla="*/ 179001 w 3446696"/>
              <a:gd name="connsiteY979" fmla="*/ 1799208 h 3635394"/>
              <a:gd name="connsiteX980" fmla="*/ 167256 w 3446696"/>
              <a:gd name="connsiteY980" fmla="*/ 1768602 h 3635394"/>
              <a:gd name="connsiteX981" fmla="*/ 180521 w 3446696"/>
              <a:gd name="connsiteY981" fmla="*/ 1740773 h 3635394"/>
              <a:gd name="connsiteX982" fmla="*/ 209584 w 3446696"/>
              <a:gd name="connsiteY982" fmla="*/ 1730483 h 3635394"/>
              <a:gd name="connsiteX983" fmla="*/ 46752 w 3446696"/>
              <a:gd name="connsiteY983" fmla="*/ 1717815 h 3635394"/>
              <a:gd name="connsiteX984" fmla="*/ 75837 w 3446696"/>
              <a:gd name="connsiteY984" fmla="*/ 1730749 h 3635394"/>
              <a:gd name="connsiteX985" fmla="*/ 88793 w 3446696"/>
              <a:gd name="connsiteY985" fmla="*/ 1764505 h 3635394"/>
              <a:gd name="connsiteX986" fmla="*/ 74162 w 3446696"/>
              <a:gd name="connsiteY986" fmla="*/ 1795198 h 3635394"/>
              <a:gd name="connsiteX987" fmla="*/ 42102 w 3446696"/>
              <a:gd name="connsiteY987" fmla="*/ 1806546 h 3635394"/>
              <a:gd name="connsiteX988" fmla="*/ 13017 w 3446696"/>
              <a:gd name="connsiteY988" fmla="*/ 1793612 h 3635394"/>
              <a:gd name="connsiteX989" fmla="*/ 61 w 3446696"/>
              <a:gd name="connsiteY989" fmla="*/ 1759856 h 3635394"/>
              <a:gd name="connsiteX990" fmla="*/ 14692 w 3446696"/>
              <a:gd name="connsiteY990" fmla="*/ 1729162 h 3635394"/>
              <a:gd name="connsiteX991" fmla="*/ 46752 w 3446696"/>
              <a:gd name="connsiteY991" fmla="*/ 1717815 h 3635394"/>
              <a:gd name="connsiteX992" fmla="*/ 3189631 w 3446696"/>
              <a:gd name="connsiteY992" fmla="*/ 1637743 h 3635394"/>
              <a:gd name="connsiteX993" fmla="*/ 3200561 w 3446696"/>
              <a:gd name="connsiteY993" fmla="*/ 1641290 h 3635394"/>
              <a:gd name="connsiteX994" fmla="*/ 3200583 w 3446696"/>
              <a:gd name="connsiteY994" fmla="*/ 1641290 h 3635394"/>
              <a:gd name="connsiteX995" fmla="*/ 3204130 w 3446696"/>
              <a:gd name="connsiteY995" fmla="*/ 1648253 h 3635394"/>
              <a:gd name="connsiteX996" fmla="*/ 3201861 w 3446696"/>
              <a:gd name="connsiteY996" fmla="*/ 1657661 h 3635394"/>
              <a:gd name="connsiteX997" fmla="*/ 3193598 w 3446696"/>
              <a:gd name="connsiteY997" fmla="*/ 1662729 h 3635394"/>
              <a:gd name="connsiteX998" fmla="*/ 3182669 w 3446696"/>
              <a:gd name="connsiteY998" fmla="*/ 1659182 h 3635394"/>
              <a:gd name="connsiteX999" fmla="*/ 3179121 w 3446696"/>
              <a:gd name="connsiteY999" fmla="*/ 1652219 h 3635394"/>
              <a:gd name="connsiteX1000" fmla="*/ 3189631 w 3446696"/>
              <a:gd name="connsiteY1000" fmla="*/ 1637743 h 3635394"/>
              <a:gd name="connsiteX1001" fmla="*/ 569511 w 3446696"/>
              <a:gd name="connsiteY1001" fmla="*/ 1619036 h 3635394"/>
              <a:gd name="connsiteX1002" fmla="*/ 586874 w 3446696"/>
              <a:gd name="connsiteY1002" fmla="*/ 1627871 h 3635394"/>
              <a:gd name="connsiteX1003" fmla="*/ 595754 w 3446696"/>
              <a:gd name="connsiteY1003" fmla="*/ 1655171 h 3635394"/>
              <a:gd name="connsiteX1004" fmla="*/ 559618 w 3446696"/>
              <a:gd name="connsiteY1004" fmla="*/ 1681414 h 3635394"/>
              <a:gd name="connsiteX1005" fmla="*/ 542255 w 3446696"/>
              <a:gd name="connsiteY1005" fmla="*/ 1672578 h 3635394"/>
              <a:gd name="connsiteX1006" fmla="*/ 533375 w 3446696"/>
              <a:gd name="connsiteY1006" fmla="*/ 1645278 h 3635394"/>
              <a:gd name="connsiteX1007" fmla="*/ 569511 w 3446696"/>
              <a:gd name="connsiteY1007" fmla="*/ 1619036 h 3635394"/>
              <a:gd name="connsiteX1008" fmla="*/ 3354667 w 3446696"/>
              <a:gd name="connsiteY1008" fmla="*/ 1609737 h 3635394"/>
              <a:gd name="connsiteX1009" fmla="*/ 3367205 w 3446696"/>
              <a:gd name="connsiteY1009" fmla="*/ 1613813 h 3635394"/>
              <a:gd name="connsiteX1010" fmla="*/ 3367205 w 3446696"/>
              <a:gd name="connsiteY1010" fmla="*/ 1613791 h 3635394"/>
              <a:gd name="connsiteX1011" fmla="*/ 3371259 w 3446696"/>
              <a:gd name="connsiteY1011" fmla="*/ 1621767 h 3635394"/>
              <a:gd name="connsiteX1012" fmla="*/ 3359184 w 3446696"/>
              <a:gd name="connsiteY1012" fmla="*/ 1638381 h 3635394"/>
              <a:gd name="connsiteX1013" fmla="*/ 3346647 w 3446696"/>
              <a:gd name="connsiteY1013" fmla="*/ 1634305 h 3635394"/>
              <a:gd name="connsiteX1014" fmla="*/ 3342593 w 3446696"/>
              <a:gd name="connsiteY1014" fmla="*/ 1626328 h 3635394"/>
              <a:gd name="connsiteX1015" fmla="*/ 3345192 w 3446696"/>
              <a:gd name="connsiteY1015" fmla="*/ 1615532 h 3635394"/>
              <a:gd name="connsiteX1016" fmla="*/ 3354667 w 3446696"/>
              <a:gd name="connsiteY1016" fmla="*/ 1609737 h 3635394"/>
              <a:gd name="connsiteX1017" fmla="*/ 404872 w 3446696"/>
              <a:gd name="connsiteY1017" fmla="*/ 1588650 h 3635394"/>
              <a:gd name="connsiteX1018" fmla="*/ 424570 w 3446696"/>
              <a:gd name="connsiteY1018" fmla="*/ 1598676 h 3635394"/>
              <a:gd name="connsiteX1019" fmla="*/ 424570 w 3446696"/>
              <a:gd name="connsiteY1019" fmla="*/ 1598698 h 3635394"/>
              <a:gd name="connsiteX1020" fmla="*/ 434640 w 3446696"/>
              <a:gd name="connsiteY1020" fmla="*/ 1629655 h 3635394"/>
              <a:gd name="connsiteX1021" fmla="*/ 420318 w 3446696"/>
              <a:gd name="connsiteY1021" fmla="*/ 1653034 h 3635394"/>
              <a:gd name="connsiteX1022" fmla="*/ 393657 w 3446696"/>
              <a:gd name="connsiteY1022" fmla="*/ 1659424 h 3635394"/>
              <a:gd name="connsiteX1023" fmla="*/ 373958 w 3446696"/>
              <a:gd name="connsiteY1023" fmla="*/ 1649398 h 3635394"/>
              <a:gd name="connsiteX1024" fmla="*/ 363889 w 3446696"/>
              <a:gd name="connsiteY1024" fmla="*/ 1618440 h 3635394"/>
              <a:gd name="connsiteX1025" fmla="*/ 404872 w 3446696"/>
              <a:gd name="connsiteY1025" fmla="*/ 1588650 h 3635394"/>
              <a:gd name="connsiteX1026" fmla="*/ 232103 w 3446696"/>
              <a:gd name="connsiteY1026" fmla="*/ 1556767 h 3635394"/>
              <a:gd name="connsiteX1027" fmla="*/ 254269 w 3446696"/>
              <a:gd name="connsiteY1027" fmla="*/ 1568049 h 3635394"/>
              <a:gd name="connsiteX1028" fmla="*/ 265595 w 3446696"/>
              <a:gd name="connsiteY1028" fmla="*/ 1602863 h 3635394"/>
              <a:gd name="connsiteX1029" fmla="*/ 219499 w 3446696"/>
              <a:gd name="connsiteY1029" fmla="*/ 1636354 h 3635394"/>
              <a:gd name="connsiteX1030" fmla="*/ 197333 w 3446696"/>
              <a:gd name="connsiteY1030" fmla="*/ 1625073 h 3635394"/>
              <a:gd name="connsiteX1031" fmla="*/ 186007 w 3446696"/>
              <a:gd name="connsiteY1031" fmla="*/ 1590259 h 3635394"/>
              <a:gd name="connsiteX1032" fmla="*/ 232103 w 3446696"/>
              <a:gd name="connsiteY1032" fmla="*/ 1556767 h 3635394"/>
              <a:gd name="connsiteX1033" fmla="*/ 71496 w 3446696"/>
              <a:gd name="connsiteY1033" fmla="*/ 1527153 h 3635394"/>
              <a:gd name="connsiteX1034" fmla="*/ 95932 w 3446696"/>
              <a:gd name="connsiteY1034" fmla="*/ 1539580 h 3635394"/>
              <a:gd name="connsiteX1035" fmla="*/ 95910 w 3446696"/>
              <a:gd name="connsiteY1035" fmla="*/ 1539580 h 3635394"/>
              <a:gd name="connsiteX1036" fmla="*/ 108403 w 3446696"/>
              <a:gd name="connsiteY1036" fmla="*/ 1577986 h 3635394"/>
              <a:gd name="connsiteX1037" fmla="*/ 57570 w 3446696"/>
              <a:gd name="connsiteY1037" fmla="*/ 1614915 h 3635394"/>
              <a:gd name="connsiteX1038" fmla="*/ 33134 w 3446696"/>
              <a:gd name="connsiteY1038" fmla="*/ 1602487 h 3635394"/>
              <a:gd name="connsiteX1039" fmla="*/ 20641 w 3446696"/>
              <a:gd name="connsiteY1039" fmla="*/ 1564082 h 3635394"/>
              <a:gd name="connsiteX1040" fmla="*/ 38423 w 3446696"/>
              <a:gd name="connsiteY1040" fmla="*/ 1535085 h 3635394"/>
              <a:gd name="connsiteX1041" fmla="*/ 71496 w 3446696"/>
              <a:gd name="connsiteY1041" fmla="*/ 1527153 h 3635394"/>
              <a:gd name="connsiteX1042" fmla="*/ 601659 w 3446696"/>
              <a:gd name="connsiteY1042" fmla="*/ 1483548 h 3635394"/>
              <a:gd name="connsiteX1043" fmla="*/ 615805 w 3446696"/>
              <a:gd name="connsiteY1043" fmla="*/ 1491700 h 3635394"/>
              <a:gd name="connsiteX1044" fmla="*/ 624002 w 3446696"/>
              <a:gd name="connsiteY1044" fmla="*/ 1522218 h 3635394"/>
              <a:gd name="connsiteX1045" fmla="*/ 585332 w 3446696"/>
              <a:gd name="connsiteY1045" fmla="*/ 1544538 h 3635394"/>
              <a:gd name="connsiteX1046" fmla="*/ 571186 w 3446696"/>
              <a:gd name="connsiteY1046" fmla="*/ 1536386 h 3635394"/>
              <a:gd name="connsiteX1047" fmla="*/ 562989 w 3446696"/>
              <a:gd name="connsiteY1047" fmla="*/ 1505868 h 3635394"/>
              <a:gd name="connsiteX1048" fmla="*/ 577708 w 3446696"/>
              <a:gd name="connsiteY1048" fmla="*/ 1486699 h 3635394"/>
              <a:gd name="connsiteX1049" fmla="*/ 601659 w 3446696"/>
              <a:gd name="connsiteY1049" fmla="*/ 1483548 h 3635394"/>
              <a:gd name="connsiteX1050" fmla="*/ 441118 w 3446696"/>
              <a:gd name="connsiteY1050" fmla="*/ 1436131 h 3635394"/>
              <a:gd name="connsiteX1051" fmla="*/ 457159 w 3446696"/>
              <a:gd name="connsiteY1051" fmla="*/ 1445363 h 3635394"/>
              <a:gd name="connsiteX1052" fmla="*/ 457159 w 3446696"/>
              <a:gd name="connsiteY1052" fmla="*/ 1445385 h 3635394"/>
              <a:gd name="connsiteX1053" fmla="*/ 466457 w 3446696"/>
              <a:gd name="connsiteY1053" fmla="*/ 1480023 h 3635394"/>
              <a:gd name="connsiteX1054" fmla="*/ 449755 w 3446696"/>
              <a:gd name="connsiteY1054" fmla="*/ 1501770 h 3635394"/>
              <a:gd name="connsiteX1055" fmla="*/ 422565 w 3446696"/>
              <a:gd name="connsiteY1055" fmla="*/ 1505340 h 3635394"/>
              <a:gd name="connsiteX1056" fmla="*/ 406525 w 3446696"/>
              <a:gd name="connsiteY1056" fmla="*/ 1496085 h 3635394"/>
              <a:gd name="connsiteX1057" fmla="*/ 397226 w 3446696"/>
              <a:gd name="connsiteY1057" fmla="*/ 1461448 h 3635394"/>
              <a:gd name="connsiteX1058" fmla="*/ 413928 w 3446696"/>
              <a:gd name="connsiteY1058" fmla="*/ 1439700 h 3635394"/>
              <a:gd name="connsiteX1059" fmla="*/ 441118 w 3446696"/>
              <a:gd name="connsiteY1059" fmla="*/ 1436131 h 3635394"/>
              <a:gd name="connsiteX1060" fmla="*/ 272646 w 3446696"/>
              <a:gd name="connsiteY1060" fmla="*/ 1386377 h 3635394"/>
              <a:gd name="connsiteX1061" fmla="*/ 290692 w 3446696"/>
              <a:gd name="connsiteY1061" fmla="*/ 1396777 h 3635394"/>
              <a:gd name="connsiteX1062" fmla="*/ 301136 w 3446696"/>
              <a:gd name="connsiteY1062" fmla="*/ 1435734 h 3635394"/>
              <a:gd name="connsiteX1063" fmla="*/ 251802 w 3446696"/>
              <a:gd name="connsiteY1063" fmla="*/ 1464224 h 3635394"/>
              <a:gd name="connsiteX1064" fmla="*/ 233756 w 3446696"/>
              <a:gd name="connsiteY1064" fmla="*/ 1453824 h 3635394"/>
              <a:gd name="connsiteX1065" fmla="*/ 223312 w 3446696"/>
              <a:gd name="connsiteY1065" fmla="*/ 1414867 h 3635394"/>
              <a:gd name="connsiteX1066" fmla="*/ 242085 w 3446696"/>
              <a:gd name="connsiteY1066" fmla="*/ 1390410 h 3635394"/>
              <a:gd name="connsiteX1067" fmla="*/ 272646 w 3446696"/>
              <a:gd name="connsiteY1067" fmla="*/ 1386377 h 3635394"/>
              <a:gd name="connsiteX1068" fmla="*/ 647865 w 3446696"/>
              <a:gd name="connsiteY1068" fmla="*/ 1352158 h 3635394"/>
              <a:gd name="connsiteX1069" fmla="*/ 658860 w 3446696"/>
              <a:gd name="connsiteY1069" fmla="*/ 1359297 h 3635394"/>
              <a:gd name="connsiteX1070" fmla="*/ 658838 w 3446696"/>
              <a:gd name="connsiteY1070" fmla="*/ 1359319 h 3635394"/>
              <a:gd name="connsiteX1071" fmla="*/ 665999 w 3446696"/>
              <a:gd name="connsiteY1071" fmla="*/ 1392987 h 3635394"/>
              <a:gd name="connsiteX1072" fmla="*/ 625214 w 3446696"/>
              <a:gd name="connsiteY1072" fmla="*/ 1411144 h 3635394"/>
              <a:gd name="connsiteX1073" fmla="*/ 614219 w 3446696"/>
              <a:gd name="connsiteY1073" fmla="*/ 1404004 h 3635394"/>
              <a:gd name="connsiteX1074" fmla="*/ 607058 w 3446696"/>
              <a:gd name="connsiteY1074" fmla="*/ 1370336 h 3635394"/>
              <a:gd name="connsiteX1075" fmla="*/ 623693 w 3446696"/>
              <a:gd name="connsiteY1075" fmla="*/ 1352797 h 3635394"/>
              <a:gd name="connsiteX1076" fmla="*/ 647865 w 3446696"/>
              <a:gd name="connsiteY1076" fmla="*/ 1352158 h 3635394"/>
              <a:gd name="connsiteX1077" fmla="*/ 115983 w 3446696"/>
              <a:gd name="connsiteY1077" fmla="*/ 1340105 h 3635394"/>
              <a:gd name="connsiteX1078" fmla="*/ 135880 w 3446696"/>
              <a:gd name="connsiteY1078" fmla="*/ 1351563 h 3635394"/>
              <a:gd name="connsiteX1079" fmla="*/ 135880 w 3446696"/>
              <a:gd name="connsiteY1079" fmla="*/ 1351585 h 3635394"/>
              <a:gd name="connsiteX1080" fmla="*/ 147404 w 3446696"/>
              <a:gd name="connsiteY1080" fmla="*/ 1394552 h 3635394"/>
              <a:gd name="connsiteX1081" fmla="*/ 126692 w 3446696"/>
              <a:gd name="connsiteY1081" fmla="*/ 1421544 h 3635394"/>
              <a:gd name="connsiteX1082" fmla="*/ 92979 w 3446696"/>
              <a:gd name="connsiteY1082" fmla="*/ 1425972 h 3635394"/>
              <a:gd name="connsiteX1083" fmla="*/ 73083 w 3446696"/>
              <a:gd name="connsiteY1083" fmla="*/ 1414515 h 3635394"/>
              <a:gd name="connsiteX1084" fmla="*/ 61559 w 3446696"/>
              <a:gd name="connsiteY1084" fmla="*/ 1371548 h 3635394"/>
              <a:gd name="connsiteX1085" fmla="*/ 82271 w 3446696"/>
              <a:gd name="connsiteY1085" fmla="*/ 1344556 h 3635394"/>
              <a:gd name="connsiteX1086" fmla="*/ 115983 w 3446696"/>
              <a:gd name="connsiteY1086" fmla="*/ 1340105 h 3635394"/>
              <a:gd name="connsiteX1087" fmla="*/ 493119 w 3446696"/>
              <a:gd name="connsiteY1087" fmla="*/ 1288238 h 3635394"/>
              <a:gd name="connsiteX1088" fmla="*/ 505612 w 3446696"/>
              <a:gd name="connsiteY1088" fmla="*/ 1296324 h 3635394"/>
              <a:gd name="connsiteX1089" fmla="*/ 505612 w 3446696"/>
              <a:gd name="connsiteY1089" fmla="*/ 1296346 h 3635394"/>
              <a:gd name="connsiteX1090" fmla="*/ 513743 w 3446696"/>
              <a:gd name="connsiteY1090" fmla="*/ 1334531 h 3635394"/>
              <a:gd name="connsiteX1091" fmla="*/ 467449 w 3446696"/>
              <a:gd name="connsiteY1091" fmla="*/ 1355133 h 3635394"/>
              <a:gd name="connsiteX1092" fmla="*/ 454956 w 3446696"/>
              <a:gd name="connsiteY1092" fmla="*/ 1347047 h 3635394"/>
              <a:gd name="connsiteX1093" fmla="*/ 446825 w 3446696"/>
              <a:gd name="connsiteY1093" fmla="*/ 1308862 h 3635394"/>
              <a:gd name="connsiteX1094" fmla="*/ 465708 w 3446696"/>
              <a:gd name="connsiteY1094" fmla="*/ 1288965 h 3635394"/>
              <a:gd name="connsiteX1095" fmla="*/ 493119 w 3446696"/>
              <a:gd name="connsiteY1095" fmla="*/ 1288238 h 3635394"/>
              <a:gd name="connsiteX1096" fmla="*/ 683383 w 3446696"/>
              <a:gd name="connsiteY1096" fmla="*/ 1224492 h 3635394"/>
              <a:gd name="connsiteX1097" fmla="*/ 707467 w 3446696"/>
              <a:gd name="connsiteY1097" fmla="*/ 1226387 h 3635394"/>
              <a:gd name="connsiteX1098" fmla="*/ 715465 w 3446696"/>
              <a:gd name="connsiteY1098" fmla="*/ 1232182 h 3635394"/>
              <a:gd name="connsiteX1099" fmla="*/ 721260 w 3446696"/>
              <a:gd name="connsiteY1099" fmla="*/ 1268847 h 3635394"/>
              <a:gd name="connsiteX1100" fmla="*/ 678800 w 3446696"/>
              <a:gd name="connsiteY1100" fmla="*/ 1282640 h 3635394"/>
              <a:gd name="connsiteX1101" fmla="*/ 670802 w 3446696"/>
              <a:gd name="connsiteY1101" fmla="*/ 1276845 h 3635394"/>
              <a:gd name="connsiteX1102" fmla="*/ 665007 w 3446696"/>
              <a:gd name="connsiteY1102" fmla="*/ 1240181 h 3635394"/>
              <a:gd name="connsiteX1103" fmla="*/ 683383 w 3446696"/>
              <a:gd name="connsiteY1103" fmla="*/ 1224492 h 3635394"/>
              <a:gd name="connsiteX1104" fmla="*/ 330771 w 3446696"/>
              <a:gd name="connsiteY1104" fmla="*/ 1221143 h 3635394"/>
              <a:gd name="connsiteX1105" fmla="*/ 344807 w 3446696"/>
              <a:gd name="connsiteY1105" fmla="*/ 1230244 h 3635394"/>
              <a:gd name="connsiteX1106" fmla="*/ 353951 w 3446696"/>
              <a:gd name="connsiteY1106" fmla="*/ 1273188 h 3635394"/>
              <a:gd name="connsiteX1107" fmla="*/ 332732 w 3446696"/>
              <a:gd name="connsiteY1107" fmla="*/ 1295553 h 3635394"/>
              <a:gd name="connsiteX1108" fmla="*/ 301907 w 3446696"/>
              <a:gd name="connsiteY1108" fmla="*/ 1296368 h 3635394"/>
              <a:gd name="connsiteX1109" fmla="*/ 287871 w 3446696"/>
              <a:gd name="connsiteY1109" fmla="*/ 1287268 h 3635394"/>
              <a:gd name="connsiteX1110" fmla="*/ 278727 w 3446696"/>
              <a:gd name="connsiteY1110" fmla="*/ 1244323 h 3635394"/>
              <a:gd name="connsiteX1111" fmla="*/ 299946 w 3446696"/>
              <a:gd name="connsiteY1111" fmla="*/ 1221959 h 3635394"/>
              <a:gd name="connsiteX1112" fmla="*/ 330771 w 3446696"/>
              <a:gd name="connsiteY1112" fmla="*/ 1221143 h 3635394"/>
              <a:gd name="connsiteX1113" fmla="*/ 162400 w 3446696"/>
              <a:gd name="connsiteY1113" fmla="*/ 1155821 h 3635394"/>
              <a:gd name="connsiteX1114" fmla="*/ 179794 w 3446696"/>
              <a:gd name="connsiteY1114" fmla="*/ 1158743 h 3635394"/>
              <a:gd name="connsiteX1115" fmla="*/ 195284 w 3446696"/>
              <a:gd name="connsiteY1115" fmla="*/ 1168769 h 3635394"/>
              <a:gd name="connsiteX1116" fmla="*/ 195284 w 3446696"/>
              <a:gd name="connsiteY1116" fmla="*/ 1168791 h 3635394"/>
              <a:gd name="connsiteX1117" fmla="*/ 205354 w 3446696"/>
              <a:gd name="connsiteY1117" fmla="*/ 1216164 h 3635394"/>
              <a:gd name="connsiteX1118" fmla="*/ 181931 w 3446696"/>
              <a:gd name="connsiteY1118" fmla="*/ 1240842 h 3635394"/>
              <a:gd name="connsiteX1119" fmla="*/ 147933 w 3446696"/>
              <a:gd name="connsiteY1119" fmla="*/ 1241724 h 3635394"/>
              <a:gd name="connsiteX1120" fmla="*/ 132443 w 3446696"/>
              <a:gd name="connsiteY1120" fmla="*/ 1231676 h 3635394"/>
              <a:gd name="connsiteX1121" fmla="*/ 122373 w 3446696"/>
              <a:gd name="connsiteY1121" fmla="*/ 1184303 h 3635394"/>
              <a:gd name="connsiteX1122" fmla="*/ 162400 w 3446696"/>
              <a:gd name="connsiteY1122" fmla="*/ 1155821 h 3635394"/>
              <a:gd name="connsiteX1123" fmla="*/ 532968 w 3446696"/>
              <a:gd name="connsiteY1123" fmla="*/ 1144470 h 3635394"/>
              <a:gd name="connsiteX1124" fmla="*/ 560301 w 3446696"/>
              <a:gd name="connsiteY1124" fmla="*/ 1146602 h 3635394"/>
              <a:gd name="connsiteX1125" fmla="*/ 569379 w 3446696"/>
              <a:gd name="connsiteY1125" fmla="*/ 1153191 h 3635394"/>
              <a:gd name="connsiteX1126" fmla="*/ 575946 w 3446696"/>
              <a:gd name="connsiteY1126" fmla="*/ 1194791 h 3635394"/>
              <a:gd name="connsiteX1127" fmla="*/ 527757 w 3446696"/>
              <a:gd name="connsiteY1127" fmla="*/ 1210457 h 3635394"/>
              <a:gd name="connsiteX1128" fmla="*/ 518679 w 3446696"/>
              <a:gd name="connsiteY1128" fmla="*/ 1203869 h 3635394"/>
              <a:gd name="connsiteX1129" fmla="*/ 512113 w 3446696"/>
              <a:gd name="connsiteY1129" fmla="*/ 1162269 h 3635394"/>
              <a:gd name="connsiteX1130" fmla="*/ 532968 w 3446696"/>
              <a:gd name="connsiteY1130" fmla="*/ 1144470 h 3635394"/>
              <a:gd name="connsiteX1131" fmla="*/ 756184 w 3446696"/>
              <a:gd name="connsiteY1131" fmla="*/ 1103063 h 3635394"/>
              <a:gd name="connsiteX1132" fmla="*/ 779959 w 3446696"/>
              <a:gd name="connsiteY1132" fmla="*/ 1107470 h 3635394"/>
              <a:gd name="connsiteX1133" fmla="*/ 785115 w 3446696"/>
              <a:gd name="connsiteY1133" fmla="*/ 1111634 h 3635394"/>
              <a:gd name="connsiteX1134" fmla="*/ 785093 w 3446696"/>
              <a:gd name="connsiteY1134" fmla="*/ 1111634 h 3635394"/>
              <a:gd name="connsiteX1135" fmla="*/ 789213 w 3446696"/>
              <a:gd name="connsiteY1135" fmla="*/ 1151141 h 3635394"/>
              <a:gd name="connsiteX1136" fmla="*/ 769294 w 3446696"/>
              <a:gd name="connsiteY1136" fmla="*/ 1164824 h 3635394"/>
              <a:gd name="connsiteX1137" fmla="*/ 745541 w 3446696"/>
              <a:gd name="connsiteY1137" fmla="*/ 1160418 h 3635394"/>
              <a:gd name="connsiteX1138" fmla="*/ 740385 w 3446696"/>
              <a:gd name="connsiteY1138" fmla="*/ 1156253 h 3635394"/>
              <a:gd name="connsiteX1139" fmla="*/ 736265 w 3446696"/>
              <a:gd name="connsiteY1139" fmla="*/ 1116746 h 3635394"/>
              <a:gd name="connsiteX1140" fmla="*/ 756184 w 3446696"/>
              <a:gd name="connsiteY1140" fmla="*/ 1103063 h 3635394"/>
              <a:gd name="connsiteX1141" fmla="*/ 375115 w 3446696"/>
              <a:gd name="connsiteY1141" fmla="*/ 1060515 h 3635394"/>
              <a:gd name="connsiteX1142" fmla="*/ 405841 w 3446696"/>
              <a:gd name="connsiteY1142" fmla="*/ 1062917 h 3635394"/>
              <a:gd name="connsiteX1143" fmla="*/ 416043 w 3446696"/>
              <a:gd name="connsiteY1143" fmla="*/ 1070320 h 3635394"/>
              <a:gd name="connsiteX1144" fmla="*/ 423447 w 3446696"/>
              <a:gd name="connsiteY1144" fmla="*/ 1117098 h 3635394"/>
              <a:gd name="connsiteX1145" fmla="*/ 369265 w 3446696"/>
              <a:gd name="connsiteY1145" fmla="*/ 1134704 h 3635394"/>
              <a:gd name="connsiteX1146" fmla="*/ 359063 w 3446696"/>
              <a:gd name="connsiteY1146" fmla="*/ 1127300 h 3635394"/>
              <a:gd name="connsiteX1147" fmla="*/ 351660 w 3446696"/>
              <a:gd name="connsiteY1147" fmla="*/ 1080522 h 3635394"/>
              <a:gd name="connsiteX1148" fmla="*/ 375115 w 3446696"/>
              <a:gd name="connsiteY1148" fmla="*/ 1060515 h 3635394"/>
              <a:gd name="connsiteX1149" fmla="*/ 614935 w 3446696"/>
              <a:gd name="connsiteY1149" fmla="*/ 1007765 h 3635394"/>
              <a:gd name="connsiteX1150" fmla="*/ 641893 w 3446696"/>
              <a:gd name="connsiteY1150" fmla="*/ 1012745 h 3635394"/>
              <a:gd name="connsiteX1151" fmla="*/ 647755 w 3446696"/>
              <a:gd name="connsiteY1151" fmla="*/ 1017482 h 3635394"/>
              <a:gd name="connsiteX1152" fmla="*/ 652426 w 3446696"/>
              <a:gd name="connsiteY1152" fmla="*/ 1062300 h 3635394"/>
              <a:gd name="connsiteX1153" fmla="*/ 602871 w 3446696"/>
              <a:gd name="connsiteY1153" fmla="*/ 1072832 h 3635394"/>
              <a:gd name="connsiteX1154" fmla="*/ 597010 w 3446696"/>
              <a:gd name="connsiteY1154" fmla="*/ 1068095 h 3635394"/>
              <a:gd name="connsiteX1155" fmla="*/ 592339 w 3446696"/>
              <a:gd name="connsiteY1155" fmla="*/ 1023277 h 3635394"/>
              <a:gd name="connsiteX1156" fmla="*/ 614935 w 3446696"/>
              <a:gd name="connsiteY1156" fmla="*/ 1007765 h 3635394"/>
              <a:gd name="connsiteX1157" fmla="*/ 841236 w 3446696"/>
              <a:gd name="connsiteY1157" fmla="*/ 989917 h 3635394"/>
              <a:gd name="connsiteX1158" fmla="*/ 864416 w 3446696"/>
              <a:gd name="connsiteY1158" fmla="*/ 996770 h 3635394"/>
              <a:gd name="connsiteX1159" fmla="*/ 866905 w 3446696"/>
              <a:gd name="connsiteY1159" fmla="*/ 999017 h 3635394"/>
              <a:gd name="connsiteX1160" fmla="*/ 869087 w 3446696"/>
              <a:gd name="connsiteY1160" fmla="*/ 1041191 h 3635394"/>
              <a:gd name="connsiteX1161" fmla="*/ 824666 w 3446696"/>
              <a:gd name="connsiteY1161" fmla="*/ 1045862 h 3635394"/>
              <a:gd name="connsiteX1162" fmla="*/ 822176 w 3446696"/>
              <a:gd name="connsiteY1162" fmla="*/ 1043614 h 3635394"/>
              <a:gd name="connsiteX1163" fmla="*/ 819995 w 3446696"/>
              <a:gd name="connsiteY1163" fmla="*/ 1001441 h 3635394"/>
              <a:gd name="connsiteX1164" fmla="*/ 841236 w 3446696"/>
              <a:gd name="connsiteY1164" fmla="*/ 989917 h 3635394"/>
              <a:gd name="connsiteX1165" fmla="*/ 228337 w 3446696"/>
              <a:gd name="connsiteY1165" fmla="*/ 982415 h 3635394"/>
              <a:gd name="connsiteX1166" fmla="*/ 262223 w 3446696"/>
              <a:gd name="connsiteY1166" fmla="*/ 985070 h 3635394"/>
              <a:gd name="connsiteX1167" fmla="*/ 273483 w 3446696"/>
              <a:gd name="connsiteY1167" fmla="*/ 993245 h 3635394"/>
              <a:gd name="connsiteX1168" fmla="*/ 281635 w 3446696"/>
              <a:gd name="connsiteY1168" fmla="*/ 1044849 h 3635394"/>
              <a:gd name="connsiteX1169" fmla="*/ 221879 w 3446696"/>
              <a:gd name="connsiteY1169" fmla="*/ 1064261 h 3635394"/>
              <a:gd name="connsiteX1170" fmla="*/ 210619 w 3446696"/>
              <a:gd name="connsiteY1170" fmla="*/ 1056086 h 3635394"/>
              <a:gd name="connsiteX1171" fmla="*/ 202467 w 3446696"/>
              <a:gd name="connsiteY1171" fmla="*/ 1004482 h 3635394"/>
              <a:gd name="connsiteX1172" fmla="*/ 228337 w 3446696"/>
              <a:gd name="connsiteY1172" fmla="*/ 982415 h 3635394"/>
              <a:gd name="connsiteX1173" fmla="*/ 466722 w 3446696"/>
              <a:gd name="connsiteY1173" fmla="*/ 907730 h 3635394"/>
              <a:gd name="connsiteX1174" fmla="*/ 497041 w 3446696"/>
              <a:gd name="connsiteY1174" fmla="*/ 913349 h 3635394"/>
              <a:gd name="connsiteX1175" fmla="*/ 503629 w 3446696"/>
              <a:gd name="connsiteY1175" fmla="*/ 918681 h 3635394"/>
              <a:gd name="connsiteX1176" fmla="*/ 508895 w 3446696"/>
              <a:gd name="connsiteY1176" fmla="*/ 969095 h 3635394"/>
              <a:gd name="connsiteX1177" fmla="*/ 483490 w 3446696"/>
              <a:gd name="connsiteY1177" fmla="*/ 986568 h 3635394"/>
              <a:gd name="connsiteX1178" fmla="*/ 453171 w 3446696"/>
              <a:gd name="connsiteY1178" fmla="*/ 980950 h 3635394"/>
              <a:gd name="connsiteX1179" fmla="*/ 446583 w 3446696"/>
              <a:gd name="connsiteY1179" fmla="*/ 975617 h 3635394"/>
              <a:gd name="connsiteX1180" fmla="*/ 441316 w 3446696"/>
              <a:gd name="connsiteY1180" fmla="*/ 925203 h 3635394"/>
              <a:gd name="connsiteX1181" fmla="*/ 466722 w 3446696"/>
              <a:gd name="connsiteY1181" fmla="*/ 907730 h 3635394"/>
              <a:gd name="connsiteX1182" fmla="*/ 937691 w 3446696"/>
              <a:gd name="connsiteY1182" fmla="*/ 886308 h 3635394"/>
              <a:gd name="connsiteX1183" fmla="*/ 960022 w 3446696"/>
              <a:gd name="connsiteY1183" fmla="*/ 895546 h 3635394"/>
              <a:gd name="connsiteX1184" fmla="*/ 960022 w 3446696"/>
              <a:gd name="connsiteY1184" fmla="*/ 940209 h 3635394"/>
              <a:gd name="connsiteX1185" fmla="*/ 915359 w 3446696"/>
              <a:gd name="connsiteY1185" fmla="*/ 940209 h 3635394"/>
              <a:gd name="connsiteX1186" fmla="*/ 915359 w 3446696"/>
              <a:gd name="connsiteY1186" fmla="*/ 895546 h 3635394"/>
              <a:gd name="connsiteX1187" fmla="*/ 937691 w 3446696"/>
              <a:gd name="connsiteY1187" fmla="*/ 886308 h 3635394"/>
              <a:gd name="connsiteX1188" fmla="*/ 710764 w 3446696"/>
              <a:gd name="connsiteY1188" fmla="*/ 880403 h 3635394"/>
              <a:gd name="connsiteX1189" fmla="*/ 737059 w 3446696"/>
              <a:gd name="connsiteY1189" fmla="*/ 888186 h 3635394"/>
              <a:gd name="connsiteX1190" fmla="*/ 739879 w 3446696"/>
              <a:gd name="connsiteY1190" fmla="*/ 890720 h 3635394"/>
              <a:gd name="connsiteX1191" fmla="*/ 742347 w 3446696"/>
              <a:gd name="connsiteY1191" fmla="*/ 938578 h 3635394"/>
              <a:gd name="connsiteX1192" fmla="*/ 691955 w 3446696"/>
              <a:gd name="connsiteY1192" fmla="*/ 943866 h 3635394"/>
              <a:gd name="connsiteX1193" fmla="*/ 689135 w 3446696"/>
              <a:gd name="connsiteY1193" fmla="*/ 941332 h 3635394"/>
              <a:gd name="connsiteX1194" fmla="*/ 686667 w 3446696"/>
              <a:gd name="connsiteY1194" fmla="*/ 893474 h 3635394"/>
              <a:gd name="connsiteX1195" fmla="*/ 710764 w 3446696"/>
              <a:gd name="connsiteY1195" fmla="*/ 880403 h 3635394"/>
              <a:gd name="connsiteX1196" fmla="*/ 328898 w 3446696"/>
              <a:gd name="connsiteY1196" fmla="*/ 814747 h 3635394"/>
              <a:gd name="connsiteX1197" fmla="*/ 362346 w 3446696"/>
              <a:gd name="connsiteY1197" fmla="*/ 820938 h 3635394"/>
              <a:gd name="connsiteX1198" fmla="*/ 369595 w 3446696"/>
              <a:gd name="connsiteY1198" fmla="*/ 826821 h 3635394"/>
              <a:gd name="connsiteX1199" fmla="*/ 375390 w 3446696"/>
              <a:gd name="connsiteY1199" fmla="*/ 882413 h 3635394"/>
              <a:gd name="connsiteX1200" fmla="*/ 347363 w 3446696"/>
              <a:gd name="connsiteY1200" fmla="*/ 901671 h 3635394"/>
              <a:gd name="connsiteX1201" fmla="*/ 313915 w 3446696"/>
              <a:gd name="connsiteY1201" fmla="*/ 895480 h 3635394"/>
              <a:gd name="connsiteX1202" fmla="*/ 306666 w 3446696"/>
              <a:gd name="connsiteY1202" fmla="*/ 889597 h 3635394"/>
              <a:gd name="connsiteX1203" fmla="*/ 300871 w 3446696"/>
              <a:gd name="connsiteY1203" fmla="*/ 834004 h 3635394"/>
              <a:gd name="connsiteX1204" fmla="*/ 328898 w 3446696"/>
              <a:gd name="connsiteY1204" fmla="*/ 814747 h 3635394"/>
              <a:gd name="connsiteX1205" fmla="*/ 1042680 w 3446696"/>
              <a:gd name="connsiteY1205" fmla="*/ 795453 h 3635394"/>
              <a:gd name="connsiteX1206" fmla="*/ 1061820 w 3446696"/>
              <a:gd name="connsiteY1206" fmla="*/ 803994 h 3635394"/>
              <a:gd name="connsiteX1207" fmla="*/ 1063891 w 3446696"/>
              <a:gd name="connsiteY1207" fmla="*/ 806307 h 3635394"/>
              <a:gd name="connsiteX1208" fmla="*/ 1059572 w 3446696"/>
              <a:gd name="connsiteY1208" fmla="*/ 847489 h 3635394"/>
              <a:gd name="connsiteX1209" fmla="*/ 1020484 w 3446696"/>
              <a:gd name="connsiteY1209" fmla="*/ 845462 h 3635394"/>
              <a:gd name="connsiteX1210" fmla="*/ 1018413 w 3446696"/>
              <a:gd name="connsiteY1210" fmla="*/ 843148 h 3635394"/>
              <a:gd name="connsiteX1211" fmla="*/ 1012045 w 3446696"/>
              <a:gd name="connsiteY1211" fmla="*/ 821665 h 3635394"/>
              <a:gd name="connsiteX1212" fmla="*/ 1022731 w 3446696"/>
              <a:gd name="connsiteY1212" fmla="*/ 801967 h 3635394"/>
              <a:gd name="connsiteX1213" fmla="*/ 1042680 w 3446696"/>
              <a:gd name="connsiteY1213" fmla="*/ 795453 h 3635394"/>
              <a:gd name="connsiteX1214" fmla="*/ 573808 w 3446696"/>
              <a:gd name="connsiteY1214" fmla="*/ 765434 h 3635394"/>
              <a:gd name="connsiteX1215" fmla="*/ 603377 w 3446696"/>
              <a:gd name="connsiteY1215" fmla="*/ 774182 h 3635394"/>
              <a:gd name="connsiteX1216" fmla="*/ 606550 w 3446696"/>
              <a:gd name="connsiteY1216" fmla="*/ 777046 h 3635394"/>
              <a:gd name="connsiteX1217" fmla="*/ 609327 w 3446696"/>
              <a:gd name="connsiteY1217" fmla="*/ 830854 h 3635394"/>
              <a:gd name="connsiteX1218" fmla="*/ 582225 w 3446696"/>
              <a:gd name="connsiteY1218" fmla="*/ 845572 h 3635394"/>
              <a:gd name="connsiteX1219" fmla="*/ 552655 w 3446696"/>
              <a:gd name="connsiteY1219" fmla="*/ 836825 h 3635394"/>
              <a:gd name="connsiteX1220" fmla="*/ 549482 w 3446696"/>
              <a:gd name="connsiteY1220" fmla="*/ 833960 h 3635394"/>
              <a:gd name="connsiteX1221" fmla="*/ 546706 w 3446696"/>
              <a:gd name="connsiteY1221" fmla="*/ 780153 h 3635394"/>
              <a:gd name="connsiteX1222" fmla="*/ 573808 w 3446696"/>
              <a:gd name="connsiteY1222" fmla="*/ 765434 h 3635394"/>
              <a:gd name="connsiteX1223" fmla="*/ 819368 w 3446696"/>
              <a:gd name="connsiteY1223" fmla="*/ 763749 h 3635394"/>
              <a:gd name="connsiteX1224" fmla="*/ 844696 w 3446696"/>
              <a:gd name="connsiteY1224" fmla="*/ 774226 h 3635394"/>
              <a:gd name="connsiteX1225" fmla="*/ 844696 w 3446696"/>
              <a:gd name="connsiteY1225" fmla="*/ 824883 h 3635394"/>
              <a:gd name="connsiteX1226" fmla="*/ 794039 w 3446696"/>
              <a:gd name="connsiteY1226" fmla="*/ 824883 h 3635394"/>
              <a:gd name="connsiteX1227" fmla="*/ 794039 w 3446696"/>
              <a:gd name="connsiteY1227" fmla="*/ 774226 h 3635394"/>
              <a:gd name="connsiteX1228" fmla="*/ 819368 w 3446696"/>
              <a:gd name="connsiteY1228" fmla="*/ 763749 h 3635394"/>
              <a:gd name="connsiteX1229" fmla="*/ 1156608 w 3446696"/>
              <a:gd name="connsiteY1229" fmla="*/ 715909 h 3635394"/>
              <a:gd name="connsiteX1230" fmla="*/ 1172960 w 3446696"/>
              <a:gd name="connsiteY1230" fmla="*/ 723657 h 3635394"/>
              <a:gd name="connsiteX1231" fmla="*/ 1172960 w 3446696"/>
              <a:gd name="connsiteY1231" fmla="*/ 723679 h 3635394"/>
              <a:gd name="connsiteX1232" fmla="*/ 1176552 w 3446696"/>
              <a:gd name="connsiteY1232" fmla="*/ 728108 h 3635394"/>
              <a:gd name="connsiteX1233" fmla="*/ 1168575 w 3446696"/>
              <a:gd name="connsiteY1233" fmla="*/ 765676 h 3635394"/>
              <a:gd name="connsiteX1234" fmla="*/ 1134599 w 3446696"/>
              <a:gd name="connsiteY1234" fmla="*/ 762129 h 3635394"/>
              <a:gd name="connsiteX1235" fmla="*/ 1131007 w 3446696"/>
              <a:gd name="connsiteY1235" fmla="*/ 757678 h 3635394"/>
              <a:gd name="connsiteX1236" fmla="*/ 1138983 w 3446696"/>
              <a:gd name="connsiteY1236" fmla="*/ 720110 h 3635394"/>
              <a:gd name="connsiteX1237" fmla="*/ 1156608 w 3446696"/>
              <a:gd name="connsiteY1237" fmla="*/ 715909 h 3635394"/>
              <a:gd name="connsiteX1238" fmla="*/ 937572 w 3446696"/>
              <a:gd name="connsiteY1238" fmla="*/ 661461 h 3635394"/>
              <a:gd name="connsiteX1239" fmla="*/ 959317 w 3446696"/>
              <a:gd name="connsiteY1239" fmla="*/ 671150 h 3635394"/>
              <a:gd name="connsiteX1240" fmla="*/ 961675 w 3446696"/>
              <a:gd name="connsiteY1240" fmla="*/ 673772 h 3635394"/>
              <a:gd name="connsiteX1241" fmla="*/ 968902 w 3446696"/>
              <a:gd name="connsiteY1241" fmla="*/ 698164 h 3635394"/>
              <a:gd name="connsiteX1242" fmla="*/ 956761 w 3446696"/>
              <a:gd name="connsiteY1242" fmla="*/ 720529 h 3635394"/>
              <a:gd name="connsiteX1243" fmla="*/ 912362 w 3446696"/>
              <a:gd name="connsiteY1243" fmla="*/ 718237 h 3635394"/>
              <a:gd name="connsiteX1244" fmla="*/ 910005 w 3446696"/>
              <a:gd name="connsiteY1244" fmla="*/ 715615 h 3635394"/>
              <a:gd name="connsiteX1245" fmla="*/ 902778 w 3446696"/>
              <a:gd name="connsiteY1245" fmla="*/ 691223 h 3635394"/>
              <a:gd name="connsiteX1246" fmla="*/ 914918 w 3446696"/>
              <a:gd name="connsiteY1246" fmla="*/ 668859 h 3635394"/>
              <a:gd name="connsiteX1247" fmla="*/ 937572 w 3446696"/>
              <a:gd name="connsiteY1247" fmla="*/ 661461 h 3635394"/>
              <a:gd name="connsiteX1248" fmla="*/ 446483 w 3446696"/>
              <a:gd name="connsiteY1248" fmla="*/ 658536 h 3635394"/>
              <a:gd name="connsiteX1249" fmla="*/ 479083 w 3446696"/>
              <a:gd name="connsiteY1249" fmla="*/ 668176 h 3635394"/>
              <a:gd name="connsiteX1250" fmla="*/ 482586 w 3446696"/>
              <a:gd name="connsiteY1250" fmla="*/ 671327 h 3635394"/>
              <a:gd name="connsiteX1251" fmla="*/ 482586 w 3446696"/>
              <a:gd name="connsiteY1251" fmla="*/ 671349 h 3635394"/>
              <a:gd name="connsiteX1252" fmla="*/ 485649 w 3446696"/>
              <a:gd name="connsiteY1252" fmla="*/ 730686 h 3635394"/>
              <a:gd name="connsiteX1253" fmla="*/ 455771 w 3446696"/>
              <a:gd name="connsiteY1253" fmla="*/ 746904 h 3635394"/>
              <a:gd name="connsiteX1254" fmla="*/ 423160 w 3446696"/>
              <a:gd name="connsiteY1254" fmla="*/ 737253 h 3635394"/>
              <a:gd name="connsiteX1255" fmla="*/ 419657 w 3446696"/>
              <a:gd name="connsiteY1255" fmla="*/ 734102 h 3635394"/>
              <a:gd name="connsiteX1256" fmla="*/ 416594 w 3446696"/>
              <a:gd name="connsiteY1256" fmla="*/ 674742 h 3635394"/>
              <a:gd name="connsiteX1257" fmla="*/ 446483 w 3446696"/>
              <a:gd name="connsiteY1257" fmla="*/ 658536 h 3635394"/>
              <a:gd name="connsiteX1258" fmla="*/ 1278181 w 3446696"/>
              <a:gd name="connsiteY1258" fmla="*/ 648992 h 3635394"/>
              <a:gd name="connsiteX1259" fmla="*/ 1291724 w 3446696"/>
              <a:gd name="connsiteY1259" fmla="*/ 655903 h 3635394"/>
              <a:gd name="connsiteX1260" fmla="*/ 1296241 w 3446696"/>
              <a:gd name="connsiteY1260" fmla="*/ 662138 h 3635394"/>
              <a:gd name="connsiteX1261" fmla="*/ 1285488 w 3446696"/>
              <a:gd name="connsiteY1261" fmla="*/ 695234 h 3635394"/>
              <a:gd name="connsiteX1262" fmla="*/ 1256932 w 3446696"/>
              <a:gd name="connsiteY1262" fmla="*/ 690717 h 3635394"/>
              <a:gd name="connsiteX1263" fmla="*/ 1252415 w 3446696"/>
              <a:gd name="connsiteY1263" fmla="*/ 684481 h 3635394"/>
              <a:gd name="connsiteX1264" fmla="*/ 1250939 w 3446696"/>
              <a:gd name="connsiteY1264" fmla="*/ 665708 h 3635394"/>
              <a:gd name="connsiteX1265" fmla="*/ 1263168 w 3446696"/>
              <a:gd name="connsiteY1265" fmla="*/ 651386 h 3635394"/>
              <a:gd name="connsiteX1266" fmla="*/ 1278181 w 3446696"/>
              <a:gd name="connsiteY1266" fmla="*/ 648992 h 3635394"/>
              <a:gd name="connsiteX1267" fmla="*/ 695194 w 3446696"/>
              <a:gd name="connsiteY1267" fmla="*/ 635086 h 3635394"/>
              <a:gd name="connsiteX1268" fmla="*/ 723684 w 3446696"/>
              <a:gd name="connsiteY1268" fmla="*/ 646869 h 3635394"/>
              <a:gd name="connsiteX1269" fmla="*/ 723684 w 3446696"/>
              <a:gd name="connsiteY1269" fmla="*/ 703849 h 3635394"/>
              <a:gd name="connsiteX1270" fmla="*/ 666704 w 3446696"/>
              <a:gd name="connsiteY1270" fmla="*/ 703849 h 3635394"/>
              <a:gd name="connsiteX1271" fmla="*/ 666704 w 3446696"/>
              <a:gd name="connsiteY1271" fmla="*/ 646869 h 3635394"/>
              <a:gd name="connsiteX1272" fmla="*/ 695194 w 3446696"/>
              <a:gd name="connsiteY1272" fmla="*/ 635086 h 3635394"/>
              <a:gd name="connsiteX1273" fmla="*/ 1406455 w 3446696"/>
              <a:gd name="connsiteY1273" fmla="*/ 593513 h 3635394"/>
              <a:gd name="connsiteX1274" fmla="*/ 1418309 w 3446696"/>
              <a:gd name="connsiteY1274" fmla="*/ 599936 h 3635394"/>
              <a:gd name="connsiteX1275" fmla="*/ 1418287 w 3446696"/>
              <a:gd name="connsiteY1275" fmla="*/ 599936 h 3635394"/>
              <a:gd name="connsiteX1276" fmla="*/ 1423641 w 3446696"/>
              <a:gd name="connsiteY1276" fmla="*/ 608199 h 3635394"/>
              <a:gd name="connsiteX1277" fmla="*/ 1410002 w 3446696"/>
              <a:gd name="connsiteY1277" fmla="*/ 638848 h 3635394"/>
              <a:gd name="connsiteX1278" fmla="*/ 1384707 w 3446696"/>
              <a:gd name="connsiteY1278" fmla="*/ 633472 h 3635394"/>
              <a:gd name="connsiteX1279" fmla="*/ 1379353 w 3446696"/>
              <a:gd name="connsiteY1279" fmla="*/ 625209 h 3635394"/>
              <a:gd name="connsiteX1280" fmla="*/ 1379838 w 3446696"/>
              <a:gd name="connsiteY1280" fmla="*/ 607053 h 3635394"/>
              <a:gd name="connsiteX1281" fmla="*/ 1393014 w 3446696"/>
              <a:gd name="connsiteY1281" fmla="*/ 594560 h 3635394"/>
              <a:gd name="connsiteX1282" fmla="*/ 1406455 w 3446696"/>
              <a:gd name="connsiteY1282" fmla="*/ 593513 h 3635394"/>
              <a:gd name="connsiteX1283" fmla="*/ 1065843 w 3446696"/>
              <a:gd name="connsiteY1283" fmla="*/ 571914 h 3635394"/>
              <a:gd name="connsiteX1284" fmla="*/ 1084426 w 3446696"/>
              <a:gd name="connsiteY1284" fmla="*/ 580722 h 3635394"/>
              <a:gd name="connsiteX1285" fmla="*/ 1088503 w 3446696"/>
              <a:gd name="connsiteY1285" fmla="*/ 585768 h 3635394"/>
              <a:gd name="connsiteX1286" fmla="*/ 1092799 w 3446696"/>
              <a:gd name="connsiteY1286" fmla="*/ 608992 h 3635394"/>
              <a:gd name="connsiteX1287" fmla="*/ 1079425 w 3446696"/>
              <a:gd name="connsiteY1287" fmla="*/ 628448 h 3635394"/>
              <a:gd name="connsiteX1288" fmla="*/ 1040821 w 3446696"/>
              <a:gd name="connsiteY1288" fmla="*/ 624416 h 3635394"/>
              <a:gd name="connsiteX1289" fmla="*/ 1036745 w 3446696"/>
              <a:gd name="connsiteY1289" fmla="*/ 619370 h 3635394"/>
              <a:gd name="connsiteX1290" fmla="*/ 1032448 w 3446696"/>
              <a:gd name="connsiteY1290" fmla="*/ 596146 h 3635394"/>
              <a:gd name="connsiteX1291" fmla="*/ 1045823 w 3446696"/>
              <a:gd name="connsiteY1291" fmla="*/ 576690 h 3635394"/>
              <a:gd name="connsiteX1292" fmla="*/ 1065843 w 3446696"/>
              <a:gd name="connsiteY1292" fmla="*/ 571914 h 3635394"/>
              <a:gd name="connsiteX1293" fmla="*/ 1528414 w 3446696"/>
              <a:gd name="connsiteY1293" fmla="*/ 553246 h 3635394"/>
              <a:gd name="connsiteX1294" fmla="*/ 1548861 w 3446696"/>
              <a:gd name="connsiteY1294" fmla="*/ 558732 h 3635394"/>
              <a:gd name="connsiteX1295" fmla="*/ 1554326 w 3446696"/>
              <a:gd name="connsiteY1295" fmla="*/ 568207 h 3635394"/>
              <a:gd name="connsiteX1296" fmla="*/ 1539365 w 3446696"/>
              <a:gd name="connsiteY1296" fmla="*/ 594097 h 3635394"/>
              <a:gd name="connsiteX1297" fmla="*/ 1518917 w 3446696"/>
              <a:gd name="connsiteY1297" fmla="*/ 588611 h 3635394"/>
              <a:gd name="connsiteX1298" fmla="*/ 1513453 w 3446696"/>
              <a:gd name="connsiteY1298" fmla="*/ 579136 h 3635394"/>
              <a:gd name="connsiteX1299" fmla="*/ 1515568 w 3446696"/>
              <a:gd name="connsiteY1299" fmla="*/ 563095 h 3635394"/>
              <a:gd name="connsiteX1300" fmla="*/ 1528414 w 3446696"/>
              <a:gd name="connsiteY1300" fmla="*/ 553246 h 3635394"/>
              <a:gd name="connsiteX1301" fmla="*/ 2088080 w 3446696"/>
              <a:gd name="connsiteY1301" fmla="*/ 532248 h 3635394"/>
              <a:gd name="connsiteX1302" fmla="*/ 2095043 w 3446696"/>
              <a:gd name="connsiteY1302" fmla="*/ 535795 h 3635394"/>
              <a:gd name="connsiteX1303" fmla="*/ 2095065 w 3446696"/>
              <a:gd name="connsiteY1303" fmla="*/ 535773 h 3635394"/>
              <a:gd name="connsiteX1304" fmla="*/ 2098613 w 3446696"/>
              <a:gd name="connsiteY1304" fmla="*/ 546702 h 3635394"/>
              <a:gd name="connsiteX1305" fmla="*/ 2093545 w 3446696"/>
              <a:gd name="connsiteY1305" fmla="*/ 554965 h 3635394"/>
              <a:gd name="connsiteX1306" fmla="*/ 2084136 w 3446696"/>
              <a:gd name="connsiteY1306" fmla="*/ 557234 h 3635394"/>
              <a:gd name="connsiteX1307" fmla="*/ 2077173 w 3446696"/>
              <a:gd name="connsiteY1307" fmla="*/ 553687 h 3635394"/>
              <a:gd name="connsiteX1308" fmla="*/ 2073604 w 3446696"/>
              <a:gd name="connsiteY1308" fmla="*/ 542758 h 3635394"/>
              <a:gd name="connsiteX1309" fmla="*/ 2088080 w 3446696"/>
              <a:gd name="connsiteY1309" fmla="*/ 532248 h 3635394"/>
              <a:gd name="connsiteX1310" fmla="*/ 1666943 w 3446696"/>
              <a:gd name="connsiteY1310" fmla="*/ 525152 h 3635394"/>
              <a:gd name="connsiteX1311" fmla="*/ 1684085 w 3446696"/>
              <a:gd name="connsiteY1311" fmla="*/ 530727 h 3635394"/>
              <a:gd name="connsiteX1312" fmla="*/ 1689638 w 3446696"/>
              <a:gd name="connsiteY1312" fmla="*/ 541634 h 3635394"/>
              <a:gd name="connsiteX1313" fmla="*/ 1673156 w 3446696"/>
              <a:gd name="connsiteY1313" fmla="*/ 564329 h 3635394"/>
              <a:gd name="connsiteX1314" fmla="*/ 1656014 w 3446696"/>
              <a:gd name="connsiteY1314" fmla="*/ 558754 h 3635394"/>
              <a:gd name="connsiteX1315" fmla="*/ 1650461 w 3446696"/>
              <a:gd name="connsiteY1315" fmla="*/ 547847 h 3635394"/>
              <a:gd name="connsiteX1316" fmla="*/ 1654008 w 3446696"/>
              <a:gd name="connsiteY1316" fmla="*/ 533084 h 3635394"/>
              <a:gd name="connsiteX1317" fmla="*/ 1666943 w 3446696"/>
              <a:gd name="connsiteY1317" fmla="*/ 525152 h 3635394"/>
              <a:gd name="connsiteX1318" fmla="*/ 827261 w 3446696"/>
              <a:gd name="connsiteY1318" fmla="*/ 520819 h 3635394"/>
              <a:gd name="connsiteX1319" fmla="*/ 851724 w 3446696"/>
              <a:gd name="connsiteY1319" fmla="*/ 531718 h 3635394"/>
              <a:gd name="connsiteX1320" fmla="*/ 854368 w 3446696"/>
              <a:gd name="connsiteY1320" fmla="*/ 534671 h 3635394"/>
              <a:gd name="connsiteX1321" fmla="*/ 848837 w 3446696"/>
              <a:gd name="connsiteY1321" fmla="*/ 587266 h 3635394"/>
              <a:gd name="connsiteX1322" fmla="*/ 798886 w 3446696"/>
              <a:gd name="connsiteY1322" fmla="*/ 584688 h 3635394"/>
              <a:gd name="connsiteX1323" fmla="*/ 796242 w 3446696"/>
              <a:gd name="connsiteY1323" fmla="*/ 581736 h 3635394"/>
              <a:gd name="connsiteX1324" fmla="*/ 801772 w 3446696"/>
              <a:gd name="connsiteY1324" fmla="*/ 529140 h 3635394"/>
              <a:gd name="connsiteX1325" fmla="*/ 827261 w 3446696"/>
              <a:gd name="connsiteY1325" fmla="*/ 520819 h 3635394"/>
              <a:gd name="connsiteX1326" fmla="*/ 579713 w 3446696"/>
              <a:gd name="connsiteY1326" fmla="*/ 515490 h 3635394"/>
              <a:gd name="connsiteX1327" fmla="*/ 611133 w 3446696"/>
              <a:gd name="connsiteY1327" fmla="*/ 528479 h 3635394"/>
              <a:gd name="connsiteX1328" fmla="*/ 611133 w 3446696"/>
              <a:gd name="connsiteY1328" fmla="*/ 591320 h 3635394"/>
              <a:gd name="connsiteX1329" fmla="*/ 548292 w 3446696"/>
              <a:gd name="connsiteY1329" fmla="*/ 591320 h 3635394"/>
              <a:gd name="connsiteX1330" fmla="*/ 548292 w 3446696"/>
              <a:gd name="connsiteY1330" fmla="*/ 528479 h 3635394"/>
              <a:gd name="connsiteX1331" fmla="*/ 579713 w 3446696"/>
              <a:gd name="connsiteY1331" fmla="*/ 515490 h 3635394"/>
              <a:gd name="connsiteX1332" fmla="*/ 1948495 w 3446696"/>
              <a:gd name="connsiteY1332" fmla="*/ 515038 h 3635394"/>
              <a:gd name="connsiteX1333" fmla="*/ 1958388 w 3446696"/>
              <a:gd name="connsiteY1333" fmla="*/ 519445 h 3635394"/>
              <a:gd name="connsiteX1334" fmla="*/ 1958388 w 3446696"/>
              <a:gd name="connsiteY1334" fmla="*/ 519489 h 3635394"/>
              <a:gd name="connsiteX1335" fmla="*/ 1962795 w 3446696"/>
              <a:gd name="connsiteY1335" fmla="*/ 530969 h 3635394"/>
              <a:gd name="connsiteX1336" fmla="*/ 1957815 w 3446696"/>
              <a:gd name="connsiteY1336" fmla="*/ 541413 h 3635394"/>
              <a:gd name="connsiteX1337" fmla="*/ 1946908 w 3446696"/>
              <a:gd name="connsiteY1337" fmla="*/ 545269 h 3635394"/>
              <a:gd name="connsiteX1338" fmla="*/ 1937015 w 3446696"/>
              <a:gd name="connsiteY1338" fmla="*/ 540862 h 3635394"/>
              <a:gd name="connsiteX1339" fmla="*/ 1932608 w 3446696"/>
              <a:gd name="connsiteY1339" fmla="*/ 529361 h 3635394"/>
              <a:gd name="connsiteX1340" fmla="*/ 1948495 w 3446696"/>
              <a:gd name="connsiteY1340" fmla="*/ 515038 h 3635394"/>
              <a:gd name="connsiteX1341" fmla="*/ 1807586 w 3446696"/>
              <a:gd name="connsiteY1341" fmla="*/ 513011 h 3635394"/>
              <a:gd name="connsiteX1342" fmla="*/ 1820652 w 3446696"/>
              <a:gd name="connsiteY1342" fmla="*/ 518035 h 3635394"/>
              <a:gd name="connsiteX1343" fmla="*/ 1820652 w 3446696"/>
              <a:gd name="connsiteY1343" fmla="*/ 518013 h 3635394"/>
              <a:gd name="connsiteX1344" fmla="*/ 1825676 w 3446696"/>
              <a:gd name="connsiteY1344" fmla="*/ 529272 h 3635394"/>
              <a:gd name="connsiteX1345" fmla="*/ 1809393 w 3446696"/>
              <a:gd name="connsiteY1345" fmla="*/ 547362 h 3635394"/>
              <a:gd name="connsiteX1346" fmla="*/ 1796326 w 3446696"/>
              <a:gd name="connsiteY1346" fmla="*/ 542339 h 3635394"/>
              <a:gd name="connsiteX1347" fmla="*/ 1791302 w 3446696"/>
              <a:gd name="connsiteY1347" fmla="*/ 531079 h 3635394"/>
              <a:gd name="connsiteX1348" fmla="*/ 1795687 w 3446696"/>
              <a:gd name="connsiteY1348" fmla="*/ 518674 h 3635394"/>
              <a:gd name="connsiteX1349" fmla="*/ 1807586 w 3446696"/>
              <a:gd name="connsiteY1349" fmla="*/ 513011 h 3635394"/>
              <a:gd name="connsiteX1350" fmla="*/ 1218129 w 3446696"/>
              <a:gd name="connsiteY1350" fmla="*/ 504418 h 3635394"/>
              <a:gd name="connsiteX1351" fmla="*/ 1218151 w 3446696"/>
              <a:gd name="connsiteY1351" fmla="*/ 504440 h 3635394"/>
              <a:gd name="connsiteX1352" fmla="*/ 1218141 w 3446696"/>
              <a:gd name="connsiteY1352" fmla="*/ 504435 h 3635394"/>
              <a:gd name="connsiteX1353" fmla="*/ 1202755 w 3446696"/>
              <a:gd name="connsiteY1353" fmla="*/ 496576 h 3635394"/>
              <a:gd name="connsiteX1354" fmla="*/ 1218141 w 3446696"/>
              <a:gd name="connsiteY1354" fmla="*/ 504435 h 3635394"/>
              <a:gd name="connsiteX1355" fmla="*/ 1223285 w 3446696"/>
              <a:gd name="connsiteY1355" fmla="*/ 511513 h 3635394"/>
              <a:gd name="connsiteX1356" fmla="*/ 1224960 w 3446696"/>
              <a:gd name="connsiteY1356" fmla="*/ 532864 h 3635394"/>
              <a:gd name="connsiteX1357" fmla="*/ 1211056 w 3446696"/>
              <a:gd name="connsiteY1357" fmla="*/ 549147 h 3635394"/>
              <a:gd name="connsiteX1358" fmla="*/ 1178578 w 3446696"/>
              <a:gd name="connsiteY1358" fmla="*/ 544013 h 3635394"/>
              <a:gd name="connsiteX1359" fmla="*/ 1173444 w 3446696"/>
              <a:gd name="connsiteY1359" fmla="*/ 536918 h 3635394"/>
              <a:gd name="connsiteX1360" fmla="*/ 1185673 w 3446696"/>
              <a:gd name="connsiteY1360" fmla="*/ 499306 h 3635394"/>
              <a:gd name="connsiteX1361" fmla="*/ 1202755 w 3446696"/>
              <a:gd name="connsiteY1361" fmla="*/ 496576 h 3635394"/>
              <a:gd name="connsiteX1362" fmla="*/ 1347200 w 3446696"/>
              <a:gd name="connsiteY1362" fmla="*/ 434058 h 3635394"/>
              <a:gd name="connsiteX1363" fmla="*/ 1360668 w 3446696"/>
              <a:gd name="connsiteY1363" fmla="*/ 441356 h 3635394"/>
              <a:gd name="connsiteX1364" fmla="*/ 1360624 w 3446696"/>
              <a:gd name="connsiteY1364" fmla="*/ 441379 h 3635394"/>
              <a:gd name="connsiteX1365" fmla="*/ 1366727 w 3446696"/>
              <a:gd name="connsiteY1365" fmla="*/ 450787 h 3635394"/>
              <a:gd name="connsiteX1366" fmla="*/ 1351215 w 3446696"/>
              <a:gd name="connsiteY1366" fmla="*/ 485645 h 3635394"/>
              <a:gd name="connsiteX1367" fmla="*/ 1322461 w 3446696"/>
              <a:gd name="connsiteY1367" fmla="*/ 479520 h 3635394"/>
              <a:gd name="connsiteX1368" fmla="*/ 1316379 w 3446696"/>
              <a:gd name="connsiteY1368" fmla="*/ 470111 h 3635394"/>
              <a:gd name="connsiteX1369" fmla="*/ 1316930 w 3446696"/>
              <a:gd name="connsiteY1369" fmla="*/ 449465 h 3635394"/>
              <a:gd name="connsiteX1370" fmla="*/ 1331913 w 3446696"/>
              <a:gd name="connsiteY1370" fmla="*/ 435253 h 3635394"/>
              <a:gd name="connsiteX1371" fmla="*/ 1347200 w 3446696"/>
              <a:gd name="connsiteY1371" fmla="*/ 434058 h 3635394"/>
              <a:gd name="connsiteX1372" fmla="*/ 970603 w 3446696"/>
              <a:gd name="connsiteY1372" fmla="*/ 420779 h 3635394"/>
              <a:gd name="connsiteX1373" fmla="*/ 991530 w 3446696"/>
              <a:gd name="connsiteY1373" fmla="*/ 430692 h 3635394"/>
              <a:gd name="connsiteX1374" fmla="*/ 996113 w 3446696"/>
              <a:gd name="connsiteY1374" fmla="*/ 436376 h 3635394"/>
              <a:gd name="connsiteX1375" fmla="*/ 985890 w 3446696"/>
              <a:gd name="connsiteY1375" fmla="*/ 484433 h 3635394"/>
              <a:gd name="connsiteX1376" fmla="*/ 942416 w 3446696"/>
              <a:gd name="connsiteY1376" fmla="*/ 479894 h 3635394"/>
              <a:gd name="connsiteX1377" fmla="*/ 937833 w 3446696"/>
              <a:gd name="connsiteY1377" fmla="*/ 474209 h 3635394"/>
              <a:gd name="connsiteX1378" fmla="*/ 948057 w 3446696"/>
              <a:gd name="connsiteY1378" fmla="*/ 426153 h 3635394"/>
              <a:gd name="connsiteX1379" fmla="*/ 970603 w 3446696"/>
              <a:gd name="connsiteY1379" fmla="*/ 420779 h 3635394"/>
              <a:gd name="connsiteX1380" fmla="*/ 724697 w 3446696"/>
              <a:gd name="connsiteY1380" fmla="*/ 390047 h 3635394"/>
              <a:gd name="connsiteX1381" fmla="*/ 751689 w 3446696"/>
              <a:gd name="connsiteY1381" fmla="*/ 402069 h 3635394"/>
              <a:gd name="connsiteX1382" fmla="*/ 754620 w 3446696"/>
              <a:gd name="connsiteY1382" fmla="*/ 405308 h 3635394"/>
              <a:gd name="connsiteX1383" fmla="*/ 748516 w 3446696"/>
              <a:gd name="connsiteY1383" fmla="*/ 463346 h 3635394"/>
              <a:gd name="connsiteX1384" fmla="*/ 693409 w 3446696"/>
              <a:gd name="connsiteY1384" fmla="*/ 460504 h 3635394"/>
              <a:gd name="connsiteX1385" fmla="*/ 690478 w 3446696"/>
              <a:gd name="connsiteY1385" fmla="*/ 457265 h 3635394"/>
              <a:gd name="connsiteX1386" fmla="*/ 681510 w 3446696"/>
              <a:gd name="connsiteY1386" fmla="*/ 426990 h 3635394"/>
              <a:gd name="connsiteX1387" fmla="*/ 696582 w 3446696"/>
              <a:gd name="connsiteY1387" fmla="*/ 399227 h 3635394"/>
              <a:gd name="connsiteX1388" fmla="*/ 724697 w 3446696"/>
              <a:gd name="connsiteY1388" fmla="*/ 390047 h 3635394"/>
              <a:gd name="connsiteX1389" fmla="*/ 1484324 w 3446696"/>
              <a:gd name="connsiteY1389" fmla="*/ 388761 h 3635394"/>
              <a:gd name="connsiteX1390" fmla="*/ 1507614 w 3446696"/>
              <a:gd name="connsiteY1390" fmla="*/ 395019 h 3635394"/>
              <a:gd name="connsiteX1391" fmla="*/ 1513828 w 3446696"/>
              <a:gd name="connsiteY1391" fmla="*/ 405794 h 3635394"/>
              <a:gd name="connsiteX1392" fmla="*/ 1511426 w 3446696"/>
              <a:gd name="connsiteY1392" fmla="*/ 424060 h 3635394"/>
              <a:gd name="connsiteX1393" fmla="*/ 1496795 w 3446696"/>
              <a:gd name="connsiteY1393" fmla="*/ 435275 h 3635394"/>
              <a:gd name="connsiteX1394" fmla="*/ 1473505 w 3446696"/>
              <a:gd name="connsiteY1394" fmla="*/ 429018 h 3635394"/>
              <a:gd name="connsiteX1395" fmla="*/ 1467291 w 3446696"/>
              <a:gd name="connsiteY1395" fmla="*/ 418243 h 3635394"/>
              <a:gd name="connsiteX1396" fmla="*/ 1469693 w 3446696"/>
              <a:gd name="connsiteY1396" fmla="*/ 399977 h 3635394"/>
              <a:gd name="connsiteX1397" fmla="*/ 1484324 w 3446696"/>
              <a:gd name="connsiteY1397" fmla="*/ 388761 h 3635394"/>
              <a:gd name="connsiteX1398" fmla="*/ 2114587 w 3446696"/>
              <a:gd name="connsiteY1398" fmla="*/ 365119 h 3635394"/>
              <a:gd name="connsiteX1399" fmla="*/ 2122564 w 3446696"/>
              <a:gd name="connsiteY1399" fmla="*/ 369173 h 3635394"/>
              <a:gd name="connsiteX1400" fmla="*/ 2126640 w 3446696"/>
              <a:gd name="connsiteY1400" fmla="*/ 381710 h 3635394"/>
              <a:gd name="connsiteX1401" fmla="*/ 2120823 w 3446696"/>
              <a:gd name="connsiteY1401" fmla="*/ 391185 h 3635394"/>
              <a:gd name="connsiteX1402" fmla="*/ 2110026 w 3446696"/>
              <a:gd name="connsiteY1402" fmla="*/ 393785 h 3635394"/>
              <a:gd name="connsiteX1403" fmla="*/ 2102050 w 3446696"/>
              <a:gd name="connsiteY1403" fmla="*/ 389731 h 3635394"/>
              <a:gd name="connsiteX1404" fmla="*/ 2097974 w 3446696"/>
              <a:gd name="connsiteY1404" fmla="*/ 377193 h 3635394"/>
              <a:gd name="connsiteX1405" fmla="*/ 2114587 w 3446696"/>
              <a:gd name="connsiteY1405" fmla="*/ 365119 h 3635394"/>
              <a:gd name="connsiteX1406" fmla="*/ 1640347 w 3446696"/>
              <a:gd name="connsiteY1406" fmla="*/ 357098 h 3635394"/>
              <a:gd name="connsiteX1407" fmla="*/ 1659869 w 3446696"/>
              <a:gd name="connsiteY1407" fmla="*/ 363444 h 3635394"/>
              <a:gd name="connsiteX1408" fmla="*/ 1659869 w 3446696"/>
              <a:gd name="connsiteY1408" fmla="*/ 363466 h 3635394"/>
              <a:gd name="connsiteX1409" fmla="*/ 1666193 w 3446696"/>
              <a:gd name="connsiteY1409" fmla="*/ 375893 h 3635394"/>
              <a:gd name="connsiteX1410" fmla="*/ 1662161 w 3446696"/>
              <a:gd name="connsiteY1410" fmla="*/ 392705 h 3635394"/>
              <a:gd name="connsiteX1411" fmla="*/ 1647420 w 3446696"/>
              <a:gd name="connsiteY1411" fmla="*/ 401739 h 3635394"/>
              <a:gd name="connsiteX1412" fmla="*/ 1627898 w 3446696"/>
              <a:gd name="connsiteY1412" fmla="*/ 395393 h 3635394"/>
              <a:gd name="connsiteX1413" fmla="*/ 1621574 w 3446696"/>
              <a:gd name="connsiteY1413" fmla="*/ 382966 h 3635394"/>
              <a:gd name="connsiteX1414" fmla="*/ 1640347 w 3446696"/>
              <a:gd name="connsiteY1414" fmla="*/ 357098 h 3635394"/>
              <a:gd name="connsiteX1415" fmla="*/ 1957352 w 3446696"/>
              <a:gd name="connsiteY1415" fmla="*/ 345773 h 3635394"/>
              <a:gd name="connsiteX1416" fmla="*/ 1968678 w 3446696"/>
              <a:gd name="connsiteY1416" fmla="*/ 350819 h 3635394"/>
              <a:gd name="connsiteX1417" fmla="*/ 1973723 w 3446696"/>
              <a:gd name="connsiteY1417" fmla="*/ 363973 h 3635394"/>
              <a:gd name="connsiteX1418" fmla="*/ 1955523 w 3446696"/>
              <a:gd name="connsiteY1418" fmla="*/ 380344 h 3635394"/>
              <a:gd name="connsiteX1419" fmla="*/ 1944198 w 3446696"/>
              <a:gd name="connsiteY1419" fmla="*/ 375298 h 3635394"/>
              <a:gd name="connsiteX1420" fmla="*/ 1939152 w 3446696"/>
              <a:gd name="connsiteY1420" fmla="*/ 362144 h 3635394"/>
              <a:gd name="connsiteX1421" fmla="*/ 1957352 w 3446696"/>
              <a:gd name="connsiteY1421" fmla="*/ 345773 h 3635394"/>
              <a:gd name="connsiteX1422" fmla="*/ 1798707 w 3446696"/>
              <a:gd name="connsiteY1422" fmla="*/ 343437 h 3635394"/>
              <a:gd name="connsiteX1423" fmla="*/ 1813646 w 3446696"/>
              <a:gd name="connsiteY1423" fmla="*/ 349166 h 3635394"/>
              <a:gd name="connsiteX1424" fmla="*/ 1813624 w 3446696"/>
              <a:gd name="connsiteY1424" fmla="*/ 349166 h 3635394"/>
              <a:gd name="connsiteX1425" fmla="*/ 1819353 w 3446696"/>
              <a:gd name="connsiteY1425" fmla="*/ 362034 h 3635394"/>
              <a:gd name="connsiteX1426" fmla="*/ 1814329 w 3446696"/>
              <a:gd name="connsiteY1426" fmla="*/ 376202 h 3635394"/>
              <a:gd name="connsiteX1427" fmla="*/ 1800756 w 3446696"/>
              <a:gd name="connsiteY1427" fmla="*/ 382680 h 3635394"/>
              <a:gd name="connsiteX1428" fmla="*/ 1785839 w 3446696"/>
              <a:gd name="connsiteY1428" fmla="*/ 376951 h 3635394"/>
              <a:gd name="connsiteX1429" fmla="*/ 1780110 w 3446696"/>
              <a:gd name="connsiteY1429" fmla="*/ 364083 h 3635394"/>
              <a:gd name="connsiteX1430" fmla="*/ 1785134 w 3446696"/>
              <a:gd name="connsiteY1430" fmla="*/ 349915 h 3635394"/>
              <a:gd name="connsiteX1431" fmla="*/ 1798707 w 3446696"/>
              <a:gd name="connsiteY1431" fmla="*/ 343437 h 3635394"/>
              <a:gd name="connsiteX1432" fmla="*/ 1123543 w 3446696"/>
              <a:gd name="connsiteY1432" fmla="*/ 336554 h 3635394"/>
              <a:gd name="connsiteX1433" fmla="*/ 1140900 w 3446696"/>
              <a:gd name="connsiteY1433" fmla="*/ 345398 h 3635394"/>
              <a:gd name="connsiteX1434" fmla="*/ 1140900 w 3446696"/>
              <a:gd name="connsiteY1434" fmla="*/ 345420 h 3635394"/>
              <a:gd name="connsiteX1435" fmla="*/ 1146694 w 3446696"/>
              <a:gd name="connsiteY1435" fmla="*/ 353419 h 3635394"/>
              <a:gd name="connsiteX1436" fmla="*/ 1132923 w 3446696"/>
              <a:gd name="connsiteY1436" fmla="*/ 395812 h 3635394"/>
              <a:gd name="connsiteX1437" fmla="*/ 1096325 w 3446696"/>
              <a:gd name="connsiteY1437" fmla="*/ 390018 h 3635394"/>
              <a:gd name="connsiteX1438" fmla="*/ 1090530 w 3446696"/>
              <a:gd name="connsiteY1438" fmla="*/ 382019 h 3635394"/>
              <a:gd name="connsiteX1439" fmla="*/ 1104301 w 3446696"/>
              <a:gd name="connsiteY1439" fmla="*/ 339626 h 3635394"/>
              <a:gd name="connsiteX1440" fmla="*/ 1123543 w 3446696"/>
              <a:gd name="connsiteY1440" fmla="*/ 336554 h 3635394"/>
              <a:gd name="connsiteX1441" fmla="*/ 882051 w 3446696"/>
              <a:gd name="connsiteY1441" fmla="*/ 280236 h 3635394"/>
              <a:gd name="connsiteX1442" fmla="*/ 905135 w 3446696"/>
              <a:gd name="connsiteY1442" fmla="*/ 291173 h 3635394"/>
              <a:gd name="connsiteX1443" fmla="*/ 910203 w 3446696"/>
              <a:gd name="connsiteY1443" fmla="*/ 297430 h 3635394"/>
              <a:gd name="connsiteX1444" fmla="*/ 915557 w 3446696"/>
              <a:gd name="connsiteY1444" fmla="*/ 326295 h 3635394"/>
              <a:gd name="connsiteX1445" fmla="*/ 898943 w 3446696"/>
              <a:gd name="connsiteY1445" fmla="*/ 350488 h 3635394"/>
              <a:gd name="connsiteX1446" fmla="*/ 850975 w 3446696"/>
              <a:gd name="connsiteY1446" fmla="*/ 345487 h 3635394"/>
              <a:gd name="connsiteX1447" fmla="*/ 845907 w 3446696"/>
              <a:gd name="connsiteY1447" fmla="*/ 339229 h 3635394"/>
              <a:gd name="connsiteX1448" fmla="*/ 840553 w 3446696"/>
              <a:gd name="connsiteY1448" fmla="*/ 310364 h 3635394"/>
              <a:gd name="connsiteX1449" fmla="*/ 857167 w 3446696"/>
              <a:gd name="connsiteY1449" fmla="*/ 286171 h 3635394"/>
              <a:gd name="connsiteX1450" fmla="*/ 882051 w 3446696"/>
              <a:gd name="connsiteY1450" fmla="*/ 280236 h 3635394"/>
              <a:gd name="connsiteX1451" fmla="*/ 1284915 w 3446696"/>
              <a:gd name="connsiteY1451" fmla="*/ 266780 h 3635394"/>
              <a:gd name="connsiteX1452" fmla="*/ 1300096 w 3446696"/>
              <a:gd name="connsiteY1452" fmla="*/ 275021 h 3635394"/>
              <a:gd name="connsiteX1453" fmla="*/ 1306971 w 3446696"/>
              <a:gd name="connsiteY1453" fmla="*/ 285619 h 3635394"/>
              <a:gd name="connsiteX1454" fmla="*/ 1289476 w 3446696"/>
              <a:gd name="connsiteY1454" fmla="*/ 324906 h 3635394"/>
              <a:gd name="connsiteX1455" fmla="*/ 1257064 w 3446696"/>
              <a:gd name="connsiteY1455" fmla="*/ 318009 h 3635394"/>
              <a:gd name="connsiteX1456" fmla="*/ 1250189 w 3446696"/>
              <a:gd name="connsiteY1456" fmla="*/ 307411 h 3635394"/>
              <a:gd name="connsiteX1457" fmla="*/ 1250806 w 3446696"/>
              <a:gd name="connsiteY1457" fmla="*/ 284143 h 3635394"/>
              <a:gd name="connsiteX1458" fmla="*/ 1267684 w 3446696"/>
              <a:gd name="connsiteY1458" fmla="*/ 268124 h 3635394"/>
              <a:gd name="connsiteX1459" fmla="*/ 1284915 w 3446696"/>
              <a:gd name="connsiteY1459" fmla="*/ 266780 h 3635394"/>
              <a:gd name="connsiteX1460" fmla="*/ 1438096 w 3446696"/>
              <a:gd name="connsiteY1460" fmla="*/ 216146 h 3635394"/>
              <a:gd name="connsiteX1461" fmla="*/ 1464361 w 3446696"/>
              <a:gd name="connsiteY1461" fmla="*/ 223197 h 3635394"/>
              <a:gd name="connsiteX1462" fmla="*/ 1471368 w 3446696"/>
              <a:gd name="connsiteY1462" fmla="*/ 235360 h 3635394"/>
              <a:gd name="connsiteX1463" fmla="*/ 1452154 w 3446696"/>
              <a:gd name="connsiteY1463" fmla="*/ 268631 h 3635394"/>
              <a:gd name="connsiteX1464" fmla="*/ 1425889 w 3446696"/>
              <a:gd name="connsiteY1464" fmla="*/ 261580 h 3635394"/>
              <a:gd name="connsiteX1465" fmla="*/ 1418882 w 3446696"/>
              <a:gd name="connsiteY1465" fmla="*/ 249417 h 3635394"/>
              <a:gd name="connsiteX1466" fmla="*/ 1438096 w 3446696"/>
              <a:gd name="connsiteY1466" fmla="*/ 216146 h 3635394"/>
              <a:gd name="connsiteX1467" fmla="*/ 2142373 w 3446696"/>
              <a:gd name="connsiteY1467" fmla="*/ 189727 h 3635394"/>
              <a:gd name="connsiteX1468" fmla="*/ 2151429 w 3446696"/>
              <a:gd name="connsiteY1468" fmla="*/ 194333 h 3635394"/>
              <a:gd name="connsiteX1469" fmla="*/ 2156056 w 3446696"/>
              <a:gd name="connsiteY1469" fmla="*/ 208567 h 3635394"/>
              <a:gd name="connsiteX1470" fmla="*/ 2137195 w 3446696"/>
              <a:gd name="connsiteY1470" fmla="*/ 222272 h 3635394"/>
              <a:gd name="connsiteX1471" fmla="*/ 2128139 w 3446696"/>
              <a:gd name="connsiteY1471" fmla="*/ 217667 h 3635394"/>
              <a:gd name="connsiteX1472" fmla="*/ 2123512 w 3446696"/>
              <a:gd name="connsiteY1472" fmla="*/ 203433 h 3635394"/>
              <a:gd name="connsiteX1473" fmla="*/ 2142373 w 3446696"/>
              <a:gd name="connsiteY1473" fmla="*/ 189727 h 3635394"/>
              <a:gd name="connsiteX1474" fmla="*/ 1049935 w 3446696"/>
              <a:gd name="connsiteY1474" fmla="*/ 187812 h 3635394"/>
              <a:gd name="connsiteX1475" fmla="*/ 1069090 w 3446696"/>
              <a:gd name="connsiteY1475" fmla="*/ 197593 h 3635394"/>
              <a:gd name="connsiteX1476" fmla="*/ 1075480 w 3446696"/>
              <a:gd name="connsiteY1476" fmla="*/ 206407 h 3635394"/>
              <a:gd name="connsiteX1477" fmla="*/ 1060277 w 3446696"/>
              <a:gd name="connsiteY1477" fmla="*/ 253207 h 3635394"/>
              <a:gd name="connsiteX1478" fmla="*/ 1019866 w 3446696"/>
              <a:gd name="connsiteY1478" fmla="*/ 246817 h 3635394"/>
              <a:gd name="connsiteX1479" fmla="*/ 1013476 w 3446696"/>
              <a:gd name="connsiteY1479" fmla="*/ 238004 h 3635394"/>
              <a:gd name="connsiteX1480" fmla="*/ 1011383 w 3446696"/>
              <a:gd name="connsiteY1480" fmla="*/ 211452 h 3635394"/>
              <a:gd name="connsiteX1481" fmla="*/ 1028680 w 3446696"/>
              <a:gd name="connsiteY1481" fmla="*/ 191203 h 3635394"/>
              <a:gd name="connsiteX1482" fmla="*/ 1049935 w 3446696"/>
              <a:gd name="connsiteY1482" fmla="*/ 187812 h 3635394"/>
              <a:gd name="connsiteX1483" fmla="*/ 1612430 w 3446696"/>
              <a:gd name="connsiteY1483" fmla="*/ 180804 h 3635394"/>
              <a:gd name="connsiteX1484" fmla="*/ 1634486 w 3446696"/>
              <a:gd name="connsiteY1484" fmla="*/ 187965 h 3635394"/>
              <a:gd name="connsiteX1485" fmla="*/ 1634464 w 3446696"/>
              <a:gd name="connsiteY1485" fmla="*/ 187965 h 3635394"/>
              <a:gd name="connsiteX1486" fmla="*/ 1641603 w 3446696"/>
              <a:gd name="connsiteY1486" fmla="*/ 202001 h 3635394"/>
              <a:gd name="connsiteX1487" fmla="*/ 1637042 w 3446696"/>
              <a:gd name="connsiteY1487" fmla="*/ 220994 h 3635394"/>
              <a:gd name="connsiteX1488" fmla="*/ 1620406 w 3446696"/>
              <a:gd name="connsiteY1488" fmla="*/ 231196 h 3635394"/>
              <a:gd name="connsiteX1489" fmla="*/ 1598350 w 3446696"/>
              <a:gd name="connsiteY1489" fmla="*/ 224035 h 3635394"/>
              <a:gd name="connsiteX1490" fmla="*/ 1591211 w 3446696"/>
              <a:gd name="connsiteY1490" fmla="*/ 209999 h 3635394"/>
              <a:gd name="connsiteX1491" fmla="*/ 1595772 w 3446696"/>
              <a:gd name="connsiteY1491" fmla="*/ 191006 h 3635394"/>
              <a:gd name="connsiteX1492" fmla="*/ 1612430 w 3446696"/>
              <a:gd name="connsiteY1492" fmla="*/ 180804 h 3635394"/>
              <a:gd name="connsiteX1493" fmla="*/ 1966651 w 3446696"/>
              <a:gd name="connsiteY1493" fmla="*/ 168090 h 3635394"/>
              <a:gd name="connsiteX1494" fmla="*/ 1979475 w 3446696"/>
              <a:gd name="connsiteY1494" fmla="*/ 173797 h 3635394"/>
              <a:gd name="connsiteX1495" fmla="*/ 1979497 w 3446696"/>
              <a:gd name="connsiteY1495" fmla="*/ 173819 h 3635394"/>
              <a:gd name="connsiteX1496" fmla="*/ 1985204 w 3446696"/>
              <a:gd name="connsiteY1496" fmla="*/ 188714 h 3635394"/>
              <a:gd name="connsiteX1497" fmla="*/ 1978748 w 3446696"/>
              <a:gd name="connsiteY1497" fmla="*/ 202243 h 3635394"/>
              <a:gd name="connsiteX1498" fmla="*/ 1964602 w 3446696"/>
              <a:gd name="connsiteY1498" fmla="*/ 207245 h 3635394"/>
              <a:gd name="connsiteX1499" fmla="*/ 1951778 w 3446696"/>
              <a:gd name="connsiteY1499" fmla="*/ 201538 h 3635394"/>
              <a:gd name="connsiteX1500" fmla="*/ 1946049 w 3446696"/>
              <a:gd name="connsiteY1500" fmla="*/ 186643 h 3635394"/>
              <a:gd name="connsiteX1501" fmla="*/ 1966651 w 3446696"/>
              <a:gd name="connsiteY1501" fmla="*/ 168090 h 3635394"/>
              <a:gd name="connsiteX1502" fmla="*/ 1789386 w 3446696"/>
              <a:gd name="connsiteY1502" fmla="*/ 165534 h 3635394"/>
              <a:gd name="connsiteX1503" fmla="*/ 1806265 w 3446696"/>
              <a:gd name="connsiteY1503" fmla="*/ 172012 h 3635394"/>
              <a:gd name="connsiteX1504" fmla="*/ 1806265 w 3446696"/>
              <a:gd name="connsiteY1504" fmla="*/ 171990 h 3635394"/>
              <a:gd name="connsiteX1505" fmla="*/ 1812743 w 3446696"/>
              <a:gd name="connsiteY1505" fmla="*/ 186532 h 3635394"/>
              <a:gd name="connsiteX1506" fmla="*/ 1791722 w 3446696"/>
              <a:gd name="connsiteY1506" fmla="*/ 209888 h 3635394"/>
              <a:gd name="connsiteX1507" fmla="*/ 1774844 w 3446696"/>
              <a:gd name="connsiteY1507" fmla="*/ 203410 h 3635394"/>
              <a:gd name="connsiteX1508" fmla="*/ 1768366 w 3446696"/>
              <a:gd name="connsiteY1508" fmla="*/ 188868 h 3635394"/>
              <a:gd name="connsiteX1509" fmla="*/ 1774051 w 3446696"/>
              <a:gd name="connsiteY1509" fmla="*/ 172849 h 3635394"/>
              <a:gd name="connsiteX1510" fmla="*/ 1789386 w 3446696"/>
              <a:gd name="connsiteY1510" fmla="*/ 165534 h 3635394"/>
              <a:gd name="connsiteX1511" fmla="*/ 1227064 w 3446696"/>
              <a:gd name="connsiteY1511" fmla="*/ 111203 h 3635394"/>
              <a:gd name="connsiteX1512" fmla="*/ 1243843 w 3446696"/>
              <a:gd name="connsiteY1512" fmla="*/ 120319 h 3635394"/>
              <a:gd name="connsiteX1513" fmla="*/ 1251423 w 3446696"/>
              <a:gd name="connsiteY1513" fmla="*/ 132019 h 3635394"/>
              <a:gd name="connsiteX1514" fmla="*/ 1232099 w 3446696"/>
              <a:gd name="connsiteY1514" fmla="*/ 175405 h 3635394"/>
              <a:gd name="connsiteX1515" fmla="*/ 1196293 w 3446696"/>
              <a:gd name="connsiteY1515" fmla="*/ 167781 h 3635394"/>
              <a:gd name="connsiteX1516" fmla="*/ 1188714 w 3446696"/>
              <a:gd name="connsiteY1516" fmla="*/ 156081 h 3635394"/>
              <a:gd name="connsiteX1517" fmla="*/ 1208038 w 3446696"/>
              <a:gd name="connsiteY1517" fmla="*/ 112696 h 3635394"/>
              <a:gd name="connsiteX1518" fmla="*/ 1227064 w 3446696"/>
              <a:gd name="connsiteY1518" fmla="*/ 111203 h 3635394"/>
              <a:gd name="connsiteX1519" fmla="*/ 1395086 w 3446696"/>
              <a:gd name="connsiteY1519" fmla="*/ 55650 h 3635394"/>
              <a:gd name="connsiteX1520" fmla="*/ 1424127 w 3446696"/>
              <a:gd name="connsiteY1520" fmla="*/ 63428 h 3635394"/>
              <a:gd name="connsiteX1521" fmla="*/ 1424127 w 3446696"/>
              <a:gd name="connsiteY1521" fmla="*/ 63450 h 3635394"/>
              <a:gd name="connsiteX1522" fmla="*/ 1431883 w 3446696"/>
              <a:gd name="connsiteY1522" fmla="*/ 76891 h 3635394"/>
              <a:gd name="connsiteX1523" fmla="*/ 1428886 w 3446696"/>
              <a:gd name="connsiteY1523" fmla="*/ 99674 h 3635394"/>
              <a:gd name="connsiteX1524" fmla="*/ 1410642 w 3446696"/>
              <a:gd name="connsiteY1524" fmla="*/ 113666 h 3635394"/>
              <a:gd name="connsiteX1525" fmla="*/ 1381601 w 3446696"/>
              <a:gd name="connsiteY1525" fmla="*/ 105866 h 3635394"/>
              <a:gd name="connsiteX1526" fmla="*/ 1373845 w 3446696"/>
              <a:gd name="connsiteY1526" fmla="*/ 92425 h 3635394"/>
              <a:gd name="connsiteX1527" fmla="*/ 1395086 w 3446696"/>
              <a:gd name="connsiteY1527" fmla="*/ 55650 h 3635394"/>
              <a:gd name="connsiteX1528" fmla="*/ 2168197 w 3446696"/>
              <a:gd name="connsiteY1528" fmla="*/ 26631 h 3635394"/>
              <a:gd name="connsiteX1529" fmla="*/ 2178267 w 3446696"/>
              <a:gd name="connsiteY1529" fmla="*/ 31743 h 3635394"/>
              <a:gd name="connsiteX1530" fmla="*/ 2183422 w 3446696"/>
              <a:gd name="connsiteY1530" fmla="*/ 47563 h 3635394"/>
              <a:gd name="connsiteX1531" fmla="*/ 2162490 w 3446696"/>
              <a:gd name="connsiteY1531" fmla="*/ 62767 h 3635394"/>
              <a:gd name="connsiteX1532" fmla="*/ 2152420 w 3446696"/>
              <a:gd name="connsiteY1532" fmla="*/ 57655 h 3635394"/>
              <a:gd name="connsiteX1533" fmla="*/ 2147265 w 3446696"/>
              <a:gd name="connsiteY1533" fmla="*/ 41834 h 3635394"/>
              <a:gd name="connsiteX1534" fmla="*/ 2168197 w 3446696"/>
              <a:gd name="connsiteY1534" fmla="*/ 26631 h 3635394"/>
              <a:gd name="connsiteX1535" fmla="*/ 1586430 w 3446696"/>
              <a:gd name="connsiteY1535" fmla="*/ 16825 h 3635394"/>
              <a:gd name="connsiteX1536" fmla="*/ 1610822 w 3446696"/>
              <a:gd name="connsiteY1536" fmla="*/ 24758 h 3635394"/>
              <a:gd name="connsiteX1537" fmla="*/ 1618710 w 3446696"/>
              <a:gd name="connsiteY1537" fmla="*/ 40270 h 3635394"/>
              <a:gd name="connsiteX1538" fmla="*/ 1595266 w 3446696"/>
              <a:gd name="connsiteY1538" fmla="*/ 72550 h 3635394"/>
              <a:gd name="connsiteX1539" fmla="*/ 1570874 w 3446696"/>
              <a:gd name="connsiteY1539" fmla="*/ 64617 h 3635394"/>
              <a:gd name="connsiteX1540" fmla="*/ 1562986 w 3446696"/>
              <a:gd name="connsiteY1540" fmla="*/ 49105 h 3635394"/>
              <a:gd name="connsiteX1541" fmla="*/ 1586430 w 3446696"/>
              <a:gd name="connsiteY1541" fmla="*/ 16825 h 3635394"/>
              <a:gd name="connsiteX1542" fmla="*/ 1975332 w 3446696"/>
              <a:gd name="connsiteY1542" fmla="*/ 2922 h 3635394"/>
              <a:gd name="connsiteX1543" fmla="*/ 1989544 w 3446696"/>
              <a:gd name="connsiteY1543" fmla="*/ 9246 h 3635394"/>
              <a:gd name="connsiteX1544" fmla="*/ 1995890 w 3446696"/>
              <a:gd name="connsiteY1544" fmla="*/ 25750 h 3635394"/>
              <a:gd name="connsiteX1545" fmla="*/ 1973062 w 3446696"/>
              <a:gd name="connsiteY1545" fmla="*/ 46307 h 3635394"/>
              <a:gd name="connsiteX1546" fmla="*/ 1958850 w 3446696"/>
              <a:gd name="connsiteY1546" fmla="*/ 39984 h 3635394"/>
              <a:gd name="connsiteX1547" fmla="*/ 1952504 w 3446696"/>
              <a:gd name="connsiteY1547" fmla="*/ 23480 h 3635394"/>
              <a:gd name="connsiteX1548" fmla="*/ 1975332 w 3446696"/>
              <a:gd name="connsiteY1548" fmla="*/ 2922 h 3635394"/>
              <a:gd name="connsiteX1549" fmla="*/ 1780705 w 3446696"/>
              <a:gd name="connsiteY1549" fmla="*/ 35 h 3635394"/>
              <a:gd name="connsiteX1550" fmla="*/ 1799390 w 3446696"/>
              <a:gd name="connsiteY1550" fmla="*/ 7218 h 3635394"/>
              <a:gd name="connsiteX1551" fmla="*/ 1806551 w 3446696"/>
              <a:gd name="connsiteY1551" fmla="*/ 23325 h 3635394"/>
              <a:gd name="connsiteX1552" fmla="*/ 1800271 w 3446696"/>
              <a:gd name="connsiteY1552" fmla="*/ 41063 h 3635394"/>
              <a:gd name="connsiteX1553" fmla="*/ 1783283 w 3446696"/>
              <a:gd name="connsiteY1553" fmla="*/ 49171 h 3635394"/>
              <a:gd name="connsiteX1554" fmla="*/ 1764598 w 3446696"/>
              <a:gd name="connsiteY1554" fmla="*/ 41988 h 3635394"/>
              <a:gd name="connsiteX1555" fmla="*/ 1757437 w 3446696"/>
              <a:gd name="connsiteY1555" fmla="*/ 25881 h 3635394"/>
              <a:gd name="connsiteX1556" fmla="*/ 1763717 w 3446696"/>
              <a:gd name="connsiteY1556" fmla="*/ 8144 h 3635394"/>
              <a:gd name="connsiteX1557" fmla="*/ 1780705 w 3446696"/>
              <a:gd name="connsiteY1557" fmla="*/ 35 h 363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Lst>
            <a:rect l="l" t="t" r="r" b="b"/>
            <a:pathLst>
              <a:path w="3446696" h="3635394">
                <a:moveTo>
                  <a:pt x="2158369" y="3627951"/>
                </a:moveTo>
                <a:lnTo>
                  <a:pt x="2181248" y="3635394"/>
                </a:lnTo>
                <a:lnTo>
                  <a:pt x="2146217" y="3635394"/>
                </a:lnTo>
                <a:close/>
                <a:moveTo>
                  <a:pt x="1597976" y="3626651"/>
                </a:moveTo>
                <a:lnTo>
                  <a:pt x="1615162" y="3635394"/>
                </a:lnTo>
                <a:lnTo>
                  <a:pt x="1563585" y="3635394"/>
                </a:lnTo>
                <a:lnTo>
                  <a:pt x="1563933" y="3634825"/>
                </a:lnTo>
                <a:cubicBezTo>
                  <a:pt x="1573804" y="3627642"/>
                  <a:pt x="1585901" y="3624734"/>
                  <a:pt x="1597976" y="3626651"/>
                </a:cubicBezTo>
                <a:close/>
                <a:moveTo>
                  <a:pt x="2341826" y="3588951"/>
                </a:moveTo>
                <a:cubicBezTo>
                  <a:pt x="2357117" y="3584852"/>
                  <a:pt x="2373577" y="3589281"/>
                  <a:pt x="2384792" y="3600475"/>
                </a:cubicBezTo>
                <a:cubicBezTo>
                  <a:pt x="2390279" y="3605961"/>
                  <a:pt x="2394245" y="3612836"/>
                  <a:pt x="2396250" y="3620371"/>
                </a:cubicBezTo>
                <a:lnTo>
                  <a:pt x="2394276" y="3635394"/>
                </a:lnTo>
                <a:lnTo>
                  <a:pt x="2311454" y="3635394"/>
                </a:lnTo>
                <a:lnTo>
                  <a:pt x="2314834" y="3609663"/>
                </a:lnTo>
                <a:cubicBezTo>
                  <a:pt x="2320761" y="3599395"/>
                  <a:pt x="2330346" y="3592035"/>
                  <a:pt x="2341826" y="3588951"/>
                </a:cubicBezTo>
                <a:close/>
                <a:moveTo>
                  <a:pt x="1414961" y="3586748"/>
                </a:moveTo>
                <a:cubicBezTo>
                  <a:pt x="1422871" y="3588863"/>
                  <a:pt x="1430120" y="3593027"/>
                  <a:pt x="1435871" y="3598800"/>
                </a:cubicBezTo>
                <a:lnTo>
                  <a:pt x="1435849" y="3598822"/>
                </a:lnTo>
                <a:cubicBezTo>
                  <a:pt x="1441743" y="3604716"/>
                  <a:pt x="1445847" y="3611988"/>
                  <a:pt x="1447940" y="3619793"/>
                </a:cubicBezTo>
                <a:lnTo>
                  <a:pt x="1447958" y="3635394"/>
                </a:lnTo>
                <a:lnTo>
                  <a:pt x="1357756" y="3635394"/>
                </a:lnTo>
                <a:lnTo>
                  <a:pt x="1357738" y="3619777"/>
                </a:lnTo>
                <a:cubicBezTo>
                  <a:pt x="1360977" y="3607724"/>
                  <a:pt x="1368689" y="3597654"/>
                  <a:pt x="1379508" y="3591419"/>
                </a:cubicBezTo>
                <a:cubicBezTo>
                  <a:pt x="1390304" y="3585183"/>
                  <a:pt x="1402908" y="3583530"/>
                  <a:pt x="1414961" y="3586748"/>
                </a:cubicBezTo>
                <a:close/>
                <a:moveTo>
                  <a:pt x="2545366" y="3529029"/>
                </a:moveTo>
                <a:cubicBezTo>
                  <a:pt x="2553612" y="3530781"/>
                  <a:pt x="2561363" y="3534868"/>
                  <a:pt x="2567565" y="3541071"/>
                </a:cubicBezTo>
                <a:cubicBezTo>
                  <a:pt x="2571972" y="3545477"/>
                  <a:pt x="2575343" y="3550677"/>
                  <a:pt x="2577613" y="3556561"/>
                </a:cubicBezTo>
                <a:cubicBezTo>
                  <a:pt x="2581865" y="3567644"/>
                  <a:pt x="2581557" y="3579718"/>
                  <a:pt x="2576731" y="3590559"/>
                </a:cubicBezTo>
                <a:cubicBezTo>
                  <a:pt x="2571906" y="3601400"/>
                  <a:pt x="2563136" y="3609707"/>
                  <a:pt x="2552053" y="3613960"/>
                </a:cubicBezTo>
                <a:cubicBezTo>
                  <a:pt x="2535682" y="3620239"/>
                  <a:pt x="2517085" y="3616295"/>
                  <a:pt x="2504680" y="3603890"/>
                </a:cubicBezTo>
                <a:cubicBezTo>
                  <a:pt x="2500273" y="3599483"/>
                  <a:pt x="2496902" y="3594283"/>
                  <a:pt x="2494632" y="3588400"/>
                </a:cubicBezTo>
                <a:cubicBezTo>
                  <a:pt x="2490380" y="3577317"/>
                  <a:pt x="2490688" y="3565242"/>
                  <a:pt x="2495513" y="3554401"/>
                </a:cubicBezTo>
                <a:cubicBezTo>
                  <a:pt x="2500339" y="3543560"/>
                  <a:pt x="2509109" y="3535254"/>
                  <a:pt x="2520192" y="3531001"/>
                </a:cubicBezTo>
                <a:cubicBezTo>
                  <a:pt x="2528378" y="3527861"/>
                  <a:pt x="2537120" y="3527277"/>
                  <a:pt x="2545366" y="3529029"/>
                </a:cubicBezTo>
                <a:close/>
                <a:moveTo>
                  <a:pt x="1218492" y="3525187"/>
                </a:moveTo>
                <a:cubicBezTo>
                  <a:pt x="1224637" y="3524979"/>
                  <a:pt x="1230921" y="3525972"/>
                  <a:pt x="1237013" y="3528313"/>
                </a:cubicBezTo>
                <a:cubicBezTo>
                  <a:pt x="1243271" y="3530714"/>
                  <a:pt x="1248801" y="3534306"/>
                  <a:pt x="1253495" y="3538999"/>
                </a:cubicBezTo>
                <a:lnTo>
                  <a:pt x="1253517" y="3538999"/>
                </a:lnTo>
                <a:cubicBezTo>
                  <a:pt x="1266737" y="3552220"/>
                  <a:pt x="1270946" y="3572006"/>
                  <a:pt x="1264247" y="3589457"/>
                </a:cubicBezTo>
                <a:cubicBezTo>
                  <a:pt x="1259708" y="3601268"/>
                  <a:pt x="1250873" y="3610588"/>
                  <a:pt x="1239305" y="3615722"/>
                </a:cubicBezTo>
                <a:cubicBezTo>
                  <a:pt x="1227759" y="3620856"/>
                  <a:pt x="1214891" y="3621208"/>
                  <a:pt x="1203103" y="3616669"/>
                </a:cubicBezTo>
                <a:cubicBezTo>
                  <a:pt x="1196845" y="3614268"/>
                  <a:pt x="1191292" y="3610676"/>
                  <a:pt x="1186599" y="3605983"/>
                </a:cubicBezTo>
                <a:cubicBezTo>
                  <a:pt x="1173379" y="3592763"/>
                  <a:pt x="1169170" y="3572976"/>
                  <a:pt x="1175868" y="3555525"/>
                </a:cubicBezTo>
                <a:cubicBezTo>
                  <a:pt x="1182875" y="3537248"/>
                  <a:pt x="1200058" y="3525812"/>
                  <a:pt x="1218492" y="3525187"/>
                </a:cubicBezTo>
                <a:close/>
                <a:moveTo>
                  <a:pt x="1963543" y="3488629"/>
                </a:moveTo>
                <a:cubicBezTo>
                  <a:pt x="1974935" y="3488034"/>
                  <a:pt x="1986084" y="3492308"/>
                  <a:pt x="1994149" y="3500373"/>
                </a:cubicBezTo>
                <a:cubicBezTo>
                  <a:pt x="2001200" y="3507424"/>
                  <a:pt x="2005364" y="3516788"/>
                  <a:pt x="2005893" y="3526748"/>
                </a:cubicBezTo>
                <a:cubicBezTo>
                  <a:pt x="2006466" y="3537500"/>
                  <a:pt x="2002808" y="3547812"/>
                  <a:pt x="1995603" y="3555811"/>
                </a:cubicBezTo>
                <a:cubicBezTo>
                  <a:pt x="1988398" y="3563809"/>
                  <a:pt x="1978527" y="3568524"/>
                  <a:pt x="1967774" y="3569075"/>
                </a:cubicBezTo>
                <a:cubicBezTo>
                  <a:pt x="1956382" y="3569670"/>
                  <a:pt x="1945233" y="3565396"/>
                  <a:pt x="1937168" y="3557331"/>
                </a:cubicBezTo>
                <a:cubicBezTo>
                  <a:pt x="1930118" y="3550280"/>
                  <a:pt x="1925953" y="3540916"/>
                  <a:pt x="1925424" y="3530956"/>
                </a:cubicBezTo>
                <a:cubicBezTo>
                  <a:pt x="1924851" y="3520204"/>
                  <a:pt x="1928509" y="3509892"/>
                  <a:pt x="1935714" y="3501893"/>
                </a:cubicBezTo>
                <a:cubicBezTo>
                  <a:pt x="1942919" y="3493895"/>
                  <a:pt x="1952791" y="3489180"/>
                  <a:pt x="1963543" y="3488629"/>
                </a:cubicBezTo>
                <a:close/>
                <a:moveTo>
                  <a:pt x="1792647" y="3488607"/>
                </a:moveTo>
                <a:cubicBezTo>
                  <a:pt x="1802606" y="3489136"/>
                  <a:pt x="1811971" y="3493301"/>
                  <a:pt x="1819022" y="3500351"/>
                </a:cubicBezTo>
                <a:cubicBezTo>
                  <a:pt x="1827086" y="3508416"/>
                  <a:pt x="1831383" y="3519565"/>
                  <a:pt x="1830766" y="3530957"/>
                </a:cubicBezTo>
                <a:cubicBezTo>
                  <a:pt x="1830193" y="3541710"/>
                  <a:pt x="1825478" y="3551581"/>
                  <a:pt x="1817501" y="3558786"/>
                </a:cubicBezTo>
                <a:cubicBezTo>
                  <a:pt x="1809503" y="3565991"/>
                  <a:pt x="1799191" y="3569649"/>
                  <a:pt x="1788438" y="3569076"/>
                </a:cubicBezTo>
                <a:cubicBezTo>
                  <a:pt x="1778479" y="3568547"/>
                  <a:pt x="1769115" y="3564383"/>
                  <a:pt x="1762064" y="3557332"/>
                </a:cubicBezTo>
                <a:cubicBezTo>
                  <a:pt x="1753999" y="3549267"/>
                  <a:pt x="1749702" y="3538118"/>
                  <a:pt x="1750319" y="3526726"/>
                </a:cubicBezTo>
                <a:cubicBezTo>
                  <a:pt x="1750892" y="3515974"/>
                  <a:pt x="1755608" y="3506102"/>
                  <a:pt x="1763584" y="3498897"/>
                </a:cubicBezTo>
                <a:cubicBezTo>
                  <a:pt x="1771582" y="3491692"/>
                  <a:pt x="1781894" y="3488034"/>
                  <a:pt x="1792647" y="3488607"/>
                </a:cubicBezTo>
                <a:close/>
                <a:moveTo>
                  <a:pt x="2133493" y="3470759"/>
                </a:moveTo>
                <a:cubicBezTo>
                  <a:pt x="2146184" y="3468754"/>
                  <a:pt x="2159206" y="3472985"/>
                  <a:pt x="2168307" y="3482085"/>
                </a:cubicBezTo>
                <a:cubicBezTo>
                  <a:pt x="2174344" y="3488122"/>
                  <a:pt x="2178244" y="3495790"/>
                  <a:pt x="2179588" y="3504251"/>
                </a:cubicBezTo>
                <a:cubicBezTo>
                  <a:pt x="2183069" y="3526197"/>
                  <a:pt x="2168042" y="3546865"/>
                  <a:pt x="2146096" y="3550347"/>
                </a:cubicBezTo>
                <a:cubicBezTo>
                  <a:pt x="2133404" y="3552352"/>
                  <a:pt x="2120382" y="3548121"/>
                  <a:pt x="2111282" y="3539021"/>
                </a:cubicBezTo>
                <a:cubicBezTo>
                  <a:pt x="2105245" y="3532984"/>
                  <a:pt x="2101345" y="3525316"/>
                  <a:pt x="2100001" y="3516855"/>
                </a:cubicBezTo>
                <a:cubicBezTo>
                  <a:pt x="2098326" y="3506234"/>
                  <a:pt x="2100882" y="3495570"/>
                  <a:pt x="2107206" y="3486866"/>
                </a:cubicBezTo>
                <a:cubicBezTo>
                  <a:pt x="2113530" y="3478163"/>
                  <a:pt x="2122872" y="3472434"/>
                  <a:pt x="2133493" y="3470759"/>
                </a:cubicBezTo>
                <a:close/>
                <a:moveTo>
                  <a:pt x="1622875" y="3469569"/>
                </a:moveTo>
                <a:cubicBezTo>
                  <a:pt x="1631578" y="3470957"/>
                  <a:pt x="1639466" y="3474967"/>
                  <a:pt x="1645680" y="3481181"/>
                </a:cubicBezTo>
                <a:lnTo>
                  <a:pt x="1645702" y="3481203"/>
                </a:lnTo>
                <a:cubicBezTo>
                  <a:pt x="1655067" y="3490568"/>
                  <a:pt x="1659429" y="3503964"/>
                  <a:pt x="1657358" y="3517053"/>
                </a:cubicBezTo>
                <a:cubicBezTo>
                  <a:pt x="1655617" y="3528004"/>
                  <a:pt x="1649734" y="3537611"/>
                  <a:pt x="1640766" y="3544111"/>
                </a:cubicBezTo>
                <a:cubicBezTo>
                  <a:pt x="1631799" y="3550633"/>
                  <a:pt x="1620847" y="3553255"/>
                  <a:pt x="1609897" y="3551514"/>
                </a:cubicBezTo>
                <a:cubicBezTo>
                  <a:pt x="1601193" y="3550126"/>
                  <a:pt x="1593305" y="3546116"/>
                  <a:pt x="1587091" y="3539902"/>
                </a:cubicBezTo>
                <a:cubicBezTo>
                  <a:pt x="1577727" y="3530538"/>
                  <a:pt x="1573364" y="3517141"/>
                  <a:pt x="1575435" y="3504053"/>
                </a:cubicBezTo>
                <a:cubicBezTo>
                  <a:pt x="1579005" y="3481468"/>
                  <a:pt x="1600290" y="3466000"/>
                  <a:pt x="1622875" y="3469569"/>
                </a:cubicBezTo>
                <a:close/>
                <a:moveTo>
                  <a:pt x="2718661" y="3450392"/>
                </a:moveTo>
                <a:cubicBezTo>
                  <a:pt x="2727704" y="3451821"/>
                  <a:pt x="2736303" y="3456052"/>
                  <a:pt x="2743133" y="3462871"/>
                </a:cubicBezTo>
                <a:cubicBezTo>
                  <a:pt x="2746416" y="3466154"/>
                  <a:pt x="2749170" y="3469944"/>
                  <a:pt x="2751308" y="3474130"/>
                </a:cubicBezTo>
                <a:cubicBezTo>
                  <a:pt x="2762435" y="3495966"/>
                  <a:pt x="2753710" y="3522782"/>
                  <a:pt x="2731896" y="3533887"/>
                </a:cubicBezTo>
                <a:cubicBezTo>
                  <a:pt x="2714687" y="3542657"/>
                  <a:pt x="2693953" y="3539374"/>
                  <a:pt x="2680292" y="3525734"/>
                </a:cubicBezTo>
                <a:cubicBezTo>
                  <a:pt x="2677009" y="3522451"/>
                  <a:pt x="2674254" y="3518662"/>
                  <a:pt x="2672117" y="3514475"/>
                </a:cubicBezTo>
                <a:cubicBezTo>
                  <a:pt x="2660990" y="3492639"/>
                  <a:pt x="2669715" y="3465824"/>
                  <a:pt x="2691529" y="3454719"/>
                </a:cubicBezTo>
                <a:cubicBezTo>
                  <a:pt x="2700133" y="3450334"/>
                  <a:pt x="2709619" y="3448963"/>
                  <a:pt x="2718661" y="3450392"/>
                </a:cubicBezTo>
                <a:close/>
                <a:moveTo>
                  <a:pt x="1047901" y="3446884"/>
                </a:moveTo>
                <a:cubicBezTo>
                  <a:pt x="1054061" y="3447319"/>
                  <a:pt x="1060233" y="3448967"/>
                  <a:pt x="1066072" y="3451942"/>
                </a:cubicBezTo>
                <a:cubicBezTo>
                  <a:pt x="1070545" y="3454233"/>
                  <a:pt x="1074599" y="3457164"/>
                  <a:pt x="1078125" y="3460689"/>
                </a:cubicBezTo>
                <a:cubicBezTo>
                  <a:pt x="1092733" y="3475298"/>
                  <a:pt x="1096237" y="3497464"/>
                  <a:pt x="1086850" y="3515885"/>
                </a:cubicBezTo>
                <a:cubicBezTo>
                  <a:pt x="1074952" y="3539241"/>
                  <a:pt x="1046263" y="3548561"/>
                  <a:pt x="1022907" y="3536663"/>
                </a:cubicBezTo>
                <a:cubicBezTo>
                  <a:pt x="1018434" y="3534371"/>
                  <a:pt x="1014380" y="3531441"/>
                  <a:pt x="1010855" y="3527915"/>
                </a:cubicBezTo>
                <a:cubicBezTo>
                  <a:pt x="996246" y="3513307"/>
                  <a:pt x="992743" y="3491141"/>
                  <a:pt x="1002129" y="3472720"/>
                </a:cubicBezTo>
                <a:cubicBezTo>
                  <a:pt x="1011052" y="3455203"/>
                  <a:pt x="1029421" y="3445581"/>
                  <a:pt x="1047901" y="3446884"/>
                </a:cubicBezTo>
                <a:close/>
                <a:moveTo>
                  <a:pt x="2300621" y="3435241"/>
                </a:moveTo>
                <a:cubicBezTo>
                  <a:pt x="2314481" y="3431517"/>
                  <a:pt x="2329398" y="3435527"/>
                  <a:pt x="2339578" y="3445685"/>
                </a:cubicBezTo>
                <a:cubicBezTo>
                  <a:pt x="2344557" y="3450665"/>
                  <a:pt x="2348149" y="3456900"/>
                  <a:pt x="2349978" y="3463731"/>
                </a:cubicBezTo>
                <a:cubicBezTo>
                  <a:pt x="2355728" y="3485192"/>
                  <a:pt x="2342949" y="3507314"/>
                  <a:pt x="2321487" y="3513065"/>
                </a:cubicBezTo>
                <a:cubicBezTo>
                  <a:pt x="2307628" y="3516789"/>
                  <a:pt x="2292711" y="3512779"/>
                  <a:pt x="2282531" y="3502621"/>
                </a:cubicBezTo>
                <a:cubicBezTo>
                  <a:pt x="2277551" y="3497641"/>
                  <a:pt x="2273960" y="3491406"/>
                  <a:pt x="2272131" y="3484575"/>
                </a:cubicBezTo>
                <a:cubicBezTo>
                  <a:pt x="2266380" y="3463114"/>
                  <a:pt x="2279160" y="3440992"/>
                  <a:pt x="2300621" y="3435241"/>
                </a:cubicBezTo>
                <a:close/>
                <a:moveTo>
                  <a:pt x="1456076" y="3433236"/>
                </a:moveTo>
                <a:cubicBezTo>
                  <a:pt x="1463259" y="3435153"/>
                  <a:pt x="1469825" y="3438942"/>
                  <a:pt x="1475047" y="3444165"/>
                </a:cubicBezTo>
                <a:cubicBezTo>
                  <a:pt x="1485734" y="3454851"/>
                  <a:pt x="1489942" y="3470539"/>
                  <a:pt x="1486042" y="3485126"/>
                </a:cubicBezTo>
                <a:cubicBezTo>
                  <a:pt x="1483112" y="3496055"/>
                  <a:pt x="1476105" y="3505199"/>
                  <a:pt x="1466299" y="3510840"/>
                </a:cubicBezTo>
                <a:cubicBezTo>
                  <a:pt x="1456494" y="3516503"/>
                  <a:pt x="1445081" y="3518001"/>
                  <a:pt x="1434152" y="3515070"/>
                </a:cubicBezTo>
                <a:cubicBezTo>
                  <a:pt x="1426969" y="3513153"/>
                  <a:pt x="1420403" y="3509363"/>
                  <a:pt x="1415180" y="3504141"/>
                </a:cubicBezTo>
                <a:cubicBezTo>
                  <a:pt x="1404494" y="3493455"/>
                  <a:pt x="1400285" y="3477767"/>
                  <a:pt x="1404185" y="3463180"/>
                </a:cubicBezTo>
                <a:cubicBezTo>
                  <a:pt x="1410223" y="3440617"/>
                  <a:pt x="1433513" y="3427176"/>
                  <a:pt x="1456076" y="3433236"/>
                </a:cubicBezTo>
                <a:close/>
                <a:moveTo>
                  <a:pt x="2485994" y="3380657"/>
                </a:moveTo>
                <a:cubicBezTo>
                  <a:pt x="2493470" y="3382249"/>
                  <a:pt x="2500493" y="3385962"/>
                  <a:pt x="2506112" y="3391591"/>
                </a:cubicBezTo>
                <a:lnTo>
                  <a:pt x="2506112" y="3391569"/>
                </a:lnTo>
                <a:cubicBezTo>
                  <a:pt x="2510100" y="3395557"/>
                  <a:pt x="2513163" y="3400295"/>
                  <a:pt x="2515212" y="3405605"/>
                </a:cubicBezTo>
                <a:cubicBezTo>
                  <a:pt x="2523166" y="3426339"/>
                  <a:pt x="2512766" y="3449695"/>
                  <a:pt x="2492032" y="3457649"/>
                </a:cubicBezTo>
                <a:cubicBezTo>
                  <a:pt x="2477181" y="3463356"/>
                  <a:pt x="2460325" y="3459765"/>
                  <a:pt x="2449087" y="3448527"/>
                </a:cubicBezTo>
                <a:cubicBezTo>
                  <a:pt x="2445099" y="3444539"/>
                  <a:pt x="2442037" y="3439802"/>
                  <a:pt x="2439987" y="3434492"/>
                </a:cubicBezTo>
                <a:cubicBezTo>
                  <a:pt x="2432033" y="3413758"/>
                  <a:pt x="2442433" y="3390401"/>
                  <a:pt x="2463167" y="3382447"/>
                </a:cubicBezTo>
                <a:cubicBezTo>
                  <a:pt x="2470593" y="3379594"/>
                  <a:pt x="2478519" y="3379065"/>
                  <a:pt x="2485994" y="3380657"/>
                </a:cubicBezTo>
                <a:close/>
                <a:moveTo>
                  <a:pt x="1293971" y="3379957"/>
                </a:moveTo>
                <a:cubicBezTo>
                  <a:pt x="1299633" y="3382139"/>
                  <a:pt x="1304679" y="3385400"/>
                  <a:pt x="1308932" y="3389652"/>
                </a:cubicBezTo>
                <a:cubicBezTo>
                  <a:pt x="1320918" y="3401639"/>
                  <a:pt x="1324730" y="3419597"/>
                  <a:pt x="1318671" y="3435417"/>
                </a:cubicBezTo>
                <a:cubicBezTo>
                  <a:pt x="1310188" y="3457517"/>
                  <a:pt x="1285311" y="3468579"/>
                  <a:pt x="1263211" y="3460095"/>
                </a:cubicBezTo>
                <a:cubicBezTo>
                  <a:pt x="1257548" y="3457914"/>
                  <a:pt x="1252502" y="3454653"/>
                  <a:pt x="1248250" y="3450401"/>
                </a:cubicBezTo>
                <a:cubicBezTo>
                  <a:pt x="1236263" y="3438414"/>
                  <a:pt x="1232451" y="3420456"/>
                  <a:pt x="1238511" y="3404636"/>
                </a:cubicBezTo>
                <a:cubicBezTo>
                  <a:pt x="1246994" y="3382535"/>
                  <a:pt x="1271870" y="3371474"/>
                  <a:pt x="1293971" y="3379957"/>
                </a:cubicBezTo>
                <a:close/>
                <a:moveTo>
                  <a:pt x="2882780" y="3354067"/>
                </a:moveTo>
                <a:cubicBezTo>
                  <a:pt x="2892651" y="3355098"/>
                  <a:pt x="2902175" y="3359389"/>
                  <a:pt x="2909534" y="3366759"/>
                </a:cubicBezTo>
                <a:cubicBezTo>
                  <a:pt x="2911716" y="3368940"/>
                  <a:pt x="2913699" y="3371386"/>
                  <a:pt x="2915418" y="3374008"/>
                </a:cubicBezTo>
                <a:cubicBezTo>
                  <a:pt x="2921874" y="3383968"/>
                  <a:pt x="2924077" y="3395844"/>
                  <a:pt x="2921609" y="3407456"/>
                </a:cubicBezTo>
                <a:cubicBezTo>
                  <a:pt x="2919141" y="3419068"/>
                  <a:pt x="2912311" y="3429027"/>
                  <a:pt x="2902351" y="3435483"/>
                </a:cubicBezTo>
                <a:cubicBezTo>
                  <a:pt x="2884856" y="3446831"/>
                  <a:pt x="2861478" y="3444407"/>
                  <a:pt x="2846759" y="3429666"/>
                </a:cubicBezTo>
                <a:cubicBezTo>
                  <a:pt x="2844578" y="3427485"/>
                  <a:pt x="2842595" y="3425039"/>
                  <a:pt x="2840876" y="3422417"/>
                </a:cubicBezTo>
                <a:cubicBezTo>
                  <a:pt x="2834420" y="3412458"/>
                  <a:pt x="2832217" y="3400581"/>
                  <a:pt x="2834685" y="3388969"/>
                </a:cubicBezTo>
                <a:cubicBezTo>
                  <a:pt x="2837152" y="3377357"/>
                  <a:pt x="2843983" y="3367398"/>
                  <a:pt x="2853942" y="3360942"/>
                </a:cubicBezTo>
                <a:cubicBezTo>
                  <a:pt x="2862690" y="3355268"/>
                  <a:pt x="2872908" y="3353037"/>
                  <a:pt x="2882780" y="3354067"/>
                </a:cubicBezTo>
                <a:close/>
                <a:moveTo>
                  <a:pt x="886692" y="3351484"/>
                </a:moveTo>
                <a:cubicBezTo>
                  <a:pt x="892746" y="3352607"/>
                  <a:pt x="898579" y="3354927"/>
                  <a:pt x="903901" y="3358386"/>
                </a:cubicBezTo>
                <a:cubicBezTo>
                  <a:pt x="906699" y="3360215"/>
                  <a:pt x="909321" y="3362308"/>
                  <a:pt x="911657" y="3364666"/>
                </a:cubicBezTo>
                <a:cubicBezTo>
                  <a:pt x="927389" y="3380398"/>
                  <a:pt x="929989" y="3405385"/>
                  <a:pt x="917870" y="3424069"/>
                </a:cubicBezTo>
                <a:cubicBezTo>
                  <a:pt x="910974" y="3434712"/>
                  <a:pt x="900331" y="3442005"/>
                  <a:pt x="887926" y="3444649"/>
                </a:cubicBezTo>
                <a:cubicBezTo>
                  <a:pt x="875521" y="3447294"/>
                  <a:pt x="862829" y="3444936"/>
                  <a:pt x="852187" y="3438017"/>
                </a:cubicBezTo>
                <a:cubicBezTo>
                  <a:pt x="849388" y="3436188"/>
                  <a:pt x="846766" y="3434095"/>
                  <a:pt x="844431" y="3431737"/>
                </a:cubicBezTo>
                <a:cubicBezTo>
                  <a:pt x="828698" y="3416005"/>
                  <a:pt x="826098" y="3391018"/>
                  <a:pt x="838217" y="3372333"/>
                </a:cubicBezTo>
                <a:cubicBezTo>
                  <a:pt x="845114" y="3361691"/>
                  <a:pt x="855756" y="3354398"/>
                  <a:pt x="868161" y="3351754"/>
                </a:cubicBezTo>
                <a:cubicBezTo>
                  <a:pt x="874364" y="3350432"/>
                  <a:pt x="880638" y="3350360"/>
                  <a:pt x="886692" y="3351484"/>
                </a:cubicBezTo>
                <a:close/>
                <a:moveTo>
                  <a:pt x="1954554" y="3317711"/>
                </a:moveTo>
                <a:cubicBezTo>
                  <a:pt x="1964668" y="3317182"/>
                  <a:pt x="1974605" y="3320994"/>
                  <a:pt x="1981766" y="3328155"/>
                </a:cubicBezTo>
                <a:lnTo>
                  <a:pt x="1981788" y="3328155"/>
                </a:lnTo>
                <a:cubicBezTo>
                  <a:pt x="1988046" y="3334413"/>
                  <a:pt x="1991769" y="3342741"/>
                  <a:pt x="1992232" y="3351599"/>
                </a:cubicBezTo>
                <a:cubicBezTo>
                  <a:pt x="1993268" y="3371320"/>
                  <a:pt x="1978064" y="3388220"/>
                  <a:pt x="1958322" y="3389255"/>
                </a:cubicBezTo>
                <a:cubicBezTo>
                  <a:pt x="1948208" y="3389784"/>
                  <a:pt x="1938271" y="3385972"/>
                  <a:pt x="1931109" y="3378811"/>
                </a:cubicBezTo>
                <a:cubicBezTo>
                  <a:pt x="1924852" y="3372553"/>
                  <a:pt x="1921128" y="3364225"/>
                  <a:pt x="1920665" y="3355367"/>
                </a:cubicBezTo>
                <a:cubicBezTo>
                  <a:pt x="1920159" y="3345804"/>
                  <a:pt x="1923420" y="3336638"/>
                  <a:pt x="1929810" y="3329521"/>
                </a:cubicBezTo>
                <a:cubicBezTo>
                  <a:pt x="1936221" y="3322404"/>
                  <a:pt x="1944991" y="3318217"/>
                  <a:pt x="1954554" y="3317711"/>
                </a:cubicBezTo>
                <a:close/>
                <a:moveTo>
                  <a:pt x="1801615" y="3317666"/>
                </a:moveTo>
                <a:cubicBezTo>
                  <a:pt x="1810473" y="3318129"/>
                  <a:pt x="1818802" y="3321830"/>
                  <a:pt x="1825059" y="3328110"/>
                </a:cubicBezTo>
                <a:lnTo>
                  <a:pt x="1825059" y="3328132"/>
                </a:lnTo>
                <a:cubicBezTo>
                  <a:pt x="1832242" y="3335315"/>
                  <a:pt x="1836032" y="3345231"/>
                  <a:pt x="1835504" y="3355344"/>
                </a:cubicBezTo>
                <a:cubicBezTo>
                  <a:pt x="1834997" y="3364907"/>
                  <a:pt x="1830810" y="3373699"/>
                  <a:pt x="1823693" y="3380089"/>
                </a:cubicBezTo>
                <a:cubicBezTo>
                  <a:pt x="1816576" y="3386501"/>
                  <a:pt x="1807410" y="3389740"/>
                  <a:pt x="1797847" y="3389233"/>
                </a:cubicBezTo>
                <a:cubicBezTo>
                  <a:pt x="1788990" y="3388770"/>
                  <a:pt x="1780661" y="3385068"/>
                  <a:pt x="1774403" y="3378789"/>
                </a:cubicBezTo>
                <a:cubicBezTo>
                  <a:pt x="1767220" y="3371606"/>
                  <a:pt x="1763430" y="3361690"/>
                  <a:pt x="1763959" y="3351576"/>
                </a:cubicBezTo>
                <a:cubicBezTo>
                  <a:pt x="1764994" y="3331856"/>
                  <a:pt x="1781873" y="3316630"/>
                  <a:pt x="1801615" y="3317666"/>
                </a:cubicBezTo>
                <a:close/>
                <a:moveTo>
                  <a:pt x="2643874" y="3308983"/>
                </a:moveTo>
                <a:cubicBezTo>
                  <a:pt x="2652071" y="3310280"/>
                  <a:pt x="2659866" y="3314119"/>
                  <a:pt x="2666057" y="3320311"/>
                </a:cubicBezTo>
                <a:cubicBezTo>
                  <a:pt x="2669032" y="3323285"/>
                  <a:pt x="2671522" y="3326723"/>
                  <a:pt x="2673461" y="3330512"/>
                </a:cubicBezTo>
                <a:cubicBezTo>
                  <a:pt x="2683552" y="3350299"/>
                  <a:pt x="2675642" y="3374625"/>
                  <a:pt x="2655855" y="3384694"/>
                </a:cubicBezTo>
                <a:cubicBezTo>
                  <a:pt x="2640255" y="3392648"/>
                  <a:pt x="2621460" y="3389674"/>
                  <a:pt x="2609077" y="3377291"/>
                </a:cubicBezTo>
                <a:cubicBezTo>
                  <a:pt x="2606102" y="3374316"/>
                  <a:pt x="2603612" y="3370879"/>
                  <a:pt x="2601673" y="3367089"/>
                </a:cubicBezTo>
                <a:cubicBezTo>
                  <a:pt x="2591582" y="3347302"/>
                  <a:pt x="2599492" y="3322977"/>
                  <a:pt x="2619279" y="3312907"/>
                </a:cubicBezTo>
                <a:cubicBezTo>
                  <a:pt x="2627079" y="3308930"/>
                  <a:pt x="2635678" y="3307685"/>
                  <a:pt x="2643874" y="3308983"/>
                </a:cubicBezTo>
                <a:close/>
                <a:moveTo>
                  <a:pt x="1105292" y="3307848"/>
                </a:moveTo>
                <a:cubicBezTo>
                  <a:pt x="1115791" y="3304436"/>
                  <a:pt x="1127591" y="3305019"/>
                  <a:pt x="1138189" y="3310417"/>
                </a:cubicBezTo>
                <a:cubicBezTo>
                  <a:pt x="1142244" y="3312488"/>
                  <a:pt x="1145923" y="3315155"/>
                  <a:pt x="1149118" y="3318350"/>
                </a:cubicBezTo>
                <a:lnTo>
                  <a:pt x="1149118" y="3318328"/>
                </a:lnTo>
                <a:cubicBezTo>
                  <a:pt x="1162361" y="3331570"/>
                  <a:pt x="1165534" y="3351687"/>
                  <a:pt x="1157028" y="3368389"/>
                </a:cubicBezTo>
                <a:cubicBezTo>
                  <a:pt x="1151806" y="3378657"/>
                  <a:pt x="1142883" y="3386259"/>
                  <a:pt x="1131932" y="3389828"/>
                </a:cubicBezTo>
                <a:cubicBezTo>
                  <a:pt x="1120981" y="3393398"/>
                  <a:pt x="1109303" y="3392472"/>
                  <a:pt x="1099035" y="3387250"/>
                </a:cubicBezTo>
                <a:cubicBezTo>
                  <a:pt x="1094980" y="3385179"/>
                  <a:pt x="1091301" y="3382513"/>
                  <a:pt x="1088106" y="3379318"/>
                </a:cubicBezTo>
                <a:cubicBezTo>
                  <a:pt x="1074863" y="3366076"/>
                  <a:pt x="1071690" y="3345958"/>
                  <a:pt x="1080195" y="3329256"/>
                </a:cubicBezTo>
                <a:cubicBezTo>
                  <a:pt x="1085594" y="3318669"/>
                  <a:pt x="1094793" y="3311261"/>
                  <a:pt x="1105292" y="3307848"/>
                </a:cubicBezTo>
                <a:close/>
                <a:moveTo>
                  <a:pt x="2106721" y="3301713"/>
                </a:moveTo>
                <a:cubicBezTo>
                  <a:pt x="2118003" y="3299929"/>
                  <a:pt x="2129593" y="3303697"/>
                  <a:pt x="2137679" y="3311783"/>
                </a:cubicBezTo>
                <a:cubicBezTo>
                  <a:pt x="2143055" y="3317159"/>
                  <a:pt x="2146515" y="3323968"/>
                  <a:pt x="2147705" y="3331482"/>
                </a:cubicBezTo>
                <a:cubicBezTo>
                  <a:pt x="2149203" y="3340934"/>
                  <a:pt x="2146933" y="3350409"/>
                  <a:pt x="2141293" y="3358143"/>
                </a:cubicBezTo>
                <a:cubicBezTo>
                  <a:pt x="2135674" y="3365877"/>
                  <a:pt x="2127367" y="3370967"/>
                  <a:pt x="2117915" y="3372465"/>
                </a:cubicBezTo>
                <a:cubicBezTo>
                  <a:pt x="2106633" y="3374250"/>
                  <a:pt x="2095043" y="3370482"/>
                  <a:pt x="2086957" y="3362395"/>
                </a:cubicBezTo>
                <a:cubicBezTo>
                  <a:pt x="2081580" y="3357019"/>
                  <a:pt x="2078121" y="3350211"/>
                  <a:pt x="2076931" y="3342697"/>
                </a:cubicBezTo>
                <a:cubicBezTo>
                  <a:pt x="2073846" y="3323175"/>
                  <a:pt x="2087199" y="3304798"/>
                  <a:pt x="2106721" y="3301713"/>
                </a:cubicBezTo>
                <a:close/>
                <a:moveTo>
                  <a:pt x="1649646" y="3300678"/>
                </a:moveTo>
                <a:cubicBezTo>
                  <a:pt x="1657402" y="3301912"/>
                  <a:pt x="1664409" y="3305482"/>
                  <a:pt x="1669940" y="3311013"/>
                </a:cubicBezTo>
                <a:lnTo>
                  <a:pt x="1669940" y="3310990"/>
                </a:lnTo>
                <a:cubicBezTo>
                  <a:pt x="1678268" y="3319319"/>
                  <a:pt x="1682146" y="3331240"/>
                  <a:pt x="1680318" y="3342874"/>
                </a:cubicBezTo>
                <a:cubicBezTo>
                  <a:pt x="1677145" y="3362969"/>
                  <a:pt x="1658195" y="3376718"/>
                  <a:pt x="1638122" y="3373545"/>
                </a:cubicBezTo>
                <a:cubicBezTo>
                  <a:pt x="1630366" y="3372311"/>
                  <a:pt x="1623359" y="3368742"/>
                  <a:pt x="1617829" y="3363211"/>
                </a:cubicBezTo>
                <a:cubicBezTo>
                  <a:pt x="1609500" y="3354882"/>
                  <a:pt x="1605622" y="3342962"/>
                  <a:pt x="1607451" y="3331328"/>
                </a:cubicBezTo>
                <a:cubicBezTo>
                  <a:pt x="1608993" y="3321589"/>
                  <a:pt x="1614237" y="3313039"/>
                  <a:pt x="1622192" y="3307267"/>
                </a:cubicBezTo>
                <a:cubicBezTo>
                  <a:pt x="1630168" y="3301472"/>
                  <a:pt x="1639907" y="3299136"/>
                  <a:pt x="1649646" y="3300678"/>
                </a:cubicBezTo>
                <a:close/>
                <a:moveTo>
                  <a:pt x="2290971" y="3279195"/>
                </a:moveTo>
                <a:lnTo>
                  <a:pt x="2290993" y="3279217"/>
                </a:lnTo>
                <a:lnTo>
                  <a:pt x="2290979" y="3279209"/>
                </a:lnTo>
                <a:close/>
                <a:moveTo>
                  <a:pt x="2256355" y="3269919"/>
                </a:moveTo>
                <a:cubicBezTo>
                  <a:pt x="2262514" y="3268267"/>
                  <a:pt x="2268915" y="3268333"/>
                  <a:pt x="2274905" y="3269941"/>
                </a:cubicBezTo>
                <a:lnTo>
                  <a:pt x="2290979" y="3279209"/>
                </a:lnTo>
                <a:lnTo>
                  <a:pt x="2300203" y="3295236"/>
                </a:lnTo>
                <a:cubicBezTo>
                  <a:pt x="2302671" y="3304468"/>
                  <a:pt x="2301415" y="3314141"/>
                  <a:pt x="2296634" y="3322426"/>
                </a:cubicBezTo>
                <a:cubicBezTo>
                  <a:pt x="2291852" y="3330711"/>
                  <a:pt x="2284118" y="3336638"/>
                  <a:pt x="2274886" y="3339128"/>
                </a:cubicBezTo>
                <a:cubicBezTo>
                  <a:pt x="2262547" y="3342433"/>
                  <a:pt x="2249282" y="3338864"/>
                  <a:pt x="2240248" y="3329830"/>
                </a:cubicBezTo>
                <a:cubicBezTo>
                  <a:pt x="2235819" y="3325401"/>
                  <a:pt x="2232625" y="3319870"/>
                  <a:pt x="2231016" y="3313789"/>
                </a:cubicBezTo>
                <a:cubicBezTo>
                  <a:pt x="2225904" y="3294707"/>
                  <a:pt x="2237274" y="3275031"/>
                  <a:pt x="2256355" y="3269919"/>
                </a:cubicBezTo>
                <a:close/>
                <a:moveTo>
                  <a:pt x="1500320" y="3268112"/>
                </a:moveTo>
                <a:cubicBezTo>
                  <a:pt x="1506710" y="3269831"/>
                  <a:pt x="1512549" y="3273180"/>
                  <a:pt x="1517198" y="3277829"/>
                </a:cubicBezTo>
                <a:cubicBezTo>
                  <a:pt x="1526695" y="3287326"/>
                  <a:pt x="1530441" y="3301296"/>
                  <a:pt x="1526981" y="3314252"/>
                </a:cubicBezTo>
                <a:cubicBezTo>
                  <a:pt x="1521605" y="3334325"/>
                  <a:pt x="1500893" y="3346267"/>
                  <a:pt x="1480820" y="3340891"/>
                </a:cubicBezTo>
                <a:cubicBezTo>
                  <a:pt x="1474430" y="3339172"/>
                  <a:pt x="1468591" y="3335823"/>
                  <a:pt x="1463942" y="3331174"/>
                </a:cubicBezTo>
                <a:cubicBezTo>
                  <a:pt x="1454445" y="3321677"/>
                  <a:pt x="1450699" y="3307708"/>
                  <a:pt x="1454159" y="3294751"/>
                </a:cubicBezTo>
                <a:cubicBezTo>
                  <a:pt x="1456759" y="3285034"/>
                  <a:pt x="1462994" y="3276904"/>
                  <a:pt x="1471720" y="3271880"/>
                </a:cubicBezTo>
                <a:cubicBezTo>
                  <a:pt x="1480445" y="3266856"/>
                  <a:pt x="1490603" y="3265512"/>
                  <a:pt x="1500320" y="3268112"/>
                </a:cubicBezTo>
                <a:close/>
                <a:moveTo>
                  <a:pt x="3035971" y="3240831"/>
                </a:moveTo>
                <a:cubicBezTo>
                  <a:pt x="3046575" y="3241380"/>
                  <a:pt x="3056976" y="3245737"/>
                  <a:pt x="3065029" y="3253790"/>
                </a:cubicBezTo>
                <a:cubicBezTo>
                  <a:pt x="3066130" y="3254891"/>
                  <a:pt x="3067188" y="3256059"/>
                  <a:pt x="3068180" y="3257293"/>
                </a:cubicBezTo>
                <a:cubicBezTo>
                  <a:pt x="3075649" y="3266526"/>
                  <a:pt x="3079087" y="3278093"/>
                  <a:pt x="3077830" y="3289904"/>
                </a:cubicBezTo>
                <a:cubicBezTo>
                  <a:pt x="3076597" y="3301714"/>
                  <a:pt x="3070824" y="3312312"/>
                  <a:pt x="3061591" y="3319782"/>
                </a:cubicBezTo>
                <a:cubicBezTo>
                  <a:pt x="3043854" y="3334148"/>
                  <a:pt x="3018360" y="3332826"/>
                  <a:pt x="3002254" y="3316719"/>
                </a:cubicBezTo>
                <a:cubicBezTo>
                  <a:pt x="3001152" y="3315618"/>
                  <a:pt x="3000094" y="3314450"/>
                  <a:pt x="2999103" y="3313216"/>
                </a:cubicBezTo>
                <a:cubicBezTo>
                  <a:pt x="2991633" y="3303984"/>
                  <a:pt x="2988196" y="3292416"/>
                  <a:pt x="2989452" y="3280605"/>
                </a:cubicBezTo>
                <a:cubicBezTo>
                  <a:pt x="2990686" y="3268795"/>
                  <a:pt x="2996459" y="3258197"/>
                  <a:pt x="3005691" y="3250727"/>
                </a:cubicBezTo>
                <a:cubicBezTo>
                  <a:pt x="3014560" y="3243544"/>
                  <a:pt x="3025367" y="3240283"/>
                  <a:pt x="3035971" y="3240831"/>
                </a:cubicBezTo>
                <a:close/>
                <a:moveTo>
                  <a:pt x="717470" y="3236911"/>
                </a:moveTo>
                <a:cubicBezTo>
                  <a:pt x="730382" y="3235545"/>
                  <a:pt x="743052" y="3239313"/>
                  <a:pt x="753144" y="3247466"/>
                </a:cubicBezTo>
                <a:cubicBezTo>
                  <a:pt x="754488" y="3248545"/>
                  <a:pt x="755766" y="3249713"/>
                  <a:pt x="756977" y="3250903"/>
                </a:cubicBezTo>
                <a:lnTo>
                  <a:pt x="756955" y="3250925"/>
                </a:lnTo>
                <a:cubicBezTo>
                  <a:pt x="774561" y="3268530"/>
                  <a:pt x="776015" y="3296448"/>
                  <a:pt x="760305" y="3315837"/>
                </a:cubicBezTo>
                <a:cubicBezTo>
                  <a:pt x="743449" y="3336660"/>
                  <a:pt x="712777" y="3339877"/>
                  <a:pt x="691955" y="3323021"/>
                </a:cubicBezTo>
                <a:cubicBezTo>
                  <a:pt x="690611" y="3321941"/>
                  <a:pt x="689333" y="3320773"/>
                  <a:pt x="688121" y="3319583"/>
                </a:cubicBezTo>
                <a:cubicBezTo>
                  <a:pt x="670516" y="3301978"/>
                  <a:pt x="669061" y="3274061"/>
                  <a:pt x="684772" y="3254671"/>
                </a:cubicBezTo>
                <a:cubicBezTo>
                  <a:pt x="692946" y="3244579"/>
                  <a:pt x="704558" y="3238278"/>
                  <a:pt x="717470" y="3236911"/>
                </a:cubicBezTo>
                <a:close/>
                <a:moveTo>
                  <a:pt x="2793410" y="3221248"/>
                </a:moveTo>
                <a:cubicBezTo>
                  <a:pt x="2802361" y="3222182"/>
                  <a:pt x="2810999" y="3226071"/>
                  <a:pt x="2817675" y="3232747"/>
                </a:cubicBezTo>
                <a:cubicBezTo>
                  <a:pt x="2819658" y="3234730"/>
                  <a:pt x="2821442" y="3236955"/>
                  <a:pt x="2823007" y="3239335"/>
                </a:cubicBezTo>
                <a:cubicBezTo>
                  <a:pt x="2828868" y="3248369"/>
                  <a:pt x="2830873" y="3259121"/>
                  <a:pt x="2828625" y="3269654"/>
                </a:cubicBezTo>
                <a:cubicBezTo>
                  <a:pt x="2826378" y="3280186"/>
                  <a:pt x="2820186" y="3289198"/>
                  <a:pt x="2811152" y="3295059"/>
                </a:cubicBezTo>
                <a:cubicBezTo>
                  <a:pt x="2795288" y="3305349"/>
                  <a:pt x="2774091" y="3303146"/>
                  <a:pt x="2760738" y="3289793"/>
                </a:cubicBezTo>
                <a:cubicBezTo>
                  <a:pt x="2758755" y="3287810"/>
                  <a:pt x="2756970" y="3285584"/>
                  <a:pt x="2755406" y="3283205"/>
                </a:cubicBezTo>
                <a:cubicBezTo>
                  <a:pt x="2749545" y="3274171"/>
                  <a:pt x="2747540" y="3263418"/>
                  <a:pt x="2749787" y="3252886"/>
                </a:cubicBezTo>
                <a:cubicBezTo>
                  <a:pt x="2752035" y="3242354"/>
                  <a:pt x="2758227" y="3233342"/>
                  <a:pt x="2767260" y="3227481"/>
                </a:cubicBezTo>
                <a:cubicBezTo>
                  <a:pt x="2775192" y="3222336"/>
                  <a:pt x="2784458" y="3220314"/>
                  <a:pt x="2793410" y="3221248"/>
                </a:cubicBezTo>
                <a:close/>
                <a:moveTo>
                  <a:pt x="2422124" y="3221047"/>
                </a:moveTo>
                <a:cubicBezTo>
                  <a:pt x="2428772" y="3222462"/>
                  <a:pt x="2435019" y="3225762"/>
                  <a:pt x="2440010" y="3230763"/>
                </a:cubicBezTo>
                <a:cubicBezTo>
                  <a:pt x="2443557" y="3234311"/>
                  <a:pt x="2446289" y="3238520"/>
                  <a:pt x="2448096" y="3243257"/>
                </a:cubicBezTo>
                <a:cubicBezTo>
                  <a:pt x="2451533" y="3252181"/>
                  <a:pt x="2451269" y="3261920"/>
                  <a:pt x="2447369" y="3270667"/>
                </a:cubicBezTo>
                <a:cubicBezTo>
                  <a:pt x="2443469" y="3279415"/>
                  <a:pt x="2436418" y="3286113"/>
                  <a:pt x="2427472" y="3289551"/>
                </a:cubicBezTo>
                <a:cubicBezTo>
                  <a:pt x="2414274" y="3294618"/>
                  <a:pt x="2399269" y="3291423"/>
                  <a:pt x="2389287" y="3281420"/>
                </a:cubicBezTo>
                <a:cubicBezTo>
                  <a:pt x="2385740" y="3277872"/>
                  <a:pt x="2383007" y="3273664"/>
                  <a:pt x="2381200" y="3268926"/>
                </a:cubicBezTo>
                <a:cubicBezTo>
                  <a:pt x="2377763" y="3260003"/>
                  <a:pt x="2378028" y="3250264"/>
                  <a:pt x="2381928" y="3241516"/>
                </a:cubicBezTo>
                <a:cubicBezTo>
                  <a:pt x="2385828" y="3232769"/>
                  <a:pt x="2392879" y="3226070"/>
                  <a:pt x="2401825" y="3222633"/>
                </a:cubicBezTo>
                <a:cubicBezTo>
                  <a:pt x="2408424" y="3220099"/>
                  <a:pt x="2415475" y="3219631"/>
                  <a:pt x="2422124" y="3221047"/>
                </a:cubicBezTo>
                <a:close/>
                <a:moveTo>
                  <a:pt x="1355203" y="3220452"/>
                </a:moveTo>
                <a:cubicBezTo>
                  <a:pt x="1360249" y="3222391"/>
                  <a:pt x="1364722" y="3225299"/>
                  <a:pt x="1368512" y="3229067"/>
                </a:cubicBezTo>
                <a:cubicBezTo>
                  <a:pt x="1379176" y="3239732"/>
                  <a:pt x="1382570" y="3255706"/>
                  <a:pt x="1377171" y="3269764"/>
                </a:cubicBezTo>
                <a:cubicBezTo>
                  <a:pt x="1369636" y="3289419"/>
                  <a:pt x="1347491" y="3299268"/>
                  <a:pt x="1327837" y="3291732"/>
                </a:cubicBezTo>
                <a:cubicBezTo>
                  <a:pt x="1322791" y="3289793"/>
                  <a:pt x="1318318" y="3286885"/>
                  <a:pt x="1314528" y="3283117"/>
                </a:cubicBezTo>
                <a:cubicBezTo>
                  <a:pt x="1303864" y="3272452"/>
                  <a:pt x="1300471" y="3256478"/>
                  <a:pt x="1305869" y="3242420"/>
                </a:cubicBezTo>
                <a:cubicBezTo>
                  <a:pt x="1309527" y="3232901"/>
                  <a:pt x="1316666" y="3225366"/>
                  <a:pt x="1325986" y="3221223"/>
                </a:cubicBezTo>
                <a:cubicBezTo>
                  <a:pt x="1335307" y="3217081"/>
                  <a:pt x="1345685" y="3216794"/>
                  <a:pt x="1355203" y="3220452"/>
                </a:cubicBezTo>
                <a:close/>
                <a:moveTo>
                  <a:pt x="958041" y="3219160"/>
                </a:moveTo>
                <a:cubicBezTo>
                  <a:pt x="968830" y="3216866"/>
                  <a:pt x="980492" y="3218678"/>
                  <a:pt x="990451" y="3225145"/>
                </a:cubicBezTo>
                <a:cubicBezTo>
                  <a:pt x="992985" y="3226797"/>
                  <a:pt x="995364" y="3228714"/>
                  <a:pt x="997480" y="3230830"/>
                </a:cubicBezTo>
                <a:lnTo>
                  <a:pt x="997458" y="3230830"/>
                </a:lnTo>
                <a:cubicBezTo>
                  <a:pt x="1011736" y="3245108"/>
                  <a:pt x="1014093" y="3267759"/>
                  <a:pt x="1003076" y="3284703"/>
                </a:cubicBezTo>
                <a:cubicBezTo>
                  <a:pt x="990142" y="3304622"/>
                  <a:pt x="963415" y="3310307"/>
                  <a:pt x="943518" y="3297373"/>
                </a:cubicBezTo>
                <a:cubicBezTo>
                  <a:pt x="940984" y="3295720"/>
                  <a:pt x="938604" y="3293803"/>
                  <a:pt x="936489" y="3291688"/>
                </a:cubicBezTo>
                <a:cubicBezTo>
                  <a:pt x="922211" y="3277410"/>
                  <a:pt x="919853" y="3254759"/>
                  <a:pt x="930870" y="3237814"/>
                </a:cubicBezTo>
                <a:cubicBezTo>
                  <a:pt x="937337" y="3227855"/>
                  <a:pt x="947253" y="3221455"/>
                  <a:pt x="958041" y="3219160"/>
                </a:cubicBezTo>
                <a:close/>
                <a:moveTo>
                  <a:pt x="2563447" y="3156939"/>
                </a:moveTo>
                <a:cubicBezTo>
                  <a:pt x="2570738" y="3158090"/>
                  <a:pt x="2577667" y="3161500"/>
                  <a:pt x="2583165" y="3166997"/>
                </a:cubicBezTo>
                <a:cubicBezTo>
                  <a:pt x="2585809" y="3169641"/>
                  <a:pt x="2588035" y="3172704"/>
                  <a:pt x="2589753" y="3176075"/>
                </a:cubicBezTo>
                <a:cubicBezTo>
                  <a:pt x="2598721" y="3193680"/>
                  <a:pt x="2591692" y="3215296"/>
                  <a:pt x="2574087" y="3224264"/>
                </a:cubicBezTo>
                <a:cubicBezTo>
                  <a:pt x="2560206" y="3231337"/>
                  <a:pt x="2543482" y="3228693"/>
                  <a:pt x="2532487" y="3217697"/>
                </a:cubicBezTo>
                <a:cubicBezTo>
                  <a:pt x="2529843" y="3215053"/>
                  <a:pt x="2527617" y="3211991"/>
                  <a:pt x="2525898" y="3208619"/>
                </a:cubicBezTo>
                <a:cubicBezTo>
                  <a:pt x="2516931" y="3191014"/>
                  <a:pt x="2523959" y="3169399"/>
                  <a:pt x="2541565" y="3160431"/>
                </a:cubicBezTo>
                <a:cubicBezTo>
                  <a:pt x="2548506" y="3156895"/>
                  <a:pt x="2556157" y="3155787"/>
                  <a:pt x="2563447" y="3156939"/>
                </a:cubicBezTo>
                <a:close/>
                <a:moveTo>
                  <a:pt x="1186533" y="3155848"/>
                </a:moveTo>
                <a:cubicBezTo>
                  <a:pt x="1196272" y="3152675"/>
                  <a:pt x="1206672" y="3153490"/>
                  <a:pt x="1215794" y="3158161"/>
                </a:cubicBezTo>
                <a:cubicBezTo>
                  <a:pt x="1219408" y="3160012"/>
                  <a:pt x="1222669" y="3162370"/>
                  <a:pt x="1225511" y="3165212"/>
                </a:cubicBezTo>
                <a:lnTo>
                  <a:pt x="1225489" y="3165212"/>
                </a:lnTo>
                <a:cubicBezTo>
                  <a:pt x="1237277" y="3177000"/>
                  <a:pt x="1240098" y="3194892"/>
                  <a:pt x="1232540" y="3209743"/>
                </a:cubicBezTo>
                <a:cubicBezTo>
                  <a:pt x="1227891" y="3218865"/>
                  <a:pt x="1219958" y="3225652"/>
                  <a:pt x="1210219" y="3228802"/>
                </a:cubicBezTo>
                <a:cubicBezTo>
                  <a:pt x="1200480" y="3231975"/>
                  <a:pt x="1190080" y="3231160"/>
                  <a:pt x="1180958" y="3226489"/>
                </a:cubicBezTo>
                <a:cubicBezTo>
                  <a:pt x="1177345" y="3224638"/>
                  <a:pt x="1174083" y="3222280"/>
                  <a:pt x="1171241" y="3219438"/>
                </a:cubicBezTo>
                <a:cubicBezTo>
                  <a:pt x="1159453" y="3207650"/>
                  <a:pt x="1156632" y="3189758"/>
                  <a:pt x="1164212" y="3174907"/>
                </a:cubicBezTo>
                <a:cubicBezTo>
                  <a:pt x="1168861" y="3165785"/>
                  <a:pt x="1176794" y="3158999"/>
                  <a:pt x="1186533" y="3155848"/>
                </a:cubicBezTo>
                <a:close/>
                <a:moveTo>
                  <a:pt x="1946026" y="3154834"/>
                </a:moveTo>
                <a:cubicBezTo>
                  <a:pt x="1954950" y="3154371"/>
                  <a:pt x="1963698" y="3157721"/>
                  <a:pt x="1970022" y="3164044"/>
                </a:cubicBezTo>
                <a:cubicBezTo>
                  <a:pt x="1975552" y="3169575"/>
                  <a:pt x="1978813" y="3176913"/>
                  <a:pt x="1979210" y="3184712"/>
                </a:cubicBezTo>
                <a:cubicBezTo>
                  <a:pt x="1980113" y="3202097"/>
                  <a:pt x="1966717" y="3216992"/>
                  <a:pt x="1949332" y="3217896"/>
                </a:cubicBezTo>
                <a:cubicBezTo>
                  <a:pt x="1940408" y="3218359"/>
                  <a:pt x="1931660" y="3215009"/>
                  <a:pt x="1925336" y="3208686"/>
                </a:cubicBezTo>
                <a:cubicBezTo>
                  <a:pt x="1919806" y="3203155"/>
                  <a:pt x="1916545" y="3195818"/>
                  <a:pt x="1916148" y="3188018"/>
                </a:cubicBezTo>
                <a:cubicBezTo>
                  <a:pt x="1915708" y="3179601"/>
                  <a:pt x="1918572" y="3171514"/>
                  <a:pt x="1924213" y="3165234"/>
                </a:cubicBezTo>
                <a:cubicBezTo>
                  <a:pt x="1929853" y="3158977"/>
                  <a:pt x="1937609" y="3155275"/>
                  <a:pt x="1946026" y="3154834"/>
                </a:cubicBezTo>
                <a:close/>
                <a:moveTo>
                  <a:pt x="1810143" y="3154834"/>
                </a:moveTo>
                <a:cubicBezTo>
                  <a:pt x="1817943" y="3155253"/>
                  <a:pt x="1825280" y="3158514"/>
                  <a:pt x="1830811" y="3164022"/>
                </a:cubicBezTo>
                <a:cubicBezTo>
                  <a:pt x="1837134" y="3170346"/>
                  <a:pt x="1840484" y="3179094"/>
                  <a:pt x="1840021" y="3188017"/>
                </a:cubicBezTo>
                <a:cubicBezTo>
                  <a:pt x="1839580" y="3196435"/>
                  <a:pt x="1835879" y="3204190"/>
                  <a:pt x="1829621" y="3209831"/>
                </a:cubicBezTo>
                <a:cubicBezTo>
                  <a:pt x="1823341" y="3215472"/>
                  <a:pt x="1815255" y="3218336"/>
                  <a:pt x="1806838" y="3217896"/>
                </a:cubicBezTo>
                <a:cubicBezTo>
                  <a:pt x="1799037" y="3217477"/>
                  <a:pt x="1791700" y="3214216"/>
                  <a:pt x="1786170" y="3208708"/>
                </a:cubicBezTo>
                <a:cubicBezTo>
                  <a:pt x="1779846" y="3202384"/>
                  <a:pt x="1776497" y="3193636"/>
                  <a:pt x="1776959" y="3184712"/>
                </a:cubicBezTo>
                <a:cubicBezTo>
                  <a:pt x="1777400" y="3176295"/>
                  <a:pt x="1781102" y="3168539"/>
                  <a:pt x="1787359" y="3162899"/>
                </a:cubicBezTo>
                <a:cubicBezTo>
                  <a:pt x="1793617" y="3157258"/>
                  <a:pt x="1801726" y="3154393"/>
                  <a:pt x="1810143" y="3154834"/>
                </a:cubicBezTo>
                <a:close/>
                <a:moveTo>
                  <a:pt x="2081206" y="3140622"/>
                </a:moveTo>
                <a:cubicBezTo>
                  <a:pt x="2091165" y="3139036"/>
                  <a:pt x="2101367" y="3142363"/>
                  <a:pt x="2108484" y="3149502"/>
                </a:cubicBezTo>
                <a:cubicBezTo>
                  <a:pt x="2113221" y="3154239"/>
                  <a:pt x="2116262" y="3160232"/>
                  <a:pt x="2117319" y="3166865"/>
                </a:cubicBezTo>
                <a:cubicBezTo>
                  <a:pt x="2118642" y="3175194"/>
                  <a:pt x="2116636" y="3183544"/>
                  <a:pt x="2111679" y="3190375"/>
                </a:cubicBezTo>
                <a:cubicBezTo>
                  <a:pt x="2106721" y="3197206"/>
                  <a:pt x="2099406" y="3201679"/>
                  <a:pt x="2091077" y="3203001"/>
                </a:cubicBezTo>
                <a:cubicBezTo>
                  <a:pt x="2081117" y="3204587"/>
                  <a:pt x="2070916" y="3201260"/>
                  <a:pt x="2063799" y="3194121"/>
                </a:cubicBezTo>
                <a:cubicBezTo>
                  <a:pt x="2059061" y="3189383"/>
                  <a:pt x="2056021" y="3183390"/>
                  <a:pt x="2054963" y="3176758"/>
                </a:cubicBezTo>
                <a:cubicBezTo>
                  <a:pt x="2053641" y="3168429"/>
                  <a:pt x="2055646" y="3160078"/>
                  <a:pt x="2060604" y="3153247"/>
                </a:cubicBezTo>
                <a:cubicBezTo>
                  <a:pt x="2065561" y="3146417"/>
                  <a:pt x="2072877" y="3141944"/>
                  <a:pt x="2081206" y="3140622"/>
                </a:cubicBezTo>
                <a:close/>
                <a:moveTo>
                  <a:pt x="1675139" y="3139697"/>
                </a:moveTo>
                <a:cubicBezTo>
                  <a:pt x="1681970" y="3140776"/>
                  <a:pt x="1688161" y="3143927"/>
                  <a:pt x="1693031" y="3148797"/>
                </a:cubicBezTo>
                <a:cubicBezTo>
                  <a:pt x="1700368" y="3156134"/>
                  <a:pt x="1703805" y="3166644"/>
                  <a:pt x="1702175" y="3176890"/>
                </a:cubicBezTo>
                <a:cubicBezTo>
                  <a:pt x="1699377" y="3194606"/>
                  <a:pt x="1682675" y="3206724"/>
                  <a:pt x="1664981" y="3203926"/>
                </a:cubicBezTo>
                <a:cubicBezTo>
                  <a:pt x="1658151" y="3202846"/>
                  <a:pt x="1651959" y="3199696"/>
                  <a:pt x="1647090" y="3194826"/>
                </a:cubicBezTo>
                <a:cubicBezTo>
                  <a:pt x="1639752" y="3187489"/>
                  <a:pt x="1636315" y="3176978"/>
                  <a:pt x="1637945" y="3166732"/>
                </a:cubicBezTo>
                <a:cubicBezTo>
                  <a:pt x="1640744" y="3149017"/>
                  <a:pt x="1657446" y="3136898"/>
                  <a:pt x="1675139" y="3139697"/>
                </a:cubicBezTo>
                <a:close/>
                <a:moveTo>
                  <a:pt x="2932973" y="3118062"/>
                </a:moveTo>
                <a:cubicBezTo>
                  <a:pt x="2942591" y="3118561"/>
                  <a:pt x="2952026" y="3122510"/>
                  <a:pt x="2959331" y="3129803"/>
                </a:cubicBezTo>
                <a:cubicBezTo>
                  <a:pt x="2960323" y="3130795"/>
                  <a:pt x="2961292" y="3131875"/>
                  <a:pt x="2962196" y="3132976"/>
                </a:cubicBezTo>
                <a:cubicBezTo>
                  <a:pt x="2968960" y="3141349"/>
                  <a:pt x="2972089" y="3151838"/>
                  <a:pt x="2970943" y="3162546"/>
                </a:cubicBezTo>
                <a:cubicBezTo>
                  <a:pt x="2969819" y="3173255"/>
                  <a:pt x="2964597" y="3182884"/>
                  <a:pt x="2956224" y="3189648"/>
                </a:cubicBezTo>
                <a:cubicBezTo>
                  <a:pt x="2940161" y="3202670"/>
                  <a:pt x="2917026" y="3201458"/>
                  <a:pt x="2902417" y="3186872"/>
                </a:cubicBezTo>
                <a:cubicBezTo>
                  <a:pt x="2901426" y="3185880"/>
                  <a:pt x="2900456" y="3184800"/>
                  <a:pt x="2899552" y="3183699"/>
                </a:cubicBezTo>
                <a:cubicBezTo>
                  <a:pt x="2892788" y="3175326"/>
                  <a:pt x="2889659" y="3164837"/>
                  <a:pt x="2890805" y="3154129"/>
                </a:cubicBezTo>
                <a:cubicBezTo>
                  <a:pt x="2891929" y="3143420"/>
                  <a:pt x="2897151" y="3133791"/>
                  <a:pt x="2905524" y="3127027"/>
                </a:cubicBezTo>
                <a:cubicBezTo>
                  <a:pt x="2913556" y="3120516"/>
                  <a:pt x="2923355" y="3117564"/>
                  <a:pt x="2932973" y="3118062"/>
                </a:cubicBezTo>
                <a:close/>
                <a:moveTo>
                  <a:pt x="820700" y="3114490"/>
                </a:moveTo>
                <a:cubicBezTo>
                  <a:pt x="832400" y="3113256"/>
                  <a:pt x="843902" y="3116671"/>
                  <a:pt x="853046" y="3124075"/>
                </a:cubicBezTo>
                <a:cubicBezTo>
                  <a:pt x="854258" y="3125045"/>
                  <a:pt x="855426" y="3126102"/>
                  <a:pt x="856528" y="3127204"/>
                </a:cubicBezTo>
                <a:cubicBezTo>
                  <a:pt x="872502" y="3143179"/>
                  <a:pt x="873824" y="3168496"/>
                  <a:pt x="859568" y="3186079"/>
                </a:cubicBezTo>
                <a:cubicBezTo>
                  <a:pt x="844277" y="3204962"/>
                  <a:pt x="816470" y="3207893"/>
                  <a:pt x="797564" y="3192601"/>
                </a:cubicBezTo>
                <a:cubicBezTo>
                  <a:pt x="796352" y="3191632"/>
                  <a:pt x="795185" y="3190574"/>
                  <a:pt x="794083" y="3189472"/>
                </a:cubicBezTo>
                <a:cubicBezTo>
                  <a:pt x="778108" y="3173498"/>
                  <a:pt x="776786" y="3148180"/>
                  <a:pt x="791042" y="3130597"/>
                </a:cubicBezTo>
                <a:cubicBezTo>
                  <a:pt x="798446" y="3121453"/>
                  <a:pt x="808978" y="3115724"/>
                  <a:pt x="820700" y="3114490"/>
                </a:cubicBezTo>
                <a:close/>
                <a:moveTo>
                  <a:pt x="2214138" y="3112353"/>
                </a:moveTo>
                <a:cubicBezTo>
                  <a:pt x="2225001" y="3109445"/>
                  <a:pt x="2236701" y="3112573"/>
                  <a:pt x="2244655" y="3120550"/>
                </a:cubicBezTo>
                <a:cubicBezTo>
                  <a:pt x="2248555" y="3124450"/>
                  <a:pt x="2251376" y="3129341"/>
                  <a:pt x="2252808" y="3134696"/>
                </a:cubicBezTo>
                <a:cubicBezTo>
                  <a:pt x="2254989" y="3142848"/>
                  <a:pt x="2253865" y="3151353"/>
                  <a:pt x="2249657" y="3158647"/>
                </a:cubicBezTo>
                <a:cubicBezTo>
                  <a:pt x="2245448" y="3165962"/>
                  <a:pt x="2238640" y="3171184"/>
                  <a:pt x="2230487" y="3173366"/>
                </a:cubicBezTo>
                <a:cubicBezTo>
                  <a:pt x="2219624" y="3176274"/>
                  <a:pt x="2207924" y="3173145"/>
                  <a:pt x="2199970" y="3165169"/>
                </a:cubicBezTo>
                <a:cubicBezTo>
                  <a:pt x="2196070" y="3161269"/>
                  <a:pt x="2193250" y="3156377"/>
                  <a:pt x="2191817" y="3151023"/>
                </a:cubicBezTo>
                <a:cubicBezTo>
                  <a:pt x="2187300" y="3134211"/>
                  <a:pt x="2197326" y="3116848"/>
                  <a:pt x="2214138" y="3112353"/>
                </a:cubicBezTo>
                <a:close/>
                <a:moveTo>
                  <a:pt x="3176456" y="3112231"/>
                </a:moveTo>
                <a:cubicBezTo>
                  <a:pt x="3187836" y="3112231"/>
                  <a:pt x="3199217" y="3116561"/>
                  <a:pt x="3207876" y="3125220"/>
                </a:cubicBezTo>
                <a:cubicBezTo>
                  <a:pt x="3225195" y="3142539"/>
                  <a:pt x="3225195" y="3170743"/>
                  <a:pt x="3207876" y="3188061"/>
                </a:cubicBezTo>
                <a:cubicBezTo>
                  <a:pt x="3190558" y="3205380"/>
                  <a:pt x="3162354" y="3205380"/>
                  <a:pt x="3145035" y="3188061"/>
                </a:cubicBezTo>
                <a:cubicBezTo>
                  <a:pt x="3127716" y="3170743"/>
                  <a:pt x="3127716" y="3142539"/>
                  <a:pt x="3145035" y="3125220"/>
                </a:cubicBezTo>
                <a:cubicBezTo>
                  <a:pt x="3153694" y="3116561"/>
                  <a:pt x="3165075" y="3112231"/>
                  <a:pt x="3176456" y="3112231"/>
                </a:cubicBezTo>
                <a:close/>
                <a:moveTo>
                  <a:pt x="1542494" y="3110789"/>
                </a:moveTo>
                <a:cubicBezTo>
                  <a:pt x="1548134" y="3112287"/>
                  <a:pt x="1553268" y="3115261"/>
                  <a:pt x="1557367" y="3119360"/>
                </a:cubicBezTo>
                <a:lnTo>
                  <a:pt x="1557367" y="3119338"/>
                </a:lnTo>
                <a:cubicBezTo>
                  <a:pt x="1565740" y="3127711"/>
                  <a:pt x="1569045" y="3140028"/>
                  <a:pt x="1565982" y="3151463"/>
                </a:cubicBezTo>
                <a:cubicBezTo>
                  <a:pt x="1563690" y="3160035"/>
                  <a:pt x="1558182" y="3167196"/>
                  <a:pt x="1550492" y="3171647"/>
                </a:cubicBezTo>
                <a:cubicBezTo>
                  <a:pt x="1542802" y="3176076"/>
                  <a:pt x="1533856" y="3177265"/>
                  <a:pt x="1525285" y="3174974"/>
                </a:cubicBezTo>
                <a:cubicBezTo>
                  <a:pt x="1519644" y="3173476"/>
                  <a:pt x="1514510" y="3170501"/>
                  <a:pt x="1510412" y="3166403"/>
                </a:cubicBezTo>
                <a:cubicBezTo>
                  <a:pt x="1502039" y="3158030"/>
                  <a:pt x="1498734" y="3145713"/>
                  <a:pt x="1501797" y="3134277"/>
                </a:cubicBezTo>
                <a:cubicBezTo>
                  <a:pt x="1506534" y="3116584"/>
                  <a:pt x="1524800" y="3106051"/>
                  <a:pt x="1542494" y="3110789"/>
                </a:cubicBezTo>
                <a:close/>
                <a:moveTo>
                  <a:pt x="579724" y="3106530"/>
                </a:moveTo>
                <a:cubicBezTo>
                  <a:pt x="592559" y="3106530"/>
                  <a:pt x="605394" y="3111416"/>
                  <a:pt x="615166" y="3121188"/>
                </a:cubicBezTo>
                <a:cubicBezTo>
                  <a:pt x="634710" y="3140732"/>
                  <a:pt x="634710" y="3172527"/>
                  <a:pt x="615166" y="3192072"/>
                </a:cubicBezTo>
                <a:cubicBezTo>
                  <a:pt x="595622" y="3211616"/>
                  <a:pt x="563826" y="3211616"/>
                  <a:pt x="544282" y="3192072"/>
                </a:cubicBezTo>
                <a:cubicBezTo>
                  <a:pt x="524738" y="3172527"/>
                  <a:pt x="524738" y="3140732"/>
                  <a:pt x="544282" y="3121188"/>
                </a:cubicBezTo>
                <a:cubicBezTo>
                  <a:pt x="554054" y="3111416"/>
                  <a:pt x="566889" y="3106530"/>
                  <a:pt x="579724" y="3106530"/>
                </a:cubicBezTo>
                <a:close/>
                <a:moveTo>
                  <a:pt x="2697307" y="3078404"/>
                </a:moveTo>
                <a:cubicBezTo>
                  <a:pt x="2705267" y="3079236"/>
                  <a:pt x="2712946" y="3082695"/>
                  <a:pt x="2718873" y="3088622"/>
                </a:cubicBezTo>
                <a:lnTo>
                  <a:pt x="2718873" y="3088600"/>
                </a:lnTo>
                <a:cubicBezTo>
                  <a:pt x="2720635" y="3090363"/>
                  <a:pt x="2722222" y="3092346"/>
                  <a:pt x="2723610" y="3094461"/>
                </a:cubicBezTo>
                <a:cubicBezTo>
                  <a:pt x="2728832" y="3102482"/>
                  <a:pt x="2730595" y="3112067"/>
                  <a:pt x="2728612" y="3121431"/>
                </a:cubicBezTo>
                <a:cubicBezTo>
                  <a:pt x="2726629" y="3130796"/>
                  <a:pt x="2721098" y="3138816"/>
                  <a:pt x="2713078" y="3144038"/>
                </a:cubicBezTo>
                <a:cubicBezTo>
                  <a:pt x="2698976" y="3153204"/>
                  <a:pt x="2680115" y="3151221"/>
                  <a:pt x="2668260" y="3139367"/>
                </a:cubicBezTo>
                <a:cubicBezTo>
                  <a:pt x="2666498" y="3137604"/>
                  <a:pt x="2664911" y="3135621"/>
                  <a:pt x="2663523" y="3133506"/>
                </a:cubicBezTo>
                <a:cubicBezTo>
                  <a:pt x="2652770" y="3116936"/>
                  <a:pt x="2657486" y="3094704"/>
                  <a:pt x="2674055" y="3083951"/>
                </a:cubicBezTo>
                <a:cubicBezTo>
                  <a:pt x="2681106" y="3079368"/>
                  <a:pt x="2689347" y="3077572"/>
                  <a:pt x="2697307" y="3078404"/>
                </a:cubicBezTo>
                <a:close/>
                <a:moveTo>
                  <a:pt x="1054675" y="3076509"/>
                </a:moveTo>
                <a:cubicBezTo>
                  <a:pt x="1064271" y="3074471"/>
                  <a:pt x="1074644" y="3076085"/>
                  <a:pt x="1083501" y="3081836"/>
                </a:cubicBezTo>
                <a:cubicBezTo>
                  <a:pt x="1085770" y="3083312"/>
                  <a:pt x="1087864" y="3085008"/>
                  <a:pt x="1089759" y="3086903"/>
                </a:cubicBezTo>
                <a:cubicBezTo>
                  <a:pt x="1102450" y="3099595"/>
                  <a:pt x="1104565" y="3119756"/>
                  <a:pt x="1094760" y="3134828"/>
                </a:cubicBezTo>
                <a:cubicBezTo>
                  <a:pt x="1089186" y="3143399"/>
                  <a:pt x="1080614" y="3149304"/>
                  <a:pt x="1070589" y="3151441"/>
                </a:cubicBezTo>
                <a:cubicBezTo>
                  <a:pt x="1060585" y="3153579"/>
                  <a:pt x="1050340" y="3151662"/>
                  <a:pt x="1041768" y="3146087"/>
                </a:cubicBezTo>
                <a:cubicBezTo>
                  <a:pt x="1039499" y="3144611"/>
                  <a:pt x="1037406" y="3142914"/>
                  <a:pt x="1035511" y="3141019"/>
                </a:cubicBezTo>
                <a:cubicBezTo>
                  <a:pt x="1022819" y="3128328"/>
                  <a:pt x="1020704" y="3108166"/>
                  <a:pt x="1030509" y="3093095"/>
                </a:cubicBezTo>
                <a:cubicBezTo>
                  <a:pt x="1036260" y="3084237"/>
                  <a:pt x="1045079" y="3078547"/>
                  <a:pt x="1054675" y="3076509"/>
                </a:cubicBezTo>
                <a:close/>
                <a:moveTo>
                  <a:pt x="2361281" y="3068975"/>
                </a:moveTo>
                <a:cubicBezTo>
                  <a:pt x="2367142" y="3070223"/>
                  <a:pt x="2372651" y="3073132"/>
                  <a:pt x="2377058" y="3077539"/>
                </a:cubicBezTo>
                <a:lnTo>
                  <a:pt x="2377036" y="3077539"/>
                </a:lnTo>
                <a:cubicBezTo>
                  <a:pt x="2380164" y="3080667"/>
                  <a:pt x="2382566" y="3084369"/>
                  <a:pt x="2384175" y="3088534"/>
                </a:cubicBezTo>
                <a:cubicBezTo>
                  <a:pt x="2390410" y="3104795"/>
                  <a:pt x="2382258" y="3123083"/>
                  <a:pt x="2366018" y="3129319"/>
                </a:cubicBezTo>
                <a:cubicBezTo>
                  <a:pt x="2354384" y="3133792"/>
                  <a:pt x="2341164" y="3130971"/>
                  <a:pt x="2332350" y="3122158"/>
                </a:cubicBezTo>
                <a:cubicBezTo>
                  <a:pt x="2329221" y="3119029"/>
                  <a:pt x="2326820" y="3115327"/>
                  <a:pt x="2325211" y="3111163"/>
                </a:cubicBezTo>
                <a:cubicBezTo>
                  <a:pt x="2322193" y="3103297"/>
                  <a:pt x="2322413" y="3094703"/>
                  <a:pt x="2325850" y="3087013"/>
                </a:cubicBezTo>
                <a:cubicBezTo>
                  <a:pt x="2329288" y="3079301"/>
                  <a:pt x="2335501" y="3073396"/>
                  <a:pt x="2343389" y="3070377"/>
                </a:cubicBezTo>
                <a:cubicBezTo>
                  <a:pt x="2349206" y="3068141"/>
                  <a:pt x="2355420" y="3067728"/>
                  <a:pt x="2361281" y="3068975"/>
                </a:cubicBezTo>
                <a:close/>
                <a:moveTo>
                  <a:pt x="1413550" y="3068417"/>
                </a:moveTo>
                <a:cubicBezTo>
                  <a:pt x="1418001" y="3070114"/>
                  <a:pt x="1421945" y="3072692"/>
                  <a:pt x="1425295" y="3076019"/>
                </a:cubicBezTo>
                <a:cubicBezTo>
                  <a:pt x="1434703" y="3085427"/>
                  <a:pt x="1437700" y="3099507"/>
                  <a:pt x="1432918" y="3111913"/>
                </a:cubicBezTo>
                <a:cubicBezTo>
                  <a:pt x="1426264" y="3129253"/>
                  <a:pt x="1406742" y="3137935"/>
                  <a:pt x="1389423" y="3131280"/>
                </a:cubicBezTo>
                <a:cubicBezTo>
                  <a:pt x="1384972" y="3129584"/>
                  <a:pt x="1381028" y="3127006"/>
                  <a:pt x="1377679" y="3123679"/>
                </a:cubicBezTo>
                <a:cubicBezTo>
                  <a:pt x="1368270" y="3114270"/>
                  <a:pt x="1365296" y="3100190"/>
                  <a:pt x="1370055" y="3087785"/>
                </a:cubicBezTo>
                <a:cubicBezTo>
                  <a:pt x="1376709" y="3070444"/>
                  <a:pt x="1396232" y="3061763"/>
                  <a:pt x="1413550" y="3068417"/>
                </a:cubicBezTo>
                <a:close/>
                <a:moveTo>
                  <a:pt x="2486834" y="3012017"/>
                </a:moveTo>
                <a:cubicBezTo>
                  <a:pt x="2493260" y="3013033"/>
                  <a:pt x="2499369" y="3016041"/>
                  <a:pt x="2504217" y="3020889"/>
                </a:cubicBezTo>
                <a:lnTo>
                  <a:pt x="2504194" y="3020889"/>
                </a:lnTo>
                <a:cubicBezTo>
                  <a:pt x="2506530" y="3023225"/>
                  <a:pt x="2508491" y="3025913"/>
                  <a:pt x="2510011" y="3028887"/>
                </a:cubicBezTo>
                <a:cubicBezTo>
                  <a:pt x="2517922" y="3044399"/>
                  <a:pt x="2511730" y="3063459"/>
                  <a:pt x="2496218" y="3071347"/>
                </a:cubicBezTo>
                <a:cubicBezTo>
                  <a:pt x="2483989" y="3077583"/>
                  <a:pt x="2469248" y="3075247"/>
                  <a:pt x="2459553" y="3065552"/>
                </a:cubicBezTo>
                <a:cubicBezTo>
                  <a:pt x="2457218" y="3063216"/>
                  <a:pt x="2455257" y="3060528"/>
                  <a:pt x="2453758" y="3057554"/>
                </a:cubicBezTo>
                <a:cubicBezTo>
                  <a:pt x="2449924" y="3050040"/>
                  <a:pt x="2449263" y="3041491"/>
                  <a:pt x="2451863" y="3033470"/>
                </a:cubicBezTo>
                <a:cubicBezTo>
                  <a:pt x="2454463" y="3025450"/>
                  <a:pt x="2460038" y="3018928"/>
                  <a:pt x="2467552" y="3015094"/>
                </a:cubicBezTo>
                <a:cubicBezTo>
                  <a:pt x="2473667" y="3011976"/>
                  <a:pt x="2480409" y="3011001"/>
                  <a:pt x="2486834" y="3012017"/>
                </a:cubicBezTo>
                <a:close/>
                <a:moveTo>
                  <a:pt x="1263878" y="3011078"/>
                </a:moveTo>
                <a:cubicBezTo>
                  <a:pt x="1272114" y="3008401"/>
                  <a:pt x="1281368" y="3008858"/>
                  <a:pt x="1289675" y="3013089"/>
                </a:cubicBezTo>
                <a:cubicBezTo>
                  <a:pt x="1292870" y="3014719"/>
                  <a:pt x="1295734" y="3016813"/>
                  <a:pt x="1298246" y="3019303"/>
                </a:cubicBezTo>
                <a:cubicBezTo>
                  <a:pt x="1308624" y="3029703"/>
                  <a:pt x="1311136" y="3045479"/>
                  <a:pt x="1304460" y="3058567"/>
                </a:cubicBezTo>
                <a:cubicBezTo>
                  <a:pt x="1300361" y="3066610"/>
                  <a:pt x="1293376" y="3072581"/>
                  <a:pt x="1284783" y="3075379"/>
                </a:cubicBezTo>
                <a:cubicBezTo>
                  <a:pt x="1276190" y="3078178"/>
                  <a:pt x="1267024" y="3077451"/>
                  <a:pt x="1258981" y="3073352"/>
                </a:cubicBezTo>
                <a:cubicBezTo>
                  <a:pt x="1255786" y="3071721"/>
                  <a:pt x="1252922" y="3069628"/>
                  <a:pt x="1250410" y="3067138"/>
                </a:cubicBezTo>
                <a:cubicBezTo>
                  <a:pt x="1240032" y="3056760"/>
                  <a:pt x="1237520" y="3040962"/>
                  <a:pt x="1244196" y="3027874"/>
                </a:cubicBezTo>
                <a:cubicBezTo>
                  <a:pt x="1248427" y="3019567"/>
                  <a:pt x="1255643" y="3013755"/>
                  <a:pt x="1263878" y="3011078"/>
                </a:cubicBezTo>
                <a:close/>
                <a:moveTo>
                  <a:pt x="3060997" y="3000910"/>
                </a:moveTo>
                <a:cubicBezTo>
                  <a:pt x="3071315" y="3000910"/>
                  <a:pt x="3081632" y="3004837"/>
                  <a:pt x="3089487" y="3012693"/>
                </a:cubicBezTo>
                <a:cubicBezTo>
                  <a:pt x="3105197" y="3028403"/>
                  <a:pt x="3105197" y="3053963"/>
                  <a:pt x="3089487" y="3069673"/>
                </a:cubicBezTo>
                <a:cubicBezTo>
                  <a:pt x="3073777" y="3085383"/>
                  <a:pt x="3048217" y="3085383"/>
                  <a:pt x="3032507" y="3069673"/>
                </a:cubicBezTo>
                <a:cubicBezTo>
                  <a:pt x="3016796" y="3053963"/>
                  <a:pt x="3016796" y="3028403"/>
                  <a:pt x="3032507" y="3012693"/>
                </a:cubicBezTo>
                <a:cubicBezTo>
                  <a:pt x="3040362" y="3004837"/>
                  <a:pt x="3050680" y="3000910"/>
                  <a:pt x="3060997" y="3000910"/>
                </a:cubicBezTo>
                <a:close/>
                <a:moveTo>
                  <a:pt x="695183" y="2995710"/>
                </a:moveTo>
                <a:cubicBezTo>
                  <a:pt x="706828" y="2995710"/>
                  <a:pt x="718473" y="3000144"/>
                  <a:pt x="727342" y="3009013"/>
                </a:cubicBezTo>
                <a:cubicBezTo>
                  <a:pt x="745079" y="3026751"/>
                  <a:pt x="745079" y="3055593"/>
                  <a:pt x="727342" y="3073331"/>
                </a:cubicBezTo>
                <a:cubicBezTo>
                  <a:pt x="709604" y="3091068"/>
                  <a:pt x="680762" y="3091068"/>
                  <a:pt x="663024" y="3073331"/>
                </a:cubicBezTo>
                <a:cubicBezTo>
                  <a:pt x="645287" y="3055593"/>
                  <a:pt x="645287" y="3026751"/>
                  <a:pt x="663024" y="3009013"/>
                </a:cubicBezTo>
                <a:cubicBezTo>
                  <a:pt x="671893" y="3000144"/>
                  <a:pt x="683538" y="2995710"/>
                  <a:pt x="695183" y="2995710"/>
                </a:cubicBezTo>
                <a:close/>
                <a:moveTo>
                  <a:pt x="2822237" y="2986058"/>
                </a:moveTo>
                <a:cubicBezTo>
                  <a:pt x="2830789" y="2986499"/>
                  <a:pt x="2839179" y="2990008"/>
                  <a:pt x="2845679" y="2996497"/>
                </a:cubicBezTo>
                <a:lnTo>
                  <a:pt x="2845657" y="2996497"/>
                </a:lnTo>
                <a:cubicBezTo>
                  <a:pt x="2846538" y="2997378"/>
                  <a:pt x="2847398" y="2998326"/>
                  <a:pt x="2848191" y="2999317"/>
                </a:cubicBezTo>
                <a:cubicBezTo>
                  <a:pt x="2860618" y="3014675"/>
                  <a:pt x="2858238" y="3037282"/>
                  <a:pt x="2842903" y="3049709"/>
                </a:cubicBezTo>
                <a:cubicBezTo>
                  <a:pt x="2828603" y="3061277"/>
                  <a:pt x="2808045" y="3060220"/>
                  <a:pt x="2795045" y="3047241"/>
                </a:cubicBezTo>
                <a:cubicBezTo>
                  <a:pt x="2794163" y="3046360"/>
                  <a:pt x="2793304" y="3045413"/>
                  <a:pt x="2792511" y="3044421"/>
                </a:cubicBezTo>
                <a:cubicBezTo>
                  <a:pt x="2786495" y="3036974"/>
                  <a:pt x="2783719" y="3027653"/>
                  <a:pt x="2784733" y="3018134"/>
                </a:cubicBezTo>
                <a:cubicBezTo>
                  <a:pt x="2785724" y="3008616"/>
                  <a:pt x="2790373" y="3000067"/>
                  <a:pt x="2797821" y="2994029"/>
                </a:cubicBezTo>
                <a:cubicBezTo>
                  <a:pt x="2804971" y="2988245"/>
                  <a:pt x="2813685" y="2985617"/>
                  <a:pt x="2822237" y="2986058"/>
                </a:cubicBezTo>
                <a:close/>
                <a:moveTo>
                  <a:pt x="931752" y="2982858"/>
                </a:moveTo>
                <a:cubicBezTo>
                  <a:pt x="942174" y="2981756"/>
                  <a:pt x="952398" y="2984797"/>
                  <a:pt x="960528" y="2991385"/>
                </a:cubicBezTo>
                <a:cubicBezTo>
                  <a:pt x="961608" y="2992267"/>
                  <a:pt x="962644" y="2993192"/>
                  <a:pt x="963613" y="2994162"/>
                </a:cubicBezTo>
                <a:cubicBezTo>
                  <a:pt x="977825" y="3008374"/>
                  <a:pt x="978993" y="3030893"/>
                  <a:pt x="966323" y="3046537"/>
                </a:cubicBezTo>
                <a:cubicBezTo>
                  <a:pt x="959735" y="3054689"/>
                  <a:pt x="950371" y="3059757"/>
                  <a:pt x="939948" y="3060859"/>
                </a:cubicBezTo>
                <a:cubicBezTo>
                  <a:pt x="929526" y="3061961"/>
                  <a:pt x="919302" y="3058920"/>
                  <a:pt x="911172" y="3052332"/>
                </a:cubicBezTo>
                <a:cubicBezTo>
                  <a:pt x="910092" y="3051450"/>
                  <a:pt x="909057" y="3050525"/>
                  <a:pt x="908087" y="3049555"/>
                </a:cubicBezTo>
                <a:cubicBezTo>
                  <a:pt x="893875" y="3035344"/>
                  <a:pt x="892707" y="3012825"/>
                  <a:pt x="905377" y="2997180"/>
                </a:cubicBezTo>
                <a:cubicBezTo>
                  <a:pt x="911965" y="2989028"/>
                  <a:pt x="921330" y="2983960"/>
                  <a:pt x="931752" y="2982858"/>
                </a:cubicBezTo>
                <a:close/>
                <a:moveTo>
                  <a:pt x="3300765" y="2972788"/>
                </a:moveTo>
                <a:cubicBezTo>
                  <a:pt x="3311272" y="2971681"/>
                  <a:pt x="3322201" y="2974573"/>
                  <a:pt x="3331048" y="2981734"/>
                </a:cubicBezTo>
                <a:cubicBezTo>
                  <a:pt x="3332171" y="2982660"/>
                  <a:pt x="3333273" y="2983629"/>
                  <a:pt x="3334286" y="2984665"/>
                </a:cubicBezTo>
                <a:cubicBezTo>
                  <a:pt x="3349248" y="2999626"/>
                  <a:pt x="3350459" y="3023312"/>
                  <a:pt x="3337129" y="3039772"/>
                </a:cubicBezTo>
                <a:cubicBezTo>
                  <a:pt x="3330188" y="3048343"/>
                  <a:pt x="3320339" y="3053698"/>
                  <a:pt x="3309366" y="3054843"/>
                </a:cubicBezTo>
                <a:cubicBezTo>
                  <a:pt x="3298415" y="3055989"/>
                  <a:pt x="3287662" y="3052816"/>
                  <a:pt x="3279091" y="3045875"/>
                </a:cubicBezTo>
                <a:cubicBezTo>
                  <a:pt x="3277967" y="3044950"/>
                  <a:pt x="3276866" y="3043980"/>
                  <a:pt x="3275852" y="3042945"/>
                </a:cubicBezTo>
                <a:cubicBezTo>
                  <a:pt x="3260891" y="3027984"/>
                  <a:pt x="3259679" y="3004297"/>
                  <a:pt x="3273010" y="2987838"/>
                </a:cubicBezTo>
                <a:cubicBezTo>
                  <a:pt x="3280171" y="2979002"/>
                  <a:pt x="3290257" y="2973895"/>
                  <a:pt x="3300765" y="2972788"/>
                </a:cubicBezTo>
                <a:close/>
                <a:moveTo>
                  <a:pt x="453633" y="2965252"/>
                </a:moveTo>
                <a:cubicBezTo>
                  <a:pt x="465234" y="2965853"/>
                  <a:pt x="476615" y="2970618"/>
                  <a:pt x="485429" y="2979421"/>
                </a:cubicBezTo>
                <a:lnTo>
                  <a:pt x="485429" y="2979399"/>
                </a:lnTo>
                <a:cubicBezTo>
                  <a:pt x="486641" y="2980611"/>
                  <a:pt x="487786" y="2981889"/>
                  <a:pt x="488866" y="2983233"/>
                </a:cubicBezTo>
                <a:cubicBezTo>
                  <a:pt x="497041" y="2993324"/>
                  <a:pt x="500787" y="3005994"/>
                  <a:pt x="499420" y="3018906"/>
                </a:cubicBezTo>
                <a:cubicBezTo>
                  <a:pt x="498054" y="3031818"/>
                  <a:pt x="491753" y="3043430"/>
                  <a:pt x="481683" y="3051604"/>
                </a:cubicBezTo>
                <a:cubicBezTo>
                  <a:pt x="462293" y="3067315"/>
                  <a:pt x="434398" y="3065861"/>
                  <a:pt x="416770" y="3048255"/>
                </a:cubicBezTo>
                <a:cubicBezTo>
                  <a:pt x="415559" y="3047043"/>
                  <a:pt x="414413" y="3045766"/>
                  <a:pt x="413333" y="3044422"/>
                </a:cubicBezTo>
                <a:cubicBezTo>
                  <a:pt x="396477" y="3023599"/>
                  <a:pt x="399694" y="2992928"/>
                  <a:pt x="420516" y="2976072"/>
                </a:cubicBezTo>
                <a:cubicBezTo>
                  <a:pt x="430211" y="2968216"/>
                  <a:pt x="442032" y="2964652"/>
                  <a:pt x="453633" y="2965252"/>
                </a:cubicBezTo>
                <a:close/>
                <a:moveTo>
                  <a:pt x="2605704" y="2942252"/>
                </a:moveTo>
                <a:cubicBezTo>
                  <a:pt x="2612719" y="2942981"/>
                  <a:pt x="2619489" y="2946028"/>
                  <a:pt x="2624722" y="2951261"/>
                </a:cubicBezTo>
                <a:cubicBezTo>
                  <a:pt x="2626286" y="2952826"/>
                  <a:pt x="2627674" y="2954544"/>
                  <a:pt x="2628886" y="2956417"/>
                </a:cubicBezTo>
                <a:cubicBezTo>
                  <a:pt x="2638361" y="2971026"/>
                  <a:pt x="2634196" y="2990614"/>
                  <a:pt x="2619610" y="3000089"/>
                </a:cubicBezTo>
                <a:cubicBezTo>
                  <a:pt x="2607183" y="3008153"/>
                  <a:pt x="2590569" y="3006434"/>
                  <a:pt x="2580103" y="2995968"/>
                </a:cubicBezTo>
                <a:cubicBezTo>
                  <a:pt x="2578538" y="2994404"/>
                  <a:pt x="2577150" y="2992685"/>
                  <a:pt x="2575938" y="2990812"/>
                </a:cubicBezTo>
                <a:cubicBezTo>
                  <a:pt x="2566464" y="2976204"/>
                  <a:pt x="2570628" y="2956615"/>
                  <a:pt x="2585215" y="2947141"/>
                </a:cubicBezTo>
                <a:cubicBezTo>
                  <a:pt x="2591428" y="2943108"/>
                  <a:pt x="2598689" y="2941522"/>
                  <a:pt x="2605704" y="2942252"/>
                </a:cubicBezTo>
                <a:close/>
                <a:moveTo>
                  <a:pt x="1146763" y="2940599"/>
                </a:moveTo>
                <a:cubicBezTo>
                  <a:pt x="1155227" y="2938801"/>
                  <a:pt x="1164377" y="2940222"/>
                  <a:pt x="1172188" y="2945290"/>
                </a:cubicBezTo>
                <a:cubicBezTo>
                  <a:pt x="1174193" y="2946590"/>
                  <a:pt x="1176044" y="2948088"/>
                  <a:pt x="1177697" y="2949763"/>
                </a:cubicBezTo>
                <a:cubicBezTo>
                  <a:pt x="1188890" y="2960956"/>
                  <a:pt x="1190741" y="2978738"/>
                  <a:pt x="1182103" y="2992024"/>
                </a:cubicBezTo>
                <a:cubicBezTo>
                  <a:pt x="1177190" y="2999582"/>
                  <a:pt x="1169610" y="3004804"/>
                  <a:pt x="1160796" y="3006677"/>
                </a:cubicBezTo>
                <a:cubicBezTo>
                  <a:pt x="1151961" y="3008550"/>
                  <a:pt x="1142949" y="3006875"/>
                  <a:pt x="1135369" y="3001962"/>
                </a:cubicBezTo>
                <a:cubicBezTo>
                  <a:pt x="1133364" y="3000662"/>
                  <a:pt x="1131513" y="2999163"/>
                  <a:pt x="1129861" y="2997489"/>
                </a:cubicBezTo>
                <a:cubicBezTo>
                  <a:pt x="1118667" y="2986296"/>
                  <a:pt x="1116816" y="2968514"/>
                  <a:pt x="1125454" y="2955227"/>
                </a:cubicBezTo>
                <a:cubicBezTo>
                  <a:pt x="1130522" y="2947416"/>
                  <a:pt x="1138300" y="2942398"/>
                  <a:pt x="1146763" y="2940599"/>
                </a:cubicBezTo>
                <a:close/>
                <a:moveTo>
                  <a:pt x="2936824" y="2881182"/>
                </a:moveTo>
                <a:cubicBezTo>
                  <a:pt x="2945995" y="2881182"/>
                  <a:pt x="2955167" y="2884674"/>
                  <a:pt x="2962152" y="2891659"/>
                </a:cubicBezTo>
                <a:cubicBezTo>
                  <a:pt x="2976121" y="2905629"/>
                  <a:pt x="2976121" y="2928346"/>
                  <a:pt x="2962152" y="2942316"/>
                </a:cubicBezTo>
                <a:cubicBezTo>
                  <a:pt x="2948182" y="2956285"/>
                  <a:pt x="2925443" y="2956285"/>
                  <a:pt x="2911495" y="2942316"/>
                </a:cubicBezTo>
                <a:cubicBezTo>
                  <a:pt x="2897526" y="2928346"/>
                  <a:pt x="2897526" y="2905629"/>
                  <a:pt x="2911495" y="2891659"/>
                </a:cubicBezTo>
                <a:cubicBezTo>
                  <a:pt x="2918480" y="2884674"/>
                  <a:pt x="2927652" y="2881182"/>
                  <a:pt x="2936824" y="2881182"/>
                </a:cubicBezTo>
                <a:close/>
                <a:moveTo>
                  <a:pt x="819368" y="2876544"/>
                </a:moveTo>
                <a:cubicBezTo>
                  <a:pt x="829729" y="2876544"/>
                  <a:pt x="840091" y="2880488"/>
                  <a:pt x="847979" y="2888376"/>
                </a:cubicBezTo>
                <a:cubicBezTo>
                  <a:pt x="863755" y="2904153"/>
                  <a:pt x="863755" y="2929823"/>
                  <a:pt x="847979" y="2945599"/>
                </a:cubicBezTo>
                <a:cubicBezTo>
                  <a:pt x="832202" y="2961375"/>
                  <a:pt x="806533" y="2961375"/>
                  <a:pt x="790756" y="2945599"/>
                </a:cubicBezTo>
                <a:cubicBezTo>
                  <a:pt x="774980" y="2929823"/>
                  <a:pt x="774980" y="2904153"/>
                  <a:pt x="790756" y="2888376"/>
                </a:cubicBezTo>
                <a:cubicBezTo>
                  <a:pt x="798645" y="2880488"/>
                  <a:pt x="809006" y="2876544"/>
                  <a:pt x="819368" y="2876544"/>
                </a:cubicBezTo>
                <a:close/>
                <a:moveTo>
                  <a:pt x="3174247" y="2873877"/>
                </a:moveTo>
                <a:cubicBezTo>
                  <a:pt x="3183771" y="2872875"/>
                  <a:pt x="3193675" y="2875497"/>
                  <a:pt x="3201685" y="2881986"/>
                </a:cubicBezTo>
                <a:cubicBezTo>
                  <a:pt x="3202720" y="2882823"/>
                  <a:pt x="3203712" y="2883705"/>
                  <a:pt x="3204637" y="2884630"/>
                </a:cubicBezTo>
                <a:cubicBezTo>
                  <a:pt x="3218188" y="2898181"/>
                  <a:pt x="3219312" y="2919664"/>
                  <a:pt x="3207215" y="2934581"/>
                </a:cubicBezTo>
                <a:cubicBezTo>
                  <a:pt x="3194237" y="2950600"/>
                  <a:pt x="3170638" y="2953090"/>
                  <a:pt x="3154619" y="2940112"/>
                </a:cubicBezTo>
                <a:cubicBezTo>
                  <a:pt x="3153584" y="2939275"/>
                  <a:pt x="3152615" y="2938393"/>
                  <a:pt x="3151667" y="2937468"/>
                </a:cubicBezTo>
                <a:cubicBezTo>
                  <a:pt x="3138116" y="2923917"/>
                  <a:pt x="3136992" y="2902434"/>
                  <a:pt x="3149089" y="2887516"/>
                </a:cubicBezTo>
                <a:cubicBezTo>
                  <a:pt x="3155578" y="2879507"/>
                  <a:pt x="3164722" y="2874880"/>
                  <a:pt x="3174247" y="2873877"/>
                </a:cubicBezTo>
                <a:close/>
                <a:moveTo>
                  <a:pt x="580316" y="2866978"/>
                </a:moveTo>
                <a:cubicBezTo>
                  <a:pt x="590840" y="2867521"/>
                  <a:pt x="601163" y="2871839"/>
                  <a:pt x="609150" y="2879827"/>
                </a:cubicBezTo>
                <a:cubicBezTo>
                  <a:pt x="610252" y="2880929"/>
                  <a:pt x="611287" y="2882097"/>
                  <a:pt x="612279" y="2883309"/>
                </a:cubicBezTo>
                <a:cubicBezTo>
                  <a:pt x="619682" y="2892453"/>
                  <a:pt x="623098" y="2903955"/>
                  <a:pt x="621864" y="2915655"/>
                </a:cubicBezTo>
                <a:cubicBezTo>
                  <a:pt x="620630" y="2927355"/>
                  <a:pt x="614923" y="2937887"/>
                  <a:pt x="605757" y="2945312"/>
                </a:cubicBezTo>
                <a:cubicBezTo>
                  <a:pt x="588174" y="2959547"/>
                  <a:pt x="562856" y="2958246"/>
                  <a:pt x="546882" y="2942272"/>
                </a:cubicBezTo>
                <a:cubicBezTo>
                  <a:pt x="545780" y="2941170"/>
                  <a:pt x="544744" y="2940002"/>
                  <a:pt x="543753" y="2938790"/>
                </a:cubicBezTo>
                <a:cubicBezTo>
                  <a:pt x="528461" y="2919907"/>
                  <a:pt x="531370" y="2892078"/>
                  <a:pt x="550275" y="2876786"/>
                </a:cubicBezTo>
                <a:cubicBezTo>
                  <a:pt x="559067" y="2869669"/>
                  <a:pt x="569792" y="2866435"/>
                  <a:pt x="580316" y="2866978"/>
                </a:cubicBezTo>
                <a:close/>
                <a:moveTo>
                  <a:pt x="2716689" y="2860244"/>
                </a:moveTo>
                <a:cubicBezTo>
                  <a:pt x="2724227" y="2860635"/>
                  <a:pt x="2731619" y="2863731"/>
                  <a:pt x="2737337" y="2869449"/>
                </a:cubicBezTo>
                <a:cubicBezTo>
                  <a:pt x="2738131" y="2870242"/>
                  <a:pt x="2738880" y="2871080"/>
                  <a:pt x="2739585" y="2871939"/>
                </a:cubicBezTo>
                <a:cubicBezTo>
                  <a:pt x="2750536" y="2885468"/>
                  <a:pt x="2748443" y="2905387"/>
                  <a:pt x="2734914" y="2916360"/>
                </a:cubicBezTo>
                <a:cubicBezTo>
                  <a:pt x="2722310" y="2926561"/>
                  <a:pt x="2704176" y="2925614"/>
                  <a:pt x="2692740" y="2914178"/>
                </a:cubicBezTo>
                <a:cubicBezTo>
                  <a:pt x="2691947" y="2913385"/>
                  <a:pt x="2691198" y="2912548"/>
                  <a:pt x="2690493" y="2911688"/>
                </a:cubicBezTo>
                <a:cubicBezTo>
                  <a:pt x="2679542" y="2898160"/>
                  <a:pt x="2681635" y="2878241"/>
                  <a:pt x="2695164" y="2867268"/>
                </a:cubicBezTo>
                <a:cubicBezTo>
                  <a:pt x="2701466" y="2862167"/>
                  <a:pt x="2709150" y="2859853"/>
                  <a:pt x="2716689" y="2860244"/>
                </a:cubicBezTo>
                <a:close/>
                <a:moveTo>
                  <a:pt x="1037539" y="2857424"/>
                </a:moveTo>
                <a:cubicBezTo>
                  <a:pt x="1046347" y="2856498"/>
                  <a:pt x="1055508" y="2858927"/>
                  <a:pt x="1062922" y="2864932"/>
                </a:cubicBezTo>
                <a:cubicBezTo>
                  <a:pt x="1063869" y="2865703"/>
                  <a:pt x="1064794" y="2866518"/>
                  <a:pt x="1065654" y="2867378"/>
                </a:cubicBezTo>
                <a:cubicBezTo>
                  <a:pt x="1078191" y="2879915"/>
                  <a:pt x="1079227" y="2899768"/>
                  <a:pt x="1068033" y="2913583"/>
                </a:cubicBezTo>
                <a:cubicBezTo>
                  <a:pt x="1062216" y="2920767"/>
                  <a:pt x="1053954" y="2925261"/>
                  <a:pt x="1044765" y="2926209"/>
                </a:cubicBezTo>
                <a:cubicBezTo>
                  <a:pt x="1035577" y="2927178"/>
                  <a:pt x="1026565" y="2924512"/>
                  <a:pt x="1019382" y="2918695"/>
                </a:cubicBezTo>
                <a:cubicBezTo>
                  <a:pt x="1018435" y="2917924"/>
                  <a:pt x="1017509" y="2917109"/>
                  <a:pt x="1016650" y="2916249"/>
                </a:cubicBezTo>
                <a:cubicBezTo>
                  <a:pt x="1004113" y="2903712"/>
                  <a:pt x="1003077" y="2883859"/>
                  <a:pt x="1014270" y="2870044"/>
                </a:cubicBezTo>
                <a:cubicBezTo>
                  <a:pt x="1020275" y="2862629"/>
                  <a:pt x="1028730" y="2858349"/>
                  <a:pt x="1037539" y="2857424"/>
                </a:cubicBezTo>
                <a:close/>
                <a:moveTo>
                  <a:pt x="3410061" y="2820819"/>
                </a:moveTo>
                <a:cubicBezTo>
                  <a:pt x="3420087" y="2818704"/>
                  <a:pt x="3430332" y="2820599"/>
                  <a:pt x="3438926" y="2826173"/>
                </a:cubicBezTo>
                <a:cubicBezTo>
                  <a:pt x="3441195" y="2827650"/>
                  <a:pt x="3443311" y="2829346"/>
                  <a:pt x="3445183" y="2831241"/>
                </a:cubicBezTo>
                <a:lnTo>
                  <a:pt x="3446696" y="2834433"/>
                </a:lnTo>
                <a:lnTo>
                  <a:pt x="3446696" y="2881605"/>
                </a:lnTo>
                <a:lnTo>
                  <a:pt x="3425992" y="2895823"/>
                </a:lnTo>
                <a:cubicBezTo>
                  <a:pt x="3415966" y="2897960"/>
                  <a:pt x="3405720" y="2896043"/>
                  <a:pt x="3397127" y="2890469"/>
                </a:cubicBezTo>
                <a:cubicBezTo>
                  <a:pt x="3394858" y="2888993"/>
                  <a:pt x="3392742" y="2887296"/>
                  <a:pt x="3390870" y="2885401"/>
                </a:cubicBezTo>
                <a:cubicBezTo>
                  <a:pt x="3378156" y="2872687"/>
                  <a:pt x="3376062" y="2852526"/>
                  <a:pt x="3385868" y="2837433"/>
                </a:cubicBezTo>
                <a:cubicBezTo>
                  <a:pt x="3391442" y="2828839"/>
                  <a:pt x="3400036" y="2822934"/>
                  <a:pt x="3410061" y="2820819"/>
                </a:cubicBezTo>
                <a:close/>
                <a:moveTo>
                  <a:pt x="343094" y="2811127"/>
                </a:moveTo>
                <a:cubicBezTo>
                  <a:pt x="353643" y="2812226"/>
                  <a:pt x="363823" y="2816809"/>
                  <a:pt x="371689" y="2824675"/>
                </a:cubicBezTo>
                <a:lnTo>
                  <a:pt x="371689" y="2824697"/>
                </a:lnTo>
                <a:cubicBezTo>
                  <a:pt x="374024" y="2827033"/>
                  <a:pt x="376139" y="2829655"/>
                  <a:pt x="377968" y="2832453"/>
                </a:cubicBezTo>
                <a:cubicBezTo>
                  <a:pt x="384865" y="2843096"/>
                  <a:pt x="387223" y="2855787"/>
                  <a:pt x="384601" y="2868193"/>
                </a:cubicBezTo>
                <a:cubicBezTo>
                  <a:pt x="381956" y="2880598"/>
                  <a:pt x="374663" y="2891240"/>
                  <a:pt x="364021" y="2898137"/>
                </a:cubicBezTo>
                <a:cubicBezTo>
                  <a:pt x="345336" y="2910278"/>
                  <a:pt x="320349" y="2907678"/>
                  <a:pt x="304617" y="2891923"/>
                </a:cubicBezTo>
                <a:cubicBezTo>
                  <a:pt x="302281" y="2889588"/>
                  <a:pt x="300166" y="2886966"/>
                  <a:pt x="298337" y="2884167"/>
                </a:cubicBezTo>
                <a:cubicBezTo>
                  <a:pt x="291440" y="2873525"/>
                  <a:pt x="289083" y="2860833"/>
                  <a:pt x="291705" y="2848428"/>
                </a:cubicBezTo>
                <a:cubicBezTo>
                  <a:pt x="294349" y="2836023"/>
                  <a:pt x="301642" y="2825380"/>
                  <a:pt x="312285" y="2818484"/>
                </a:cubicBezTo>
                <a:cubicBezTo>
                  <a:pt x="321627" y="2812413"/>
                  <a:pt x="332545" y="2810028"/>
                  <a:pt x="343094" y="2811127"/>
                </a:cubicBezTo>
                <a:close/>
                <a:moveTo>
                  <a:pt x="3038202" y="2767499"/>
                </a:moveTo>
                <a:cubicBezTo>
                  <a:pt x="3046669" y="2766610"/>
                  <a:pt x="3055477" y="2768940"/>
                  <a:pt x="3062605" y="2774702"/>
                </a:cubicBezTo>
                <a:cubicBezTo>
                  <a:pt x="3063508" y="2775451"/>
                  <a:pt x="3064390" y="2776244"/>
                  <a:pt x="3065227" y="2777060"/>
                </a:cubicBezTo>
                <a:cubicBezTo>
                  <a:pt x="3077280" y="2789113"/>
                  <a:pt x="3078249" y="2808194"/>
                  <a:pt x="3067519" y="2821458"/>
                </a:cubicBezTo>
                <a:cubicBezTo>
                  <a:pt x="3061922" y="2828355"/>
                  <a:pt x="3053990" y="2832674"/>
                  <a:pt x="3045154" y="2833599"/>
                </a:cubicBezTo>
                <a:cubicBezTo>
                  <a:pt x="3036318" y="2834525"/>
                  <a:pt x="3027659" y="2831969"/>
                  <a:pt x="3020762" y="2826372"/>
                </a:cubicBezTo>
                <a:cubicBezTo>
                  <a:pt x="3019859" y="2825645"/>
                  <a:pt x="3018977" y="2824830"/>
                  <a:pt x="3018140" y="2824015"/>
                </a:cubicBezTo>
                <a:cubicBezTo>
                  <a:pt x="3006087" y="2811962"/>
                  <a:pt x="3005096" y="2792880"/>
                  <a:pt x="3015848" y="2779616"/>
                </a:cubicBezTo>
                <a:cubicBezTo>
                  <a:pt x="3021610" y="2772499"/>
                  <a:pt x="3029735" y="2768389"/>
                  <a:pt x="3038202" y="2767499"/>
                </a:cubicBezTo>
                <a:close/>
                <a:moveTo>
                  <a:pt x="2818479" y="2767095"/>
                </a:moveTo>
                <a:cubicBezTo>
                  <a:pt x="2826565" y="2767095"/>
                  <a:pt x="2834652" y="2770174"/>
                  <a:pt x="2840810" y="2776333"/>
                </a:cubicBezTo>
                <a:cubicBezTo>
                  <a:pt x="2853127" y="2788650"/>
                  <a:pt x="2853127" y="2808679"/>
                  <a:pt x="2840810" y="2820996"/>
                </a:cubicBezTo>
                <a:cubicBezTo>
                  <a:pt x="2828493" y="2833313"/>
                  <a:pt x="2808464" y="2833313"/>
                  <a:pt x="2796147" y="2820996"/>
                </a:cubicBezTo>
                <a:cubicBezTo>
                  <a:pt x="2783830" y="2808679"/>
                  <a:pt x="2783830" y="2788650"/>
                  <a:pt x="2796147" y="2776333"/>
                </a:cubicBezTo>
                <a:cubicBezTo>
                  <a:pt x="2802306" y="2770174"/>
                  <a:pt x="2810392" y="2767095"/>
                  <a:pt x="2818479" y="2767095"/>
                </a:cubicBezTo>
                <a:close/>
                <a:moveTo>
                  <a:pt x="937721" y="2762988"/>
                </a:moveTo>
                <a:cubicBezTo>
                  <a:pt x="946862" y="2762985"/>
                  <a:pt x="956001" y="2766461"/>
                  <a:pt x="962952" y="2773424"/>
                </a:cubicBezTo>
                <a:cubicBezTo>
                  <a:pt x="976878" y="2787350"/>
                  <a:pt x="976878" y="2810001"/>
                  <a:pt x="962952" y="2823904"/>
                </a:cubicBezTo>
                <a:cubicBezTo>
                  <a:pt x="949027" y="2837830"/>
                  <a:pt x="926376" y="2837830"/>
                  <a:pt x="912472" y="2823904"/>
                </a:cubicBezTo>
                <a:cubicBezTo>
                  <a:pt x="898547" y="2809979"/>
                  <a:pt x="898547" y="2787327"/>
                  <a:pt x="912472" y="2773424"/>
                </a:cubicBezTo>
                <a:cubicBezTo>
                  <a:pt x="919435" y="2766472"/>
                  <a:pt x="928579" y="2762990"/>
                  <a:pt x="937721" y="2762988"/>
                </a:cubicBezTo>
                <a:close/>
                <a:moveTo>
                  <a:pt x="716565" y="2761305"/>
                </a:moveTo>
                <a:cubicBezTo>
                  <a:pt x="725926" y="2761790"/>
                  <a:pt x="735109" y="2765635"/>
                  <a:pt x="742215" y="2772741"/>
                </a:cubicBezTo>
                <a:lnTo>
                  <a:pt x="742215" y="2772763"/>
                </a:lnTo>
                <a:cubicBezTo>
                  <a:pt x="743184" y="2773732"/>
                  <a:pt x="744132" y="2774768"/>
                  <a:pt x="744991" y="2775848"/>
                </a:cubicBezTo>
                <a:cubicBezTo>
                  <a:pt x="751579" y="2783978"/>
                  <a:pt x="754620" y="2794202"/>
                  <a:pt x="753519" y="2804624"/>
                </a:cubicBezTo>
                <a:cubicBezTo>
                  <a:pt x="752417" y="2815046"/>
                  <a:pt x="747327" y="2824411"/>
                  <a:pt x="739196" y="2830999"/>
                </a:cubicBezTo>
                <a:cubicBezTo>
                  <a:pt x="723552" y="2843669"/>
                  <a:pt x="701033" y="2842501"/>
                  <a:pt x="686821" y="2828289"/>
                </a:cubicBezTo>
                <a:cubicBezTo>
                  <a:pt x="685852" y="2827320"/>
                  <a:pt x="684904" y="2826284"/>
                  <a:pt x="684045" y="2825204"/>
                </a:cubicBezTo>
                <a:cubicBezTo>
                  <a:pt x="670428" y="2808392"/>
                  <a:pt x="673028" y="2783648"/>
                  <a:pt x="689840" y="2770031"/>
                </a:cubicBezTo>
                <a:cubicBezTo>
                  <a:pt x="697662" y="2763696"/>
                  <a:pt x="707203" y="2760820"/>
                  <a:pt x="716565" y="2761305"/>
                </a:cubicBezTo>
                <a:close/>
                <a:moveTo>
                  <a:pt x="3273858" y="2735443"/>
                </a:moveTo>
                <a:cubicBezTo>
                  <a:pt x="3282561" y="2733592"/>
                  <a:pt x="3291969" y="2735052"/>
                  <a:pt x="3300001" y="2740263"/>
                </a:cubicBezTo>
                <a:cubicBezTo>
                  <a:pt x="3302050" y="2741585"/>
                  <a:pt x="3303967" y="2743149"/>
                  <a:pt x="3305686" y="2744846"/>
                </a:cubicBezTo>
                <a:cubicBezTo>
                  <a:pt x="3317188" y="2756347"/>
                  <a:pt x="3319105" y="2774636"/>
                  <a:pt x="3310225" y="2788319"/>
                </a:cubicBezTo>
                <a:cubicBezTo>
                  <a:pt x="3299803" y="2804382"/>
                  <a:pt x="3278232" y="2808965"/>
                  <a:pt x="3262169" y="2798543"/>
                </a:cubicBezTo>
                <a:cubicBezTo>
                  <a:pt x="3260119" y="2797221"/>
                  <a:pt x="3258202" y="2795656"/>
                  <a:pt x="3256484" y="2793960"/>
                </a:cubicBezTo>
                <a:cubicBezTo>
                  <a:pt x="3244982" y="2782458"/>
                  <a:pt x="3243065" y="2764170"/>
                  <a:pt x="3251945" y="2750487"/>
                </a:cubicBezTo>
                <a:cubicBezTo>
                  <a:pt x="3257156" y="2742455"/>
                  <a:pt x="3265154" y="2737294"/>
                  <a:pt x="3273858" y="2735443"/>
                </a:cubicBezTo>
                <a:close/>
                <a:moveTo>
                  <a:pt x="479596" y="2726609"/>
                </a:moveTo>
                <a:cubicBezTo>
                  <a:pt x="489164" y="2727609"/>
                  <a:pt x="498396" y="2731768"/>
                  <a:pt x="505524" y="2738896"/>
                </a:cubicBezTo>
                <a:cubicBezTo>
                  <a:pt x="507639" y="2741012"/>
                  <a:pt x="509556" y="2743391"/>
                  <a:pt x="511209" y="2745925"/>
                </a:cubicBezTo>
                <a:cubicBezTo>
                  <a:pt x="517466" y="2755576"/>
                  <a:pt x="519604" y="2767078"/>
                  <a:pt x="517224" y="2778337"/>
                </a:cubicBezTo>
                <a:cubicBezTo>
                  <a:pt x="514844" y="2789597"/>
                  <a:pt x="508212" y="2799226"/>
                  <a:pt x="498561" y="2805505"/>
                </a:cubicBezTo>
                <a:cubicBezTo>
                  <a:pt x="481617" y="2816522"/>
                  <a:pt x="458944" y="2814143"/>
                  <a:pt x="444688" y="2799887"/>
                </a:cubicBezTo>
                <a:cubicBezTo>
                  <a:pt x="442572" y="2797771"/>
                  <a:pt x="440656" y="2795392"/>
                  <a:pt x="439003" y="2792858"/>
                </a:cubicBezTo>
                <a:cubicBezTo>
                  <a:pt x="432745" y="2783207"/>
                  <a:pt x="430608" y="2771705"/>
                  <a:pt x="432988" y="2760446"/>
                </a:cubicBezTo>
                <a:cubicBezTo>
                  <a:pt x="435389" y="2749186"/>
                  <a:pt x="442000" y="2739557"/>
                  <a:pt x="451651" y="2733278"/>
                </a:cubicBezTo>
                <a:cubicBezTo>
                  <a:pt x="460123" y="2727769"/>
                  <a:pt x="470027" y="2725610"/>
                  <a:pt x="479596" y="2726609"/>
                </a:cubicBezTo>
                <a:close/>
                <a:moveTo>
                  <a:pt x="2908557" y="2666112"/>
                </a:moveTo>
                <a:cubicBezTo>
                  <a:pt x="2916013" y="2665330"/>
                  <a:pt x="2923769" y="2667385"/>
                  <a:pt x="2930049" y="2672464"/>
                </a:cubicBezTo>
                <a:cubicBezTo>
                  <a:pt x="2930842" y="2673125"/>
                  <a:pt x="2931635" y="2673808"/>
                  <a:pt x="2932362" y="2674535"/>
                </a:cubicBezTo>
                <a:cubicBezTo>
                  <a:pt x="2942983" y="2685155"/>
                  <a:pt x="2943842" y="2701945"/>
                  <a:pt x="2934389" y="2713623"/>
                </a:cubicBezTo>
                <a:cubicBezTo>
                  <a:pt x="2929476" y="2719705"/>
                  <a:pt x="2922469" y="2723495"/>
                  <a:pt x="2914691" y="2724310"/>
                </a:cubicBezTo>
                <a:cubicBezTo>
                  <a:pt x="2906913" y="2725125"/>
                  <a:pt x="2899289" y="2722878"/>
                  <a:pt x="2893208" y="2717942"/>
                </a:cubicBezTo>
                <a:cubicBezTo>
                  <a:pt x="2892414" y="2717281"/>
                  <a:pt x="2891621" y="2716598"/>
                  <a:pt x="2890894" y="2715871"/>
                </a:cubicBezTo>
                <a:cubicBezTo>
                  <a:pt x="2880273" y="2705250"/>
                  <a:pt x="2879414" y="2688460"/>
                  <a:pt x="2888867" y="2676782"/>
                </a:cubicBezTo>
                <a:cubicBezTo>
                  <a:pt x="2893945" y="2670513"/>
                  <a:pt x="2901101" y="2666894"/>
                  <a:pt x="2908557" y="2666112"/>
                </a:cubicBezTo>
                <a:close/>
                <a:moveTo>
                  <a:pt x="846345" y="2660642"/>
                </a:moveTo>
                <a:cubicBezTo>
                  <a:pt x="854605" y="2661067"/>
                  <a:pt x="862708" y="2664454"/>
                  <a:pt x="868976" y="2670723"/>
                </a:cubicBezTo>
                <a:cubicBezTo>
                  <a:pt x="869836" y="2671582"/>
                  <a:pt x="870651" y="2672508"/>
                  <a:pt x="871422" y="2673455"/>
                </a:cubicBezTo>
                <a:cubicBezTo>
                  <a:pt x="877239" y="2680638"/>
                  <a:pt x="879905" y="2689650"/>
                  <a:pt x="878936" y="2698838"/>
                </a:cubicBezTo>
                <a:cubicBezTo>
                  <a:pt x="877966" y="2708027"/>
                  <a:pt x="873493" y="2716290"/>
                  <a:pt x="866310" y="2722107"/>
                </a:cubicBezTo>
                <a:cubicBezTo>
                  <a:pt x="852517" y="2733278"/>
                  <a:pt x="832642" y="2732264"/>
                  <a:pt x="820105" y="2719727"/>
                </a:cubicBezTo>
                <a:cubicBezTo>
                  <a:pt x="819245" y="2718868"/>
                  <a:pt x="818430" y="2717942"/>
                  <a:pt x="817659" y="2716995"/>
                </a:cubicBezTo>
                <a:cubicBezTo>
                  <a:pt x="805650" y="2702166"/>
                  <a:pt x="807942" y="2680352"/>
                  <a:pt x="822771" y="2668343"/>
                </a:cubicBezTo>
                <a:cubicBezTo>
                  <a:pt x="829668" y="2662757"/>
                  <a:pt x="838085" y="2660218"/>
                  <a:pt x="846345" y="2660642"/>
                </a:cubicBezTo>
                <a:close/>
                <a:moveTo>
                  <a:pt x="249497" y="2644890"/>
                </a:moveTo>
                <a:cubicBezTo>
                  <a:pt x="259167" y="2646419"/>
                  <a:pt x="268361" y="2650947"/>
                  <a:pt x="275665" y="2658252"/>
                </a:cubicBezTo>
                <a:cubicBezTo>
                  <a:pt x="279190" y="2661777"/>
                  <a:pt x="282121" y="2665831"/>
                  <a:pt x="284412" y="2670304"/>
                </a:cubicBezTo>
                <a:cubicBezTo>
                  <a:pt x="290185" y="2681608"/>
                  <a:pt x="291199" y="2694498"/>
                  <a:pt x="287277" y="2706572"/>
                </a:cubicBezTo>
                <a:cubicBezTo>
                  <a:pt x="283355" y="2718647"/>
                  <a:pt x="274960" y="2728474"/>
                  <a:pt x="263656" y="2734225"/>
                </a:cubicBezTo>
                <a:cubicBezTo>
                  <a:pt x="245236" y="2743612"/>
                  <a:pt x="223069" y="2740108"/>
                  <a:pt x="208461" y="2725500"/>
                </a:cubicBezTo>
                <a:cubicBezTo>
                  <a:pt x="204935" y="2721974"/>
                  <a:pt x="202005" y="2717920"/>
                  <a:pt x="199713" y="2713447"/>
                </a:cubicBezTo>
                <a:cubicBezTo>
                  <a:pt x="193940" y="2702143"/>
                  <a:pt x="192927" y="2689254"/>
                  <a:pt x="196849" y="2677179"/>
                </a:cubicBezTo>
                <a:cubicBezTo>
                  <a:pt x="200771" y="2665104"/>
                  <a:pt x="209166" y="2655277"/>
                  <a:pt x="220469" y="2649526"/>
                </a:cubicBezTo>
                <a:cubicBezTo>
                  <a:pt x="229680" y="2644832"/>
                  <a:pt x="239826" y="2643362"/>
                  <a:pt x="249497" y="2644890"/>
                </a:cubicBezTo>
                <a:close/>
                <a:moveTo>
                  <a:pt x="3127402" y="2643565"/>
                </a:moveTo>
                <a:cubicBezTo>
                  <a:pt x="3135130" y="2641924"/>
                  <a:pt x="3143481" y="2643224"/>
                  <a:pt x="3150609" y="2647851"/>
                </a:cubicBezTo>
                <a:cubicBezTo>
                  <a:pt x="3152438" y="2649041"/>
                  <a:pt x="3154135" y="2650408"/>
                  <a:pt x="3155655" y="2651928"/>
                </a:cubicBezTo>
                <a:cubicBezTo>
                  <a:pt x="3165879" y="2662152"/>
                  <a:pt x="3167575" y="2678391"/>
                  <a:pt x="3159687" y="2690532"/>
                </a:cubicBezTo>
                <a:cubicBezTo>
                  <a:pt x="3150411" y="2704810"/>
                  <a:pt x="3131263" y="2708864"/>
                  <a:pt x="3117007" y="2699610"/>
                </a:cubicBezTo>
                <a:cubicBezTo>
                  <a:pt x="3115179" y="2698420"/>
                  <a:pt x="3113482" y="2697054"/>
                  <a:pt x="3111961" y="2695533"/>
                </a:cubicBezTo>
                <a:cubicBezTo>
                  <a:pt x="3101738" y="2685309"/>
                  <a:pt x="3100041" y="2669070"/>
                  <a:pt x="3107929" y="2656930"/>
                </a:cubicBezTo>
                <a:cubicBezTo>
                  <a:pt x="3112568" y="2649790"/>
                  <a:pt x="3119674" y="2645207"/>
                  <a:pt x="3127402" y="2643565"/>
                </a:cubicBezTo>
                <a:close/>
                <a:moveTo>
                  <a:pt x="626404" y="2635689"/>
                </a:moveTo>
                <a:cubicBezTo>
                  <a:pt x="634914" y="2636576"/>
                  <a:pt x="643128" y="2640272"/>
                  <a:pt x="649473" y="2646618"/>
                </a:cubicBezTo>
                <a:lnTo>
                  <a:pt x="649451" y="2646618"/>
                </a:lnTo>
                <a:cubicBezTo>
                  <a:pt x="651346" y="2648513"/>
                  <a:pt x="653043" y="2650606"/>
                  <a:pt x="654519" y="2652876"/>
                </a:cubicBezTo>
                <a:cubicBezTo>
                  <a:pt x="666021" y="2670591"/>
                  <a:pt x="660975" y="2694366"/>
                  <a:pt x="643260" y="2705868"/>
                </a:cubicBezTo>
                <a:cubicBezTo>
                  <a:pt x="628188" y="2715651"/>
                  <a:pt x="608027" y="2713558"/>
                  <a:pt x="595335" y="2700866"/>
                </a:cubicBezTo>
                <a:cubicBezTo>
                  <a:pt x="593440" y="2698971"/>
                  <a:pt x="591744" y="2696878"/>
                  <a:pt x="590268" y="2694609"/>
                </a:cubicBezTo>
                <a:cubicBezTo>
                  <a:pt x="584693" y="2686015"/>
                  <a:pt x="582798" y="2675791"/>
                  <a:pt x="584935" y="2665788"/>
                </a:cubicBezTo>
                <a:cubicBezTo>
                  <a:pt x="587073" y="2655785"/>
                  <a:pt x="592956" y="2647191"/>
                  <a:pt x="601549" y="2641616"/>
                </a:cubicBezTo>
                <a:cubicBezTo>
                  <a:pt x="609085" y="2636724"/>
                  <a:pt x="617893" y="2634802"/>
                  <a:pt x="626404" y="2635689"/>
                </a:cubicBezTo>
                <a:close/>
                <a:moveTo>
                  <a:pt x="3358912" y="2587778"/>
                </a:moveTo>
                <a:cubicBezTo>
                  <a:pt x="3366588" y="2585285"/>
                  <a:pt x="3375214" y="2585715"/>
                  <a:pt x="3382959" y="2589660"/>
                </a:cubicBezTo>
                <a:cubicBezTo>
                  <a:pt x="3385934" y="2591180"/>
                  <a:pt x="3388622" y="2593119"/>
                  <a:pt x="3390936" y="2595455"/>
                </a:cubicBezTo>
                <a:cubicBezTo>
                  <a:pt x="3400609" y="2605128"/>
                  <a:pt x="3402944" y="2619846"/>
                  <a:pt x="3396708" y="2632053"/>
                </a:cubicBezTo>
                <a:cubicBezTo>
                  <a:pt x="3392897" y="2639545"/>
                  <a:pt x="3386375" y="2645119"/>
                  <a:pt x="3378376" y="2647719"/>
                </a:cubicBezTo>
                <a:cubicBezTo>
                  <a:pt x="3370378" y="2650319"/>
                  <a:pt x="3361829" y="2649636"/>
                  <a:pt x="3354337" y="2645825"/>
                </a:cubicBezTo>
                <a:cubicBezTo>
                  <a:pt x="3351362" y="2644304"/>
                  <a:pt x="3348674" y="2642365"/>
                  <a:pt x="3346361" y="2640030"/>
                </a:cubicBezTo>
                <a:cubicBezTo>
                  <a:pt x="3336688" y="2630357"/>
                  <a:pt x="3334352" y="2615638"/>
                  <a:pt x="3340566" y="2603431"/>
                </a:cubicBezTo>
                <a:cubicBezTo>
                  <a:pt x="3344510" y="2595686"/>
                  <a:pt x="3351236" y="2590271"/>
                  <a:pt x="3358912" y="2587778"/>
                </a:cubicBezTo>
                <a:close/>
                <a:moveTo>
                  <a:pt x="394272" y="2575125"/>
                </a:moveTo>
                <a:cubicBezTo>
                  <a:pt x="403044" y="2576510"/>
                  <a:pt x="411384" y="2580614"/>
                  <a:pt x="418005" y="2587236"/>
                </a:cubicBezTo>
                <a:lnTo>
                  <a:pt x="418027" y="2587236"/>
                </a:lnTo>
                <a:cubicBezTo>
                  <a:pt x="421222" y="2590431"/>
                  <a:pt x="423888" y="2594111"/>
                  <a:pt x="425959" y="2598165"/>
                </a:cubicBezTo>
                <a:cubicBezTo>
                  <a:pt x="431181" y="2608433"/>
                  <a:pt x="432107" y="2620111"/>
                  <a:pt x="428537" y="2631061"/>
                </a:cubicBezTo>
                <a:cubicBezTo>
                  <a:pt x="424990" y="2642013"/>
                  <a:pt x="417366" y="2650914"/>
                  <a:pt x="407098" y="2656158"/>
                </a:cubicBezTo>
                <a:cubicBezTo>
                  <a:pt x="390396" y="2664663"/>
                  <a:pt x="370279" y="2661491"/>
                  <a:pt x="357037" y="2648248"/>
                </a:cubicBezTo>
                <a:cubicBezTo>
                  <a:pt x="353842" y="2645053"/>
                  <a:pt x="351176" y="2641374"/>
                  <a:pt x="349104" y="2637319"/>
                </a:cubicBezTo>
                <a:cubicBezTo>
                  <a:pt x="338308" y="2616145"/>
                  <a:pt x="346769" y="2590122"/>
                  <a:pt x="367944" y="2579325"/>
                </a:cubicBezTo>
                <a:cubicBezTo>
                  <a:pt x="376295" y="2575072"/>
                  <a:pt x="385499" y="2573739"/>
                  <a:pt x="394272" y="2575125"/>
                </a:cubicBezTo>
                <a:close/>
                <a:moveTo>
                  <a:pt x="2987810" y="2556017"/>
                </a:moveTo>
                <a:cubicBezTo>
                  <a:pt x="2994613" y="2554570"/>
                  <a:pt x="3001967" y="2555716"/>
                  <a:pt x="3008247" y="2559804"/>
                </a:cubicBezTo>
                <a:cubicBezTo>
                  <a:pt x="3009855" y="2560839"/>
                  <a:pt x="3011354" y="2562051"/>
                  <a:pt x="3012676" y="2563395"/>
                </a:cubicBezTo>
                <a:cubicBezTo>
                  <a:pt x="3021666" y="2572385"/>
                  <a:pt x="3023164" y="2586685"/>
                  <a:pt x="3016223" y="2597372"/>
                </a:cubicBezTo>
                <a:cubicBezTo>
                  <a:pt x="3008070" y="2609931"/>
                  <a:pt x="2991215" y="2613523"/>
                  <a:pt x="2978655" y="2605348"/>
                </a:cubicBezTo>
                <a:cubicBezTo>
                  <a:pt x="2977047" y="2604313"/>
                  <a:pt x="2975548" y="2603101"/>
                  <a:pt x="2974226" y="2601757"/>
                </a:cubicBezTo>
                <a:cubicBezTo>
                  <a:pt x="2965236" y="2592767"/>
                  <a:pt x="2963738" y="2578467"/>
                  <a:pt x="2970679" y="2567780"/>
                </a:cubicBezTo>
                <a:cubicBezTo>
                  <a:pt x="2974755" y="2561500"/>
                  <a:pt x="2981007" y="2557462"/>
                  <a:pt x="2987810" y="2556017"/>
                </a:cubicBezTo>
                <a:close/>
                <a:moveTo>
                  <a:pt x="766268" y="2549039"/>
                </a:moveTo>
                <a:cubicBezTo>
                  <a:pt x="773773" y="2549821"/>
                  <a:pt x="781017" y="2553082"/>
                  <a:pt x="786613" y="2558679"/>
                </a:cubicBezTo>
                <a:cubicBezTo>
                  <a:pt x="788288" y="2560354"/>
                  <a:pt x="789786" y="2562205"/>
                  <a:pt x="791086" y="2564188"/>
                </a:cubicBezTo>
                <a:cubicBezTo>
                  <a:pt x="796000" y="2571746"/>
                  <a:pt x="797675" y="2580780"/>
                  <a:pt x="795802" y="2589615"/>
                </a:cubicBezTo>
                <a:cubicBezTo>
                  <a:pt x="793929" y="2598451"/>
                  <a:pt x="788729" y="2606009"/>
                  <a:pt x="781149" y="2610922"/>
                </a:cubicBezTo>
                <a:cubicBezTo>
                  <a:pt x="767862" y="2619560"/>
                  <a:pt x="750081" y="2617709"/>
                  <a:pt x="738888" y="2606515"/>
                </a:cubicBezTo>
                <a:cubicBezTo>
                  <a:pt x="737213" y="2604841"/>
                  <a:pt x="735715" y="2602990"/>
                  <a:pt x="734415" y="2601007"/>
                </a:cubicBezTo>
                <a:cubicBezTo>
                  <a:pt x="729501" y="2593449"/>
                  <a:pt x="727826" y="2584415"/>
                  <a:pt x="729699" y="2575580"/>
                </a:cubicBezTo>
                <a:cubicBezTo>
                  <a:pt x="731572" y="2566744"/>
                  <a:pt x="736772" y="2559186"/>
                  <a:pt x="744352" y="2554273"/>
                </a:cubicBezTo>
                <a:cubicBezTo>
                  <a:pt x="750996" y="2549954"/>
                  <a:pt x="758763" y="2548257"/>
                  <a:pt x="766268" y="2549039"/>
                </a:cubicBezTo>
                <a:close/>
                <a:moveTo>
                  <a:pt x="3203513" y="2511416"/>
                </a:moveTo>
                <a:cubicBezTo>
                  <a:pt x="3210630" y="2509103"/>
                  <a:pt x="3218210" y="2509698"/>
                  <a:pt x="3224864" y="2513091"/>
                </a:cubicBezTo>
                <a:cubicBezTo>
                  <a:pt x="3227508" y="2514435"/>
                  <a:pt x="3229888" y="2516154"/>
                  <a:pt x="3231959" y="2518225"/>
                </a:cubicBezTo>
                <a:cubicBezTo>
                  <a:pt x="3240552" y="2526818"/>
                  <a:pt x="3242624" y="2539862"/>
                  <a:pt x="3237093" y="2550703"/>
                </a:cubicBezTo>
                <a:cubicBezTo>
                  <a:pt x="3230086" y="2564452"/>
                  <a:pt x="3213208" y="2569939"/>
                  <a:pt x="3199459" y="2562932"/>
                </a:cubicBezTo>
                <a:cubicBezTo>
                  <a:pt x="3196815" y="2561588"/>
                  <a:pt x="3194435" y="2559869"/>
                  <a:pt x="3192364" y="2557798"/>
                </a:cubicBezTo>
                <a:cubicBezTo>
                  <a:pt x="3183771" y="2549205"/>
                  <a:pt x="3181699" y="2536161"/>
                  <a:pt x="3187230" y="2525320"/>
                </a:cubicBezTo>
                <a:cubicBezTo>
                  <a:pt x="3190623" y="2518665"/>
                  <a:pt x="3196396" y="2513730"/>
                  <a:pt x="3203513" y="2511416"/>
                </a:cubicBezTo>
                <a:close/>
                <a:moveTo>
                  <a:pt x="550003" y="2500118"/>
                </a:moveTo>
                <a:cubicBezTo>
                  <a:pt x="557806" y="2501352"/>
                  <a:pt x="565226" y="2505004"/>
                  <a:pt x="571120" y="2510887"/>
                </a:cubicBezTo>
                <a:lnTo>
                  <a:pt x="571142" y="2510887"/>
                </a:lnTo>
                <a:cubicBezTo>
                  <a:pt x="573985" y="2513730"/>
                  <a:pt x="576364" y="2516991"/>
                  <a:pt x="578193" y="2520604"/>
                </a:cubicBezTo>
                <a:cubicBezTo>
                  <a:pt x="587800" y="2539444"/>
                  <a:pt x="580264" y="2562579"/>
                  <a:pt x="561425" y="2572186"/>
                </a:cubicBezTo>
                <a:cubicBezTo>
                  <a:pt x="546574" y="2579766"/>
                  <a:pt x="528660" y="2576924"/>
                  <a:pt x="516894" y="2565157"/>
                </a:cubicBezTo>
                <a:cubicBezTo>
                  <a:pt x="514052" y="2562315"/>
                  <a:pt x="511672" y="2559054"/>
                  <a:pt x="509843" y="2555440"/>
                </a:cubicBezTo>
                <a:cubicBezTo>
                  <a:pt x="505194" y="2546318"/>
                  <a:pt x="504379" y="2535918"/>
                  <a:pt x="507530" y="2526179"/>
                </a:cubicBezTo>
                <a:cubicBezTo>
                  <a:pt x="510703" y="2516440"/>
                  <a:pt x="517467" y="2508508"/>
                  <a:pt x="526589" y="2503858"/>
                </a:cubicBezTo>
                <a:cubicBezTo>
                  <a:pt x="534015" y="2500068"/>
                  <a:pt x="542200" y="2498884"/>
                  <a:pt x="550003" y="2500118"/>
                </a:cubicBezTo>
                <a:close/>
                <a:moveTo>
                  <a:pt x="173726" y="2470025"/>
                </a:moveTo>
                <a:cubicBezTo>
                  <a:pt x="182510" y="2471893"/>
                  <a:pt x="190767" y="2476250"/>
                  <a:pt x="197377" y="2482860"/>
                </a:cubicBezTo>
                <a:lnTo>
                  <a:pt x="197377" y="2482838"/>
                </a:lnTo>
                <a:cubicBezTo>
                  <a:pt x="202071" y="2487531"/>
                  <a:pt x="205662" y="2493084"/>
                  <a:pt x="208064" y="2499342"/>
                </a:cubicBezTo>
                <a:cubicBezTo>
                  <a:pt x="212603" y="2511152"/>
                  <a:pt x="212250" y="2523998"/>
                  <a:pt x="207116" y="2535544"/>
                </a:cubicBezTo>
                <a:cubicBezTo>
                  <a:pt x="201982" y="2547089"/>
                  <a:pt x="192640" y="2555947"/>
                  <a:pt x="180852" y="2560486"/>
                </a:cubicBezTo>
                <a:cubicBezTo>
                  <a:pt x="163423" y="2567185"/>
                  <a:pt x="143614" y="2562976"/>
                  <a:pt x="130394" y="2549756"/>
                </a:cubicBezTo>
                <a:cubicBezTo>
                  <a:pt x="125700" y="2545063"/>
                  <a:pt x="122109" y="2539510"/>
                  <a:pt x="119707" y="2533252"/>
                </a:cubicBezTo>
                <a:cubicBezTo>
                  <a:pt x="115168" y="2521442"/>
                  <a:pt x="115521" y="2508596"/>
                  <a:pt x="120654" y="2497050"/>
                </a:cubicBezTo>
                <a:cubicBezTo>
                  <a:pt x="125788" y="2485504"/>
                  <a:pt x="135131" y="2476647"/>
                  <a:pt x="146919" y="2472129"/>
                </a:cubicBezTo>
                <a:cubicBezTo>
                  <a:pt x="155634" y="2468780"/>
                  <a:pt x="164943" y="2468158"/>
                  <a:pt x="173726" y="2470025"/>
                </a:cubicBezTo>
                <a:close/>
                <a:moveTo>
                  <a:pt x="3055438" y="2438649"/>
                </a:moveTo>
                <a:cubicBezTo>
                  <a:pt x="3061432" y="2436704"/>
                  <a:pt x="3068169" y="2437040"/>
                  <a:pt x="3074217" y="2440114"/>
                </a:cubicBezTo>
                <a:cubicBezTo>
                  <a:pt x="3076531" y="2441304"/>
                  <a:pt x="3078624" y="2442825"/>
                  <a:pt x="3080453" y="2444631"/>
                </a:cubicBezTo>
                <a:cubicBezTo>
                  <a:pt x="3088010" y="2452189"/>
                  <a:pt x="3089817" y="2463669"/>
                  <a:pt x="3084970" y="2473188"/>
                </a:cubicBezTo>
                <a:cubicBezTo>
                  <a:pt x="3081995" y="2479049"/>
                  <a:pt x="3076905" y="2483389"/>
                  <a:pt x="3070647" y="2485416"/>
                </a:cubicBezTo>
                <a:cubicBezTo>
                  <a:pt x="3064390" y="2487444"/>
                  <a:pt x="3057736" y="2486915"/>
                  <a:pt x="3051874" y="2483940"/>
                </a:cubicBezTo>
                <a:cubicBezTo>
                  <a:pt x="3049561" y="2482750"/>
                  <a:pt x="3047468" y="2481230"/>
                  <a:pt x="3045639" y="2479423"/>
                </a:cubicBezTo>
                <a:cubicBezTo>
                  <a:pt x="3038081" y="2471865"/>
                  <a:pt x="3036274" y="2460386"/>
                  <a:pt x="3041122" y="2450867"/>
                </a:cubicBezTo>
                <a:cubicBezTo>
                  <a:pt x="3044195" y="2444818"/>
                  <a:pt x="3049445" y="2440593"/>
                  <a:pt x="3055438" y="2438649"/>
                </a:cubicBezTo>
                <a:close/>
                <a:moveTo>
                  <a:pt x="3446696" y="2429495"/>
                </a:moveTo>
                <a:lnTo>
                  <a:pt x="3446696" y="2485696"/>
                </a:lnTo>
                <a:lnTo>
                  <a:pt x="3428966" y="2486166"/>
                </a:lnTo>
                <a:cubicBezTo>
                  <a:pt x="3424956" y="2484623"/>
                  <a:pt x="3421387" y="2482310"/>
                  <a:pt x="3418368" y="2479291"/>
                </a:cubicBezTo>
                <a:cubicBezTo>
                  <a:pt x="3409885" y="2470808"/>
                  <a:pt x="3407174" y="2458072"/>
                  <a:pt x="3411471" y="2446879"/>
                </a:cubicBezTo>
                <a:cubicBezTo>
                  <a:pt x="3414478" y="2439057"/>
                  <a:pt x="3420384" y="2433185"/>
                  <a:pt x="3427495" y="2430018"/>
                </a:cubicBezTo>
                <a:close/>
                <a:moveTo>
                  <a:pt x="698444" y="2428598"/>
                </a:moveTo>
                <a:cubicBezTo>
                  <a:pt x="705324" y="2429686"/>
                  <a:pt x="711862" y="2432909"/>
                  <a:pt x="717051" y="2438109"/>
                </a:cubicBezTo>
                <a:cubicBezTo>
                  <a:pt x="719563" y="2440621"/>
                  <a:pt x="721657" y="2443485"/>
                  <a:pt x="723265" y="2446680"/>
                </a:cubicBezTo>
                <a:cubicBezTo>
                  <a:pt x="731726" y="2463294"/>
                  <a:pt x="725094" y="2483697"/>
                  <a:pt x="708480" y="2492158"/>
                </a:cubicBezTo>
                <a:cubicBezTo>
                  <a:pt x="695370" y="2498835"/>
                  <a:pt x="679593" y="2496345"/>
                  <a:pt x="669215" y="2485945"/>
                </a:cubicBezTo>
                <a:cubicBezTo>
                  <a:pt x="666704" y="2483433"/>
                  <a:pt x="664610" y="2480569"/>
                  <a:pt x="663002" y="2477373"/>
                </a:cubicBezTo>
                <a:cubicBezTo>
                  <a:pt x="654541" y="2460760"/>
                  <a:pt x="661173" y="2440356"/>
                  <a:pt x="677787" y="2431895"/>
                </a:cubicBezTo>
                <a:cubicBezTo>
                  <a:pt x="684342" y="2428557"/>
                  <a:pt x="691564" y="2427510"/>
                  <a:pt x="698444" y="2428598"/>
                </a:cubicBezTo>
                <a:close/>
                <a:moveTo>
                  <a:pt x="325236" y="2415808"/>
                </a:moveTo>
                <a:cubicBezTo>
                  <a:pt x="333201" y="2417501"/>
                  <a:pt x="340688" y="2421451"/>
                  <a:pt x="346681" y="2427445"/>
                </a:cubicBezTo>
                <a:lnTo>
                  <a:pt x="346703" y="2427445"/>
                </a:lnTo>
                <a:cubicBezTo>
                  <a:pt x="350955" y="2431697"/>
                  <a:pt x="354216" y="2436743"/>
                  <a:pt x="356398" y="2442406"/>
                </a:cubicBezTo>
                <a:cubicBezTo>
                  <a:pt x="364881" y="2464506"/>
                  <a:pt x="353798" y="2489383"/>
                  <a:pt x="331698" y="2497866"/>
                </a:cubicBezTo>
                <a:cubicBezTo>
                  <a:pt x="315877" y="2503925"/>
                  <a:pt x="297919" y="2500113"/>
                  <a:pt x="285933" y="2488127"/>
                </a:cubicBezTo>
                <a:cubicBezTo>
                  <a:pt x="281680" y="2483874"/>
                  <a:pt x="278419" y="2478828"/>
                  <a:pt x="276238" y="2473166"/>
                </a:cubicBezTo>
                <a:cubicBezTo>
                  <a:pt x="267755" y="2451065"/>
                  <a:pt x="278838" y="2426189"/>
                  <a:pt x="300916" y="2417706"/>
                </a:cubicBezTo>
                <a:cubicBezTo>
                  <a:pt x="308826" y="2414676"/>
                  <a:pt x="317271" y="2414114"/>
                  <a:pt x="325236" y="2415808"/>
                </a:cubicBezTo>
                <a:close/>
                <a:moveTo>
                  <a:pt x="3285568" y="2369671"/>
                </a:moveTo>
                <a:cubicBezTo>
                  <a:pt x="3289138" y="2371038"/>
                  <a:pt x="3292289" y="2373087"/>
                  <a:pt x="3294977" y="2375753"/>
                </a:cubicBezTo>
                <a:cubicBezTo>
                  <a:pt x="3302512" y="2383289"/>
                  <a:pt x="3304914" y="2394570"/>
                  <a:pt x="3301102" y="2404507"/>
                </a:cubicBezTo>
                <a:cubicBezTo>
                  <a:pt x="3298524" y="2411228"/>
                  <a:pt x="3293478" y="2416560"/>
                  <a:pt x="3286890" y="2419491"/>
                </a:cubicBezTo>
                <a:cubicBezTo>
                  <a:pt x="3280302" y="2422421"/>
                  <a:pt x="3272965" y="2422619"/>
                  <a:pt x="3266244" y="2420042"/>
                </a:cubicBezTo>
                <a:cubicBezTo>
                  <a:pt x="3262675" y="2418675"/>
                  <a:pt x="3259524" y="2416626"/>
                  <a:pt x="3256836" y="2413938"/>
                </a:cubicBezTo>
                <a:cubicBezTo>
                  <a:pt x="3249300" y="2406402"/>
                  <a:pt x="3246898" y="2395121"/>
                  <a:pt x="3250710" y="2385184"/>
                </a:cubicBezTo>
                <a:cubicBezTo>
                  <a:pt x="3253288" y="2378463"/>
                  <a:pt x="3258334" y="2373131"/>
                  <a:pt x="3264922" y="2370200"/>
                </a:cubicBezTo>
                <a:cubicBezTo>
                  <a:pt x="3271511" y="2367270"/>
                  <a:pt x="3278848" y="2367072"/>
                  <a:pt x="3285568" y="2369671"/>
                </a:cubicBezTo>
                <a:close/>
                <a:moveTo>
                  <a:pt x="488249" y="2357489"/>
                </a:moveTo>
                <a:cubicBezTo>
                  <a:pt x="495333" y="2358996"/>
                  <a:pt x="501988" y="2362510"/>
                  <a:pt x="507309" y="2367842"/>
                </a:cubicBezTo>
                <a:cubicBezTo>
                  <a:pt x="511098" y="2371632"/>
                  <a:pt x="513985" y="2376105"/>
                  <a:pt x="515924" y="2381151"/>
                </a:cubicBezTo>
                <a:cubicBezTo>
                  <a:pt x="519582" y="2390670"/>
                  <a:pt x="519317" y="2401048"/>
                  <a:pt x="515153" y="2410368"/>
                </a:cubicBezTo>
                <a:cubicBezTo>
                  <a:pt x="511010" y="2419689"/>
                  <a:pt x="503475" y="2426828"/>
                  <a:pt x="493956" y="2430485"/>
                </a:cubicBezTo>
                <a:cubicBezTo>
                  <a:pt x="479876" y="2435884"/>
                  <a:pt x="463901" y="2432490"/>
                  <a:pt x="453259" y="2421826"/>
                </a:cubicBezTo>
                <a:cubicBezTo>
                  <a:pt x="449469" y="2418036"/>
                  <a:pt x="446583" y="2413563"/>
                  <a:pt x="444644" y="2408517"/>
                </a:cubicBezTo>
                <a:cubicBezTo>
                  <a:pt x="440986" y="2398999"/>
                  <a:pt x="441250" y="2388621"/>
                  <a:pt x="445415" y="2379300"/>
                </a:cubicBezTo>
                <a:cubicBezTo>
                  <a:pt x="449557" y="2369980"/>
                  <a:pt x="457093" y="2362841"/>
                  <a:pt x="466612" y="2359183"/>
                </a:cubicBezTo>
                <a:cubicBezTo>
                  <a:pt x="473652" y="2356484"/>
                  <a:pt x="481165" y="2355983"/>
                  <a:pt x="488249" y="2357489"/>
                </a:cubicBezTo>
                <a:close/>
                <a:moveTo>
                  <a:pt x="3128179" y="2312779"/>
                </a:moveTo>
                <a:cubicBezTo>
                  <a:pt x="3131308" y="2313991"/>
                  <a:pt x="3134084" y="2315776"/>
                  <a:pt x="3136442" y="2318134"/>
                </a:cubicBezTo>
                <a:lnTo>
                  <a:pt x="3136442" y="2318089"/>
                </a:lnTo>
                <a:cubicBezTo>
                  <a:pt x="3143052" y="2324700"/>
                  <a:pt x="3145167" y="2334637"/>
                  <a:pt x="3141818" y="2343385"/>
                </a:cubicBezTo>
                <a:cubicBezTo>
                  <a:pt x="3139549" y="2349290"/>
                  <a:pt x="3135120" y="2353983"/>
                  <a:pt x="3129325" y="2356561"/>
                </a:cubicBezTo>
                <a:cubicBezTo>
                  <a:pt x="3123530" y="2359139"/>
                  <a:pt x="3117096" y="2359315"/>
                  <a:pt x="3111169" y="2357046"/>
                </a:cubicBezTo>
                <a:cubicBezTo>
                  <a:pt x="3108040" y="2355834"/>
                  <a:pt x="3105264" y="2354049"/>
                  <a:pt x="3102906" y="2351691"/>
                </a:cubicBezTo>
                <a:cubicBezTo>
                  <a:pt x="3096296" y="2345081"/>
                  <a:pt x="3094180" y="2335144"/>
                  <a:pt x="3097530" y="2326418"/>
                </a:cubicBezTo>
                <a:cubicBezTo>
                  <a:pt x="3102223" y="2314211"/>
                  <a:pt x="3115972" y="2308086"/>
                  <a:pt x="3128179" y="2312779"/>
                </a:cubicBezTo>
                <a:close/>
                <a:moveTo>
                  <a:pt x="643513" y="2301944"/>
                </a:moveTo>
                <a:cubicBezTo>
                  <a:pt x="649759" y="2303271"/>
                  <a:pt x="655632" y="2306367"/>
                  <a:pt x="660336" y="2311060"/>
                </a:cubicBezTo>
                <a:cubicBezTo>
                  <a:pt x="663685" y="2314410"/>
                  <a:pt x="666241" y="2318354"/>
                  <a:pt x="667937" y="2322783"/>
                </a:cubicBezTo>
                <a:cubicBezTo>
                  <a:pt x="674592" y="2340123"/>
                  <a:pt x="665910" y="2359624"/>
                  <a:pt x="648569" y="2366278"/>
                </a:cubicBezTo>
                <a:cubicBezTo>
                  <a:pt x="636164" y="2371037"/>
                  <a:pt x="622062" y="2368040"/>
                  <a:pt x="612676" y="2358654"/>
                </a:cubicBezTo>
                <a:cubicBezTo>
                  <a:pt x="609327" y="2355327"/>
                  <a:pt x="606771" y="2351361"/>
                  <a:pt x="605074" y="2346932"/>
                </a:cubicBezTo>
                <a:cubicBezTo>
                  <a:pt x="598420" y="2329591"/>
                  <a:pt x="607101" y="2310091"/>
                  <a:pt x="624442" y="2303437"/>
                </a:cubicBezTo>
                <a:cubicBezTo>
                  <a:pt x="630645" y="2301057"/>
                  <a:pt x="637266" y="2300616"/>
                  <a:pt x="643513" y="2301944"/>
                </a:cubicBezTo>
                <a:close/>
                <a:moveTo>
                  <a:pt x="92406" y="2288409"/>
                </a:moveTo>
                <a:cubicBezTo>
                  <a:pt x="108469" y="2284112"/>
                  <a:pt x="125788" y="2288740"/>
                  <a:pt x="137554" y="2300528"/>
                </a:cubicBezTo>
                <a:lnTo>
                  <a:pt x="137554" y="2300506"/>
                </a:lnTo>
                <a:cubicBezTo>
                  <a:pt x="143327" y="2306279"/>
                  <a:pt x="147492" y="2313506"/>
                  <a:pt x="149607" y="2321416"/>
                </a:cubicBezTo>
                <a:cubicBezTo>
                  <a:pt x="152846" y="2333469"/>
                  <a:pt x="151171" y="2346050"/>
                  <a:pt x="144936" y="2356869"/>
                </a:cubicBezTo>
                <a:cubicBezTo>
                  <a:pt x="138700" y="2367666"/>
                  <a:pt x="128630" y="2375400"/>
                  <a:pt x="116578" y="2378639"/>
                </a:cubicBezTo>
                <a:cubicBezTo>
                  <a:pt x="100515" y="2382957"/>
                  <a:pt x="83196" y="2378308"/>
                  <a:pt x="71430" y="2366520"/>
                </a:cubicBezTo>
                <a:cubicBezTo>
                  <a:pt x="65679" y="2360769"/>
                  <a:pt x="61493" y="2353520"/>
                  <a:pt x="59377" y="2345610"/>
                </a:cubicBezTo>
                <a:cubicBezTo>
                  <a:pt x="52701" y="2320733"/>
                  <a:pt x="67530" y="2295063"/>
                  <a:pt x="92406" y="2288409"/>
                </a:cubicBezTo>
                <a:close/>
                <a:moveTo>
                  <a:pt x="251251" y="2250312"/>
                </a:moveTo>
                <a:cubicBezTo>
                  <a:pt x="265837" y="2246412"/>
                  <a:pt x="281525" y="2250621"/>
                  <a:pt x="292212" y="2261307"/>
                </a:cubicBezTo>
                <a:cubicBezTo>
                  <a:pt x="297434" y="2266530"/>
                  <a:pt x="301224" y="2273096"/>
                  <a:pt x="303141" y="2280279"/>
                </a:cubicBezTo>
                <a:cubicBezTo>
                  <a:pt x="306071" y="2291208"/>
                  <a:pt x="304573" y="2302621"/>
                  <a:pt x="298910" y="2312426"/>
                </a:cubicBezTo>
                <a:cubicBezTo>
                  <a:pt x="293248" y="2322232"/>
                  <a:pt x="284125" y="2329238"/>
                  <a:pt x="273197" y="2332169"/>
                </a:cubicBezTo>
                <a:cubicBezTo>
                  <a:pt x="258632" y="2336069"/>
                  <a:pt x="242922" y="2331861"/>
                  <a:pt x="232235" y="2321174"/>
                </a:cubicBezTo>
                <a:cubicBezTo>
                  <a:pt x="227013" y="2315952"/>
                  <a:pt x="223223" y="2309386"/>
                  <a:pt x="221306" y="2302203"/>
                </a:cubicBezTo>
                <a:cubicBezTo>
                  <a:pt x="215269" y="2279640"/>
                  <a:pt x="228688" y="2256372"/>
                  <a:pt x="251251" y="2250312"/>
                </a:cubicBezTo>
                <a:close/>
                <a:moveTo>
                  <a:pt x="3330562" y="2222527"/>
                </a:moveTo>
                <a:cubicBezTo>
                  <a:pt x="3334638" y="2223629"/>
                  <a:pt x="3338362" y="2225767"/>
                  <a:pt x="3341336" y="2228741"/>
                </a:cubicBezTo>
                <a:lnTo>
                  <a:pt x="3341358" y="2228741"/>
                </a:lnTo>
                <a:cubicBezTo>
                  <a:pt x="3347440" y="2234823"/>
                  <a:pt x="3349820" y="2243724"/>
                  <a:pt x="3347616" y="2252031"/>
                </a:cubicBezTo>
                <a:cubicBezTo>
                  <a:pt x="3344179" y="2264855"/>
                  <a:pt x="3330958" y="2272501"/>
                  <a:pt x="3318113" y="2269064"/>
                </a:cubicBezTo>
                <a:cubicBezTo>
                  <a:pt x="3314036" y="2267962"/>
                  <a:pt x="3310312" y="2265824"/>
                  <a:pt x="3307338" y="2262850"/>
                </a:cubicBezTo>
                <a:cubicBezTo>
                  <a:pt x="3301256" y="2256768"/>
                  <a:pt x="3298877" y="2247845"/>
                  <a:pt x="3301080" y="2239560"/>
                </a:cubicBezTo>
                <a:cubicBezTo>
                  <a:pt x="3302755" y="2233346"/>
                  <a:pt x="3306721" y="2228146"/>
                  <a:pt x="3312295" y="2224929"/>
                </a:cubicBezTo>
                <a:cubicBezTo>
                  <a:pt x="3317870" y="2221712"/>
                  <a:pt x="3324348" y="2220853"/>
                  <a:pt x="3330562" y="2222527"/>
                </a:cubicBezTo>
                <a:close/>
                <a:moveTo>
                  <a:pt x="422103" y="2209373"/>
                </a:moveTo>
                <a:cubicBezTo>
                  <a:pt x="435059" y="2205891"/>
                  <a:pt x="449028" y="2209637"/>
                  <a:pt x="458525" y="2219156"/>
                </a:cubicBezTo>
                <a:cubicBezTo>
                  <a:pt x="463174" y="2223805"/>
                  <a:pt x="466545" y="2229644"/>
                  <a:pt x="468242" y="2236034"/>
                </a:cubicBezTo>
                <a:cubicBezTo>
                  <a:pt x="473618" y="2256107"/>
                  <a:pt x="461676" y="2276797"/>
                  <a:pt x="441603" y="2282196"/>
                </a:cubicBezTo>
                <a:cubicBezTo>
                  <a:pt x="428647" y="2285677"/>
                  <a:pt x="414677" y="2281931"/>
                  <a:pt x="405180" y="2272413"/>
                </a:cubicBezTo>
                <a:cubicBezTo>
                  <a:pt x="400531" y="2267763"/>
                  <a:pt x="397160" y="2261924"/>
                  <a:pt x="395463" y="2255534"/>
                </a:cubicBezTo>
                <a:cubicBezTo>
                  <a:pt x="390087" y="2235461"/>
                  <a:pt x="402030" y="2214771"/>
                  <a:pt x="422103" y="2209373"/>
                </a:cubicBezTo>
                <a:close/>
                <a:moveTo>
                  <a:pt x="3168149" y="2182050"/>
                </a:moveTo>
                <a:cubicBezTo>
                  <a:pt x="3171740" y="2183020"/>
                  <a:pt x="3175001" y="2184893"/>
                  <a:pt x="3177624" y="2187515"/>
                </a:cubicBezTo>
                <a:cubicBezTo>
                  <a:pt x="3182956" y="2192847"/>
                  <a:pt x="3185049" y="2200669"/>
                  <a:pt x="3183110" y="2207963"/>
                </a:cubicBezTo>
                <a:cubicBezTo>
                  <a:pt x="3181656" y="2213427"/>
                  <a:pt x="3178152" y="2217988"/>
                  <a:pt x="3173261" y="2220808"/>
                </a:cubicBezTo>
                <a:cubicBezTo>
                  <a:pt x="3168369" y="2223629"/>
                  <a:pt x="3162662" y="2224378"/>
                  <a:pt x="3157220" y="2222924"/>
                </a:cubicBezTo>
                <a:cubicBezTo>
                  <a:pt x="3153628" y="2221954"/>
                  <a:pt x="3150367" y="2220081"/>
                  <a:pt x="3147745" y="2217459"/>
                </a:cubicBezTo>
                <a:cubicBezTo>
                  <a:pt x="3142413" y="2212127"/>
                  <a:pt x="3140320" y="2204305"/>
                  <a:pt x="3142259" y="2197012"/>
                </a:cubicBezTo>
                <a:cubicBezTo>
                  <a:pt x="3145277" y="2185752"/>
                  <a:pt x="3156889" y="2179032"/>
                  <a:pt x="3168149" y="2182050"/>
                </a:cubicBezTo>
                <a:close/>
                <a:moveTo>
                  <a:pt x="584891" y="2170395"/>
                </a:moveTo>
                <a:cubicBezTo>
                  <a:pt x="596327" y="2167332"/>
                  <a:pt x="608622" y="2170637"/>
                  <a:pt x="617017" y="2179010"/>
                </a:cubicBezTo>
                <a:cubicBezTo>
                  <a:pt x="621115" y="2183108"/>
                  <a:pt x="624090" y="2188242"/>
                  <a:pt x="625588" y="2193883"/>
                </a:cubicBezTo>
                <a:cubicBezTo>
                  <a:pt x="630325" y="2211576"/>
                  <a:pt x="619793" y="2229843"/>
                  <a:pt x="602100" y="2234580"/>
                </a:cubicBezTo>
                <a:cubicBezTo>
                  <a:pt x="590664" y="2237643"/>
                  <a:pt x="578369" y="2234338"/>
                  <a:pt x="569974" y="2225965"/>
                </a:cubicBezTo>
                <a:cubicBezTo>
                  <a:pt x="565876" y="2221866"/>
                  <a:pt x="562901" y="2216732"/>
                  <a:pt x="561403" y="2211092"/>
                </a:cubicBezTo>
                <a:cubicBezTo>
                  <a:pt x="556665" y="2193398"/>
                  <a:pt x="567198" y="2175132"/>
                  <a:pt x="584891" y="2170395"/>
                </a:cubicBezTo>
                <a:close/>
                <a:moveTo>
                  <a:pt x="57372" y="2100326"/>
                </a:moveTo>
                <a:cubicBezTo>
                  <a:pt x="71783" y="2098035"/>
                  <a:pt x="86568" y="2102860"/>
                  <a:pt x="96902" y="2113172"/>
                </a:cubicBezTo>
                <a:lnTo>
                  <a:pt x="96902" y="2113194"/>
                </a:lnTo>
                <a:cubicBezTo>
                  <a:pt x="103754" y="2120047"/>
                  <a:pt x="108183" y="2128750"/>
                  <a:pt x="109703" y="2138357"/>
                </a:cubicBezTo>
                <a:cubicBezTo>
                  <a:pt x="113648" y="2163256"/>
                  <a:pt x="96593" y="2186744"/>
                  <a:pt x="71695" y="2190688"/>
                </a:cubicBezTo>
                <a:cubicBezTo>
                  <a:pt x="57284" y="2192980"/>
                  <a:pt x="42499" y="2188154"/>
                  <a:pt x="32165" y="2177820"/>
                </a:cubicBezTo>
                <a:cubicBezTo>
                  <a:pt x="25313" y="2170968"/>
                  <a:pt x="20884" y="2162264"/>
                  <a:pt x="19364" y="2152657"/>
                </a:cubicBezTo>
                <a:cubicBezTo>
                  <a:pt x="17447" y="2140583"/>
                  <a:pt x="20355" y="2128508"/>
                  <a:pt x="27538" y="2118615"/>
                </a:cubicBezTo>
                <a:cubicBezTo>
                  <a:pt x="34721" y="2108721"/>
                  <a:pt x="45320" y="2102243"/>
                  <a:pt x="57372" y="2100326"/>
                </a:cubicBezTo>
                <a:close/>
                <a:moveTo>
                  <a:pt x="219323" y="2079019"/>
                </a:moveTo>
                <a:cubicBezTo>
                  <a:pt x="232389" y="2076948"/>
                  <a:pt x="245786" y="2081311"/>
                  <a:pt x="255150" y="2090675"/>
                </a:cubicBezTo>
                <a:lnTo>
                  <a:pt x="255172" y="2090675"/>
                </a:lnTo>
                <a:cubicBezTo>
                  <a:pt x="261386" y="2096889"/>
                  <a:pt x="265396" y="2104777"/>
                  <a:pt x="266784" y="2113481"/>
                </a:cubicBezTo>
                <a:cubicBezTo>
                  <a:pt x="268525" y="2124432"/>
                  <a:pt x="265881" y="2135382"/>
                  <a:pt x="259381" y="2144350"/>
                </a:cubicBezTo>
                <a:cubicBezTo>
                  <a:pt x="252859" y="2153318"/>
                  <a:pt x="243252" y="2159201"/>
                  <a:pt x="232323" y="2160942"/>
                </a:cubicBezTo>
                <a:cubicBezTo>
                  <a:pt x="219257" y="2163013"/>
                  <a:pt x="205860" y="2158650"/>
                  <a:pt x="196473" y="2149286"/>
                </a:cubicBezTo>
                <a:cubicBezTo>
                  <a:pt x="190260" y="2143072"/>
                  <a:pt x="186250" y="2135184"/>
                  <a:pt x="184861" y="2126481"/>
                </a:cubicBezTo>
                <a:cubicBezTo>
                  <a:pt x="183121" y="2115530"/>
                  <a:pt x="185765" y="2104579"/>
                  <a:pt x="192265" y="2095611"/>
                </a:cubicBezTo>
                <a:cubicBezTo>
                  <a:pt x="198765" y="2086643"/>
                  <a:pt x="208394" y="2080760"/>
                  <a:pt x="219323" y="2079019"/>
                </a:cubicBezTo>
                <a:close/>
                <a:moveTo>
                  <a:pt x="3360463" y="2070184"/>
                </a:moveTo>
                <a:cubicBezTo>
                  <a:pt x="3365222" y="2070933"/>
                  <a:pt x="3369519" y="2073115"/>
                  <a:pt x="3372890" y="2076508"/>
                </a:cubicBezTo>
                <a:cubicBezTo>
                  <a:pt x="3378002" y="2081620"/>
                  <a:pt x="3380382" y="2088913"/>
                  <a:pt x="3379236" y="2096030"/>
                </a:cubicBezTo>
                <a:cubicBezTo>
                  <a:pt x="3378288" y="2102001"/>
                  <a:pt x="3375093" y="2107223"/>
                  <a:pt x="3370202" y="2110771"/>
                </a:cubicBezTo>
                <a:cubicBezTo>
                  <a:pt x="3365310" y="2114318"/>
                  <a:pt x="3359339" y="2115751"/>
                  <a:pt x="3353390" y="2114803"/>
                </a:cubicBezTo>
                <a:cubicBezTo>
                  <a:pt x="3348653" y="2114054"/>
                  <a:pt x="3344334" y="2111873"/>
                  <a:pt x="3340963" y="2108479"/>
                </a:cubicBezTo>
                <a:cubicBezTo>
                  <a:pt x="3335851" y="2103367"/>
                  <a:pt x="3333471" y="2096074"/>
                  <a:pt x="3334617" y="2088957"/>
                </a:cubicBezTo>
                <a:cubicBezTo>
                  <a:pt x="3335564" y="2082986"/>
                  <a:pt x="3338781" y="2077764"/>
                  <a:pt x="3343651" y="2074216"/>
                </a:cubicBezTo>
                <a:cubicBezTo>
                  <a:pt x="3348542" y="2070669"/>
                  <a:pt x="3354514" y="2069237"/>
                  <a:pt x="3360463" y="2070184"/>
                </a:cubicBezTo>
                <a:close/>
                <a:moveTo>
                  <a:pt x="393481" y="2056060"/>
                </a:moveTo>
                <a:cubicBezTo>
                  <a:pt x="405115" y="2054209"/>
                  <a:pt x="417013" y="2058087"/>
                  <a:pt x="425364" y="2066438"/>
                </a:cubicBezTo>
                <a:cubicBezTo>
                  <a:pt x="430895" y="2071969"/>
                  <a:pt x="434464" y="2078975"/>
                  <a:pt x="435698" y="2086731"/>
                </a:cubicBezTo>
                <a:cubicBezTo>
                  <a:pt x="437241" y="2096471"/>
                  <a:pt x="434905" y="2106210"/>
                  <a:pt x="429110" y="2114186"/>
                </a:cubicBezTo>
                <a:cubicBezTo>
                  <a:pt x="423315" y="2122162"/>
                  <a:pt x="414766" y="2127406"/>
                  <a:pt x="405049" y="2128949"/>
                </a:cubicBezTo>
                <a:cubicBezTo>
                  <a:pt x="393415" y="2130800"/>
                  <a:pt x="381516" y="2126922"/>
                  <a:pt x="373165" y="2118571"/>
                </a:cubicBezTo>
                <a:cubicBezTo>
                  <a:pt x="367635" y="2113040"/>
                  <a:pt x="364065" y="2106033"/>
                  <a:pt x="362831" y="2098277"/>
                </a:cubicBezTo>
                <a:cubicBezTo>
                  <a:pt x="361289" y="2088538"/>
                  <a:pt x="363625" y="2078799"/>
                  <a:pt x="369420" y="2070823"/>
                </a:cubicBezTo>
                <a:cubicBezTo>
                  <a:pt x="375215" y="2062846"/>
                  <a:pt x="383764" y="2057602"/>
                  <a:pt x="393481" y="2056060"/>
                </a:cubicBezTo>
                <a:close/>
                <a:moveTo>
                  <a:pt x="3194744" y="2046739"/>
                </a:moveTo>
                <a:cubicBezTo>
                  <a:pt x="3198909" y="2047400"/>
                  <a:pt x="3202676" y="2049317"/>
                  <a:pt x="3205651" y="2052292"/>
                </a:cubicBezTo>
                <a:cubicBezTo>
                  <a:pt x="3210124" y="2056765"/>
                  <a:pt x="3212217" y="2063177"/>
                  <a:pt x="3211226" y="2069434"/>
                </a:cubicBezTo>
                <a:cubicBezTo>
                  <a:pt x="3210388" y="2074657"/>
                  <a:pt x="3207590" y="2079262"/>
                  <a:pt x="3203293" y="2082368"/>
                </a:cubicBezTo>
                <a:cubicBezTo>
                  <a:pt x="3199019" y="2085475"/>
                  <a:pt x="3193775" y="2086731"/>
                  <a:pt x="3188530" y="2085916"/>
                </a:cubicBezTo>
                <a:cubicBezTo>
                  <a:pt x="3184366" y="2085255"/>
                  <a:pt x="3180598" y="2083338"/>
                  <a:pt x="3177624" y="2080363"/>
                </a:cubicBezTo>
                <a:cubicBezTo>
                  <a:pt x="3173151" y="2075890"/>
                  <a:pt x="3171058" y="2069479"/>
                  <a:pt x="3172049" y="2063221"/>
                </a:cubicBezTo>
                <a:cubicBezTo>
                  <a:pt x="3172886" y="2057999"/>
                  <a:pt x="3175685" y="2053394"/>
                  <a:pt x="3179981" y="2050287"/>
                </a:cubicBezTo>
                <a:cubicBezTo>
                  <a:pt x="3184256" y="2047180"/>
                  <a:pt x="3189500" y="2045924"/>
                  <a:pt x="3194744" y="2046739"/>
                </a:cubicBezTo>
                <a:close/>
                <a:moveTo>
                  <a:pt x="559486" y="2034202"/>
                </a:moveTo>
                <a:cubicBezTo>
                  <a:pt x="569732" y="2032571"/>
                  <a:pt x="580242" y="2035987"/>
                  <a:pt x="587580" y="2043346"/>
                </a:cubicBezTo>
                <a:cubicBezTo>
                  <a:pt x="592449" y="2048216"/>
                  <a:pt x="595600" y="2054407"/>
                  <a:pt x="596680" y="2061238"/>
                </a:cubicBezTo>
                <a:cubicBezTo>
                  <a:pt x="599478" y="2078953"/>
                  <a:pt x="587359" y="2095633"/>
                  <a:pt x="569644" y="2098431"/>
                </a:cubicBezTo>
                <a:cubicBezTo>
                  <a:pt x="559398" y="2100062"/>
                  <a:pt x="548888" y="2096647"/>
                  <a:pt x="541550" y="2089287"/>
                </a:cubicBezTo>
                <a:cubicBezTo>
                  <a:pt x="536681" y="2084418"/>
                  <a:pt x="533530" y="2078226"/>
                  <a:pt x="532450" y="2071396"/>
                </a:cubicBezTo>
                <a:cubicBezTo>
                  <a:pt x="531084" y="2062824"/>
                  <a:pt x="533155" y="2054231"/>
                  <a:pt x="538267" y="2047202"/>
                </a:cubicBezTo>
                <a:cubicBezTo>
                  <a:pt x="543379" y="2040173"/>
                  <a:pt x="550915" y="2035568"/>
                  <a:pt x="559486" y="2034202"/>
                </a:cubicBezTo>
                <a:close/>
                <a:moveTo>
                  <a:pt x="3374322" y="1917025"/>
                </a:moveTo>
                <a:cubicBezTo>
                  <a:pt x="3379192" y="1917289"/>
                  <a:pt x="3383753" y="1919316"/>
                  <a:pt x="3387190" y="1922753"/>
                </a:cubicBezTo>
                <a:lnTo>
                  <a:pt x="3387190" y="1922731"/>
                </a:lnTo>
                <a:cubicBezTo>
                  <a:pt x="3391134" y="1926676"/>
                  <a:pt x="3393205" y="1932118"/>
                  <a:pt x="3392919" y="1937671"/>
                </a:cubicBezTo>
                <a:cubicBezTo>
                  <a:pt x="3392654" y="1942915"/>
                  <a:pt x="3390341" y="1947740"/>
                  <a:pt x="3386441" y="1951244"/>
                </a:cubicBezTo>
                <a:cubicBezTo>
                  <a:pt x="3382541" y="1954747"/>
                  <a:pt x="3377495" y="1956532"/>
                  <a:pt x="3372273" y="1956267"/>
                </a:cubicBezTo>
                <a:cubicBezTo>
                  <a:pt x="3367403" y="1956003"/>
                  <a:pt x="3362842" y="1953976"/>
                  <a:pt x="3359405" y="1950538"/>
                </a:cubicBezTo>
                <a:cubicBezTo>
                  <a:pt x="3355461" y="1946594"/>
                  <a:pt x="3353390" y="1941174"/>
                  <a:pt x="3353676" y="1935621"/>
                </a:cubicBezTo>
                <a:cubicBezTo>
                  <a:pt x="3353941" y="1930377"/>
                  <a:pt x="3356254" y="1925552"/>
                  <a:pt x="3360154" y="1922048"/>
                </a:cubicBezTo>
                <a:cubicBezTo>
                  <a:pt x="3364054" y="1918545"/>
                  <a:pt x="3369100" y="1916760"/>
                  <a:pt x="3374322" y="1917025"/>
                </a:cubicBezTo>
                <a:close/>
                <a:moveTo>
                  <a:pt x="3207105" y="1910701"/>
                </a:moveTo>
                <a:cubicBezTo>
                  <a:pt x="3211358" y="1910921"/>
                  <a:pt x="3215368" y="1912706"/>
                  <a:pt x="3218365" y="1915702"/>
                </a:cubicBezTo>
                <a:lnTo>
                  <a:pt x="3218343" y="1915702"/>
                </a:lnTo>
                <a:cubicBezTo>
                  <a:pt x="3221780" y="1919140"/>
                  <a:pt x="3223609" y="1923921"/>
                  <a:pt x="3223367" y="1928769"/>
                </a:cubicBezTo>
                <a:cubicBezTo>
                  <a:pt x="3223124" y="1933352"/>
                  <a:pt x="3221119" y="1937582"/>
                  <a:pt x="3217704" y="1940667"/>
                </a:cubicBezTo>
                <a:cubicBezTo>
                  <a:pt x="3214288" y="1943752"/>
                  <a:pt x="3209882" y="1945294"/>
                  <a:pt x="3205298" y="1945052"/>
                </a:cubicBezTo>
                <a:cubicBezTo>
                  <a:pt x="3201046" y="1944832"/>
                  <a:pt x="3197036" y="1943047"/>
                  <a:pt x="3194039" y="1940050"/>
                </a:cubicBezTo>
                <a:cubicBezTo>
                  <a:pt x="3190602" y="1936613"/>
                  <a:pt x="3188773" y="1931831"/>
                  <a:pt x="3189015" y="1926984"/>
                </a:cubicBezTo>
                <a:cubicBezTo>
                  <a:pt x="3189522" y="1917509"/>
                  <a:pt x="3197631" y="1910194"/>
                  <a:pt x="3207105" y="1910701"/>
                </a:cubicBezTo>
                <a:close/>
                <a:moveTo>
                  <a:pt x="42103" y="1909996"/>
                </a:moveTo>
                <a:cubicBezTo>
                  <a:pt x="54662" y="1909335"/>
                  <a:pt x="66957" y="1914072"/>
                  <a:pt x="75859" y="1922952"/>
                </a:cubicBezTo>
                <a:cubicBezTo>
                  <a:pt x="83637" y="1930730"/>
                  <a:pt x="88220" y="1941064"/>
                  <a:pt x="88793" y="1952037"/>
                </a:cubicBezTo>
                <a:cubicBezTo>
                  <a:pt x="89410" y="1963891"/>
                  <a:pt x="85378" y="1975283"/>
                  <a:pt x="77445" y="1984097"/>
                </a:cubicBezTo>
                <a:cubicBezTo>
                  <a:pt x="69513" y="1992910"/>
                  <a:pt x="58606" y="1998110"/>
                  <a:pt x="46752" y="1998727"/>
                </a:cubicBezTo>
                <a:cubicBezTo>
                  <a:pt x="34192" y="1999388"/>
                  <a:pt x="21897" y="1994651"/>
                  <a:pt x="12996" y="1985771"/>
                </a:cubicBezTo>
                <a:cubicBezTo>
                  <a:pt x="5218" y="1977993"/>
                  <a:pt x="635" y="1967659"/>
                  <a:pt x="62" y="1956686"/>
                </a:cubicBezTo>
                <a:cubicBezTo>
                  <a:pt x="-555" y="1944832"/>
                  <a:pt x="3477" y="1933440"/>
                  <a:pt x="11409" y="1924627"/>
                </a:cubicBezTo>
                <a:cubicBezTo>
                  <a:pt x="19341" y="1915813"/>
                  <a:pt x="30248" y="1910613"/>
                  <a:pt x="42103" y="1909996"/>
                </a:cubicBezTo>
                <a:close/>
                <a:moveTo>
                  <a:pt x="205397" y="1905589"/>
                </a:moveTo>
                <a:cubicBezTo>
                  <a:pt x="216789" y="1904994"/>
                  <a:pt x="227938" y="1909268"/>
                  <a:pt x="236003" y="1917333"/>
                </a:cubicBezTo>
                <a:cubicBezTo>
                  <a:pt x="243054" y="1924384"/>
                  <a:pt x="247218" y="1933748"/>
                  <a:pt x="247747" y="1943708"/>
                </a:cubicBezTo>
                <a:cubicBezTo>
                  <a:pt x="248915" y="1965896"/>
                  <a:pt x="231816" y="1984889"/>
                  <a:pt x="209628" y="1986057"/>
                </a:cubicBezTo>
                <a:cubicBezTo>
                  <a:pt x="198236" y="1986652"/>
                  <a:pt x="187087" y="1982378"/>
                  <a:pt x="179023" y="1974291"/>
                </a:cubicBezTo>
                <a:cubicBezTo>
                  <a:pt x="171972" y="1967240"/>
                  <a:pt x="167807" y="1957876"/>
                  <a:pt x="167278" y="1947916"/>
                </a:cubicBezTo>
                <a:cubicBezTo>
                  <a:pt x="166706" y="1937164"/>
                  <a:pt x="170363" y="1926852"/>
                  <a:pt x="177568" y="1918853"/>
                </a:cubicBezTo>
                <a:cubicBezTo>
                  <a:pt x="184773" y="1910855"/>
                  <a:pt x="194645" y="1906140"/>
                  <a:pt x="205397" y="1905589"/>
                </a:cubicBezTo>
                <a:close/>
                <a:moveTo>
                  <a:pt x="381009" y="1900874"/>
                </a:moveTo>
                <a:cubicBezTo>
                  <a:pt x="391123" y="1900345"/>
                  <a:pt x="401060" y="1904157"/>
                  <a:pt x="408222" y="1911318"/>
                </a:cubicBezTo>
                <a:cubicBezTo>
                  <a:pt x="414479" y="1917575"/>
                  <a:pt x="418203" y="1925904"/>
                  <a:pt x="418666" y="1934762"/>
                </a:cubicBezTo>
                <a:cubicBezTo>
                  <a:pt x="419701" y="1954483"/>
                  <a:pt x="404498" y="1971383"/>
                  <a:pt x="384755" y="1972418"/>
                </a:cubicBezTo>
                <a:cubicBezTo>
                  <a:pt x="374642" y="1972947"/>
                  <a:pt x="364704" y="1969135"/>
                  <a:pt x="357543" y="1961974"/>
                </a:cubicBezTo>
                <a:cubicBezTo>
                  <a:pt x="351285" y="1955716"/>
                  <a:pt x="347562" y="1947388"/>
                  <a:pt x="347099" y="1938530"/>
                </a:cubicBezTo>
                <a:cubicBezTo>
                  <a:pt x="346063" y="1918809"/>
                  <a:pt x="361267" y="1901909"/>
                  <a:pt x="381009" y="1900874"/>
                </a:cubicBezTo>
                <a:close/>
                <a:moveTo>
                  <a:pt x="548336" y="1896334"/>
                </a:moveTo>
                <a:cubicBezTo>
                  <a:pt x="557260" y="1895872"/>
                  <a:pt x="566008" y="1899221"/>
                  <a:pt x="572332" y="1905545"/>
                </a:cubicBezTo>
                <a:cubicBezTo>
                  <a:pt x="577862" y="1911075"/>
                  <a:pt x="581123" y="1918413"/>
                  <a:pt x="581520" y="1926213"/>
                </a:cubicBezTo>
                <a:cubicBezTo>
                  <a:pt x="582423" y="1943598"/>
                  <a:pt x="569027" y="1958493"/>
                  <a:pt x="551642" y="1959396"/>
                </a:cubicBezTo>
                <a:cubicBezTo>
                  <a:pt x="542718" y="1959859"/>
                  <a:pt x="533970" y="1956509"/>
                  <a:pt x="527646" y="1950186"/>
                </a:cubicBezTo>
                <a:cubicBezTo>
                  <a:pt x="522116" y="1944655"/>
                  <a:pt x="518855" y="1937318"/>
                  <a:pt x="518458" y="1929518"/>
                </a:cubicBezTo>
                <a:cubicBezTo>
                  <a:pt x="518018" y="1921101"/>
                  <a:pt x="520882" y="1913014"/>
                  <a:pt x="526523" y="1906734"/>
                </a:cubicBezTo>
                <a:cubicBezTo>
                  <a:pt x="532163" y="1900477"/>
                  <a:pt x="539919" y="1896775"/>
                  <a:pt x="548336" y="1896334"/>
                </a:cubicBezTo>
                <a:close/>
                <a:moveTo>
                  <a:pt x="3205387" y="1773539"/>
                </a:moveTo>
                <a:cubicBezTo>
                  <a:pt x="3209661" y="1773319"/>
                  <a:pt x="3213848" y="1774927"/>
                  <a:pt x="3216866" y="1777946"/>
                </a:cubicBezTo>
                <a:lnTo>
                  <a:pt x="3216888" y="1777968"/>
                </a:lnTo>
                <a:cubicBezTo>
                  <a:pt x="3219533" y="1780612"/>
                  <a:pt x="3221097" y="1784137"/>
                  <a:pt x="3221295" y="1787861"/>
                </a:cubicBezTo>
                <a:cubicBezTo>
                  <a:pt x="3221736" y="1796190"/>
                  <a:pt x="3215302" y="1803329"/>
                  <a:pt x="3206973" y="1803748"/>
                </a:cubicBezTo>
                <a:cubicBezTo>
                  <a:pt x="3202698" y="1803968"/>
                  <a:pt x="3198512" y="1802360"/>
                  <a:pt x="3195471" y="1799341"/>
                </a:cubicBezTo>
                <a:cubicBezTo>
                  <a:pt x="3192827" y="1796697"/>
                  <a:pt x="3191263" y="1793171"/>
                  <a:pt x="3191064" y="1789448"/>
                </a:cubicBezTo>
                <a:cubicBezTo>
                  <a:pt x="3190624" y="1781119"/>
                  <a:pt x="3197058" y="1773980"/>
                  <a:pt x="3205387" y="1773539"/>
                </a:cubicBezTo>
                <a:close/>
                <a:moveTo>
                  <a:pt x="3372383" y="1762632"/>
                </a:moveTo>
                <a:cubicBezTo>
                  <a:pt x="3377275" y="1762368"/>
                  <a:pt x="3382056" y="1764218"/>
                  <a:pt x="3385537" y="1767678"/>
                </a:cubicBezTo>
                <a:cubicBezTo>
                  <a:pt x="3388556" y="1770696"/>
                  <a:pt x="3390363" y="1774729"/>
                  <a:pt x="3390583" y="1779003"/>
                </a:cubicBezTo>
                <a:cubicBezTo>
                  <a:pt x="3391090" y="1788544"/>
                  <a:pt x="3383731" y="1796697"/>
                  <a:pt x="3374212" y="1797203"/>
                </a:cubicBezTo>
                <a:cubicBezTo>
                  <a:pt x="3369320" y="1797468"/>
                  <a:pt x="3364539" y="1795617"/>
                  <a:pt x="3361058" y="1792158"/>
                </a:cubicBezTo>
                <a:cubicBezTo>
                  <a:pt x="3358039" y="1789139"/>
                  <a:pt x="3356232" y="1785107"/>
                  <a:pt x="3356012" y="1780832"/>
                </a:cubicBezTo>
                <a:cubicBezTo>
                  <a:pt x="3355505" y="1771291"/>
                  <a:pt x="3362864" y="1763139"/>
                  <a:pt x="3372383" y="1762632"/>
                </a:cubicBezTo>
                <a:close/>
                <a:moveTo>
                  <a:pt x="551664" y="1757145"/>
                </a:moveTo>
                <a:cubicBezTo>
                  <a:pt x="559464" y="1757564"/>
                  <a:pt x="566801" y="1760825"/>
                  <a:pt x="572332" y="1766333"/>
                </a:cubicBezTo>
                <a:cubicBezTo>
                  <a:pt x="578655" y="1772657"/>
                  <a:pt x="582005" y="1781405"/>
                  <a:pt x="581542" y="1790328"/>
                </a:cubicBezTo>
                <a:cubicBezTo>
                  <a:pt x="580639" y="1807713"/>
                  <a:pt x="565744" y="1821110"/>
                  <a:pt x="548359" y="1820207"/>
                </a:cubicBezTo>
                <a:cubicBezTo>
                  <a:pt x="540559" y="1819788"/>
                  <a:pt x="533221" y="1816527"/>
                  <a:pt x="527691" y="1811018"/>
                </a:cubicBezTo>
                <a:cubicBezTo>
                  <a:pt x="521367" y="1804695"/>
                  <a:pt x="518018" y="1795947"/>
                  <a:pt x="518480" y="1787023"/>
                </a:cubicBezTo>
                <a:cubicBezTo>
                  <a:pt x="519384" y="1769638"/>
                  <a:pt x="534279" y="1756242"/>
                  <a:pt x="551664" y="1757145"/>
                </a:cubicBezTo>
                <a:close/>
                <a:moveTo>
                  <a:pt x="384777" y="1744123"/>
                </a:moveTo>
                <a:cubicBezTo>
                  <a:pt x="393635" y="1744586"/>
                  <a:pt x="401964" y="1748287"/>
                  <a:pt x="408221" y="1754567"/>
                </a:cubicBezTo>
                <a:lnTo>
                  <a:pt x="408199" y="1754567"/>
                </a:lnTo>
                <a:cubicBezTo>
                  <a:pt x="415382" y="1761750"/>
                  <a:pt x="419172" y="1771665"/>
                  <a:pt x="418666" y="1781779"/>
                </a:cubicBezTo>
                <a:cubicBezTo>
                  <a:pt x="417630" y="1801500"/>
                  <a:pt x="400730" y="1816725"/>
                  <a:pt x="381009" y="1815690"/>
                </a:cubicBezTo>
                <a:cubicBezTo>
                  <a:pt x="372152" y="1815227"/>
                  <a:pt x="363823" y="1811525"/>
                  <a:pt x="357565" y="1805245"/>
                </a:cubicBezTo>
                <a:cubicBezTo>
                  <a:pt x="350382" y="1798062"/>
                  <a:pt x="346592" y="1788147"/>
                  <a:pt x="347121" y="1778033"/>
                </a:cubicBezTo>
                <a:cubicBezTo>
                  <a:pt x="348156" y="1758313"/>
                  <a:pt x="365057" y="1743087"/>
                  <a:pt x="384777" y="1744123"/>
                </a:cubicBezTo>
                <a:close/>
                <a:moveTo>
                  <a:pt x="209584" y="1730483"/>
                </a:moveTo>
                <a:cubicBezTo>
                  <a:pt x="219543" y="1731012"/>
                  <a:pt x="228908" y="1735177"/>
                  <a:pt x="235959" y="1742206"/>
                </a:cubicBezTo>
                <a:lnTo>
                  <a:pt x="235981" y="1742228"/>
                </a:lnTo>
                <a:cubicBezTo>
                  <a:pt x="244045" y="1750292"/>
                  <a:pt x="248320" y="1761441"/>
                  <a:pt x="247725" y="1772833"/>
                </a:cubicBezTo>
                <a:cubicBezTo>
                  <a:pt x="246557" y="1795021"/>
                  <a:pt x="227564" y="1812120"/>
                  <a:pt x="205375" y="1810952"/>
                </a:cubicBezTo>
                <a:cubicBezTo>
                  <a:pt x="195416" y="1810423"/>
                  <a:pt x="186051" y="1806259"/>
                  <a:pt x="179001" y="1799208"/>
                </a:cubicBezTo>
                <a:cubicBezTo>
                  <a:pt x="170936" y="1791143"/>
                  <a:pt x="166639" y="1779994"/>
                  <a:pt x="167256" y="1768602"/>
                </a:cubicBezTo>
                <a:cubicBezTo>
                  <a:pt x="167829" y="1757850"/>
                  <a:pt x="172545" y="1747978"/>
                  <a:pt x="180521" y="1740773"/>
                </a:cubicBezTo>
                <a:cubicBezTo>
                  <a:pt x="188519" y="1733568"/>
                  <a:pt x="198831" y="1729910"/>
                  <a:pt x="209584" y="1730483"/>
                </a:cubicBezTo>
                <a:close/>
                <a:moveTo>
                  <a:pt x="46752" y="1717815"/>
                </a:moveTo>
                <a:cubicBezTo>
                  <a:pt x="57747" y="1718388"/>
                  <a:pt x="68059" y="1722993"/>
                  <a:pt x="75837" y="1730749"/>
                </a:cubicBezTo>
                <a:cubicBezTo>
                  <a:pt x="84738" y="1739650"/>
                  <a:pt x="89454" y="1751945"/>
                  <a:pt x="88793" y="1764505"/>
                </a:cubicBezTo>
                <a:cubicBezTo>
                  <a:pt x="88176" y="1776359"/>
                  <a:pt x="82976" y="1787266"/>
                  <a:pt x="74162" y="1795198"/>
                </a:cubicBezTo>
                <a:cubicBezTo>
                  <a:pt x="65348" y="1803131"/>
                  <a:pt x="53957" y="1807163"/>
                  <a:pt x="42102" y="1806546"/>
                </a:cubicBezTo>
                <a:cubicBezTo>
                  <a:pt x="31107" y="1805973"/>
                  <a:pt x="20795" y="1801368"/>
                  <a:pt x="13017" y="1793612"/>
                </a:cubicBezTo>
                <a:cubicBezTo>
                  <a:pt x="4116" y="1784710"/>
                  <a:pt x="-600" y="1772415"/>
                  <a:pt x="61" y="1759856"/>
                </a:cubicBezTo>
                <a:cubicBezTo>
                  <a:pt x="678" y="1748001"/>
                  <a:pt x="5878" y="1737094"/>
                  <a:pt x="14692" y="1729162"/>
                </a:cubicBezTo>
                <a:cubicBezTo>
                  <a:pt x="23506" y="1721230"/>
                  <a:pt x="34897" y="1717198"/>
                  <a:pt x="46752" y="1717815"/>
                </a:cubicBezTo>
                <a:close/>
                <a:moveTo>
                  <a:pt x="3189631" y="1637743"/>
                </a:moveTo>
                <a:cubicBezTo>
                  <a:pt x="3193620" y="1637103"/>
                  <a:pt x="3197696" y="1638448"/>
                  <a:pt x="3200561" y="1641290"/>
                </a:cubicBezTo>
                <a:lnTo>
                  <a:pt x="3200583" y="1641290"/>
                </a:lnTo>
                <a:cubicBezTo>
                  <a:pt x="3202478" y="1643185"/>
                  <a:pt x="3203711" y="1645587"/>
                  <a:pt x="3204130" y="1648253"/>
                </a:cubicBezTo>
                <a:cubicBezTo>
                  <a:pt x="3204659" y="1651580"/>
                  <a:pt x="3203866" y="1654929"/>
                  <a:pt x="3201861" y="1657661"/>
                </a:cubicBezTo>
                <a:cubicBezTo>
                  <a:pt x="3199855" y="1660394"/>
                  <a:pt x="3196947" y="1662200"/>
                  <a:pt x="3193598" y="1662729"/>
                </a:cubicBezTo>
                <a:cubicBezTo>
                  <a:pt x="3189609" y="1663368"/>
                  <a:pt x="3185533" y="1662024"/>
                  <a:pt x="3182669" y="1659182"/>
                </a:cubicBezTo>
                <a:cubicBezTo>
                  <a:pt x="3180774" y="1657287"/>
                  <a:pt x="3179540" y="1654885"/>
                  <a:pt x="3179121" y="1652219"/>
                </a:cubicBezTo>
                <a:cubicBezTo>
                  <a:pt x="3178019" y="1645322"/>
                  <a:pt x="3182757" y="1638844"/>
                  <a:pt x="3189631" y="1637743"/>
                </a:cubicBezTo>
                <a:close/>
                <a:moveTo>
                  <a:pt x="569511" y="1619036"/>
                </a:moveTo>
                <a:cubicBezTo>
                  <a:pt x="576144" y="1620093"/>
                  <a:pt x="582159" y="1623134"/>
                  <a:pt x="586874" y="1627871"/>
                </a:cubicBezTo>
                <a:cubicBezTo>
                  <a:pt x="594013" y="1635010"/>
                  <a:pt x="597318" y="1645212"/>
                  <a:pt x="595754" y="1655171"/>
                </a:cubicBezTo>
                <a:cubicBezTo>
                  <a:pt x="593022" y="1672358"/>
                  <a:pt x="576827" y="1684146"/>
                  <a:pt x="559618" y="1681414"/>
                </a:cubicBezTo>
                <a:cubicBezTo>
                  <a:pt x="552986" y="1680356"/>
                  <a:pt x="546970" y="1677316"/>
                  <a:pt x="542255" y="1672578"/>
                </a:cubicBezTo>
                <a:cubicBezTo>
                  <a:pt x="535116" y="1665439"/>
                  <a:pt x="531811" y="1655238"/>
                  <a:pt x="533375" y="1645278"/>
                </a:cubicBezTo>
                <a:cubicBezTo>
                  <a:pt x="536108" y="1628092"/>
                  <a:pt x="552303" y="1616303"/>
                  <a:pt x="569511" y="1619036"/>
                </a:cubicBezTo>
                <a:close/>
                <a:moveTo>
                  <a:pt x="3354667" y="1609737"/>
                </a:moveTo>
                <a:cubicBezTo>
                  <a:pt x="3359250" y="1609009"/>
                  <a:pt x="3363943" y="1610530"/>
                  <a:pt x="3367205" y="1613813"/>
                </a:cubicBezTo>
                <a:lnTo>
                  <a:pt x="3367205" y="1613791"/>
                </a:lnTo>
                <a:cubicBezTo>
                  <a:pt x="3369386" y="1615972"/>
                  <a:pt x="3370774" y="1618727"/>
                  <a:pt x="3371259" y="1621767"/>
                </a:cubicBezTo>
                <a:cubicBezTo>
                  <a:pt x="3372515" y="1629677"/>
                  <a:pt x="3367094" y="1637125"/>
                  <a:pt x="3359184" y="1638381"/>
                </a:cubicBezTo>
                <a:cubicBezTo>
                  <a:pt x="3354601" y="1639108"/>
                  <a:pt x="3349908" y="1637588"/>
                  <a:pt x="3346647" y="1634305"/>
                </a:cubicBezTo>
                <a:cubicBezTo>
                  <a:pt x="3344465" y="1632123"/>
                  <a:pt x="3343077" y="1629369"/>
                  <a:pt x="3342593" y="1626328"/>
                </a:cubicBezTo>
                <a:cubicBezTo>
                  <a:pt x="3341976" y="1622494"/>
                  <a:pt x="3342901" y="1618660"/>
                  <a:pt x="3345192" y="1615532"/>
                </a:cubicBezTo>
                <a:cubicBezTo>
                  <a:pt x="3347462" y="1612403"/>
                  <a:pt x="3350833" y="1610332"/>
                  <a:pt x="3354667" y="1609737"/>
                </a:cubicBezTo>
                <a:close/>
                <a:moveTo>
                  <a:pt x="404872" y="1588650"/>
                </a:moveTo>
                <a:cubicBezTo>
                  <a:pt x="412386" y="1589840"/>
                  <a:pt x="419216" y="1593299"/>
                  <a:pt x="424570" y="1598676"/>
                </a:cubicBezTo>
                <a:lnTo>
                  <a:pt x="424570" y="1598698"/>
                </a:lnTo>
                <a:cubicBezTo>
                  <a:pt x="432657" y="1606784"/>
                  <a:pt x="436425" y="1618374"/>
                  <a:pt x="434640" y="1629655"/>
                </a:cubicBezTo>
                <a:cubicBezTo>
                  <a:pt x="433142" y="1639108"/>
                  <a:pt x="428052" y="1647415"/>
                  <a:pt x="420318" y="1653034"/>
                </a:cubicBezTo>
                <a:cubicBezTo>
                  <a:pt x="412584" y="1658652"/>
                  <a:pt x="403109" y="1660922"/>
                  <a:pt x="393657" y="1659424"/>
                </a:cubicBezTo>
                <a:cubicBezTo>
                  <a:pt x="386143" y="1658234"/>
                  <a:pt x="379312" y="1654774"/>
                  <a:pt x="373958" y="1649398"/>
                </a:cubicBezTo>
                <a:cubicBezTo>
                  <a:pt x="365872" y="1641312"/>
                  <a:pt x="362104" y="1629722"/>
                  <a:pt x="363889" y="1618440"/>
                </a:cubicBezTo>
                <a:cubicBezTo>
                  <a:pt x="366973" y="1598918"/>
                  <a:pt x="385372" y="1585565"/>
                  <a:pt x="404872" y="1588650"/>
                </a:cubicBezTo>
                <a:close/>
                <a:moveTo>
                  <a:pt x="232103" y="1556767"/>
                </a:moveTo>
                <a:cubicBezTo>
                  <a:pt x="240564" y="1558111"/>
                  <a:pt x="248232" y="1562011"/>
                  <a:pt x="254269" y="1568049"/>
                </a:cubicBezTo>
                <a:cubicBezTo>
                  <a:pt x="263369" y="1577149"/>
                  <a:pt x="267600" y="1590171"/>
                  <a:pt x="265595" y="1602863"/>
                </a:cubicBezTo>
                <a:cubicBezTo>
                  <a:pt x="262113" y="1624809"/>
                  <a:pt x="241445" y="1639836"/>
                  <a:pt x="219499" y="1636354"/>
                </a:cubicBezTo>
                <a:cubicBezTo>
                  <a:pt x="211038" y="1635010"/>
                  <a:pt x="203370" y="1631110"/>
                  <a:pt x="197333" y="1625073"/>
                </a:cubicBezTo>
                <a:cubicBezTo>
                  <a:pt x="188233" y="1615973"/>
                  <a:pt x="184002" y="1602951"/>
                  <a:pt x="186007" y="1590259"/>
                </a:cubicBezTo>
                <a:cubicBezTo>
                  <a:pt x="189489" y="1568313"/>
                  <a:pt x="210157" y="1553286"/>
                  <a:pt x="232103" y="1556767"/>
                </a:cubicBezTo>
                <a:close/>
                <a:moveTo>
                  <a:pt x="71496" y="1527153"/>
                </a:moveTo>
                <a:cubicBezTo>
                  <a:pt x="80816" y="1528629"/>
                  <a:pt x="89277" y="1532926"/>
                  <a:pt x="95932" y="1539580"/>
                </a:cubicBezTo>
                <a:lnTo>
                  <a:pt x="95910" y="1539580"/>
                </a:lnTo>
                <a:cubicBezTo>
                  <a:pt x="105957" y="1549628"/>
                  <a:pt x="110628" y="1563972"/>
                  <a:pt x="108403" y="1577986"/>
                </a:cubicBezTo>
                <a:cubicBezTo>
                  <a:pt x="104569" y="1602179"/>
                  <a:pt x="81764" y="1618749"/>
                  <a:pt x="57570" y="1614915"/>
                </a:cubicBezTo>
                <a:cubicBezTo>
                  <a:pt x="48228" y="1613438"/>
                  <a:pt x="39789" y="1609142"/>
                  <a:pt x="33134" y="1602487"/>
                </a:cubicBezTo>
                <a:cubicBezTo>
                  <a:pt x="23087" y="1592440"/>
                  <a:pt x="18416" y="1578096"/>
                  <a:pt x="20641" y="1564082"/>
                </a:cubicBezTo>
                <a:cubicBezTo>
                  <a:pt x="22492" y="1552360"/>
                  <a:pt x="28816" y="1542070"/>
                  <a:pt x="38423" y="1535085"/>
                </a:cubicBezTo>
                <a:cubicBezTo>
                  <a:pt x="48030" y="1528100"/>
                  <a:pt x="59774" y="1525280"/>
                  <a:pt x="71496" y="1527153"/>
                </a:cubicBezTo>
                <a:close/>
                <a:moveTo>
                  <a:pt x="601659" y="1483548"/>
                </a:moveTo>
                <a:cubicBezTo>
                  <a:pt x="607013" y="1484980"/>
                  <a:pt x="611905" y="1487800"/>
                  <a:pt x="615805" y="1491700"/>
                </a:cubicBezTo>
                <a:cubicBezTo>
                  <a:pt x="623759" y="1499655"/>
                  <a:pt x="626910" y="1511355"/>
                  <a:pt x="624002" y="1522218"/>
                </a:cubicBezTo>
                <a:cubicBezTo>
                  <a:pt x="619485" y="1539030"/>
                  <a:pt x="602144" y="1549055"/>
                  <a:pt x="585332" y="1544538"/>
                </a:cubicBezTo>
                <a:cubicBezTo>
                  <a:pt x="579977" y="1543106"/>
                  <a:pt x="575086" y="1540286"/>
                  <a:pt x="571186" y="1536386"/>
                </a:cubicBezTo>
                <a:cubicBezTo>
                  <a:pt x="563231" y="1528431"/>
                  <a:pt x="560081" y="1516731"/>
                  <a:pt x="562989" y="1505868"/>
                </a:cubicBezTo>
                <a:cubicBezTo>
                  <a:pt x="565170" y="1497716"/>
                  <a:pt x="570393" y="1490907"/>
                  <a:pt x="577708" y="1486699"/>
                </a:cubicBezTo>
                <a:cubicBezTo>
                  <a:pt x="585001" y="1482490"/>
                  <a:pt x="593528" y="1481366"/>
                  <a:pt x="601659" y="1483548"/>
                </a:cubicBezTo>
                <a:close/>
                <a:moveTo>
                  <a:pt x="441118" y="1436131"/>
                </a:moveTo>
                <a:cubicBezTo>
                  <a:pt x="447199" y="1437761"/>
                  <a:pt x="452730" y="1440956"/>
                  <a:pt x="457159" y="1445363"/>
                </a:cubicBezTo>
                <a:lnTo>
                  <a:pt x="457159" y="1445385"/>
                </a:lnTo>
                <a:cubicBezTo>
                  <a:pt x="466193" y="1454419"/>
                  <a:pt x="469762" y="1467684"/>
                  <a:pt x="466457" y="1480023"/>
                </a:cubicBezTo>
                <a:cubicBezTo>
                  <a:pt x="463989" y="1489277"/>
                  <a:pt x="458062" y="1496989"/>
                  <a:pt x="449755" y="1501770"/>
                </a:cubicBezTo>
                <a:cubicBezTo>
                  <a:pt x="441471" y="1506552"/>
                  <a:pt x="431820" y="1507830"/>
                  <a:pt x="422565" y="1505340"/>
                </a:cubicBezTo>
                <a:cubicBezTo>
                  <a:pt x="416484" y="1503709"/>
                  <a:pt x="410953" y="1500514"/>
                  <a:pt x="406525" y="1496085"/>
                </a:cubicBezTo>
                <a:cubicBezTo>
                  <a:pt x="397490" y="1487052"/>
                  <a:pt x="393921" y="1473787"/>
                  <a:pt x="397226" y="1461448"/>
                </a:cubicBezTo>
                <a:cubicBezTo>
                  <a:pt x="399694" y="1452194"/>
                  <a:pt x="405621" y="1444482"/>
                  <a:pt x="413928" y="1439700"/>
                </a:cubicBezTo>
                <a:cubicBezTo>
                  <a:pt x="422213" y="1434919"/>
                  <a:pt x="431864" y="1433641"/>
                  <a:pt x="441118" y="1436131"/>
                </a:cubicBezTo>
                <a:close/>
                <a:moveTo>
                  <a:pt x="272646" y="1386377"/>
                </a:moveTo>
                <a:cubicBezTo>
                  <a:pt x="279477" y="1388206"/>
                  <a:pt x="285712" y="1391798"/>
                  <a:pt x="290692" y="1396777"/>
                </a:cubicBezTo>
                <a:cubicBezTo>
                  <a:pt x="300850" y="1406935"/>
                  <a:pt x="304860" y="1421852"/>
                  <a:pt x="301136" y="1435734"/>
                </a:cubicBezTo>
                <a:cubicBezTo>
                  <a:pt x="295385" y="1457195"/>
                  <a:pt x="273241" y="1469975"/>
                  <a:pt x="251802" y="1464224"/>
                </a:cubicBezTo>
                <a:cubicBezTo>
                  <a:pt x="244971" y="1462395"/>
                  <a:pt x="238736" y="1458803"/>
                  <a:pt x="233756" y="1453824"/>
                </a:cubicBezTo>
                <a:cubicBezTo>
                  <a:pt x="223598" y="1443666"/>
                  <a:pt x="219588" y="1428749"/>
                  <a:pt x="223312" y="1414867"/>
                </a:cubicBezTo>
                <a:cubicBezTo>
                  <a:pt x="226088" y="1404467"/>
                  <a:pt x="232764" y="1395786"/>
                  <a:pt x="242085" y="1390410"/>
                </a:cubicBezTo>
                <a:cubicBezTo>
                  <a:pt x="251405" y="1385033"/>
                  <a:pt x="262268" y="1383601"/>
                  <a:pt x="272646" y="1386377"/>
                </a:cubicBezTo>
                <a:close/>
                <a:moveTo>
                  <a:pt x="647865" y="1352158"/>
                </a:moveTo>
                <a:cubicBezTo>
                  <a:pt x="652029" y="1353767"/>
                  <a:pt x="655731" y="1356168"/>
                  <a:pt x="658860" y="1359297"/>
                </a:cubicBezTo>
                <a:lnTo>
                  <a:pt x="658838" y="1359319"/>
                </a:lnTo>
                <a:cubicBezTo>
                  <a:pt x="667651" y="1368133"/>
                  <a:pt x="670472" y="1381353"/>
                  <a:pt x="665999" y="1392987"/>
                </a:cubicBezTo>
                <a:cubicBezTo>
                  <a:pt x="659763" y="1409249"/>
                  <a:pt x="641453" y="1417379"/>
                  <a:pt x="625214" y="1411144"/>
                </a:cubicBezTo>
                <a:cubicBezTo>
                  <a:pt x="621049" y="1409535"/>
                  <a:pt x="617347" y="1407133"/>
                  <a:pt x="614219" y="1404004"/>
                </a:cubicBezTo>
                <a:cubicBezTo>
                  <a:pt x="605405" y="1395191"/>
                  <a:pt x="602585" y="1381970"/>
                  <a:pt x="607058" y="1370336"/>
                </a:cubicBezTo>
                <a:cubicBezTo>
                  <a:pt x="610076" y="1362470"/>
                  <a:pt x="615981" y="1356235"/>
                  <a:pt x="623693" y="1352797"/>
                </a:cubicBezTo>
                <a:cubicBezTo>
                  <a:pt x="631405" y="1349360"/>
                  <a:pt x="639976" y="1349140"/>
                  <a:pt x="647865" y="1352158"/>
                </a:cubicBezTo>
                <a:close/>
                <a:moveTo>
                  <a:pt x="115983" y="1340105"/>
                </a:moveTo>
                <a:cubicBezTo>
                  <a:pt x="123519" y="1342133"/>
                  <a:pt x="130393" y="1346099"/>
                  <a:pt x="135880" y="1351563"/>
                </a:cubicBezTo>
                <a:lnTo>
                  <a:pt x="135880" y="1351585"/>
                </a:lnTo>
                <a:cubicBezTo>
                  <a:pt x="147095" y="1362801"/>
                  <a:pt x="151502" y="1379260"/>
                  <a:pt x="147404" y="1394552"/>
                </a:cubicBezTo>
                <a:cubicBezTo>
                  <a:pt x="144341" y="1406009"/>
                  <a:pt x="136982" y="1415594"/>
                  <a:pt x="126692" y="1421544"/>
                </a:cubicBezTo>
                <a:cubicBezTo>
                  <a:pt x="116402" y="1427471"/>
                  <a:pt x="104437" y="1429057"/>
                  <a:pt x="92979" y="1425972"/>
                </a:cubicBezTo>
                <a:cubicBezTo>
                  <a:pt x="85444" y="1423945"/>
                  <a:pt x="78569" y="1419979"/>
                  <a:pt x="73083" y="1414515"/>
                </a:cubicBezTo>
                <a:cubicBezTo>
                  <a:pt x="61867" y="1403299"/>
                  <a:pt x="57460" y="1386840"/>
                  <a:pt x="61559" y="1371548"/>
                </a:cubicBezTo>
                <a:cubicBezTo>
                  <a:pt x="64622" y="1360090"/>
                  <a:pt x="71981" y="1350505"/>
                  <a:pt x="82271" y="1344556"/>
                </a:cubicBezTo>
                <a:cubicBezTo>
                  <a:pt x="92539" y="1338629"/>
                  <a:pt x="104525" y="1337043"/>
                  <a:pt x="115983" y="1340105"/>
                </a:cubicBezTo>
                <a:close/>
                <a:moveTo>
                  <a:pt x="493119" y="1288238"/>
                </a:moveTo>
                <a:cubicBezTo>
                  <a:pt x="497856" y="1290044"/>
                  <a:pt x="502042" y="1292777"/>
                  <a:pt x="505612" y="1296324"/>
                </a:cubicBezTo>
                <a:lnTo>
                  <a:pt x="505612" y="1296346"/>
                </a:lnTo>
                <a:cubicBezTo>
                  <a:pt x="515615" y="1306350"/>
                  <a:pt x="518810" y="1321333"/>
                  <a:pt x="513743" y="1334531"/>
                </a:cubicBezTo>
                <a:cubicBezTo>
                  <a:pt x="506670" y="1352974"/>
                  <a:pt x="485891" y="1362228"/>
                  <a:pt x="467449" y="1355133"/>
                </a:cubicBezTo>
                <a:cubicBezTo>
                  <a:pt x="462712" y="1353326"/>
                  <a:pt x="458525" y="1350594"/>
                  <a:pt x="454956" y="1347047"/>
                </a:cubicBezTo>
                <a:cubicBezTo>
                  <a:pt x="444952" y="1337043"/>
                  <a:pt x="441757" y="1322060"/>
                  <a:pt x="446825" y="1308862"/>
                </a:cubicBezTo>
                <a:cubicBezTo>
                  <a:pt x="450262" y="1299938"/>
                  <a:pt x="456961" y="1292865"/>
                  <a:pt x="465708" y="1288965"/>
                </a:cubicBezTo>
                <a:cubicBezTo>
                  <a:pt x="474456" y="1285065"/>
                  <a:pt x="484195" y="1284822"/>
                  <a:pt x="493119" y="1288238"/>
                </a:cubicBezTo>
                <a:close/>
                <a:moveTo>
                  <a:pt x="683383" y="1224492"/>
                </a:moveTo>
                <a:cubicBezTo>
                  <a:pt x="691404" y="1221892"/>
                  <a:pt x="699953" y="1222553"/>
                  <a:pt x="707467" y="1226387"/>
                </a:cubicBezTo>
                <a:cubicBezTo>
                  <a:pt x="710441" y="1227908"/>
                  <a:pt x="713130" y="1229847"/>
                  <a:pt x="715465" y="1232182"/>
                </a:cubicBezTo>
                <a:cubicBezTo>
                  <a:pt x="725160" y="1241877"/>
                  <a:pt x="727496" y="1256618"/>
                  <a:pt x="721260" y="1268847"/>
                </a:cubicBezTo>
                <a:cubicBezTo>
                  <a:pt x="713350" y="1284359"/>
                  <a:pt x="694312" y="1290551"/>
                  <a:pt x="678800" y="1282640"/>
                </a:cubicBezTo>
                <a:cubicBezTo>
                  <a:pt x="675826" y="1281120"/>
                  <a:pt x="673138" y="1279181"/>
                  <a:pt x="670802" y="1276845"/>
                </a:cubicBezTo>
                <a:cubicBezTo>
                  <a:pt x="661107" y="1267150"/>
                  <a:pt x="658771" y="1252410"/>
                  <a:pt x="665007" y="1240181"/>
                </a:cubicBezTo>
                <a:cubicBezTo>
                  <a:pt x="668841" y="1232667"/>
                  <a:pt x="675363" y="1227092"/>
                  <a:pt x="683383" y="1224492"/>
                </a:cubicBezTo>
                <a:close/>
                <a:moveTo>
                  <a:pt x="330771" y="1221143"/>
                </a:moveTo>
                <a:cubicBezTo>
                  <a:pt x="336082" y="1223193"/>
                  <a:pt x="340819" y="1226255"/>
                  <a:pt x="344807" y="1230244"/>
                </a:cubicBezTo>
                <a:cubicBezTo>
                  <a:pt x="356044" y="1241481"/>
                  <a:pt x="359636" y="1258359"/>
                  <a:pt x="353951" y="1273188"/>
                </a:cubicBezTo>
                <a:cubicBezTo>
                  <a:pt x="350095" y="1283236"/>
                  <a:pt x="342560" y="1291168"/>
                  <a:pt x="332732" y="1295553"/>
                </a:cubicBezTo>
                <a:cubicBezTo>
                  <a:pt x="322905" y="1299937"/>
                  <a:pt x="311954" y="1300224"/>
                  <a:pt x="301907" y="1296368"/>
                </a:cubicBezTo>
                <a:cubicBezTo>
                  <a:pt x="296596" y="1294319"/>
                  <a:pt x="291859" y="1291256"/>
                  <a:pt x="287871" y="1287268"/>
                </a:cubicBezTo>
                <a:cubicBezTo>
                  <a:pt x="276634" y="1276030"/>
                  <a:pt x="273042" y="1259152"/>
                  <a:pt x="278727" y="1244323"/>
                </a:cubicBezTo>
                <a:cubicBezTo>
                  <a:pt x="282583" y="1234276"/>
                  <a:pt x="290118" y="1226343"/>
                  <a:pt x="299946" y="1221959"/>
                </a:cubicBezTo>
                <a:cubicBezTo>
                  <a:pt x="309773" y="1217574"/>
                  <a:pt x="320724" y="1217287"/>
                  <a:pt x="330771" y="1221143"/>
                </a:cubicBezTo>
                <a:close/>
                <a:moveTo>
                  <a:pt x="162400" y="1155821"/>
                </a:moveTo>
                <a:cubicBezTo>
                  <a:pt x="168170" y="1155622"/>
                  <a:pt x="174071" y="1156551"/>
                  <a:pt x="179794" y="1158743"/>
                </a:cubicBezTo>
                <a:cubicBezTo>
                  <a:pt x="185655" y="1160991"/>
                  <a:pt x="190877" y="1164362"/>
                  <a:pt x="195284" y="1168769"/>
                </a:cubicBezTo>
                <a:lnTo>
                  <a:pt x="195284" y="1168791"/>
                </a:lnTo>
                <a:cubicBezTo>
                  <a:pt x="207689" y="1181196"/>
                  <a:pt x="211633" y="1199793"/>
                  <a:pt x="205354" y="1216164"/>
                </a:cubicBezTo>
                <a:cubicBezTo>
                  <a:pt x="201101" y="1227247"/>
                  <a:pt x="192794" y="1235995"/>
                  <a:pt x="181931" y="1240842"/>
                </a:cubicBezTo>
                <a:cubicBezTo>
                  <a:pt x="171091" y="1245668"/>
                  <a:pt x="159016" y="1245976"/>
                  <a:pt x="147933" y="1241724"/>
                </a:cubicBezTo>
                <a:cubicBezTo>
                  <a:pt x="142072" y="1239476"/>
                  <a:pt x="136849" y="1236083"/>
                  <a:pt x="132443" y="1231676"/>
                </a:cubicBezTo>
                <a:cubicBezTo>
                  <a:pt x="120037" y="1219271"/>
                  <a:pt x="116093" y="1200674"/>
                  <a:pt x="122373" y="1184303"/>
                </a:cubicBezTo>
                <a:cubicBezTo>
                  <a:pt x="128967" y="1167149"/>
                  <a:pt x="145092" y="1156416"/>
                  <a:pt x="162400" y="1155821"/>
                </a:cubicBezTo>
                <a:close/>
                <a:moveTo>
                  <a:pt x="532968" y="1144470"/>
                </a:moveTo>
                <a:cubicBezTo>
                  <a:pt x="541694" y="1141633"/>
                  <a:pt x="551499" y="1142118"/>
                  <a:pt x="560301" y="1146602"/>
                </a:cubicBezTo>
                <a:cubicBezTo>
                  <a:pt x="563673" y="1148321"/>
                  <a:pt x="566735" y="1150546"/>
                  <a:pt x="569379" y="1153191"/>
                </a:cubicBezTo>
                <a:cubicBezTo>
                  <a:pt x="580374" y="1164186"/>
                  <a:pt x="583019" y="1180910"/>
                  <a:pt x="575946" y="1194791"/>
                </a:cubicBezTo>
                <a:cubicBezTo>
                  <a:pt x="566978" y="1212396"/>
                  <a:pt x="545362" y="1219425"/>
                  <a:pt x="527757" y="1210457"/>
                </a:cubicBezTo>
                <a:cubicBezTo>
                  <a:pt x="524386" y="1208739"/>
                  <a:pt x="521323" y="1206513"/>
                  <a:pt x="518679" y="1203869"/>
                </a:cubicBezTo>
                <a:cubicBezTo>
                  <a:pt x="507684" y="1192874"/>
                  <a:pt x="505040" y="1176150"/>
                  <a:pt x="512113" y="1162269"/>
                </a:cubicBezTo>
                <a:cubicBezTo>
                  <a:pt x="516597" y="1153466"/>
                  <a:pt x="524243" y="1147307"/>
                  <a:pt x="532968" y="1144470"/>
                </a:cubicBezTo>
                <a:close/>
                <a:moveTo>
                  <a:pt x="756184" y="1103063"/>
                </a:moveTo>
                <a:cubicBezTo>
                  <a:pt x="764425" y="1101300"/>
                  <a:pt x="772864" y="1102865"/>
                  <a:pt x="779959" y="1107470"/>
                </a:cubicBezTo>
                <a:cubicBezTo>
                  <a:pt x="781832" y="1108682"/>
                  <a:pt x="783550" y="1110092"/>
                  <a:pt x="785115" y="1111634"/>
                </a:cubicBezTo>
                <a:lnTo>
                  <a:pt x="785093" y="1111634"/>
                </a:lnTo>
                <a:cubicBezTo>
                  <a:pt x="795559" y="1122100"/>
                  <a:pt x="797300" y="1138714"/>
                  <a:pt x="789213" y="1151141"/>
                </a:cubicBezTo>
                <a:cubicBezTo>
                  <a:pt x="784630" y="1158214"/>
                  <a:pt x="777557" y="1163084"/>
                  <a:pt x="769294" y="1164824"/>
                </a:cubicBezTo>
                <a:cubicBezTo>
                  <a:pt x="761053" y="1166587"/>
                  <a:pt x="752614" y="1165023"/>
                  <a:pt x="745541" y="1160418"/>
                </a:cubicBezTo>
                <a:cubicBezTo>
                  <a:pt x="743669" y="1159206"/>
                  <a:pt x="741950" y="1157796"/>
                  <a:pt x="740385" y="1156253"/>
                </a:cubicBezTo>
                <a:cubicBezTo>
                  <a:pt x="729919" y="1145787"/>
                  <a:pt x="728179" y="1129173"/>
                  <a:pt x="736265" y="1116746"/>
                </a:cubicBezTo>
                <a:cubicBezTo>
                  <a:pt x="740848" y="1109673"/>
                  <a:pt x="747921" y="1104804"/>
                  <a:pt x="756184" y="1103063"/>
                </a:cubicBezTo>
                <a:close/>
                <a:moveTo>
                  <a:pt x="375115" y="1060515"/>
                </a:moveTo>
                <a:cubicBezTo>
                  <a:pt x="384926" y="1057325"/>
                  <a:pt x="395948" y="1057871"/>
                  <a:pt x="405841" y="1062917"/>
                </a:cubicBezTo>
                <a:cubicBezTo>
                  <a:pt x="409631" y="1064855"/>
                  <a:pt x="413069" y="1067345"/>
                  <a:pt x="416043" y="1070320"/>
                </a:cubicBezTo>
                <a:cubicBezTo>
                  <a:pt x="428426" y="1082703"/>
                  <a:pt x="431401" y="1101498"/>
                  <a:pt x="423447" y="1117098"/>
                </a:cubicBezTo>
                <a:cubicBezTo>
                  <a:pt x="413355" y="1136885"/>
                  <a:pt x="389051" y="1144795"/>
                  <a:pt x="369265" y="1134704"/>
                </a:cubicBezTo>
                <a:cubicBezTo>
                  <a:pt x="365475" y="1132765"/>
                  <a:pt x="362038" y="1130275"/>
                  <a:pt x="359063" y="1127300"/>
                </a:cubicBezTo>
                <a:cubicBezTo>
                  <a:pt x="346680" y="1114917"/>
                  <a:pt x="343727" y="1096122"/>
                  <a:pt x="351660" y="1080522"/>
                </a:cubicBezTo>
                <a:cubicBezTo>
                  <a:pt x="356706" y="1070628"/>
                  <a:pt x="365304" y="1063704"/>
                  <a:pt x="375115" y="1060515"/>
                </a:cubicBezTo>
                <a:close/>
                <a:moveTo>
                  <a:pt x="614935" y="1007765"/>
                </a:moveTo>
                <a:cubicBezTo>
                  <a:pt x="623908" y="1005859"/>
                  <a:pt x="633609" y="1007368"/>
                  <a:pt x="641893" y="1012745"/>
                </a:cubicBezTo>
                <a:cubicBezTo>
                  <a:pt x="644009" y="1014111"/>
                  <a:pt x="645970" y="1015720"/>
                  <a:pt x="647755" y="1017482"/>
                </a:cubicBezTo>
                <a:cubicBezTo>
                  <a:pt x="659631" y="1029359"/>
                  <a:pt x="661592" y="1048198"/>
                  <a:pt x="652426" y="1062300"/>
                </a:cubicBezTo>
                <a:cubicBezTo>
                  <a:pt x="641673" y="1078869"/>
                  <a:pt x="619441" y="1083585"/>
                  <a:pt x="602871" y="1072832"/>
                </a:cubicBezTo>
                <a:cubicBezTo>
                  <a:pt x="600756" y="1071466"/>
                  <a:pt x="598795" y="1069857"/>
                  <a:pt x="597010" y="1068095"/>
                </a:cubicBezTo>
                <a:cubicBezTo>
                  <a:pt x="585134" y="1056218"/>
                  <a:pt x="583173" y="1037379"/>
                  <a:pt x="592339" y="1023277"/>
                </a:cubicBezTo>
                <a:cubicBezTo>
                  <a:pt x="597715" y="1014992"/>
                  <a:pt x="605961" y="1009671"/>
                  <a:pt x="614935" y="1007765"/>
                </a:cubicBezTo>
                <a:close/>
                <a:moveTo>
                  <a:pt x="841236" y="989917"/>
                </a:moveTo>
                <a:cubicBezTo>
                  <a:pt x="849631" y="989036"/>
                  <a:pt x="857849" y="991482"/>
                  <a:pt x="864416" y="996770"/>
                </a:cubicBezTo>
                <a:cubicBezTo>
                  <a:pt x="865275" y="997475"/>
                  <a:pt x="866112" y="998224"/>
                  <a:pt x="866905" y="999017"/>
                </a:cubicBezTo>
                <a:cubicBezTo>
                  <a:pt x="878341" y="1010453"/>
                  <a:pt x="879289" y="1028587"/>
                  <a:pt x="869087" y="1041191"/>
                </a:cubicBezTo>
                <a:cubicBezTo>
                  <a:pt x="858136" y="1054720"/>
                  <a:pt x="838195" y="1056813"/>
                  <a:pt x="824666" y="1045862"/>
                </a:cubicBezTo>
                <a:cubicBezTo>
                  <a:pt x="823807" y="1045157"/>
                  <a:pt x="822969" y="1044408"/>
                  <a:pt x="822176" y="1043614"/>
                </a:cubicBezTo>
                <a:cubicBezTo>
                  <a:pt x="810740" y="1032179"/>
                  <a:pt x="809793" y="1014045"/>
                  <a:pt x="819995" y="1001441"/>
                </a:cubicBezTo>
                <a:cubicBezTo>
                  <a:pt x="825305" y="994875"/>
                  <a:pt x="832841" y="990799"/>
                  <a:pt x="841236" y="989917"/>
                </a:cubicBezTo>
                <a:close/>
                <a:moveTo>
                  <a:pt x="228337" y="982415"/>
                </a:moveTo>
                <a:cubicBezTo>
                  <a:pt x="239159" y="978900"/>
                  <a:pt x="251316" y="979506"/>
                  <a:pt x="262223" y="985070"/>
                </a:cubicBezTo>
                <a:cubicBezTo>
                  <a:pt x="266410" y="987208"/>
                  <a:pt x="270199" y="989940"/>
                  <a:pt x="273483" y="993245"/>
                </a:cubicBezTo>
                <a:cubicBezTo>
                  <a:pt x="287122" y="1006884"/>
                  <a:pt x="290405" y="1027618"/>
                  <a:pt x="281635" y="1044849"/>
                </a:cubicBezTo>
                <a:cubicBezTo>
                  <a:pt x="270508" y="1066685"/>
                  <a:pt x="243692" y="1075388"/>
                  <a:pt x="221879" y="1064261"/>
                </a:cubicBezTo>
                <a:cubicBezTo>
                  <a:pt x="217692" y="1062124"/>
                  <a:pt x="213902" y="1059369"/>
                  <a:pt x="210619" y="1056086"/>
                </a:cubicBezTo>
                <a:cubicBezTo>
                  <a:pt x="196980" y="1042447"/>
                  <a:pt x="193697" y="1021691"/>
                  <a:pt x="202467" y="1004482"/>
                </a:cubicBezTo>
                <a:cubicBezTo>
                  <a:pt x="208031" y="993564"/>
                  <a:pt x="217516" y="985929"/>
                  <a:pt x="228337" y="982415"/>
                </a:cubicBezTo>
                <a:close/>
                <a:moveTo>
                  <a:pt x="466722" y="907730"/>
                </a:moveTo>
                <a:cubicBezTo>
                  <a:pt x="477254" y="905483"/>
                  <a:pt x="488007" y="907488"/>
                  <a:pt x="497041" y="913349"/>
                </a:cubicBezTo>
                <a:cubicBezTo>
                  <a:pt x="499420" y="914891"/>
                  <a:pt x="501624" y="916676"/>
                  <a:pt x="503629" y="918681"/>
                </a:cubicBezTo>
                <a:cubicBezTo>
                  <a:pt x="516982" y="932034"/>
                  <a:pt x="519185" y="953231"/>
                  <a:pt x="508895" y="969095"/>
                </a:cubicBezTo>
                <a:cubicBezTo>
                  <a:pt x="503034" y="978129"/>
                  <a:pt x="494000" y="984321"/>
                  <a:pt x="483490" y="986568"/>
                </a:cubicBezTo>
                <a:cubicBezTo>
                  <a:pt x="472957" y="988816"/>
                  <a:pt x="462205" y="986811"/>
                  <a:pt x="453171" y="980950"/>
                </a:cubicBezTo>
                <a:cubicBezTo>
                  <a:pt x="450791" y="979407"/>
                  <a:pt x="448588" y="977622"/>
                  <a:pt x="446583" y="975617"/>
                </a:cubicBezTo>
                <a:cubicBezTo>
                  <a:pt x="433230" y="962265"/>
                  <a:pt x="431027" y="941068"/>
                  <a:pt x="441316" y="925203"/>
                </a:cubicBezTo>
                <a:cubicBezTo>
                  <a:pt x="447178" y="916169"/>
                  <a:pt x="456212" y="909978"/>
                  <a:pt x="466722" y="907730"/>
                </a:cubicBezTo>
                <a:close/>
                <a:moveTo>
                  <a:pt x="937691" y="886308"/>
                </a:moveTo>
                <a:cubicBezTo>
                  <a:pt x="945777" y="886308"/>
                  <a:pt x="953864" y="889387"/>
                  <a:pt x="960022" y="895546"/>
                </a:cubicBezTo>
                <a:cubicBezTo>
                  <a:pt x="972339" y="907863"/>
                  <a:pt x="972339" y="927892"/>
                  <a:pt x="960022" y="940209"/>
                </a:cubicBezTo>
                <a:cubicBezTo>
                  <a:pt x="947705" y="952526"/>
                  <a:pt x="927676" y="952526"/>
                  <a:pt x="915359" y="940209"/>
                </a:cubicBezTo>
                <a:cubicBezTo>
                  <a:pt x="903042" y="927892"/>
                  <a:pt x="903042" y="907863"/>
                  <a:pt x="915359" y="895546"/>
                </a:cubicBezTo>
                <a:cubicBezTo>
                  <a:pt x="921518" y="889387"/>
                  <a:pt x="929604" y="886308"/>
                  <a:pt x="937691" y="886308"/>
                </a:cubicBezTo>
                <a:close/>
                <a:moveTo>
                  <a:pt x="710764" y="880403"/>
                </a:moveTo>
                <a:cubicBezTo>
                  <a:pt x="719889" y="879444"/>
                  <a:pt x="729380" y="881961"/>
                  <a:pt x="737059" y="888186"/>
                </a:cubicBezTo>
                <a:cubicBezTo>
                  <a:pt x="738051" y="888979"/>
                  <a:pt x="738998" y="889839"/>
                  <a:pt x="739879" y="890720"/>
                </a:cubicBezTo>
                <a:cubicBezTo>
                  <a:pt x="752858" y="903698"/>
                  <a:pt x="753937" y="924278"/>
                  <a:pt x="742347" y="938578"/>
                </a:cubicBezTo>
                <a:cubicBezTo>
                  <a:pt x="729920" y="953936"/>
                  <a:pt x="707313" y="956316"/>
                  <a:pt x="691955" y="943866"/>
                </a:cubicBezTo>
                <a:cubicBezTo>
                  <a:pt x="690964" y="943073"/>
                  <a:pt x="690016" y="942214"/>
                  <a:pt x="689135" y="941332"/>
                </a:cubicBezTo>
                <a:cubicBezTo>
                  <a:pt x="676157" y="928354"/>
                  <a:pt x="675077" y="907775"/>
                  <a:pt x="686667" y="893474"/>
                </a:cubicBezTo>
                <a:cubicBezTo>
                  <a:pt x="692881" y="885795"/>
                  <a:pt x="701639" y="881361"/>
                  <a:pt x="710764" y="880403"/>
                </a:cubicBezTo>
                <a:close/>
                <a:moveTo>
                  <a:pt x="328898" y="814747"/>
                </a:moveTo>
                <a:cubicBezTo>
                  <a:pt x="340510" y="812279"/>
                  <a:pt x="352387" y="814482"/>
                  <a:pt x="362346" y="820938"/>
                </a:cubicBezTo>
                <a:cubicBezTo>
                  <a:pt x="364968" y="822635"/>
                  <a:pt x="367414" y="824618"/>
                  <a:pt x="369595" y="826821"/>
                </a:cubicBezTo>
                <a:cubicBezTo>
                  <a:pt x="384314" y="841540"/>
                  <a:pt x="386760" y="864918"/>
                  <a:pt x="375390" y="882413"/>
                </a:cubicBezTo>
                <a:cubicBezTo>
                  <a:pt x="368934" y="892373"/>
                  <a:pt x="358975" y="899203"/>
                  <a:pt x="347363" y="901671"/>
                </a:cubicBezTo>
                <a:cubicBezTo>
                  <a:pt x="335751" y="904139"/>
                  <a:pt x="323875" y="901936"/>
                  <a:pt x="313915" y="895480"/>
                </a:cubicBezTo>
                <a:cubicBezTo>
                  <a:pt x="311293" y="893783"/>
                  <a:pt x="308847" y="891800"/>
                  <a:pt x="306666" y="889597"/>
                </a:cubicBezTo>
                <a:cubicBezTo>
                  <a:pt x="291947" y="874878"/>
                  <a:pt x="289501" y="851500"/>
                  <a:pt x="300871" y="834004"/>
                </a:cubicBezTo>
                <a:cubicBezTo>
                  <a:pt x="307327" y="824045"/>
                  <a:pt x="317286" y="817214"/>
                  <a:pt x="328898" y="814747"/>
                </a:cubicBezTo>
                <a:close/>
                <a:moveTo>
                  <a:pt x="1042680" y="795453"/>
                </a:moveTo>
                <a:cubicBezTo>
                  <a:pt x="1049668" y="795813"/>
                  <a:pt x="1056521" y="798683"/>
                  <a:pt x="1061820" y="803994"/>
                </a:cubicBezTo>
                <a:cubicBezTo>
                  <a:pt x="1062547" y="804721"/>
                  <a:pt x="1063252" y="805492"/>
                  <a:pt x="1063891" y="806307"/>
                </a:cubicBezTo>
                <a:cubicBezTo>
                  <a:pt x="1074049" y="818845"/>
                  <a:pt x="1072110" y="837331"/>
                  <a:pt x="1059572" y="847489"/>
                </a:cubicBezTo>
                <a:cubicBezTo>
                  <a:pt x="1047894" y="856942"/>
                  <a:pt x="1031082" y="856082"/>
                  <a:pt x="1020484" y="845462"/>
                </a:cubicBezTo>
                <a:cubicBezTo>
                  <a:pt x="1019757" y="844735"/>
                  <a:pt x="1019051" y="843964"/>
                  <a:pt x="1018413" y="843148"/>
                </a:cubicBezTo>
                <a:cubicBezTo>
                  <a:pt x="1013499" y="837067"/>
                  <a:pt x="1011229" y="829443"/>
                  <a:pt x="1012045" y="821665"/>
                </a:cubicBezTo>
                <a:cubicBezTo>
                  <a:pt x="1012860" y="813887"/>
                  <a:pt x="1016650" y="806902"/>
                  <a:pt x="1022731" y="801967"/>
                </a:cubicBezTo>
                <a:cubicBezTo>
                  <a:pt x="1028570" y="797240"/>
                  <a:pt x="1035693" y="795092"/>
                  <a:pt x="1042680" y="795453"/>
                </a:cubicBezTo>
                <a:close/>
                <a:moveTo>
                  <a:pt x="573808" y="765434"/>
                </a:moveTo>
                <a:cubicBezTo>
                  <a:pt x="584516" y="764310"/>
                  <a:pt x="595005" y="767417"/>
                  <a:pt x="603377" y="774182"/>
                </a:cubicBezTo>
                <a:cubicBezTo>
                  <a:pt x="604479" y="775085"/>
                  <a:pt x="605559" y="776033"/>
                  <a:pt x="606550" y="777046"/>
                </a:cubicBezTo>
                <a:cubicBezTo>
                  <a:pt x="621159" y="791655"/>
                  <a:pt x="622349" y="814791"/>
                  <a:pt x="609327" y="830854"/>
                </a:cubicBezTo>
                <a:cubicBezTo>
                  <a:pt x="602562" y="839204"/>
                  <a:pt x="592933" y="844449"/>
                  <a:pt x="582225" y="845572"/>
                </a:cubicBezTo>
                <a:cubicBezTo>
                  <a:pt x="571516" y="846696"/>
                  <a:pt x="561028" y="843589"/>
                  <a:pt x="552655" y="836825"/>
                </a:cubicBezTo>
                <a:cubicBezTo>
                  <a:pt x="551553" y="835921"/>
                  <a:pt x="550474" y="834974"/>
                  <a:pt x="549482" y="833960"/>
                </a:cubicBezTo>
                <a:cubicBezTo>
                  <a:pt x="534873" y="819352"/>
                  <a:pt x="533684" y="796216"/>
                  <a:pt x="546706" y="780153"/>
                </a:cubicBezTo>
                <a:cubicBezTo>
                  <a:pt x="553470" y="771802"/>
                  <a:pt x="563099" y="766558"/>
                  <a:pt x="573808" y="765434"/>
                </a:cubicBezTo>
                <a:close/>
                <a:moveTo>
                  <a:pt x="819368" y="763749"/>
                </a:moveTo>
                <a:cubicBezTo>
                  <a:pt x="828539" y="763749"/>
                  <a:pt x="837711" y="767241"/>
                  <a:pt x="844696" y="774226"/>
                </a:cubicBezTo>
                <a:cubicBezTo>
                  <a:pt x="858665" y="788196"/>
                  <a:pt x="858665" y="810935"/>
                  <a:pt x="844696" y="824883"/>
                </a:cubicBezTo>
                <a:cubicBezTo>
                  <a:pt x="830726" y="838830"/>
                  <a:pt x="808009" y="838852"/>
                  <a:pt x="794039" y="824883"/>
                </a:cubicBezTo>
                <a:cubicBezTo>
                  <a:pt x="780070" y="810913"/>
                  <a:pt x="780070" y="788196"/>
                  <a:pt x="794039" y="774226"/>
                </a:cubicBezTo>
                <a:cubicBezTo>
                  <a:pt x="801024" y="767241"/>
                  <a:pt x="810196" y="763749"/>
                  <a:pt x="819368" y="763749"/>
                </a:cubicBezTo>
                <a:close/>
                <a:moveTo>
                  <a:pt x="1156608" y="715909"/>
                </a:moveTo>
                <a:cubicBezTo>
                  <a:pt x="1162643" y="716540"/>
                  <a:pt x="1168465" y="719162"/>
                  <a:pt x="1172960" y="723657"/>
                </a:cubicBezTo>
                <a:lnTo>
                  <a:pt x="1172960" y="723679"/>
                </a:lnTo>
                <a:cubicBezTo>
                  <a:pt x="1174304" y="725023"/>
                  <a:pt x="1175516" y="726522"/>
                  <a:pt x="1176552" y="728108"/>
                </a:cubicBezTo>
                <a:cubicBezTo>
                  <a:pt x="1184704" y="740667"/>
                  <a:pt x="1181135" y="757524"/>
                  <a:pt x="1168575" y="765676"/>
                </a:cubicBezTo>
                <a:cubicBezTo>
                  <a:pt x="1157889" y="772617"/>
                  <a:pt x="1143589" y="771119"/>
                  <a:pt x="1134599" y="762129"/>
                </a:cubicBezTo>
                <a:cubicBezTo>
                  <a:pt x="1133255" y="760785"/>
                  <a:pt x="1132043" y="759286"/>
                  <a:pt x="1131007" y="757678"/>
                </a:cubicBezTo>
                <a:cubicBezTo>
                  <a:pt x="1122854" y="745118"/>
                  <a:pt x="1126424" y="728262"/>
                  <a:pt x="1138983" y="720110"/>
                </a:cubicBezTo>
                <a:cubicBezTo>
                  <a:pt x="1144327" y="716639"/>
                  <a:pt x="1150573" y="715279"/>
                  <a:pt x="1156608" y="715909"/>
                </a:cubicBezTo>
                <a:close/>
                <a:moveTo>
                  <a:pt x="937572" y="661461"/>
                </a:moveTo>
                <a:cubicBezTo>
                  <a:pt x="945507" y="661868"/>
                  <a:pt x="953291" y="665124"/>
                  <a:pt x="959317" y="671150"/>
                </a:cubicBezTo>
                <a:cubicBezTo>
                  <a:pt x="960132" y="671965"/>
                  <a:pt x="960926" y="672847"/>
                  <a:pt x="961675" y="673772"/>
                </a:cubicBezTo>
                <a:cubicBezTo>
                  <a:pt x="967271" y="680669"/>
                  <a:pt x="969827" y="689328"/>
                  <a:pt x="968902" y="698164"/>
                </a:cubicBezTo>
                <a:cubicBezTo>
                  <a:pt x="967976" y="707000"/>
                  <a:pt x="963658" y="714932"/>
                  <a:pt x="956761" y="720529"/>
                </a:cubicBezTo>
                <a:cubicBezTo>
                  <a:pt x="943497" y="731259"/>
                  <a:pt x="924415" y="730268"/>
                  <a:pt x="912362" y="718237"/>
                </a:cubicBezTo>
                <a:cubicBezTo>
                  <a:pt x="911547" y="717422"/>
                  <a:pt x="910754" y="716541"/>
                  <a:pt x="910005" y="715615"/>
                </a:cubicBezTo>
                <a:cubicBezTo>
                  <a:pt x="904430" y="708718"/>
                  <a:pt x="901852" y="700059"/>
                  <a:pt x="902778" y="691223"/>
                </a:cubicBezTo>
                <a:cubicBezTo>
                  <a:pt x="903703" y="682388"/>
                  <a:pt x="908022" y="674455"/>
                  <a:pt x="914918" y="668859"/>
                </a:cubicBezTo>
                <a:cubicBezTo>
                  <a:pt x="921551" y="663493"/>
                  <a:pt x="929637" y="661053"/>
                  <a:pt x="937572" y="661461"/>
                </a:cubicBezTo>
                <a:close/>
                <a:moveTo>
                  <a:pt x="446483" y="658536"/>
                </a:moveTo>
                <a:cubicBezTo>
                  <a:pt x="457798" y="657346"/>
                  <a:pt x="469564" y="660464"/>
                  <a:pt x="479083" y="668176"/>
                </a:cubicBezTo>
                <a:cubicBezTo>
                  <a:pt x="480295" y="669167"/>
                  <a:pt x="481485" y="670225"/>
                  <a:pt x="482586" y="671327"/>
                </a:cubicBezTo>
                <a:lnTo>
                  <a:pt x="482586" y="671349"/>
                </a:lnTo>
                <a:cubicBezTo>
                  <a:pt x="498693" y="687456"/>
                  <a:pt x="500015" y="712971"/>
                  <a:pt x="485649" y="730686"/>
                </a:cubicBezTo>
                <a:cubicBezTo>
                  <a:pt x="478180" y="739919"/>
                  <a:pt x="467559" y="745670"/>
                  <a:pt x="455771" y="746904"/>
                </a:cubicBezTo>
                <a:cubicBezTo>
                  <a:pt x="443961" y="748137"/>
                  <a:pt x="432393" y="744722"/>
                  <a:pt x="423160" y="737253"/>
                </a:cubicBezTo>
                <a:cubicBezTo>
                  <a:pt x="421948" y="736261"/>
                  <a:pt x="420759" y="735203"/>
                  <a:pt x="419657" y="734102"/>
                </a:cubicBezTo>
                <a:cubicBezTo>
                  <a:pt x="403550" y="717995"/>
                  <a:pt x="402228" y="692479"/>
                  <a:pt x="416594" y="674742"/>
                </a:cubicBezTo>
                <a:cubicBezTo>
                  <a:pt x="424306" y="665223"/>
                  <a:pt x="435169" y="659725"/>
                  <a:pt x="446483" y="658536"/>
                </a:cubicBezTo>
                <a:close/>
                <a:moveTo>
                  <a:pt x="1278181" y="648992"/>
                </a:moveTo>
                <a:cubicBezTo>
                  <a:pt x="1283186" y="649783"/>
                  <a:pt x="1287945" y="652124"/>
                  <a:pt x="1291724" y="655903"/>
                </a:cubicBezTo>
                <a:cubicBezTo>
                  <a:pt x="1293553" y="657732"/>
                  <a:pt x="1295073" y="659825"/>
                  <a:pt x="1296241" y="662138"/>
                </a:cubicBezTo>
                <a:cubicBezTo>
                  <a:pt x="1302388" y="674213"/>
                  <a:pt x="1297585" y="689064"/>
                  <a:pt x="1285488" y="695234"/>
                </a:cubicBezTo>
                <a:cubicBezTo>
                  <a:pt x="1275970" y="700081"/>
                  <a:pt x="1264490" y="698274"/>
                  <a:pt x="1256932" y="690717"/>
                </a:cubicBezTo>
                <a:cubicBezTo>
                  <a:pt x="1255103" y="688888"/>
                  <a:pt x="1253583" y="686795"/>
                  <a:pt x="1252415" y="684481"/>
                </a:cubicBezTo>
                <a:cubicBezTo>
                  <a:pt x="1249440" y="678620"/>
                  <a:pt x="1248912" y="671966"/>
                  <a:pt x="1250939" y="665708"/>
                </a:cubicBezTo>
                <a:cubicBezTo>
                  <a:pt x="1252966" y="659450"/>
                  <a:pt x="1257307" y="654382"/>
                  <a:pt x="1263168" y="651386"/>
                </a:cubicBezTo>
                <a:cubicBezTo>
                  <a:pt x="1267927" y="648962"/>
                  <a:pt x="1273177" y="648202"/>
                  <a:pt x="1278181" y="648992"/>
                </a:cubicBezTo>
                <a:close/>
                <a:moveTo>
                  <a:pt x="695194" y="635086"/>
                </a:moveTo>
                <a:cubicBezTo>
                  <a:pt x="705512" y="635086"/>
                  <a:pt x="715829" y="639013"/>
                  <a:pt x="723684" y="646869"/>
                </a:cubicBezTo>
                <a:cubicBezTo>
                  <a:pt x="739394" y="662579"/>
                  <a:pt x="739394" y="688139"/>
                  <a:pt x="723684" y="703849"/>
                </a:cubicBezTo>
                <a:cubicBezTo>
                  <a:pt x="707974" y="719559"/>
                  <a:pt x="682414" y="719559"/>
                  <a:pt x="666704" y="703849"/>
                </a:cubicBezTo>
                <a:cubicBezTo>
                  <a:pt x="650993" y="688139"/>
                  <a:pt x="650993" y="662579"/>
                  <a:pt x="666704" y="646869"/>
                </a:cubicBezTo>
                <a:cubicBezTo>
                  <a:pt x="674559" y="639013"/>
                  <a:pt x="684877" y="635086"/>
                  <a:pt x="695194" y="635086"/>
                </a:cubicBezTo>
                <a:close/>
                <a:moveTo>
                  <a:pt x="1406455" y="593513"/>
                </a:moveTo>
                <a:cubicBezTo>
                  <a:pt x="1410856" y="594449"/>
                  <a:pt x="1414993" y="596631"/>
                  <a:pt x="1418309" y="599936"/>
                </a:cubicBezTo>
                <a:lnTo>
                  <a:pt x="1418287" y="599936"/>
                </a:lnTo>
                <a:cubicBezTo>
                  <a:pt x="1420645" y="602294"/>
                  <a:pt x="1422452" y="605070"/>
                  <a:pt x="1423641" y="608199"/>
                </a:cubicBezTo>
                <a:cubicBezTo>
                  <a:pt x="1428335" y="620406"/>
                  <a:pt x="1422209" y="634155"/>
                  <a:pt x="1410002" y="638848"/>
                </a:cubicBezTo>
                <a:cubicBezTo>
                  <a:pt x="1401255" y="642197"/>
                  <a:pt x="1391339" y="640082"/>
                  <a:pt x="1384707" y="633472"/>
                </a:cubicBezTo>
                <a:cubicBezTo>
                  <a:pt x="1382350" y="631114"/>
                  <a:pt x="1380543" y="628338"/>
                  <a:pt x="1379353" y="625209"/>
                </a:cubicBezTo>
                <a:cubicBezTo>
                  <a:pt x="1377083" y="619304"/>
                  <a:pt x="1377260" y="612848"/>
                  <a:pt x="1379838" y="607053"/>
                </a:cubicBezTo>
                <a:cubicBezTo>
                  <a:pt x="1382416" y="601258"/>
                  <a:pt x="1387087" y="596829"/>
                  <a:pt x="1393014" y="594560"/>
                </a:cubicBezTo>
                <a:cubicBezTo>
                  <a:pt x="1397388" y="592885"/>
                  <a:pt x="1402054" y="592576"/>
                  <a:pt x="1406455" y="593513"/>
                </a:cubicBezTo>
                <a:close/>
                <a:moveTo>
                  <a:pt x="1065843" y="571914"/>
                </a:moveTo>
                <a:cubicBezTo>
                  <a:pt x="1072699" y="572630"/>
                  <a:pt x="1079315" y="575610"/>
                  <a:pt x="1084426" y="580722"/>
                </a:cubicBezTo>
                <a:cubicBezTo>
                  <a:pt x="1085947" y="582243"/>
                  <a:pt x="1087313" y="583939"/>
                  <a:pt x="1088503" y="585768"/>
                </a:cubicBezTo>
                <a:cubicBezTo>
                  <a:pt x="1092998" y="592687"/>
                  <a:pt x="1094518" y="600928"/>
                  <a:pt x="1092799" y="608992"/>
                </a:cubicBezTo>
                <a:cubicBezTo>
                  <a:pt x="1091081" y="617057"/>
                  <a:pt x="1086343" y="623975"/>
                  <a:pt x="1079425" y="628448"/>
                </a:cubicBezTo>
                <a:cubicBezTo>
                  <a:pt x="1067284" y="636337"/>
                  <a:pt x="1051045" y="634640"/>
                  <a:pt x="1040821" y="624416"/>
                </a:cubicBezTo>
                <a:cubicBezTo>
                  <a:pt x="1039301" y="622896"/>
                  <a:pt x="1037934" y="621199"/>
                  <a:pt x="1036745" y="619370"/>
                </a:cubicBezTo>
                <a:cubicBezTo>
                  <a:pt x="1032250" y="612452"/>
                  <a:pt x="1030729" y="604211"/>
                  <a:pt x="1032448" y="596146"/>
                </a:cubicBezTo>
                <a:cubicBezTo>
                  <a:pt x="1034167" y="588082"/>
                  <a:pt x="1038904" y="581163"/>
                  <a:pt x="1045823" y="576690"/>
                </a:cubicBezTo>
                <a:cubicBezTo>
                  <a:pt x="1051893" y="572746"/>
                  <a:pt x="1058988" y="571198"/>
                  <a:pt x="1065843" y="571914"/>
                </a:cubicBezTo>
                <a:close/>
                <a:moveTo>
                  <a:pt x="1528414" y="553246"/>
                </a:moveTo>
                <a:cubicBezTo>
                  <a:pt x="1535685" y="551307"/>
                  <a:pt x="1543529" y="553400"/>
                  <a:pt x="1548861" y="558732"/>
                </a:cubicBezTo>
                <a:cubicBezTo>
                  <a:pt x="1551462" y="561332"/>
                  <a:pt x="1553356" y="564615"/>
                  <a:pt x="1554326" y="568207"/>
                </a:cubicBezTo>
                <a:cubicBezTo>
                  <a:pt x="1557345" y="579466"/>
                  <a:pt x="1550624" y="591078"/>
                  <a:pt x="1539365" y="594097"/>
                </a:cubicBezTo>
                <a:cubicBezTo>
                  <a:pt x="1532094" y="596036"/>
                  <a:pt x="1524249" y="593943"/>
                  <a:pt x="1518917" y="588611"/>
                </a:cubicBezTo>
                <a:cubicBezTo>
                  <a:pt x="1516317" y="586010"/>
                  <a:pt x="1514422" y="582727"/>
                  <a:pt x="1513453" y="579136"/>
                </a:cubicBezTo>
                <a:cubicBezTo>
                  <a:pt x="1511998" y="573671"/>
                  <a:pt x="1512748" y="567987"/>
                  <a:pt x="1515568" y="563095"/>
                </a:cubicBezTo>
                <a:cubicBezTo>
                  <a:pt x="1518388" y="558203"/>
                  <a:pt x="1522949" y="554700"/>
                  <a:pt x="1528414" y="553246"/>
                </a:cubicBezTo>
                <a:close/>
                <a:moveTo>
                  <a:pt x="2088080" y="532248"/>
                </a:moveTo>
                <a:cubicBezTo>
                  <a:pt x="2090746" y="532666"/>
                  <a:pt x="2093148" y="533900"/>
                  <a:pt x="2095043" y="535795"/>
                </a:cubicBezTo>
                <a:lnTo>
                  <a:pt x="2095065" y="535773"/>
                </a:lnTo>
                <a:cubicBezTo>
                  <a:pt x="2097930" y="538638"/>
                  <a:pt x="2099252" y="542714"/>
                  <a:pt x="2098613" y="546702"/>
                </a:cubicBezTo>
                <a:cubicBezTo>
                  <a:pt x="2098084" y="550029"/>
                  <a:pt x="2096277" y="552982"/>
                  <a:pt x="2093545" y="554965"/>
                </a:cubicBezTo>
                <a:cubicBezTo>
                  <a:pt x="2090813" y="556948"/>
                  <a:pt x="2087463" y="557741"/>
                  <a:pt x="2084136" y="557234"/>
                </a:cubicBezTo>
                <a:cubicBezTo>
                  <a:pt x="2081492" y="556816"/>
                  <a:pt x="2079068" y="555582"/>
                  <a:pt x="2077173" y="553687"/>
                </a:cubicBezTo>
                <a:cubicBezTo>
                  <a:pt x="2074309" y="550822"/>
                  <a:pt x="2072987" y="546746"/>
                  <a:pt x="2073604" y="542758"/>
                </a:cubicBezTo>
                <a:cubicBezTo>
                  <a:pt x="2074706" y="535861"/>
                  <a:pt x="2081184" y="531146"/>
                  <a:pt x="2088080" y="532248"/>
                </a:cubicBezTo>
                <a:close/>
                <a:moveTo>
                  <a:pt x="1666943" y="525152"/>
                </a:moveTo>
                <a:cubicBezTo>
                  <a:pt x="1673200" y="524161"/>
                  <a:pt x="1679590" y="526254"/>
                  <a:pt x="1684085" y="530727"/>
                </a:cubicBezTo>
                <a:cubicBezTo>
                  <a:pt x="1687060" y="533701"/>
                  <a:pt x="1688977" y="537469"/>
                  <a:pt x="1689638" y="541634"/>
                </a:cubicBezTo>
                <a:cubicBezTo>
                  <a:pt x="1691356" y="552430"/>
                  <a:pt x="1683953" y="562610"/>
                  <a:pt x="1673156" y="564329"/>
                </a:cubicBezTo>
                <a:cubicBezTo>
                  <a:pt x="1666898" y="565320"/>
                  <a:pt x="1660509" y="563227"/>
                  <a:pt x="1656014" y="558754"/>
                </a:cubicBezTo>
                <a:cubicBezTo>
                  <a:pt x="1653039" y="555779"/>
                  <a:pt x="1651122" y="552012"/>
                  <a:pt x="1650461" y="547847"/>
                </a:cubicBezTo>
                <a:cubicBezTo>
                  <a:pt x="1649624" y="542625"/>
                  <a:pt x="1650880" y="537381"/>
                  <a:pt x="1654008" y="533084"/>
                </a:cubicBezTo>
                <a:cubicBezTo>
                  <a:pt x="1657115" y="528810"/>
                  <a:pt x="1661720" y="525989"/>
                  <a:pt x="1666943" y="525152"/>
                </a:cubicBezTo>
                <a:close/>
                <a:moveTo>
                  <a:pt x="827261" y="520819"/>
                </a:moveTo>
                <a:cubicBezTo>
                  <a:pt x="836190" y="521279"/>
                  <a:pt x="844949" y="524942"/>
                  <a:pt x="851724" y="531718"/>
                </a:cubicBezTo>
                <a:cubicBezTo>
                  <a:pt x="852649" y="532644"/>
                  <a:pt x="853553" y="533635"/>
                  <a:pt x="854368" y="534671"/>
                </a:cubicBezTo>
                <a:cubicBezTo>
                  <a:pt x="867346" y="550689"/>
                  <a:pt x="864856" y="574288"/>
                  <a:pt x="848837" y="587266"/>
                </a:cubicBezTo>
                <a:cubicBezTo>
                  <a:pt x="833920" y="599341"/>
                  <a:pt x="812459" y="598239"/>
                  <a:pt x="798886" y="584688"/>
                </a:cubicBezTo>
                <a:cubicBezTo>
                  <a:pt x="797961" y="583763"/>
                  <a:pt x="797057" y="582771"/>
                  <a:pt x="796242" y="581736"/>
                </a:cubicBezTo>
                <a:cubicBezTo>
                  <a:pt x="783264" y="565717"/>
                  <a:pt x="785754" y="542118"/>
                  <a:pt x="801772" y="529140"/>
                </a:cubicBezTo>
                <a:cubicBezTo>
                  <a:pt x="809231" y="523102"/>
                  <a:pt x="818331" y="520359"/>
                  <a:pt x="827261" y="520819"/>
                </a:cubicBezTo>
                <a:close/>
                <a:moveTo>
                  <a:pt x="579713" y="515490"/>
                </a:moveTo>
                <a:cubicBezTo>
                  <a:pt x="591094" y="515490"/>
                  <a:pt x="602474" y="519819"/>
                  <a:pt x="611133" y="528479"/>
                </a:cubicBezTo>
                <a:cubicBezTo>
                  <a:pt x="628452" y="545798"/>
                  <a:pt x="628452" y="574002"/>
                  <a:pt x="611133" y="591320"/>
                </a:cubicBezTo>
                <a:cubicBezTo>
                  <a:pt x="593815" y="608639"/>
                  <a:pt x="565611" y="608639"/>
                  <a:pt x="548292" y="591320"/>
                </a:cubicBezTo>
                <a:cubicBezTo>
                  <a:pt x="530973" y="574002"/>
                  <a:pt x="530973" y="545798"/>
                  <a:pt x="548292" y="528479"/>
                </a:cubicBezTo>
                <a:cubicBezTo>
                  <a:pt x="556952" y="519819"/>
                  <a:pt x="568332" y="515490"/>
                  <a:pt x="579713" y="515490"/>
                </a:cubicBezTo>
                <a:close/>
                <a:moveTo>
                  <a:pt x="1948495" y="515038"/>
                </a:moveTo>
                <a:cubicBezTo>
                  <a:pt x="1952240" y="515237"/>
                  <a:pt x="1955744" y="516801"/>
                  <a:pt x="1958388" y="519445"/>
                </a:cubicBezTo>
                <a:lnTo>
                  <a:pt x="1958388" y="519489"/>
                </a:lnTo>
                <a:cubicBezTo>
                  <a:pt x="1961407" y="522508"/>
                  <a:pt x="1963015" y="526694"/>
                  <a:pt x="1962795" y="530969"/>
                </a:cubicBezTo>
                <a:cubicBezTo>
                  <a:pt x="1962574" y="535001"/>
                  <a:pt x="1960812" y="538725"/>
                  <a:pt x="1957815" y="541413"/>
                </a:cubicBezTo>
                <a:cubicBezTo>
                  <a:pt x="1954818" y="544123"/>
                  <a:pt x="1950940" y="545490"/>
                  <a:pt x="1946908" y="545269"/>
                </a:cubicBezTo>
                <a:cubicBezTo>
                  <a:pt x="1943162" y="545071"/>
                  <a:pt x="1939659" y="543506"/>
                  <a:pt x="1937015" y="540862"/>
                </a:cubicBezTo>
                <a:cubicBezTo>
                  <a:pt x="1933996" y="537844"/>
                  <a:pt x="1932388" y="533635"/>
                  <a:pt x="1932608" y="529361"/>
                </a:cubicBezTo>
                <a:cubicBezTo>
                  <a:pt x="1933049" y="521032"/>
                  <a:pt x="1940166" y="514620"/>
                  <a:pt x="1948495" y="515038"/>
                </a:cubicBezTo>
                <a:close/>
                <a:moveTo>
                  <a:pt x="1807586" y="513011"/>
                </a:moveTo>
                <a:cubicBezTo>
                  <a:pt x="1812455" y="512747"/>
                  <a:pt x="1817215" y="514576"/>
                  <a:pt x="1820652" y="518035"/>
                </a:cubicBezTo>
                <a:lnTo>
                  <a:pt x="1820652" y="518013"/>
                </a:lnTo>
                <a:cubicBezTo>
                  <a:pt x="1823671" y="521032"/>
                  <a:pt x="1825433" y="525020"/>
                  <a:pt x="1825676" y="529272"/>
                </a:cubicBezTo>
                <a:cubicBezTo>
                  <a:pt x="1826160" y="538747"/>
                  <a:pt x="1818867" y="546856"/>
                  <a:pt x="1809393" y="547362"/>
                </a:cubicBezTo>
                <a:cubicBezTo>
                  <a:pt x="1804523" y="547627"/>
                  <a:pt x="1799764" y="545776"/>
                  <a:pt x="1796326" y="542339"/>
                </a:cubicBezTo>
                <a:cubicBezTo>
                  <a:pt x="1793308" y="539320"/>
                  <a:pt x="1791545" y="535332"/>
                  <a:pt x="1791302" y="531079"/>
                </a:cubicBezTo>
                <a:cubicBezTo>
                  <a:pt x="1791060" y="526496"/>
                  <a:pt x="1792625" y="522089"/>
                  <a:pt x="1795687" y="518674"/>
                </a:cubicBezTo>
                <a:cubicBezTo>
                  <a:pt x="1798772" y="515259"/>
                  <a:pt x="1802981" y="513231"/>
                  <a:pt x="1807586" y="513011"/>
                </a:cubicBezTo>
                <a:close/>
                <a:moveTo>
                  <a:pt x="1218129" y="504418"/>
                </a:moveTo>
                <a:lnTo>
                  <a:pt x="1218151" y="504440"/>
                </a:lnTo>
                <a:lnTo>
                  <a:pt x="1218141" y="504435"/>
                </a:lnTo>
                <a:close/>
                <a:moveTo>
                  <a:pt x="1202755" y="496576"/>
                </a:moveTo>
                <a:lnTo>
                  <a:pt x="1218141" y="504435"/>
                </a:lnTo>
                <a:lnTo>
                  <a:pt x="1223285" y="511513"/>
                </a:lnTo>
                <a:cubicBezTo>
                  <a:pt x="1226678" y="518167"/>
                  <a:pt x="1227273" y="525747"/>
                  <a:pt x="1224960" y="532864"/>
                </a:cubicBezTo>
                <a:cubicBezTo>
                  <a:pt x="1222646" y="539959"/>
                  <a:pt x="1217711" y="545754"/>
                  <a:pt x="1211056" y="549147"/>
                </a:cubicBezTo>
                <a:cubicBezTo>
                  <a:pt x="1200215" y="554678"/>
                  <a:pt x="1187171" y="552606"/>
                  <a:pt x="1178578" y="544013"/>
                </a:cubicBezTo>
                <a:cubicBezTo>
                  <a:pt x="1176507" y="541942"/>
                  <a:pt x="1174788" y="539562"/>
                  <a:pt x="1173444" y="536918"/>
                </a:cubicBezTo>
                <a:cubicBezTo>
                  <a:pt x="1166437" y="523169"/>
                  <a:pt x="1171924" y="506291"/>
                  <a:pt x="1185673" y="499306"/>
                </a:cubicBezTo>
                <a:cubicBezTo>
                  <a:pt x="1191094" y="496540"/>
                  <a:pt x="1197065" y="495676"/>
                  <a:pt x="1202755" y="496576"/>
                </a:cubicBezTo>
                <a:close/>
                <a:moveTo>
                  <a:pt x="1347200" y="434058"/>
                </a:moveTo>
                <a:cubicBezTo>
                  <a:pt x="1352207" y="435121"/>
                  <a:pt x="1356911" y="437599"/>
                  <a:pt x="1360668" y="441356"/>
                </a:cubicBezTo>
                <a:lnTo>
                  <a:pt x="1360624" y="441379"/>
                </a:lnTo>
                <a:cubicBezTo>
                  <a:pt x="1363290" y="444045"/>
                  <a:pt x="1365339" y="447218"/>
                  <a:pt x="1366727" y="450787"/>
                </a:cubicBezTo>
                <a:cubicBezTo>
                  <a:pt x="1372060" y="464669"/>
                  <a:pt x="1365097" y="480313"/>
                  <a:pt x="1351215" y="485645"/>
                </a:cubicBezTo>
                <a:cubicBezTo>
                  <a:pt x="1341278" y="489457"/>
                  <a:pt x="1329997" y="487055"/>
                  <a:pt x="1322461" y="479520"/>
                </a:cubicBezTo>
                <a:cubicBezTo>
                  <a:pt x="1319795" y="476853"/>
                  <a:pt x="1317746" y="473681"/>
                  <a:pt x="1316379" y="470111"/>
                </a:cubicBezTo>
                <a:cubicBezTo>
                  <a:pt x="1313802" y="463391"/>
                  <a:pt x="1313978" y="456053"/>
                  <a:pt x="1316930" y="449465"/>
                </a:cubicBezTo>
                <a:cubicBezTo>
                  <a:pt x="1319861" y="442877"/>
                  <a:pt x="1325171" y="437831"/>
                  <a:pt x="1331913" y="435253"/>
                </a:cubicBezTo>
                <a:cubicBezTo>
                  <a:pt x="1336882" y="433347"/>
                  <a:pt x="1342192" y="432994"/>
                  <a:pt x="1347200" y="434058"/>
                </a:cubicBezTo>
                <a:close/>
                <a:moveTo>
                  <a:pt x="970603" y="420779"/>
                </a:moveTo>
                <a:cubicBezTo>
                  <a:pt x="978321" y="421586"/>
                  <a:pt x="985768" y="424941"/>
                  <a:pt x="991530" y="430692"/>
                </a:cubicBezTo>
                <a:cubicBezTo>
                  <a:pt x="993249" y="432410"/>
                  <a:pt x="994791" y="434305"/>
                  <a:pt x="996113" y="436376"/>
                </a:cubicBezTo>
                <a:cubicBezTo>
                  <a:pt x="1006536" y="452439"/>
                  <a:pt x="1001975" y="473989"/>
                  <a:pt x="985890" y="484433"/>
                </a:cubicBezTo>
                <a:cubicBezTo>
                  <a:pt x="972206" y="493313"/>
                  <a:pt x="953940" y="491396"/>
                  <a:pt x="942416" y="479894"/>
                </a:cubicBezTo>
                <a:cubicBezTo>
                  <a:pt x="940698" y="478175"/>
                  <a:pt x="939155" y="476280"/>
                  <a:pt x="937833" y="474209"/>
                </a:cubicBezTo>
                <a:cubicBezTo>
                  <a:pt x="927411" y="458146"/>
                  <a:pt x="931972" y="436597"/>
                  <a:pt x="948057" y="426153"/>
                </a:cubicBezTo>
                <a:cubicBezTo>
                  <a:pt x="954899" y="421713"/>
                  <a:pt x="962886" y="419972"/>
                  <a:pt x="970603" y="420779"/>
                </a:cubicBezTo>
                <a:close/>
                <a:moveTo>
                  <a:pt x="724697" y="390047"/>
                </a:moveTo>
                <a:cubicBezTo>
                  <a:pt x="734547" y="390556"/>
                  <a:pt x="744209" y="394599"/>
                  <a:pt x="751689" y="402069"/>
                </a:cubicBezTo>
                <a:cubicBezTo>
                  <a:pt x="752703" y="403083"/>
                  <a:pt x="753694" y="404185"/>
                  <a:pt x="754620" y="405308"/>
                </a:cubicBezTo>
                <a:cubicBezTo>
                  <a:pt x="768942" y="422980"/>
                  <a:pt x="766209" y="449024"/>
                  <a:pt x="748516" y="463346"/>
                </a:cubicBezTo>
                <a:cubicBezTo>
                  <a:pt x="732057" y="476677"/>
                  <a:pt x="708370" y="475443"/>
                  <a:pt x="693409" y="460504"/>
                </a:cubicBezTo>
                <a:cubicBezTo>
                  <a:pt x="692395" y="459490"/>
                  <a:pt x="691404" y="458389"/>
                  <a:pt x="690478" y="457265"/>
                </a:cubicBezTo>
                <a:cubicBezTo>
                  <a:pt x="683537" y="448694"/>
                  <a:pt x="680365" y="437941"/>
                  <a:pt x="681510" y="426990"/>
                </a:cubicBezTo>
                <a:cubicBezTo>
                  <a:pt x="682656" y="416017"/>
                  <a:pt x="688010" y="406168"/>
                  <a:pt x="696582" y="399227"/>
                </a:cubicBezTo>
                <a:cubicBezTo>
                  <a:pt x="704812" y="392561"/>
                  <a:pt x="714848" y="389537"/>
                  <a:pt x="724697" y="390047"/>
                </a:cubicBezTo>
                <a:close/>
                <a:moveTo>
                  <a:pt x="1484324" y="388761"/>
                </a:moveTo>
                <a:cubicBezTo>
                  <a:pt x="1492609" y="386536"/>
                  <a:pt x="1501533" y="388938"/>
                  <a:pt x="1507614" y="395019"/>
                </a:cubicBezTo>
                <a:cubicBezTo>
                  <a:pt x="1510589" y="397994"/>
                  <a:pt x="1512726" y="401717"/>
                  <a:pt x="1513828" y="405794"/>
                </a:cubicBezTo>
                <a:cubicBezTo>
                  <a:pt x="1515502" y="412007"/>
                  <a:pt x="1514643" y="418507"/>
                  <a:pt x="1511426" y="424060"/>
                </a:cubicBezTo>
                <a:cubicBezTo>
                  <a:pt x="1508209" y="429635"/>
                  <a:pt x="1503009" y="433623"/>
                  <a:pt x="1496795" y="435275"/>
                </a:cubicBezTo>
                <a:cubicBezTo>
                  <a:pt x="1488510" y="437501"/>
                  <a:pt x="1479587" y="435099"/>
                  <a:pt x="1473505" y="429018"/>
                </a:cubicBezTo>
                <a:cubicBezTo>
                  <a:pt x="1470531" y="426043"/>
                  <a:pt x="1468393" y="422319"/>
                  <a:pt x="1467291" y="418243"/>
                </a:cubicBezTo>
                <a:cubicBezTo>
                  <a:pt x="1465617" y="412029"/>
                  <a:pt x="1466476" y="405529"/>
                  <a:pt x="1469693" y="399977"/>
                </a:cubicBezTo>
                <a:cubicBezTo>
                  <a:pt x="1472910" y="394402"/>
                  <a:pt x="1478110" y="390414"/>
                  <a:pt x="1484324" y="388761"/>
                </a:cubicBezTo>
                <a:close/>
                <a:moveTo>
                  <a:pt x="2114587" y="365119"/>
                </a:moveTo>
                <a:cubicBezTo>
                  <a:pt x="2117628" y="365603"/>
                  <a:pt x="2120404" y="367014"/>
                  <a:pt x="2122564" y="369173"/>
                </a:cubicBezTo>
                <a:cubicBezTo>
                  <a:pt x="2125847" y="372456"/>
                  <a:pt x="2127367" y="377149"/>
                  <a:pt x="2126640" y="381710"/>
                </a:cubicBezTo>
                <a:cubicBezTo>
                  <a:pt x="2126023" y="385544"/>
                  <a:pt x="2123974" y="388893"/>
                  <a:pt x="2120823" y="391185"/>
                </a:cubicBezTo>
                <a:cubicBezTo>
                  <a:pt x="2117694" y="393455"/>
                  <a:pt x="2113860" y="394380"/>
                  <a:pt x="2110026" y="393785"/>
                </a:cubicBezTo>
                <a:cubicBezTo>
                  <a:pt x="2106985" y="393300"/>
                  <a:pt x="2104209" y="391890"/>
                  <a:pt x="2102050" y="389731"/>
                </a:cubicBezTo>
                <a:cubicBezTo>
                  <a:pt x="2098767" y="386448"/>
                  <a:pt x="2097246" y="381754"/>
                  <a:pt x="2097974" y="377193"/>
                </a:cubicBezTo>
                <a:cubicBezTo>
                  <a:pt x="2099229" y="369283"/>
                  <a:pt x="2106677" y="363885"/>
                  <a:pt x="2114587" y="365119"/>
                </a:cubicBezTo>
                <a:close/>
                <a:moveTo>
                  <a:pt x="1640347" y="357098"/>
                </a:moveTo>
                <a:cubicBezTo>
                  <a:pt x="1647464" y="355974"/>
                  <a:pt x="1654779" y="358354"/>
                  <a:pt x="1659869" y="363444"/>
                </a:cubicBezTo>
                <a:lnTo>
                  <a:pt x="1659869" y="363466"/>
                </a:lnTo>
                <a:cubicBezTo>
                  <a:pt x="1663262" y="366859"/>
                  <a:pt x="1665444" y="371155"/>
                  <a:pt x="1666193" y="375893"/>
                </a:cubicBezTo>
                <a:cubicBezTo>
                  <a:pt x="1667140" y="381864"/>
                  <a:pt x="1665708" y="387835"/>
                  <a:pt x="1662161" y="392705"/>
                </a:cubicBezTo>
                <a:cubicBezTo>
                  <a:pt x="1658613" y="397574"/>
                  <a:pt x="1653369" y="400791"/>
                  <a:pt x="1647420" y="401739"/>
                </a:cubicBezTo>
                <a:cubicBezTo>
                  <a:pt x="1640303" y="402863"/>
                  <a:pt x="1632988" y="400483"/>
                  <a:pt x="1627898" y="395393"/>
                </a:cubicBezTo>
                <a:cubicBezTo>
                  <a:pt x="1624504" y="392000"/>
                  <a:pt x="1622323" y="387703"/>
                  <a:pt x="1621574" y="382966"/>
                </a:cubicBezTo>
                <a:cubicBezTo>
                  <a:pt x="1619635" y="370649"/>
                  <a:pt x="1628052" y="359059"/>
                  <a:pt x="1640347" y="357098"/>
                </a:cubicBezTo>
                <a:close/>
                <a:moveTo>
                  <a:pt x="1957352" y="345773"/>
                </a:moveTo>
                <a:cubicBezTo>
                  <a:pt x="1961627" y="345993"/>
                  <a:pt x="1965659" y="347778"/>
                  <a:pt x="1968678" y="350819"/>
                </a:cubicBezTo>
                <a:cubicBezTo>
                  <a:pt x="1972137" y="354278"/>
                  <a:pt x="1973988" y="359081"/>
                  <a:pt x="1973723" y="363973"/>
                </a:cubicBezTo>
                <a:cubicBezTo>
                  <a:pt x="1973217" y="373492"/>
                  <a:pt x="1965064" y="380851"/>
                  <a:pt x="1955523" y="380344"/>
                </a:cubicBezTo>
                <a:cubicBezTo>
                  <a:pt x="1951249" y="380124"/>
                  <a:pt x="1947216" y="378339"/>
                  <a:pt x="1944198" y="375298"/>
                </a:cubicBezTo>
                <a:cubicBezTo>
                  <a:pt x="1940738" y="371839"/>
                  <a:pt x="1938888" y="367036"/>
                  <a:pt x="1939152" y="362144"/>
                </a:cubicBezTo>
                <a:cubicBezTo>
                  <a:pt x="1939659" y="352603"/>
                  <a:pt x="1947811" y="345266"/>
                  <a:pt x="1957352" y="345773"/>
                </a:cubicBezTo>
                <a:close/>
                <a:moveTo>
                  <a:pt x="1798707" y="343437"/>
                </a:moveTo>
                <a:cubicBezTo>
                  <a:pt x="1804259" y="343151"/>
                  <a:pt x="1809702" y="345244"/>
                  <a:pt x="1813646" y="349166"/>
                </a:cubicBezTo>
                <a:lnTo>
                  <a:pt x="1813624" y="349166"/>
                </a:lnTo>
                <a:cubicBezTo>
                  <a:pt x="1817061" y="352603"/>
                  <a:pt x="1819088" y="357164"/>
                  <a:pt x="1819353" y="362034"/>
                </a:cubicBezTo>
                <a:cubicBezTo>
                  <a:pt x="1819617" y="367278"/>
                  <a:pt x="1817854" y="372302"/>
                  <a:pt x="1814329" y="376202"/>
                </a:cubicBezTo>
                <a:cubicBezTo>
                  <a:pt x="1810826" y="380102"/>
                  <a:pt x="1806000" y="382393"/>
                  <a:pt x="1800756" y="382680"/>
                </a:cubicBezTo>
                <a:cubicBezTo>
                  <a:pt x="1795203" y="382966"/>
                  <a:pt x="1789761" y="380873"/>
                  <a:pt x="1785839" y="376951"/>
                </a:cubicBezTo>
                <a:cubicBezTo>
                  <a:pt x="1782401" y="373514"/>
                  <a:pt x="1780374" y="368952"/>
                  <a:pt x="1780110" y="364083"/>
                </a:cubicBezTo>
                <a:cubicBezTo>
                  <a:pt x="1779846" y="358839"/>
                  <a:pt x="1781608" y="353815"/>
                  <a:pt x="1785134" y="349915"/>
                </a:cubicBezTo>
                <a:cubicBezTo>
                  <a:pt x="1788637" y="346015"/>
                  <a:pt x="1793463" y="343723"/>
                  <a:pt x="1798707" y="343437"/>
                </a:cubicBezTo>
                <a:close/>
                <a:moveTo>
                  <a:pt x="1123543" y="336554"/>
                </a:moveTo>
                <a:cubicBezTo>
                  <a:pt x="1129955" y="337565"/>
                  <a:pt x="1136053" y="340561"/>
                  <a:pt x="1140900" y="345398"/>
                </a:cubicBezTo>
                <a:lnTo>
                  <a:pt x="1140900" y="345420"/>
                </a:lnTo>
                <a:cubicBezTo>
                  <a:pt x="1143235" y="347756"/>
                  <a:pt x="1145174" y="350444"/>
                  <a:pt x="1146694" y="353419"/>
                </a:cubicBezTo>
                <a:cubicBezTo>
                  <a:pt x="1154583" y="368909"/>
                  <a:pt x="1148413" y="387924"/>
                  <a:pt x="1132923" y="395812"/>
                </a:cubicBezTo>
                <a:cubicBezTo>
                  <a:pt x="1120716" y="402026"/>
                  <a:pt x="1106020" y="399713"/>
                  <a:pt x="1096325" y="390018"/>
                </a:cubicBezTo>
                <a:cubicBezTo>
                  <a:pt x="1093989" y="387682"/>
                  <a:pt x="1092050" y="384994"/>
                  <a:pt x="1090530" y="382019"/>
                </a:cubicBezTo>
                <a:cubicBezTo>
                  <a:pt x="1082641" y="366529"/>
                  <a:pt x="1088811" y="347536"/>
                  <a:pt x="1104301" y="339626"/>
                </a:cubicBezTo>
                <a:cubicBezTo>
                  <a:pt x="1110405" y="336519"/>
                  <a:pt x="1117131" y="335544"/>
                  <a:pt x="1123543" y="336554"/>
                </a:cubicBezTo>
                <a:close/>
                <a:moveTo>
                  <a:pt x="882051" y="280236"/>
                </a:moveTo>
                <a:cubicBezTo>
                  <a:pt x="890570" y="281125"/>
                  <a:pt x="898789" y="284827"/>
                  <a:pt x="905135" y="291173"/>
                </a:cubicBezTo>
                <a:cubicBezTo>
                  <a:pt x="907030" y="293068"/>
                  <a:pt x="908727" y="295183"/>
                  <a:pt x="910203" y="297430"/>
                </a:cubicBezTo>
                <a:cubicBezTo>
                  <a:pt x="915777" y="306024"/>
                  <a:pt x="917672" y="316269"/>
                  <a:pt x="915557" y="326295"/>
                </a:cubicBezTo>
                <a:cubicBezTo>
                  <a:pt x="913420" y="336320"/>
                  <a:pt x="907515" y="344914"/>
                  <a:pt x="898943" y="350488"/>
                </a:cubicBezTo>
                <a:cubicBezTo>
                  <a:pt x="883850" y="360294"/>
                  <a:pt x="863667" y="358178"/>
                  <a:pt x="850975" y="345487"/>
                </a:cubicBezTo>
                <a:cubicBezTo>
                  <a:pt x="849080" y="343592"/>
                  <a:pt x="847384" y="341476"/>
                  <a:pt x="845907" y="339229"/>
                </a:cubicBezTo>
                <a:cubicBezTo>
                  <a:pt x="840333" y="330636"/>
                  <a:pt x="838438" y="320390"/>
                  <a:pt x="840553" y="310364"/>
                </a:cubicBezTo>
                <a:cubicBezTo>
                  <a:pt x="842690" y="300339"/>
                  <a:pt x="848595" y="291745"/>
                  <a:pt x="857167" y="286171"/>
                </a:cubicBezTo>
                <a:cubicBezTo>
                  <a:pt x="864714" y="281268"/>
                  <a:pt x="873533" y="279346"/>
                  <a:pt x="882051" y="280236"/>
                </a:cubicBezTo>
                <a:close/>
                <a:moveTo>
                  <a:pt x="1284915" y="266780"/>
                </a:moveTo>
                <a:cubicBezTo>
                  <a:pt x="1290556" y="267981"/>
                  <a:pt x="1295855" y="270779"/>
                  <a:pt x="1300096" y="275021"/>
                </a:cubicBezTo>
                <a:cubicBezTo>
                  <a:pt x="1303115" y="278039"/>
                  <a:pt x="1305429" y="281609"/>
                  <a:pt x="1306971" y="285619"/>
                </a:cubicBezTo>
                <a:cubicBezTo>
                  <a:pt x="1312986" y="301263"/>
                  <a:pt x="1305142" y="318891"/>
                  <a:pt x="1289476" y="324906"/>
                </a:cubicBezTo>
                <a:cubicBezTo>
                  <a:pt x="1278261" y="329203"/>
                  <a:pt x="1265547" y="326492"/>
                  <a:pt x="1257064" y="318009"/>
                </a:cubicBezTo>
                <a:cubicBezTo>
                  <a:pt x="1254045" y="314991"/>
                  <a:pt x="1251732" y="311421"/>
                  <a:pt x="1250189" y="307411"/>
                </a:cubicBezTo>
                <a:cubicBezTo>
                  <a:pt x="1247281" y="299831"/>
                  <a:pt x="1247501" y="291568"/>
                  <a:pt x="1250806" y="284143"/>
                </a:cubicBezTo>
                <a:cubicBezTo>
                  <a:pt x="1254111" y="276717"/>
                  <a:pt x="1260105" y="271033"/>
                  <a:pt x="1267684" y="268124"/>
                </a:cubicBezTo>
                <a:cubicBezTo>
                  <a:pt x="1273292" y="265975"/>
                  <a:pt x="1279274" y="265579"/>
                  <a:pt x="1284915" y="266780"/>
                </a:cubicBezTo>
                <a:close/>
                <a:moveTo>
                  <a:pt x="1438096" y="216146"/>
                </a:moveTo>
                <a:cubicBezTo>
                  <a:pt x="1447438" y="213634"/>
                  <a:pt x="1457508" y="216344"/>
                  <a:pt x="1464361" y="223197"/>
                </a:cubicBezTo>
                <a:cubicBezTo>
                  <a:pt x="1467710" y="226546"/>
                  <a:pt x="1470134" y="230754"/>
                  <a:pt x="1471368" y="235360"/>
                </a:cubicBezTo>
                <a:cubicBezTo>
                  <a:pt x="1475246" y="249836"/>
                  <a:pt x="1466630" y="264753"/>
                  <a:pt x="1452154" y="268631"/>
                </a:cubicBezTo>
                <a:cubicBezTo>
                  <a:pt x="1442811" y="271143"/>
                  <a:pt x="1432742" y="268433"/>
                  <a:pt x="1425889" y="261580"/>
                </a:cubicBezTo>
                <a:cubicBezTo>
                  <a:pt x="1422540" y="258231"/>
                  <a:pt x="1420116" y="254022"/>
                  <a:pt x="1418882" y="249417"/>
                </a:cubicBezTo>
                <a:cubicBezTo>
                  <a:pt x="1415004" y="234941"/>
                  <a:pt x="1423620" y="220024"/>
                  <a:pt x="1438096" y="216146"/>
                </a:cubicBezTo>
                <a:close/>
                <a:moveTo>
                  <a:pt x="2142373" y="189727"/>
                </a:moveTo>
                <a:cubicBezTo>
                  <a:pt x="2145832" y="190278"/>
                  <a:pt x="2148961" y="191865"/>
                  <a:pt x="2151429" y="194333"/>
                </a:cubicBezTo>
                <a:cubicBezTo>
                  <a:pt x="2155153" y="198056"/>
                  <a:pt x="2156893" y="203389"/>
                  <a:pt x="2156056" y="208567"/>
                </a:cubicBezTo>
                <a:cubicBezTo>
                  <a:pt x="2154624" y="217534"/>
                  <a:pt x="2146185" y="223682"/>
                  <a:pt x="2137195" y="222272"/>
                </a:cubicBezTo>
                <a:cubicBezTo>
                  <a:pt x="2133735" y="221721"/>
                  <a:pt x="2130607" y="220134"/>
                  <a:pt x="2128139" y="217667"/>
                </a:cubicBezTo>
                <a:cubicBezTo>
                  <a:pt x="2124415" y="213943"/>
                  <a:pt x="2122674" y="208611"/>
                  <a:pt x="2123512" y="203433"/>
                </a:cubicBezTo>
                <a:cubicBezTo>
                  <a:pt x="2124944" y="194465"/>
                  <a:pt x="2133383" y="188317"/>
                  <a:pt x="2142373" y="189727"/>
                </a:cubicBezTo>
                <a:close/>
                <a:moveTo>
                  <a:pt x="1049935" y="187812"/>
                </a:moveTo>
                <a:cubicBezTo>
                  <a:pt x="1057016" y="188933"/>
                  <a:pt x="1063747" y="192249"/>
                  <a:pt x="1069090" y="197593"/>
                </a:cubicBezTo>
                <a:cubicBezTo>
                  <a:pt x="1071668" y="200171"/>
                  <a:pt x="1073828" y="203146"/>
                  <a:pt x="1075480" y="206407"/>
                </a:cubicBezTo>
                <a:cubicBezTo>
                  <a:pt x="1084184" y="223505"/>
                  <a:pt x="1077375" y="244504"/>
                  <a:pt x="1060277" y="253207"/>
                </a:cubicBezTo>
                <a:cubicBezTo>
                  <a:pt x="1046792" y="260082"/>
                  <a:pt x="1030553" y="257504"/>
                  <a:pt x="1019866" y="246817"/>
                </a:cubicBezTo>
                <a:cubicBezTo>
                  <a:pt x="1017288" y="244239"/>
                  <a:pt x="1015129" y="241265"/>
                  <a:pt x="1013476" y="238004"/>
                </a:cubicBezTo>
                <a:cubicBezTo>
                  <a:pt x="1009246" y="229719"/>
                  <a:pt x="1008519" y="220288"/>
                  <a:pt x="1011383" y="211452"/>
                </a:cubicBezTo>
                <a:cubicBezTo>
                  <a:pt x="1014247" y="202617"/>
                  <a:pt x="1020395" y="195412"/>
                  <a:pt x="1028680" y="191203"/>
                </a:cubicBezTo>
                <a:cubicBezTo>
                  <a:pt x="1035423" y="187765"/>
                  <a:pt x="1042854" y="186691"/>
                  <a:pt x="1049935" y="187812"/>
                </a:cubicBezTo>
                <a:close/>
                <a:moveTo>
                  <a:pt x="1612430" y="180804"/>
                </a:moveTo>
                <a:cubicBezTo>
                  <a:pt x="1620472" y="179526"/>
                  <a:pt x="1628713" y="182214"/>
                  <a:pt x="1634486" y="187965"/>
                </a:cubicBezTo>
                <a:lnTo>
                  <a:pt x="1634464" y="187965"/>
                </a:lnTo>
                <a:cubicBezTo>
                  <a:pt x="1638276" y="191777"/>
                  <a:pt x="1640744" y="196646"/>
                  <a:pt x="1641603" y="202001"/>
                </a:cubicBezTo>
                <a:cubicBezTo>
                  <a:pt x="1642660" y="208721"/>
                  <a:pt x="1641052" y="215463"/>
                  <a:pt x="1637042" y="220994"/>
                </a:cubicBezTo>
                <a:cubicBezTo>
                  <a:pt x="1633032" y="226502"/>
                  <a:pt x="1627126" y="230138"/>
                  <a:pt x="1620406" y="231196"/>
                </a:cubicBezTo>
                <a:cubicBezTo>
                  <a:pt x="1612364" y="232474"/>
                  <a:pt x="1604123" y="229786"/>
                  <a:pt x="1598350" y="224035"/>
                </a:cubicBezTo>
                <a:cubicBezTo>
                  <a:pt x="1594516" y="220201"/>
                  <a:pt x="1592048" y="215353"/>
                  <a:pt x="1591211" y="209999"/>
                </a:cubicBezTo>
                <a:cubicBezTo>
                  <a:pt x="1590153" y="203279"/>
                  <a:pt x="1591762" y="196536"/>
                  <a:pt x="1595772" y="191006"/>
                </a:cubicBezTo>
                <a:cubicBezTo>
                  <a:pt x="1599782" y="185497"/>
                  <a:pt x="1605687" y="181861"/>
                  <a:pt x="1612430" y="180804"/>
                </a:cubicBezTo>
                <a:close/>
                <a:moveTo>
                  <a:pt x="1966651" y="168090"/>
                </a:moveTo>
                <a:cubicBezTo>
                  <a:pt x="1971498" y="168354"/>
                  <a:pt x="1976059" y="170381"/>
                  <a:pt x="1979475" y="173797"/>
                </a:cubicBezTo>
                <a:lnTo>
                  <a:pt x="1979497" y="173819"/>
                </a:lnTo>
                <a:cubicBezTo>
                  <a:pt x="1983419" y="177741"/>
                  <a:pt x="1985512" y="183161"/>
                  <a:pt x="1985204" y="188714"/>
                </a:cubicBezTo>
                <a:cubicBezTo>
                  <a:pt x="1984939" y="193936"/>
                  <a:pt x="1982648" y="198739"/>
                  <a:pt x="1978748" y="202243"/>
                </a:cubicBezTo>
                <a:cubicBezTo>
                  <a:pt x="1974848" y="205746"/>
                  <a:pt x="1969846" y="207531"/>
                  <a:pt x="1964602" y="207245"/>
                </a:cubicBezTo>
                <a:cubicBezTo>
                  <a:pt x="1959754" y="207002"/>
                  <a:pt x="1955193" y="204953"/>
                  <a:pt x="1951778" y="201538"/>
                </a:cubicBezTo>
                <a:cubicBezTo>
                  <a:pt x="1947856" y="197616"/>
                  <a:pt x="1945763" y="192195"/>
                  <a:pt x="1946049" y="186643"/>
                </a:cubicBezTo>
                <a:cubicBezTo>
                  <a:pt x="1946622" y="175846"/>
                  <a:pt x="1955854" y="167539"/>
                  <a:pt x="1966651" y="168090"/>
                </a:cubicBezTo>
                <a:close/>
                <a:moveTo>
                  <a:pt x="1789386" y="165534"/>
                </a:moveTo>
                <a:cubicBezTo>
                  <a:pt x="1795666" y="165203"/>
                  <a:pt x="1801814" y="167561"/>
                  <a:pt x="1806265" y="172012"/>
                </a:cubicBezTo>
                <a:lnTo>
                  <a:pt x="1806265" y="171990"/>
                </a:lnTo>
                <a:cubicBezTo>
                  <a:pt x="1810143" y="175868"/>
                  <a:pt x="1812456" y="181046"/>
                  <a:pt x="1812743" y="186532"/>
                </a:cubicBezTo>
                <a:cubicBezTo>
                  <a:pt x="1813382" y="198761"/>
                  <a:pt x="1803951" y="209227"/>
                  <a:pt x="1791722" y="209888"/>
                </a:cubicBezTo>
                <a:cubicBezTo>
                  <a:pt x="1785442" y="210219"/>
                  <a:pt x="1779295" y="207861"/>
                  <a:pt x="1774844" y="203410"/>
                </a:cubicBezTo>
                <a:cubicBezTo>
                  <a:pt x="1770966" y="199532"/>
                  <a:pt x="1768652" y="194354"/>
                  <a:pt x="1768366" y="188868"/>
                </a:cubicBezTo>
                <a:cubicBezTo>
                  <a:pt x="1768057" y="182941"/>
                  <a:pt x="1770063" y="177256"/>
                  <a:pt x="1774051" y="172849"/>
                </a:cubicBezTo>
                <a:cubicBezTo>
                  <a:pt x="1778017" y="168442"/>
                  <a:pt x="1783481" y="165842"/>
                  <a:pt x="1789386" y="165534"/>
                </a:cubicBezTo>
                <a:close/>
                <a:moveTo>
                  <a:pt x="1227064" y="111203"/>
                </a:moveTo>
                <a:cubicBezTo>
                  <a:pt x="1233294" y="112530"/>
                  <a:pt x="1239150" y="115626"/>
                  <a:pt x="1243843" y="120319"/>
                </a:cubicBezTo>
                <a:cubicBezTo>
                  <a:pt x="1247170" y="123646"/>
                  <a:pt x="1249726" y="127591"/>
                  <a:pt x="1251423" y="132019"/>
                </a:cubicBezTo>
                <a:cubicBezTo>
                  <a:pt x="1258055" y="149316"/>
                  <a:pt x="1249396" y="168772"/>
                  <a:pt x="1232099" y="175405"/>
                </a:cubicBezTo>
                <a:cubicBezTo>
                  <a:pt x="1219716" y="180164"/>
                  <a:pt x="1205680" y="177167"/>
                  <a:pt x="1196293" y="167781"/>
                </a:cubicBezTo>
                <a:cubicBezTo>
                  <a:pt x="1192966" y="164454"/>
                  <a:pt x="1190410" y="160510"/>
                  <a:pt x="1188714" y="156081"/>
                </a:cubicBezTo>
                <a:cubicBezTo>
                  <a:pt x="1182081" y="138784"/>
                  <a:pt x="1190741" y="119328"/>
                  <a:pt x="1208038" y="112696"/>
                </a:cubicBezTo>
                <a:cubicBezTo>
                  <a:pt x="1214230" y="110316"/>
                  <a:pt x="1220834" y="109875"/>
                  <a:pt x="1227064" y="111203"/>
                </a:cubicBezTo>
                <a:close/>
                <a:moveTo>
                  <a:pt x="1395086" y="55650"/>
                </a:moveTo>
                <a:cubicBezTo>
                  <a:pt x="1405420" y="52874"/>
                  <a:pt x="1416547" y="55870"/>
                  <a:pt x="1424127" y="63428"/>
                </a:cubicBezTo>
                <a:lnTo>
                  <a:pt x="1424127" y="63450"/>
                </a:lnTo>
                <a:cubicBezTo>
                  <a:pt x="1427829" y="67152"/>
                  <a:pt x="1430517" y="71801"/>
                  <a:pt x="1431883" y="76891"/>
                </a:cubicBezTo>
                <a:cubicBezTo>
                  <a:pt x="1433954" y="84647"/>
                  <a:pt x="1432897" y="92733"/>
                  <a:pt x="1428886" y="99674"/>
                </a:cubicBezTo>
                <a:cubicBezTo>
                  <a:pt x="1424876" y="106615"/>
                  <a:pt x="1418398" y="111594"/>
                  <a:pt x="1410642" y="113666"/>
                </a:cubicBezTo>
                <a:cubicBezTo>
                  <a:pt x="1400308" y="116442"/>
                  <a:pt x="1389181" y="113445"/>
                  <a:pt x="1381601" y="105866"/>
                </a:cubicBezTo>
                <a:cubicBezTo>
                  <a:pt x="1377899" y="102164"/>
                  <a:pt x="1375211" y="97515"/>
                  <a:pt x="1373845" y="92425"/>
                </a:cubicBezTo>
                <a:cubicBezTo>
                  <a:pt x="1369548" y="76428"/>
                  <a:pt x="1379089" y="59925"/>
                  <a:pt x="1395086" y="55650"/>
                </a:cubicBezTo>
                <a:close/>
                <a:moveTo>
                  <a:pt x="2168197" y="26631"/>
                </a:moveTo>
                <a:cubicBezTo>
                  <a:pt x="2172031" y="27248"/>
                  <a:pt x="2175512" y="29011"/>
                  <a:pt x="2178267" y="31743"/>
                </a:cubicBezTo>
                <a:cubicBezTo>
                  <a:pt x="2182409" y="35885"/>
                  <a:pt x="2184326" y="41790"/>
                  <a:pt x="2183422" y="47563"/>
                </a:cubicBezTo>
                <a:cubicBezTo>
                  <a:pt x="2181836" y="57523"/>
                  <a:pt x="2172450" y="64353"/>
                  <a:pt x="2162490" y="62767"/>
                </a:cubicBezTo>
                <a:cubicBezTo>
                  <a:pt x="2158656" y="62150"/>
                  <a:pt x="2155175" y="60387"/>
                  <a:pt x="2152420" y="57655"/>
                </a:cubicBezTo>
                <a:cubicBezTo>
                  <a:pt x="2148278" y="53513"/>
                  <a:pt x="2146361" y="47607"/>
                  <a:pt x="2147265" y="41834"/>
                </a:cubicBezTo>
                <a:cubicBezTo>
                  <a:pt x="2148851" y="31875"/>
                  <a:pt x="2158238" y="25044"/>
                  <a:pt x="2168197" y="26631"/>
                </a:cubicBezTo>
                <a:close/>
                <a:moveTo>
                  <a:pt x="1586430" y="16825"/>
                </a:moveTo>
                <a:cubicBezTo>
                  <a:pt x="1595332" y="15415"/>
                  <a:pt x="1604432" y="18390"/>
                  <a:pt x="1610822" y="24758"/>
                </a:cubicBezTo>
                <a:cubicBezTo>
                  <a:pt x="1615052" y="28988"/>
                  <a:pt x="1617784" y="34365"/>
                  <a:pt x="1618710" y="40270"/>
                </a:cubicBezTo>
                <a:cubicBezTo>
                  <a:pt x="1621134" y="55627"/>
                  <a:pt x="1610623" y="70126"/>
                  <a:pt x="1595266" y="72550"/>
                </a:cubicBezTo>
                <a:cubicBezTo>
                  <a:pt x="1586364" y="73960"/>
                  <a:pt x="1577264" y="70985"/>
                  <a:pt x="1570874" y="64617"/>
                </a:cubicBezTo>
                <a:cubicBezTo>
                  <a:pt x="1566643" y="60387"/>
                  <a:pt x="1563911" y="55033"/>
                  <a:pt x="1562986" y="49105"/>
                </a:cubicBezTo>
                <a:cubicBezTo>
                  <a:pt x="1560562" y="33748"/>
                  <a:pt x="1571072" y="19249"/>
                  <a:pt x="1586430" y="16825"/>
                </a:cubicBezTo>
                <a:close/>
                <a:moveTo>
                  <a:pt x="1975332" y="2922"/>
                </a:moveTo>
                <a:cubicBezTo>
                  <a:pt x="1980708" y="3209"/>
                  <a:pt x="1985754" y="5456"/>
                  <a:pt x="1989544" y="9246"/>
                </a:cubicBezTo>
                <a:cubicBezTo>
                  <a:pt x="1993884" y="13587"/>
                  <a:pt x="1996198" y="19602"/>
                  <a:pt x="1995890" y="25750"/>
                </a:cubicBezTo>
                <a:cubicBezTo>
                  <a:pt x="1995273" y="37714"/>
                  <a:pt x="1985027" y="46924"/>
                  <a:pt x="1973062" y="46307"/>
                </a:cubicBezTo>
                <a:cubicBezTo>
                  <a:pt x="1967686" y="46021"/>
                  <a:pt x="1962640" y="43774"/>
                  <a:pt x="1958850" y="39984"/>
                </a:cubicBezTo>
                <a:cubicBezTo>
                  <a:pt x="1954509" y="35643"/>
                  <a:pt x="1952196" y="29628"/>
                  <a:pt x="1952504" y="23480"/>
                </a:cubicBezTo>
                <a:cubicBezTo>
                  <a:pt x="1953143" y="11516"/>
                  <a:pt x="1963367" y="2305"/>
                  <a:pt x="1975332" y="2922"/>
                </a:cubicBezTo>
                <a:close/>
                <a:moveTo>
                  <a:pt x="1780705" y="35"/>
                </a:moveTo>
                <a:cubicBezTo>
                  <a:pt x="1787646" y="-339"/>
                  <a:pt x="1794454" y="2283"/>
                  <a:pt x="1799390" y="7218"/>
                </a:cubicBezTo>
                <a:cubicBezTo>
                  <a:pt x="1803687" y="11515"/>
                  <a:pt x="1806243" y="17244"/>
                  <a:pt x="1806551" y="23325"/>
                </a:cubicBezTo>
                <a:cubicBezTo>
                  <a:pt x="1806904" y="29891"/>
                  <a:pt x="1804656" y="36193"/>
                  <a:pt x="1800271" y="41063"/>
                </a:cubicBezTo>
                <a:cubicBezTo>
                  <a:pt x="1795864" y="45954"/>
                  <a:pt x="1789849" y="48819"/>
                  <a:pt x="1783283" y="49171"/>
                </a:cubicBezTo>
                <a:cubicBezTo>
                  <a:pt x="1776342" y="49546"/>
                  <a:pt x="1769512" y="46924"/>
                  <a:pt x="1764598" y="41988"/>
                </a:cubicBezTo>
                <a:cubicBezTo>
                  <a:pt x="1760302" y="37692"/>
                  <a:pt x="1757745" y="31963"/>
                  <a:pt x="1757437" y="25881"/>
                </a:cubicBezTo>
                <a:cubicBezTo>
                  <a:pt x="1757084" y="19315"/>
                  <a:pt x="1759332" y="13013"/>
                  <a:pt x="1763717" y="8144"/>
                </a:cubicBezTo>
                <a:cubicBezTo>
                  <a:pt x="1768124" y="3252"/>
                  <a:pt x="1774139" y="388"/>
                  <a:pt x="1780705" y="35"/>
                </a:cubicBezTo>
                <a:close/>
              </a:path>
            </a:pathLst>
          </a:custGeom>
          <a:gradFill>
            <a:gsLst>
              <a:gs pos="100000">
                <a:schemeClr val="bg2">
                  <a:alpha val="41000"/>
                </a:schemeClr>
              </a:gs>
              <a:gs pos="0">
                <a:schemeClr val="accent4">
                  <a:alpha val="31000"/>
                </a:schemeClr>
              </a:gs>
            </a:gsLst>
            <a:path path="circle">
              <a:fillToRect l="100000" t="100000"/>
            </a:path>
          </a:gradFill>
          <a:ln w="2202" cap="flat">
            <a:noFill/>
            <a:prstDash val="solid"/>
            <a:miter/>
          </a:ln>
        </p:spPr>
        <p:txBody>
          <a:bodyPr rtlCol="0" anchor="ctr"/>
          <a:lstStyle/>
          <a:p>
            <a:endParaRPr lang="en-US"/>
          </a:p>
        </p:txBody>
      </p:sp>
    </p:spTree>
    <p:custDataLst>
      <p:tags r:id="rId1"/>
    </p:custDataLst>
    <p:extLst>
      <p:ext uri="{BB962C8B-B14F-4D97-AF65-F5344CB8AC3E}">
        <p14:creationId xmlns:p14="http://schemas.microsoft.com/office/powerpoint/2010/main" val="267023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736">
          <p15:clr>
            <a:srgbClr val="5ACBF0"/>
          </p15:clr>
        </p15:guide>
        <p15:guide id="2" orient="horz" pos="2496">
          <p15:clr>
            <a:srgbClr val="5ACBF0"/>
          </p15:clr>
        </p15:guide>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banne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19547F-22A6-7A15-CB83-8DC33C1FC364}"/>
              </a:ext>
            </a:extLst>
          </p:cNvPr>
          <p:cNvSpPr/>
          <p:nvPr userDrawn="1"/>
        </p:nvSpPr>
        <p:spPr bwMode="auto">
          <a:xfrm>
            <a:off x="0" y="0"/>
            <a:ext cx="12192000" cy="1204090"/>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5AA8CC02-CF2D-EA96-1E39-711566F7DBB0}"/>
              </a:ext>
            </a:extLst>
          </p:cNvPr>
          <p:cNvSpPr/>
          <p:nvPr userDrawn="1"/>
        </p:nvSpPr>
        <p:spPr bwMode="auto">
          <a:xfrm flipH="1">
            <a:off x="0" y="1121794"/>
            <a:ext cx="12192000" cy="8229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 name="Title 2">
            <a:extLst>
              <a:ext uri="{FF2B5EF4-FFF2-40B4-BE49-F238E27FC236}">
                <a16:creationId xmlns:a16="http://schemas.microsoft.com/office/drawing/2014/main" id="{3664DD84-31B5-6757-7E16-9F7F8331AB4D}"/>
              </a:ext>
            </a:extLst>
          </p:cNvPr>
          <p:cNvSpPr>
            <a:spLocks noGrp="1"/>
          </p:cNvSpPr>
          <p:nvPr>
            <p:ph type="title"/>
          </p:nvPr>
        </p:nvSpPr>
        <p:spPr>
          <a:xfrm>
            <a:off x="1081087" y="380446"/>
            <a:ext cx="10087655" cy="443198"/>
          </a:xfrm>
        </p:spPr>
        <p:txBody>
          <a:bodyPr anchor="ctr"/>
          <a:lstStyle>
            <a:lvl1pPr>
              <a:lnSpc>
                <a:spcPct val="90000"/>
              </a:lnSpc>
              <a:defRPr>
                <a:solidFill>
                  <a:schemeClr val="bg1"/>
                </a:solidFill>
              </a:defRPr>
            </a:lvl1pPr>
          </a:lstStyle>
          <a:p>
            <a:r>
              <a:rPr lang="en-US"/>
              <a:t>Click to edit Master title style</a:t>
            </a:r>
          </a:p>
        </p:txBody>
      </p:sp>
      <p:pic>
        <p:nvPicPr>
          <p:cNvPr id="9" name="Graphic 8">
            <a:extLst>
              <a:ext uri="{FF2B5EF4-FFF2-40B4-BE49-F238E27FC236}">
                <a16:creationId xmlns:a16="http://schemas.microsoft.com/office/drawing/2014/main" id="{ADDCDA34-CB40-0AA5-E6BA-9B8D2E16D6EF}"/>
              </a:ext>
            </a:extLst>
          </p:cNvPr>
          <p:cNvPicPr>
            <a:picLocks noChangeAspect="1"/>
          </p:cNvPicPr>
          <p:nvPr userDrawn="1"/>
        </p:nvPicPr>
        <p:blipFill>
          <a:blip r:embed="rId3">
            <a:alphaModFix amt="30000"/>
            <a:lum bright="100000"/>
            <a:extLst>
              <a:ext uri="{96DAC541-7B7A-43D3-8B79-37D633B846F1}">
                <asvg:svgBlip xmlns:asvg="http://schemas.microsoft.com/office/drawing/2016/SVG/main" r:embed="rId4"/>
              </a:ext>
            </a:extLst>
          </a:blip>
          <a:srcRect r="30454" b="47015"/>
          <a:stretch/>
        </p:blipFill>
        <p:spPr>
          <a:xfrm rot="10800000" flipH="1">
            <a:off x="11382375" y="-1"/>
            <a:ext cx="809625" cy="616830"/>
          </a:xfrm>
          <a:prstGeom prst="rect">
            <a:avLst/>
          </a:prstGeom>
        </p:spPr>
      </p:pic>
    </p:spTree>
    <p:custDataLst>
      <p:tags r:id="rId1"/>
    </p:custDataLst>
    <p:extLst>
      <p:ext uri="{BB962C8B-B14F-4D97-AF65-F5344CB8AC3E}">
        <p14:creationId xmlns:p14="http://schemas.microsoft.com/office/powerpoint/2010/main" val="3127802061"/>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footer bann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64DD84-31B5-6757-7E16-9F7F8331AB4D}"/>
              </a:ext>
            </a:extLst>
          </p:cNvPr>
          <p:cNvSpPr>
            <a:spLocks noGrp="1"/>
          </p:cNvSpPr>
          <p:nvPr>
            <p:ph type="title"/>
          </p:nvPr>
        </p:nvSpPr>
        <p:spPr/>
        <p:txBody>
          <a:bodyPr/>
          <a:lstStyle/>
          <a:p>
            <a:r>
              <a:rPr lang="en-US"/>
              <a:t>Click to edit Master title style</a:t>
            </a:r>
          </a:p>
        </p:txBody>
      </p:sp>
      <p:pic>
        <p:nvPicPr>
          <p:cNvPr id="2" name="Graphic 1">
            <a:extLst>
              <a:ext uri="{FF2B5EF4-FFF2-40B4-BE49-F238E27FC236}">
                <a16:creationId xmlns:a16="http://schemas.microsoft.com/office/drawing/2014/main" id="{7510DD43-E3CD-BC8A-D04C-E3F92F4AB002}"/>
              </a:ext>
            </a:extLst>
          </p:cNvPr>
          <p:cNvPicPr>
            <a:picLocks noChangeAspect="1"/>
          </p:cNvPicPr>
          <p:nvPr userDrawn="1"/>
        </p:nvPicPr>
        <p:blipFill>
          <a:blip r:embed="rId3">
            <a:alphaModFix amt="30000"/>
            <a:extLst>
              <a:ext uri="{96DAC541-7B7A-43D3-8B79-37D633B846F1}">
                <asvg:svgBlip xmlns:asvg="http://schemas.microsoft.com/office/drawing/2016/SVG/main" r:embed="rId4"/>
              </a:ext>
            </a:extLst>
          </a:blip>
          <a:srcRect r="30454" b="47015"/>
          <a:stretch/>
        </p:blipFill>
        <p:spPr>
          <a:xfrm rot="10800000">
            <a:off x="-1" y="-1"/>
            <a:ext cx="671804" cy="511829"/>
          </a:xfrm>
          <a:prstGeom prst="rect">
            <a:avLst/>
          </a:prstGeom>
        </p:spPr>
      </p:pic>
      <p:grpSp>
        <p:nvGrpSpPr>
          <p:cNvPr id="4" name="Group 3">
            <a:extLst>
              <a:ext uri="{FF2B5EF4-FFF2-40B4-BE49-F238E27FC236}">
                <a16:creationId xmlns:a16="http://schemas.microsoft.com/office/drawing/2014/main" id="{2F6209C8-9C8B-34C7-37C2-61954446089B}"/>
              </a:ext>
            </a:extLst>
          </p:cNvPr>
          <p:cNvGrpSpPr/>
          <p:nvPr userDrawn="1"/>
        </p:nvGrpSpPr>
        <p:grpSpPr>
          <a:xfrm>
            <a:off x="0" y="6302825"/>
            <a:ext cx="12192000" cy="555175"/>
            <a:chOff x="0" y="6302825"/>
            <a:chExt cx="12192000" cy="555175"/>
          </a:xfrm>
        </p:grpSpPr>
        <p:sp>
          <p:nvSpPr>
            <p:cNvPr id="5" name="Rectangle 4">
              <a:extLst>
                <a:ext uri="{FF2B5EF4-FFF2-40B4-BE49-F238E27FC236}">
                  <a16:creationId xmlns:a16="http://schemas.microsoft.com/office/drawing/2014/main" id="{D4B71706-2A52-8417-3DF0-4EA8CC927054}"/>
                </a:ext>
              </a:extLst>
            </p:cNvPr>
            <p:cNvSpPr/>
            <p:nvPr userDrawn="1"/>
          </p:nvSpPr>
          <p:spPr bwMode="auto">
            <a:xfrm>
              <a:off x="0" y="6302825"/>
              <a:ext cx="12192000" cy="555175"/>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4BD64972-D751-F488-10AA-79EBD895ACEF}"/>
                </a:ext>
              </a:extLst>
            </p:cNvPr>
            <p:cNvGrpSpPr/>
            <p:nvPr userDrawn="1"/>
          </p:nvGrpSpPr>
          <p:grpSpPr>
            <a:xfrm>
              <a:off x="244619" y="6302828"/>
              <a:ext cx="11947381" cy="555172"/>
              <a:chOff x="244619" y="6302828"/>
              <a:chExt cx="11947381" cy="555172"/>
            </a:xfrm>
          </p:grpSpPr>
          <p:pic>
            <p:nvPicPr>
              <p:cNvPr id="7" name="Graphic 6">
                <a:extLst>
                  <a:ext uri="{FF2B5EF4-FFF2-40B4-BE49-F238E27FC236}">
                    <a16:creationId xmlns:a16="http://schemas.microsoft.com/office/drawing/2014/main" id="{B0552067-062F-F070-D518-701A7CE1B11E}"/>
                  </a:ext>
                </a:extLst>
              </p:cNvPr>
              <p:cNvPicPr>
                <a:picLocks noChangeAspect="1"/>
              </p:cNvPicPr>
              <p:nvPr userDrawn="1"/>
            </p:nvPicPr>
            <p:blipFill>
              <a:blip r:embed="rId5">
                <a:lum bright="100000"/>
                <a:alphaModFix amt="95000"/>
                <a:extLst>
                  <a:ext uri="{96DAC541-7B7A-43D3-8B79-37D633B846F1}">
                    <asvg:svgBlip xmlns:asvg="http://schemas.microsoft.com/office/drawing/2016/SVG/main" r:embed="rId6"/>
                  </a:ext>
                </a:extLst>
              </a:blip>
              <a:srcRect l="69160" t="-1" r="6144" b="46989"/>
              <a:stretch/>
            </p:blipFill>
            <p:spPr>
              <a:xfrm rot="16200000" flipH="1">
                <a:off x="11318567" y="5984567"/>
                <a:ext cx="555172" cy="1191694"/>
              </a:xfrm>
              <a:custGeom>
                <a:avLst/>
                <a:gdLst>
                  <a:gd name="connsiteX0" fmla="*/ 0 w 647700"/>
                  <a:gd name="connsiteY0" fmla="*/ 1390308 h 1390308"/>
                  <a:gd name="connsiteX1" fmla="*/ 0 w 647700"/>
                  <a:gd name="connsiteY1" fmla="*/ 0 h 1390308"/>
                  <a:gd name="connsiteX2" fmla="*/ 647700 w 647700"/>
                  <a:gd name="connsiteY2" fmla="*/ 0 h 1390308"/>
                  <a:gd name="connsiteX3" fmla="*/ 647700 w 647700"/>
                  <a:gd name="connsiteY3" fmla="*/ 1390308 h 1390308"/>
                </a:gdLst>
                <a:ahLst/>
                <a:cxnLst>
                  <a:cxn ang="0">
                    <a:pos x="connsiteX0" y="connsiteY0"/>
                  </a:cxn>
                  <a:cxn ang="0">
                    <a:pos x="connsiteX1" y="connsiteY1"/>
                  </a:cxn>
                  <a:cxn ang="0">
                    <a:pos x="connsiteX2" y="connsiteY2"/>
                  </a:cxn>
                  <a:cxn ang="0">
                    <a:pos x="connsiteX3" y="connsiteY3"/>
                  </a:cxn>
                </a:cxnLst>
                <a:rect l="l" t="t" r="r" b="b"/>
                <a:pathLst>
                  <a:path w="647700" h="1390308">
                    <a:moveTo>
                      <a:pt x="0" y="1390308"/>
                    </a:moveTo>
                    <a:lnTo>
                      <a:pt x="0" y="0"/>
                    </a:lnTo>
                    <a:lnTo>
                      <a:pt x="647700" y="0"/>
                    </a:lnTo>
                    <a:lnTo>
                      <a:pt x="647700" y="1390308"/>
                    </a:lnTo>
                    <a:close/>
                  </a:path>
                </a:pathLst>
              </a:custGeom>
              <a:effectLst/>
            </p:spPr>
          </p:pic>
          <p:pic>
            <p:nvPicPr>
              <p:cNvPr id="8" name="Picture 7" descr="A logo with colorful lines&#10;&#10;AI-generated content may be incorrect.">
                <a:extLst>
                  <a:ext uri="{FF2B5EF4-FFF2-40B4-BE49-F238E27FC236}">
                    <a16:creationId xmlns:a16="http://schemas.microsoft.com/office/drawing/2014/main" id="{87279A85-F374-6D7F-1535-3A75B54A3A9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44619" y="6326436"/>
                <a:ext cx="676926" cy="507958"/>
              </a:xfrm>
              <a:prstGeom prst="rect">
                <a:avLst/>
              </a:prstGeom>
            </p:spPr>
          </p:pic>
        </p:grpSp>
      </p:grpSp>
    </p:spTree>
    <p:custDataLst>
      <p:tags r:id="rId1"/>
    </p:custDataLst>
    <p:extLst>
      <p:ext uri="{BB962C8B-B14F-4D97-AF65-F5344CB8AC3E}">
        <p14:creationId xmlns:p14="http://schemas.microsoft.com/office/powerpoint/2010/main" val="1244223456"/>
      </p:ext>
    </p:extLst>
  </p:cSld>
  <p:clrMapOvr>
    <a:masterClrMapping/>
  </p:clrMapOvr>
  <p:transition>
    <p:fade/>
  </p:transition>
  <p:extLst>
    <p:ext uri="{DCECCB84-F9BA-43D5-87BE-67443E8EF086}">
      <p15:sldGuideLst xmlns:p15="http://schemas.microsoft.com/office/powerpoint/2012/main">
        <p15:guide id="5" orient="horz" pos="38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4EE53-2383-364A-F0D0-D3AF2B3D0A46}"/>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94AB9E21-494C-28E3-316B-7A51E6A64B3A}"/>
              </a:ext>
            </a:extLst>
          </p:cNvPr>
          <p:cNvCxnSpPr>
            <a:cxnSpLocks/>
          </p:cNvCxnSpPr>
          <p:nvPr userDrawn="1"/>
        </p:nvCxnSpPr>
        <p:spPr>
          <a:xfrm>
            <a:off x="1066800" y="6580413"/>
            <a:ext cx="11125200" cy="0"/>
          </a:xfrm>
          <a:prstGeom prst="line">
            <a:avLst/>
          </a:prstGeom>
          <a:ln w="19050">
            <a:gradFill flip="none" rotWithShape="1">
              <a:gsLst>
                <a:gs pos="0">
                  <a:schemeClr val="accent2"/>
                </a:gs>
                <a:gs pos="100000">
                  <a:schemeClr val="accent2">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5306478"/>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ith 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defRPr/>
            </a:lvl1pPr>
          </a:lstStyle>
          <a:p>
            <a:r>
              <a:rPr lang="en-US"/>
              <a:t>Title</a:t>
            </a:r>
          </a:p>
        </p:txBody>
      </p:sp>
      <p:sp>
        <p:nvSpPr>
          <p:cNvPr id="3" name="Text Placeholder 2"/>
          <p:cNvSpPr>
            <a:spLocks noGrp="1"/>
          </p:cNvSpPr>
          <p:nvPr>
            <p:ph type="body" sz="quarter" idx="10"/>
          </p:nvPr>
        </p:nvSpPr>
        <p:spPr>
          <a:xfrm>
            <a:off x="588263" y="1447800"/>
            <a:ext cx="5313888" cy="553998"/>
          </a:xfrm>
        </p:spPr>
        <p:txBody>
          <a:bodyPr>
            <a:noAutofit/>
          </a:bodyPr>
          <a:lstStyle>
            <a:lvl1pPr marL="0" indent="0">
              <a:lnSpc>
                <a:spcPct val="100000"/>
              </a:lnSpc>
              <a:spcBef>
                <a:spcPts val="588"/>
              </a:spcBef>
              <a:spcAft>
                <a:spcPts val="588"/>
              </a:spcAft>
              <a:buNone/>
              <a:defRPr sz="2000"/>
            </a:lvl1pPr>
            <a:lvl2pPr>
              <a:lnSpc>
                <a:spcPct val="100000"/>
              </a:lnSpc>
              <a:spcBef>
                <a:spcPts val="588"/>
              </a:spcBef>
              <a:spcAft>
                <a:spcPts val="588"/>
              </a:spcAft>
              <a:defRPr sz="1568"/>
            </a:lvl2pPr>
            <a:lvl3pPr>
              <a:lnSpc>
                <a:spcPct val="100000"/>
              </a:lnSpc>
              <a:spcBef>
                <a:spcPts val="588"/>
              </a:spcBef>
              <a:spcAft>
                <a:spcPts val="588"/>
              </a:spcAft>
              <a:defRPr sz="1568"/>
            </a:lvl3pPr>
            <a:lvl4pPr>
              <a:lnSpc>
                <a:spcPct val="100000"/>
              </a:lnSpc>
              <a:spcBef>
                <a:spcPts val="588"/>
              </a:spcBef>
              <a:spcAft>
                <a:spcPts val="588"/>
              </a:spcAft>
              <a:defRPr sz="1568"/>
            </a:lvl4pPr>
            <a:lvl5pPr>
              <a:lnSpc>
                <a:spcPct val="100000"/>
              </a:lnSpc>
              <a:spcBef>
                <a:spcPts val="588"/>
              </a:spcBef>
              <a:spcAft>
                <a:spcPts val="588"/>
              </a:spcAft>
              <a:defRPr sz="1568"/>
            </a:lvl5pPr>
          </a:lstStyle>
          <a:p>
            <a:pPr lvl="0"/>
            <a:r>
              <a:rPr lang="en-US"/>
              <a:t>Click to edit Master text styles</a:t>
            </a:r>
          </a:p>
        </p:txBody>
      </p:sp>
      <p:sp>
        <p:nvSpPr>
          <p:cNvPr id="4" name="Text Placeholder 2">
            <a:extLst>
              <a:ext uri="{FF2B5EF4-FFF2-40B4-BE49-F238E27FC236}">
                <a16:creationId xmlns:a16="http://schemas.microsoft.com/office/drawing/2014/main" id="{FCCE2126-056B-7597-89EC-AB43452B2659}"/>
              </a:ext>
            </a:extLst>
          </p:cNvPr>
          <p:cNvSpPr>
            <a:spLocks noGrp="1"/>
          </p:cNvSpPr>
          <p:nvPr>
            <p:ph type="body" sz="quarter" idx="11"/>
          </p:nvPr>
        </p:nvSpPr>
        <p:spPr>
          <a:xfrm>
            <a:off x="6292893" y="1447800"/>
            <a:ext cx="5313888" cy="553998"/>
          </a:xfrm>
        </p:spPr>
        <p:txBody>
          <a:bodyPr>
            <a:noAutofit/>
          </a:bodyPr>
          <a:lstStyle>
            <a:lvl1pPr marL="0" indent="0">
              <a:lnSpc>
                <a:spcPct val="100000"/>
              </a:lnSpc>
              <a:spcBef>
                <a:spcPts val="588"/>
              </a:spcBef>
              <a:spcAft>
                <a:spcPts val="588"/>
              </a:spcAft>
              <a:buNone/>
              <a:defRPr sz="2000"/>
            </a:lvl1pPr>
            <a:lvl2pPr>
              <a:lnSpc>
                <a:spcPct val="100000"/>
              </a:lnSpc>
              <a:spcBef>
                <a:spcPts val="588"/>
              </a:spcBef>
              <a:spcAft>
                <a:spcPts val="588"/>
              </a:spcAft>
              <a:defRPr sz="1568"/>
            </a:lvl2pPr>
            <a:lvl3pPr>
              <a:lnSpc>
                <a:spcPct val="100000"/>
              </a:lnSpc>
              <a:spcBef>
                <a:spcPts val="588"/>
              </a:spcBef>
              <a:spcAft>
                <a:spcPts val="588"/>
              </a:spcAft>
              <a:defRPr sz="1568"/>
            </a:lvl3pPr>
            <a:lvl4pPr>
              <a:lnSpc>
                <a:spcPct val="100000"/>
              </a:lnSpc>
              <a:spcBef>
                <a:spcPts val="588"/>
              </a:spcBef>
              <a:spcAft>
                <a:spcPts val="588"/>
              </a:spcAft>
              <a:defRPr sz="1568"/>
            </a:lvl4pPr>
            <a:lvl5pPr>
              <a:lnSpc>
                <a:spcPct val="100000"/>
              </a:lnSpc>
              <a:spcBef>
                <a:spcPts val="588"/>
              </a:spcBef>
              <a:spcAft>
                <a:spcPts val="588"/>
              </a:spcAft>
              <a:defRPr sz="1568"/>
            </a:lvl5pPr>
          </a:lstStyle>
          <a:p>
            <a:pPr lvl="0"/>
            <a:r>
              <a:rPr lang="en-US"/>
              <a:t>Click to edit Master text styles</a:t>
            </a:r>
          </a:p>
        </p:txBody>
      </p:sp>
      <p:sp>
        <p:nvSpPr>
          <p:cNvPr id="8" name="Text Placeholder 2">
            <a:extLst>
              <a:ext uri="{FF2B5EF4-FFF2-40B4-BE49-F238E27FC236}">
                <a16:creationId xmlns:a16="http://schemas.microsoft.com/office/drawing/2014/main" id="{BDB8FA0B-FF6A-99DC-4AEB-08D4D4096DF4}"/>
              </a:ext>
            </a:extLst>
          </p:cNvPr>
          <p:cNvSpPr>
            <a:spLocks noGrp="1"/>
          </p:cNvSpPr>
          <p:nvPr>
            <p:ph type="body" sz="quarter" idx="13"/>
          </p:nvPr>
        </p:nvSpPr>
        <p:spPr>
          <a:xfrm>
            <a:off x="588263" y="2084406"/>
            <a:ext cx="5313888" cy="3960395"/>
          </a:xfrm>
        </p:spPr>
        <p:txBody>
          <a:bodyPr>
            <a:noAutofit/>
          </a:bodyPr>
          <a:lstStyle>
            <a:lvl1pPr marL="0" indent="0">
              <a:lnSpc>
                <a:spcPct val="100000"/>
              </a:lnSpc>
              <a:spcBef>
                <a:spcPts val="600"/>
              </a:spcBef>
              <a:spcAft>
                <a:spcPts val="1200"/>
              </a:spcAft>
              <a:buNone/>
              <a:defRPr sz="1600">
                <a:latin typeface="+mn-lt"/>
              </a:defRPr>
            </a:lvl1pPr>
            <a:lvl2pPr>
              <a:lnSpc>
                <a:spcPct val="100000"/>
              </a:lnSpc>
              <a:spcBef>
                <a:spcPts val="588"/>
              </a:spcBef>
              <a:spcAft>
                <a:spcPts val="588"/>
              </a:spcAft>
              <a:defRPr sz="1568"/>
            </a:lvl2pPr>
            <a:lvl3pPr>
              <a:lnSpc>
                <a:spcPct val="100000"/>
              </a:lnSpc>
              <a:spcBef>
                <a:spcPts val="588"/>
              </a:spcBef>
              <a:spcAft>
                <a:spcPts val="588"/>
              </a:spcAft>
              <a:defRPr sz="1568"/>
            </a:lvl3pPr>
            <a:lvl4pPr>
              <a:lnSpc>
                <a:spcPct val="100000"/>
              </a:lnSpc>
              <a:spcBef>
                <a:spcPts val="588"/>
              </a:spcBef>
              <a:spcAft>
                <a:spcPts val="588"/>
              </a:spcAft>
              <a:defRPr sz="1568"/>
            </a:lvl4pPr>
            <a:lvl5pPr>
              <a:lnSpc>
                <a:spcPct val="100000"/>
              </a:lnSpc>
              <a:spcBef>
                <a:spcPts val="588"/>
              </a:spcBef>
              <a:spcAft>
                <a:spcPts val="588"/>
              </a:spcAft>
              <a:defRPr sz="1568"/>
            </a:lvl5pPr>
          </a:lstStyle>
          <a:p>
            <a:pPr lvl="0"/>
            <a:r>
              <a:rPr lang="en-US"/>
              <a:t>Click to edit Master text styles</a:t>
            </a:r>
          </a:p>
        </p:txBody>
      </p:sp>
      <p:sp>
        <p:nvSpPr>
          <p:cNvPr id="9" name="Text Placeholder 2">
            <a:extLst>
              <a:ext uri="{FF2B5EF4-FFF2-40B4-BE49-F238E27FC236}">
                <a16:creationId xmlns:a16="http://schemas.microsoft.com/office/drawing/2014/main" id="{F631F5A2-9079-9603-4CBF-8C3B233C29DC}"/>
              </a:ext>
            </a:extLst>
          </p:cNvPr>
          <p:cNvSpPr>
            <a:spLocks noGrp="1"/>
          </p:cNvSpPr>
          <p:nvPr>
            <p:ph type="body" sz="quarter" idx="14"/>
          </p:nvPr>
        </p:nvSpPr>
        <p:spPr>
          <a:xfrm>
            <a:off x="6292893" y="2084406"/>
            <a:ext cx="5313888" cy="3960395"/>
          </a:xfrm>
        </p:spPr>
        <p:txBody>
          <a:bodyPr>
            <a:noAutofit/>
          </a:bodyPr>
          <a:lstStyle>
            <a:lvl1pPr marL="0" indent="0">
              <a:lnSpc>
                <a:spcPct val="100000"/>
              </a:lnSpc>
              <a:spcBef>
                <a:spcPts val="600"/>
              </a:spcBef>
              <a:spcAft>
                <a:spcPts val="1200"/>
              </a:spcAft>
              <a:buNone/>
              <a:defRPr sz="1600">
                <a:latin typeface="+mn-lt"/>
              </a:defRPr>
            </a:lvl1pPr>
            <a:lvl2pPr>
              <a:lnSpc>
                <a:spcPct val="100000"/>
              </a:lnSpc>
              <a:spcBef>
                <a:spcPts val="588"/>
              </a:spcBef>
              <a:spcAft>
                <a:spcPts val="588"/>
              </a:spcAft>
              <a:defRPr sz="1568"/>
            </a:lvl2pPr>
            <a:lvl3pPr>
              <a:lnSpc>
                <a:spcPct val="100000"/>
              </a:lnSpc>
              <a:spcBef>
                <a:spcPts val="588"/>
              </a:spcBef>
              <a:spcAft>
                <a:spcPts val="588"/>
              </a:spcAft>
              <a:defRPr sz="1568"/>
            </a:lvl3pPr>
            <a:lvl4pPr>
              <a:lnSpc>
                <a:spcPct val="100000"/>
              </a:lnSpc>
              <a:spcBef>
                <a:spcPts val="588"/>
              </a:spcBef>
              <a:spcAft>
                <a:spcPts val="588"/>
              </a:spcAft>
              <a:defRPr sz="1568"/>
            </a:lvl4pPr>
            <a:lvl5pPr>
              <a:lnSpc>
                <a:spcPct val="100000"/>
              </a:lnSpc>
              <a:spcBef>
                <a:spcPts val="588"/>
              </a:spcBef>
              <a:spcAft>
                <a:spcPts val="588"/>
              </a:spcAft>
              <a:defRPr sz="1568"/>
            </a:lvl5pPr>
          </a:lstStyle>
          <a:p>
            <a:pPr lvl="0"/>
            <a:r>
              <a:rPr lang="en-US"/>
              <a:t>Click to edit Master text styles</a:t>
            </a:r>
          </a:p>
        </p:txBody>
      </p:sp>
      <p:grpSp>
        <p:nvGrpSpPr>
          <p:cNvPr id="5" name="Group 4">
            <a:extLst>
              <a:ext uri="{FF2B5EF4-FFF2-40B4-BE49-F238E27FC236}">
                <a16:creationId xmlns:a16="http://schemas.microsoft.com/office/drawing/2014/main" id="{8B80B8FC-A39D-C86E-8274-AD67EC1DF3AD}"/>
              </a:ext>
            </a:extLst>
          </p:cNvPr>
          <p:cNvGrpSpPr/>
          <p:nvPr userDrawn="1"/>
        </p:nvGrpSpPr>
        <p:grpSpPr>
          <a:xfrm>
            <a:off x="0" y="6302825"/>
            <a:ext cx="12192000" cy="555175"/>
            <a:chOff x="0" y="6302825"/>
            <a:chExt cx="12192000" cy="555175"/>
          </a:xfrm>
        </p:grpSpPr>
        <p:sp>
          <p:nvSpPr>
            <p:cNvPr id="6" name="Rectangle 5">
              <a:extLst>
                <a:ext uri="{FF2B5EF4-FFF2-40B4-BE49-F238E27FC236}">
                  <a16:creationId xmlns:a16="http://schemas.microsoft.com/office/drawing/2014/main" id="{0CA7BF23-BEE8-1EBC-C3CA-0A62F310C035}"/>
                </a:ext>
              </a:extLst>
            </p:cNvPr>
            <p:cNvSpPr/>
            <p:nvPr userDrawn="1"/>
          </p:nvSpPr>
          <p:spPr bwMode="auto">
            <a:xfrm>
              <a:off x="0" y="6302825"/>
              <a:ext cx="12192000" cy="555175"/>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721F8999-7E5F-DA4A-C232-20BB9527AC87}"/>
                </a:ext>
              </a:extLst>
            </p:cNvPr>
            <p:cNvPicPr>
              <a:picLocks noChangeAspect="1"/>
            </p:cNvPicPr>
            <p:nvPr userDrawn="1"/>
          </p:nvPicPr>
          <p:blipFill>
            <a:blip r:embed="rId3">
              <a:lum bright="100000"/>
              <a:alphaModFix amt="95000"/>
              <a:extLst>
                <a:ext uri="{96DAC541-7B7A-43D3-8B79-37D633B846F1}">
                  <asvg:svgBlip xmlns:asvg="http://schemas.microsoft.com/office/drawing/2016/SVG/main" r:embed="rId4"/>
                </a:ext>
              </a:extLst>
            </a:blip>
            <a:srcRect l="69160" t="-1" r="6144" b="46989"/>
            <a:stretch/>
          </p:blipFill>
          <p:spPr>
            <a:xfrm rot="16200000" flipH="1">
              <a:off x="11318567" y="5984567"/>
              <a:ext cx="555172" cy="1191694"/>
            </a:xfrm>
            <a:custGeom>
              <a:avLst/>
              <a:gdLst>
                <a:gd name="connsiteX0" fmla="*/ 0 w 647700"/>
                <a:gd name="connsiteY0" fmla="*/ 1390308 h 1390308"/>
                <a:gd name="connsiteX1" fmla="*/ 0 w 647700"/>
                <a:gd name="connsiteY1" fmla="*/ 0 h 1390308"/>
                <a:gd name="connsiteX2" fmla="*/ 647700 w 647700"/>
                <a:gd name="connsiteY2" fmla="*/ 0 h 1390308"/>
                <a:gd name="connsiteX3" fmla="*/ 647700 w 647700"/>
                <a:gd name="connsiteY3" fmla="*/ 1390308 h 1390308"/>
              </a:gdLst>
              <a:ahLst/>
              <a:cxnLst>
                <a:cxn ang="0">
                  <a:pos x="connsiteX0" y="connsiteY0"/>
                </a:cxn>
                <a:cxn ang="0">
                  <a:pos x="connsiteX1" y="connsiteY1"/>
                </a:cxn>
                <a:cxn ang="0">
                  <a:pos x="connsiteX2" y="connsiteY2"/>
                </a:cxn>
                <a:cxn ang="0">
                  <a:pos x="connsiteX3" y="connsiteY3"/>
                </a:cxn>
              </a:cxnLst>
              <a:rect l="l" t="t" r="r" b="b"/>
              <a:pathLst>
                <a:path w="647700" h="1390308">
                  <a:moveTo>
                    <a:pt x="0" y="1390308"/>
                  </a:moveTo>
                  <a:lnTo>
                    <a:pt x="0" y="0"/>
                  </a:lnTo>
                  <a:lnTo>
                    <a:pt x="647700" y="0"/>
                  </a:lnTo>
                  <a:lnTo>
                    <a:pt x="647700" y="1390308"/>
                  </a:lnTo>
                  <a:close/>
                </a:path>
              </a:pathLst>
            </a:custGeom>
            <a:effectLst/>
          </p:spPr>
        </p:pic>
      </p:grpSp>
    </p:spTree>
    <p:custDataLst>
      <p:tags r:id="rId1"/>
    </p:custDataLst>
    <p:extLst>
      <p:ext uri="{BB962C8B-B14F-4D97-AF65-F5344CB8AC3E}">
        <p14:creationId xmlns:p14="http://schemas.microsoft.com/office/powerpoint/2010/main" val="915862549"/>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ree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8263" y="1447800"/>
            <a:ext cx="3548922" cy="395983"/>
          </a:xfrm>
        </p:spPr>
        <p:txBody>
          <a:bodyPr wrap="square">
            <a:noAutofit/>
          </a:bodyPr>
          <a:lstStyle>
            <a:lvl1pPr marL="0" indent="0">
              <a:lnSpc>
                <a:spcPct val="100000"/>
              </a:lnSpc>
              <a:spcBef>
                <a:spcPts val="588"/>
              </a:spcBef>
              <a:spcAft>
                <a:spcPts val="588"/>
              </a:spcAft>
              <a:buClr>
                <a:schemeClr val="tx1"/>
              </a:buClr>
              <a:buFont typeface="Wingdings" panose="05000000000000000000" pitchFamily="2" charset="2"/>
              <a:buNone/>
              <a:defRPr sz="2000" b="0">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Click to edit Master text styles</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321539" y="1447800"/>
            <a:ext cx="3548922" cy="395983"/>
          </a:xfrm>
        </p:spPr>
        <p:txBody>
          <a:bodyPr wrap="square">
            <a:noAutofit/>
          </a:bodyPr>
          <a:lstStyle>
            <a:lvl1pPr marL="0" indent="0">
              <a:lnSpc>
                <a:spcPct val="100000"/>
              </a:lnSpc>
              <a:spcBef>
                <a:spcPts val="588"/>
              </a:spcBef>
              <a:spcAft>
                <a:spcPts val="588"/>
              </a:spcAft>
              <a:buClr>
                <a:schemeClr val="tx1"/>
              </a:buClr>
              <a:buFont typeface="Wingdings" panose="05000000000000000000" pitchFamily="2" charset="2"/>
              <a:buNone/>
              <a:defRPr sz="2000" b="0">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Click to edit Master text styles</a:t>
            </a:r>
          </a:p>
        </p:txBody>
      </p:sp>
      <p:sp>
        <p:nvSpPr>
          <p:cNvPr id="3" name="Text Placeholder 3">
            <a:extLst>
              <a:ext uri="{FF2B5EF4-FFF2-40B4-BE49-F238E27FC236}">
                <a16:creationId xmlns:a16="http://schemas.microsoft.com/office/drawing/2014/main" id="{2FBF6041-F1BC-797B-CA01-33018B39D4DD}"/>
              </a:ext>
            </a:extLst>
          </p:cNvPr>
          <p:cNvSpPr>
            <a:spLocks noGrp="1"/>
          </p:cNvSpPr>
          <p:nvPr>
            <p:ph type="body" sz="quarter" idx="13"/>
          </p:nvPr>
        </p:nvSpPr>
        <p:spPr>
          <a:xfrm>
            <a:off x="8054815" y="1447800"/>
            <a:ext cx="3548922" cy="395983"/>
          </a:xfrm>
        </p:spPr>
        <p:txBody>
          <a:bodyPr wrap="square">
            <a:noAutofit/>
          </a:bodyPr>
          <a:lstStyle>
            <a:lvl1pPr marL="0" indent="0">
              <a:lnSpc>
                <a:spcPct val="100000"/>
              </a:lnSpc>
              <a:spcBef>
                <a:spcPts val="588"/>
              </a:spcBef>
              <a:spcAft>
                <a:spcPts val="588"/>
              </a:spcAft>
              <a:buClr>
                <a:schemeClr val="tx1"/>
              </a:buClr>
              <a:buFont typeface="Wingdings" panose="05000000000000000000" pitchFamily="2" charset="2"/>
              <a:buNone/>
              <a:defRPr sz="2000" b="0">
                <a:latin typeface="+mj-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Click to edit Master text styles</a:t>
            </a:r>
          </a:p>
        </p:txBody>
      </p:sp>
      <p:sp>
        <p:nvSpPr>
          <p:cNvPr id="13" name="Text Placeholder 3">
            <a:extLst>
              <a:ext uri="{FF2B5EF4-FFF2-40B4-BE49-F238E27FC236}">
                <a16:creationId xmlns:a16="http://schemas.microsoft.com/office/drawing/2014/main" id="{908D1707-B7EF-7CB3-FE9A-77DFA41518F9}"/>
              </a:ext>
            </a:extLst>
          </p:cNvPr>
          <p:cNvSpPr>
            <a:spLocks noGrp="1"/>
          </p:cNvSpPr>
          <p:nvPr>
            <p:ph type="body" sz="quarter" idx="15"/>
          </p:nvPr>
        </p:nvSpPr>
        <p:spPr>
          <a:xfrm>
            <a:off x="588263" y="1955800"/>
            <a:ext cx="3548922" cy="3589438"/>
          </a:xfrm>
        </p:spPr>
        <p:txBody>
          <a:bodyPr wrap="square">
            <a:noAutofit/>
          </a:bodyPr>
          <a:lstStyle>
            <a:lvl1pPr marL="0" indent="0">
              <a:lnSpc>
                <a:spcPct val="100000"/>
              </a:lnSpc>
              <a:spcBef>
                <a:spcPts val="400"/>
              </a:spcBef>
              <a:spcAft>
                <a:spcPts val="1200"/>
              </a:spcAft>
              <a:buClr>
                <a:schemeClr val="tx1"/>
              </a:buClr>
              <a:buFont typeface="Wingdings" panose="05000000000000000000" pitchFamily="2" charset="2"/>
              <a:buNone/>
              <a:defRPr sz="1600" b="0">
                <a:latin typeface="+mn-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Click to edit Master text styles</a:t>
            </a:r>
          </a:p>
        </p:txBody>
      </p:sp>
      <p:sp>
        <p:nvSpPr>
          <p:cNvPr id="14" name="Text Placeholder 3">
            <a:extLst>
              <a:ext uri="{FF2B5EF4-FFF2-40B4-BE49-F238E27FC236}">
                <a16:creationId xmlns:a16="http://schemas.microsoft.com/office/drawing/2014/main" id="{16B4D966-96A9-9DB8-C477-491BB9DEF285}"/>
              </a:ext>
            </a:extLst>
          </p:cNvPr>
          <p:cNvSpPr>
            <a:spLocks noGrp="1"/>
          </p:cNvSpPr>
          <p:nvPr>
            <p:ph type="body" sz="quarter" idx="16"/>
          </p:nvPr>
        </p:nvSpPr>
        <p:spPr>
          <a:xfrm>
            <a:off x="4321539" y="1955800"/>
            <a:ext cx="3548922" cy="3589438"/>
          </a:xfrm>
        </p:spPr>
        <p:txBody>
          <a:bodyPr wrap="square">
            <a:noAutofit/>
          </a:bodyPr>
          <a:lstStyle>
            <a:lvl1pPr marL="0" indent="0">
              <a:lnSpc>
                <a:spcPct val="100000"/>
              </a:lnSpc>
              <a:spcBef>
                <a:spcPts val="400"/>
              </a:spcBef>
              <a:spcAft>
                <a:spcPts val="1200"/>
              </a:spcAft>
              <a:buClr>
                <a:schemeClr val="tx1"/>
              </a:buClr>
              <a:buFont typeface="Wingdings" panose="05000000000000000000" pitchFamily="2" charset="2"/>
              <a:buNone/>
              <a:defRPr sz="1600" b="0">
                <a:latin typeface="+mn-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Click to edit Master text styles</a:t>
            </a:r>
          </a:p>
        </p:txBody>
      </p:sp>
      <p:sp>
        <p:nvSpPr>
          <p:cNvPr id="15" name="Text Placeholder 3">
            <a:extLst>
              <a:ext uri="{FF2B5EF4-FFF2-40B4-BE49-F238E27FC236}">
                <a16:creationId xmlns:a16="http://schemas.microsoft.com/office/drawing/2014/main" id="{F108B42F-8A18-5017-E0ED-697A178594DD}"/>
              </a:ext>
            </a:extLst>
          </p:cNvPr>
          <p:cNvSpPr>
            <a:spLocks noGrp="1"/>
          </p:cNvSpPr>
          <p:nvPr>
            <p:ph type="body" sz="quarter" idx="17"/>
          </p:nvPr>
        </p:nvSpPr>
        <p:spPr>
          <a:xfrm>
            <a:off x="8054815" y="1955800"/>
            <a:ext cx="3548922" cy="3589438"/>
          </a:xfrm>
        </p:spPr>
        <p:txBody>
          <a:bodyPr wrap="square">
            <a:noAutofit/>
          </a:bodyPr>
          <a:lstStyle>
            <a:lvl1pPr marL="0" indent="0">
              <a:lnSpc>
                <a:spcPct val="100000"/>
              </a:lnSpc>
              <a:spcBef>
                <a:spcPts val="400"/>
              </a:spcBef>
              <a:spcAft>
                <a:spcPts val="1200"/>
              </a:spcAft>
              <a:buClr>
                <a:schemeClr val="tx1"/>
              </a:buClr>
              <a:buFont typeface="Wingdings" panose="05000000000000000000" pitchFamily="2" charset="2"/>
              <a:buNone/>
              <a:defRPr sz="1600" b="0">
                <a:latin typeface="+mn-lt"/>
                <a:cs typeface="Segoe UI Semilight" panose="020B0402040204020203" pitchFamily="34" charset="0"/>
              </a:defRPr>
            </a:lvl1pPr>
            <a:lvl2pPr marL="255539" indent="0">
              <a:lnSpc>
                <a:spcPct val="100000"/>
              </a:lnSpc>
              <a:spcBef>
                <a:spcPts val="588"/>
              </a:spcBef>
              <a:spcAft>
                <a:spcPts val="588"/>
              </a:spcAft>
              <a:buFont typeface="Wingdings" panose="05000000000000000000" pitchFamily="2" charset="2"/>
              <a:buNone/>
              <a:defRPr sz="1568" b="0"/>
            </a:lvl2pPr>
            <a:lvl3pPr marL="450764" indent="0">
              <a:lnSpc>
                <a:spcPct val="100000"/>
              </a:lnSpc>
              <a:spcBef>
                <a:spcPts val="588"/>
              </a:spcBef>
              <a:spcAft>
                <a:spcPts val="588"/>
              </a:spcAft>
              <a:buFont typeface="Wingdings" panose="05000000000000000000" pitchFamily="2" charset="2"/>
              <a:buNone/>
              <a:tabLst/>
              <a:defRPr sz="1568" b="0"/>
            </a:lvl3pPr>
            <a:lvl4pPr marL="652337" indent="0">
              <a:lnSpc>
                <a:spcPct val="100000"/>
              </a:lnSpc>
              <a:spcBef>
                <a:spcPts val="588"/>
              </a:spcBef>
              <a:spcAft>
                <a:spcPts val="588"/>
              </a:spcAft>
              <a:buFont typeface="Wingdings" panose="05000000000000000000" pitchFamily="2" charset="2"/>
              <a:buNone/>
              <a:defRPr sz="1568" b="0"/>
            </a:lvl4pPr>
            <a:lvl5pPr marL="853911" indent="0">
              <a:lnSpc>
                <a:spcPct val="100000"/>
              </a:lnSpc>
              <a:spcBef>
                <a:spcPts val="588"/>
              </a:spcBef>
              <a:spcAft>
                <a:spcPts val="588"/>
              </a:spcAft>
              <a:buFont typeface="Wingdings" panose="05000000000000000000" pitchFamily="2" charset="2"/>
              <a:buNone/>
              <a:tabLst/>
              <a:defRPr sz="1568" b="0"/>
            </a:lvl5pPr>
          </a:lstStyle>
          <a:p>
            <a:pPr lvl="0"/>
            <a:r>
              <a:rPr lang="en-US"/>
              <a:t>Click to edit Master text styles</a:t>
            </a:r>
          </a:p>
        </p:txBody>
      </p:sp>
      <p:grpSp>
        <p:nvGrpSpPr>
          <p:cNvPr id="5" name="Group 4">
            <a:extLst>
              <a:ext uri="{FF2B5EF4-FFF2-40B4-BE49-F238E27FC236}">
                <a16:creationId xmlns:a16="http://schemas.microsoft.com/office/drawing/2014/main" id="{775B3F36-93B5-8CBD-7002-964162CA9AFA}"/>
              </a:ext>
            </a:extLst>
          </p:cNvPr>
          <p:cNvGrpSpPr/>
          <p:nvPr userDrawn="1"/>
        </p:nvGrpSpPr>
        <p:grpSpPr>
          <a:xfrm>
            <a:off x="0" y="6302825"/>
            <a:ext cx="12192000" cy="555175"/>
            <a:chOff x="0" y="6302825"/>
            <a:chExt cx="12192000" cy="555175"/>
          </a:xfrm>
        </p:grpSpPr>
        <p:sp>
          <p:nvSpPr>
            <p:cNvPr id="7" name="Rectangle 6">
              <a:extLst>
                <a:ext uri="{FF2B5EF4-FFF2-40B4-BE49-F238E27FC236}">
                  <a16:creationId xmlns:a16="http://schemas.microsoft.com/office/drawing/2014/main" id="{4AA59E04-E645-0C7B-5956-775D8842567E}"/>
                </a:ext>
              </a:extLst>
            </p:cNvPr>
            <p:cNvSpPr/>
            <p:nvPr userDrawn="1"/>
          </p:nvSpPr>
          <p:spPr bwMode="auto">
            <a:xfrm>
              <a:off x="0" y="6302825"/>
              <a:ext cx="12192000" cy="555175"/>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7C0DB49C-C4BD-0D61-1711-247D86F4254E}"/>
                </a:ext>
              </a:extLst>
            </p:cNvPr>
            <p:cNvPicPr>
              <a:picLocks noChangeAspect="1"/>
            </p:cNvPicPr>
            <p:nvPr userDrawn="1"/>
          </p:nvPicPr>
          <p:blipFill>
            <a:blip r:embed="rId3">
              <a:lum bright="100000"/>
              <a:alphaModFix amt="95000"/>
              <a:extLst>
                <a:ext uri="{96DAC541-7B7A-43D3-8B79-37D633B846F1}">
                  <asvg:svgBlip xmlns:asvg="http://schemas.microsoft.com/office/drawing/2016/SVG/main" r:embed="rId4"/>
                </a:ext>
              </a:extLst>
            </a:blip>
            <a:srcRect l="69160" t="-1" r="6144" b="46989"/>
            <a:stretch/>
          </p:blipFill>
          <p:spPr>
            <a:xfrm rot="16200000" flipH="1">
              <a:off x="11318567" y="5984567"/>
              <a:ext cx="555172" cy="1191694"/>
            </a:xfrm>
            <a:custGeom>
              <a:avLst/>
              <a:gdLst>
                <a:gd name="connsiteX0" fmla="*/ 0 w 647700"/>
                <a:gd name="connsiteY0" fmla="*/ 1390308 h 1390308"/>
                <a:gd name="connsiteX1" fmla="*/ 0 w 647700"/>
                <a:gd name="connsiteY1" fmla="*/ 0 h 1390308"/>
                <a:gd name="connsiteX2" fmla="*/ 647700 w 647700"/>
                <a:gd name="connsiteY2" fmla="*/ 0 h 1390308"/>
                <a:gd name="connsiteX3" fmla="*/ 647700 w 647700"/>
                <a:gd name="connsiteY3" fmla="*/ 1390308 h 1390308"/>
              </a:gdLst>
              <a:ahLst/>
              <a:cxnLst>
                <a:cxn ang="0">
                  <a:pos x="connsiteX0" y="connsiteY0"/>
                </a:cxn>
                <a:cxn ang="0">
                  <a:pos x="connsiteX1" y="connsiteY1"/>
                </a:cxn>
                <a:cxn ang="0">
                  <a:pos x="connsiteX2" y="connsiteY2"/>
                </a:cxn>
                <a:cxn ang="0">
                  <a:pos x="connsiteX3" y="connsiteY3"/>
                </a:cxn>
              </a:cxnLst>
              <a:rect l="l" t="t" r="r" b="b"/>
              <a:pathLst>
                <a:path w="647700" h="1390308">
                  <a:moveTo>
                    <a:pt x="0" y="1390308"/>
                  </a:moveTo>
                  <a:lnTo>
                    <a:pt x="0" y="0"/>
                  </a:lnTo>
                  <a:lnTo>
                    <a:pt x="647700" y="0"/>
                  </a:lnTo>
                  <a:lnTo>
                    <a:pt x="647700" y="1390308"/>
                  </a:lnTo>
                  <a:close/>
                </a:path>
              </a:pathLst>
            </a:custGeom>
            <a:effectLst/>
          </p:spPr>
        </p:pic>
      </p:grpSp>
    </p:spTree>
    <p:custDataLst>
      <p:tags r:id="rId1"/>
    </p:custDataLst>
    <p:extLst>
      <p:ext uri="{BB962C8B-B14F-4D97-AF65-F5344CB8AC3E}">
        <p14:creationId xmlns:p14="http://schemas.microsoft.com/office/powerpoint/2010/main" val="2968412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224A5-3B58-1398-C33D-9D8C8FA15BC1}"/>
              </a:ext>
            </a:extLst>
          </p:cNvPr>
          <p:cNvSpPr/>
          <p:nvPr userDrawn="1"/>
        </p:nvSpPr>
        <p:spPr bwMode="auto">
          <a:xfrm>
            <a:off x="0" y="0"/>
            <a:ext cx="12192000" cy="3429000"/>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ts val="600"/>
              </a:spcAft>
            </a:pPr>
            <a:endParaRPr lang="en-US" sz="2000" err="1">
              <a:solidFill>
                <a:schemeClr val="tx1"/>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26D04CCF-14FA-CEB5-E030-6D6A6B1637AF}"/>
              </a:ext>
            </a:extLst>
          </p:cNvPr>
          <p:cNvSpPr>
            <a:spLocks noGrp="1"/>
          </p:cNvSpPr>
          <p:nvPr>
            <p:ph type="title" hasCustomPrompt="1"/>
          </p:nvPr>
        </p:nvSpPr>
        <p:spPr>
          <a:xfrm>
            <a:off x="585216" y="4247319"/>
            <a:ext cx="11035284" cy="553998"/>
          </a:xfrm>
          <a:noFill/>
        </p:spPr>
        <p:txBody>
          <a:bodyPr wrap="square" lIns="0" tIns="0" rIns="0" bIns="0" anchor="b" anchorCtr="0">
            <a:spAutoFit/>
          </a:bodyPr>
          <a:lstStyle>
            <a:lvl1pPr marL="0" algn="l" defTabSz="932563" rtl="0" eaLnBrk="1" latinLnBrk="0" hangingPunct="1">
              <a:lnSpc>
                <a:spcPct val="10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Divider</a:t>
            </a:r>
          </a:p>
        </p:txBody>
      </p:sp>
      <p:sp>
        <p:nvSpPr>
          <p:cNvPr id="15" name="Text Placeholder 4">
            <a:extLst>
              <a:ext uri="{FF2B5EF4-FFF2-40B4-BE49-F238E27FC236}">
                <a16:creationId xmlns:a16="http://schemas.microsoft.com/office/drawing/2014/main" id="{1A7FFC3E-C7D8-8A65-9026-0015E05DEAFB}"/>
              </a:ext>
            </a:extLst>
          </p:cNvPr>
          <p:cNvSpPr>
            <a:spLocks noGrp="1"/>
          </p:cNvSpPr>
          <p:nvPr>
            <p:ph type="body" sz="quarter" idx="13"/>
          </p:nvPr>
        </p:nvSpPr>
        <p:spPr>
          <a:xfrm>
            <a:off x="585216" y="5195329"/>
            <a:ext cx="11035284" cy="307777"/>
          </a:xfrm>
        </p:spPr>
        <p:txBody>
          <a:bodyPr/>
          <a:lstStyle>
            <a:lvl1pPr marL="0" indent="0">
              <a:buNone/>
              <a:defRPr sz="2000">
                <a:solidFill>
                  <a:schemeClr val="tx1"/>
                </a:solidFill>
              </a:defRPr>
            </a:lvl1pPr>
          </a:lstStyle>
          <a:p>
            <a:pPr lvl="0"/>
            <a:r>
              <a:rPr lang="en-US"/>
              <a:t>Click to edit Master text styles</a:t>
            </a:r>
          </a:p>
        </p:txBody>
      </p:sp>
      <p:pic>
        <p:nvPicPr>
          <p:cNvPr id="6" name="Graphic 5">
            <a:extLst>
              <a:ext uri="{FF2B5EF4-FFF2-40B4-BE49-F238E27FC236}">
                <a16:creationId xmlns:a16="http://schemas.microsoft.com/office/drawing/2014/main" id="{B1813692-FA1D-4BE0-D4CF-3F53ACB56968}"/>
              </a:ext>
            </a:extLst>
          </p:cNvPr>
          <p:cNvPicPr>
            <a:picLocks noChangeAspect="1"/>
          </p:cNvPicPr>
          <p:nvPr userDrawn="1"/>
        </p:nvPicPr>
        <p:blipFill>
          <a:blip r:embed="rId3">
            <a:lum bright="100000"/>
            <a:alphaModFix amt="30000"/>
            <a:extLst>
              <a:ext uri="{96DAC541-7B7A-43D3-8B79-37D633B846F1}">
                <asvg:svgBlip xmlns:asvg="http://schemas.microsoft.com/office/drawing/2016/SVG/main" r:embed="rId4"/>
              </a:ext>
            </a:extLst>
          </a:blip>
          <a:srcRect r="30454" b="47015"/>
          <a:stretch/>
        </p:blipFill>
        <p:spPr>
          <a:xfrm>
            <a:off x="8049342" y="272822"/>
            <a:ext cx="4142658" cy="3156178"/>
          </a:xfrm>
          <a:prstGeom prst="rect">
            <a:avLst/>
          </a:prstGeom>
        </p:spPr>
      </p:pic>
    </p:spTree>
    <p:custDataLst>
      <p:tags r:id="rId1"/>
    </p:custDataLst>
    <p:extLst>
      <p:ext uri="{BB962C8B-B14F-4D97-AF65-F5344CB8AC3E}">
        <p14:creationId xmlns:p14="http://schemas.microsoft.com/office/powerpoint/2010/main" val="175388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3048">
          <p15:clr>
            <a:srgbClr val="5ACBF0"/>
          </p15:clr>
        </p15:guide>
        <p15:guide id="4" orient="horz" pos="326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out logo">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224A5-3B58-1398-C33D-9D8C8FA15BC1}"/>
              </a:ext>
            </a:extLst>
          </p:cNvPr>
          <p:cNvSpPr/>
          <p:nvPr userDrawn="1"/>
        </p:nvSpPr>
        <p:spPr bwMode="auto">
          <a:xfrm>
            <a:off x="0" y="0"/>
            <a:ext cx="12192000" cy="3429000"/>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ts val="600"/>
              </a:spcAft>
            </a:pPr>
            <a:endParaRPr lang="en-US" sz="2000" err="1">
              <a:solidFill>
                <a:schemeClr val="tx1"/>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26D04CCF-14FA-CEB5-E030-6D6A6B1637AF}"/>
              </a:ext>
            </a:extLst>
          </p:cNvPr>
          <p:cNvSpPr>
            <a:spLocks noGrp="1"/>
          </p:cNvSpPr>
          <p:nvPr>
            <p:ph type="title" hasCustomPrompt="1"/>
          </p:nvPr>
        </p:nvSpPr>
        <p:spPr>
          <a:xfrm>
            <a:off x="585216" y="4247319"/>
            <a:ext cx="11035284" cy="553998"/>
          </a:xfrm>
          <a:noFill/>
        </p:spPr>
        <p:txBody>
          <a:bodyPr wrap="square" lIns="0" tIns="0" rIns="0" bIns="0" anchor="b" anchorCtr="0">
            <a:spAutoFit/>
          </a:bodyPr>
          <a:lstStyle>
            <a:lvl1pPr marL="0" algn="l" defTabSz="932563" rtl="0" eaLnBrk="1" latinLnBrk="0" hangingPunct="1">
              <a:lnSpc>
                <a:spcPct val="10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Divider</a:t>
            </a:r>
          </a:p>
        </p:txBody>
      </p:sp>
      <p:sp>
        <p:nvSpPr>
          <p:cNvPr id="15" name="Text Placeholder 4">
            <a:extLst>
              <a:ext uri="{FF2B5EF4-FFF2-40B4-BE49-F238E27FC236}">
                <a16:creationId xmlns:a16="http://schemas.microsoft.com/office/drawing/2014/main" id="{1A7FFC3E-C7D8-8A65-9026-0015E05DEAFB}"/>
              </a:ext>
            </a:extLst>
          </p:cNvPr>
          <p:cNvSpPr>
            <a:spLocks noGrp="1"/>
          </p:cNvSpPr>
          <p:nvPr>
            <p:ph type="body" sz="quarter" idx="13"/>
          </p:nvPr>
        </p:nvSpPr>
        <p:spPr>
          <a:xfrm>
            <a:off x="585216" y="5195329"/>
            <a:ext cx="11035284" cy="307777"/>
          </a:xfrm>
        </p:spPr>
        <p:txBody>
          <a:bodyPr/>
          <a:lstStyle>
            <a:lvl1pPr marL="0" indent="0">
              <a:buNone/>
              <a:defRPr sz="2000">
                <a:solidFill>
                  <a:schemeClr val="tx1"/>
                </a:solidFill>
              </a:defRPr>
            </a:lvl1pPr>
          </a:lstStyle>
          <a:p>
            <a:pPr lvl="0"/>
            <a:r>
              <a:rPr lang="en-US"/>
              <a:t>Click to edit Master text styles</a:t>
            </a:r>
          </a:p>
        </p:txBody>
      </p:sp>
      <p:pic>
        <p:nvPicPr>
          <p:cNvPr id="6" name="Graphic 5">
            <a:extLst>
              <a:ext uri="{FF2B5EF4-FFF2-40B4-BE49-F238E27FC236}">
                <a16:creationId xmlns:a16="http://schemas.microsoft.com/office/drawing/2014/main" id="{B1813692-FA1D-4BE0-D4CF-3F53ACB56968}"/>
              </a:ext>
            </a:extLst>
          </p:cNvPr>
          <p:cNvPicPr>
            <a:picLocks noChangeAspect="1"/>
          </p:cNvPicPr>
          <p:nvPr userDrawn="1"/>
        </p:nvPicPr>
        <p:blipFill>
          <a:blip r:embed="rId3">
            <a:lum bright="100000"/>
            <a:alphaModFix amt="30000"/>
            <a:extLst>
              <a:ext uri="{96DAC541-7B7A-43D3-8B79-37D633B846F1}">
                <asvg:svgBlip xmlns:asvg="http://schemas.microsoft.com/office/drawing/2016/SVG/main" r:embed="rId4"/>
              </a:ext>
            </a:extLst>
          </a:blip>
          <a:srcRect r="30454" b="47015"/>
          <a:stretch/>
        </p:blipFill>
        <p:spPr>
          <a:xfrm>
            <a:off x="8049342" y="272822"/>
            <a:ext cx="4142658" cy="3156178"/>
          </a:xfrm>
          <a:prstGeom prst="rect">
            <a:avLst/>
          </a:prstGeom>
        </p:spPr>
      </p:pic>
    </p:spTree>
    <p:custDataLst>
      <p:tags r:id="rId1"/>
    </p:custDataLst>
    <p:extLst>
      <p:ext uri="{BB962C8B-B14F-4D97-AF65-F5344CB8AC3E}">
        <p14:creationId xmlns:p14="http://schemas.microsoft.com/office/powerpoint/2010/main" val="4088819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3048">
          <p15:clr>
            <a:srgbClr val="5ACBF0"/>
          </p15:clr>
        </p15:guide>
        <p15:guide id="4" orient="horz" pos="32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26028029"/>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Mission slide">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1BAE59A1-3715-3EF2-E8FE-617EDAC3F998}"/>
              </a:ext>
            </a:extLst>
          </p:cNvPr>
          <p:cNvSpPr/>
          <p:nvPr userDrawn="1"/>
        </p:nvSpPr>
        <p:spPr bwMode="auto">
          <a:xfrm>
            <a:off x="4053896" y="449263"/>
            <a:ext cx="7833304" cy="5959474"/>
          </a:xfrm>
          <a:prstGeom prst="roundRect">
            <a:avLst>
              <a:gd name="adj" fmla="val 2185"/>
            </a:avLst>
          </a:prstGeom>
          <a:solidFill>
            <a:schemeClr val="bg1">
              <a:alpha val="50000"/>
            </a:schemeClr>
          </a:solidFill>
          <a:ln w="9525">
            <a:solidFill>
              <a:schemeClr val="bg1"/>
            </a:solidFill>
            <a:headEnd type="none" w="med" len="med"/>
            <a:tailEnd type="none" w="med" len="med"/>
          </a:ln>
          <a:effectLst>
            <a:outerShdw blurRad="1905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defTabSz="932293" fontAlgn="base">
              <a:spcBef>
                <a:spcPts val="300"/>
              </a:spcBef>
              <a:spcAft>
                <a:spcPts val="600"/>
              </a:spcAft>
              <a:defRPr/>
            </a:pPr>
            <a:endParaRPr lang="en-US">
              <a:solidFill>
                <a:schemeClr val="tx1"/>
              </a:solidFill>
            </a:endParaRPr>
          </a:p>
        </p:txBody>
      </p:sp>
      <p:sp>
        <p:nvSpPr>
          <p:cNvPr id="7" name="Rectangle 6">
            <a:extLst>
              <a:ext uri="{FF2B5EF4-FFF2-40B4-BE49-F238E27FC236}">
                <a16:creationId xmlns:a16="http://schemas.microsoft.com/office/drawing/2014/main" id="{C00952C2-8EB3-BBA7-CAE2-F98D4E3DA25F}"/>
              </a:ext>
            </a:extLst>
          </p:cNvPr>
          <p:cNvSpPr/>
          <p:nvPr userDrawn="1"/>
        </p:nvSpPr>
        <p:spPr bwMode="auto">
          <a:xfrm>
            <a:off x="0" y="0"/>
            <a:ext cx="4330700" cy="6858000"/>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ts val="60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AAE68C-D9F3-A47E-9116-BABDA14A427E}"/>
              </a:ext>
            </a:extLst>
          </p:cNvPr>
          <p:cNvSpPr>
            <a:spLocks noGrp="1"/>
          </p:cNvSpPr>
          <p:nvPr>
            <p:ph type="title"/>
          </p:nvPr>
        </p:nvSpPr>
        <p:spPr>
          <a:xfrm>
            <a:off x="588263" y="1740026"/>
            <a:ext cx="2993137" cy="984885"/>
          </a:xfrm>
        </p:spPr>
        <p:txBody>
          <a:bodyPr/>
          <a:lstStyle>
            <a:lvl1pPr algn="l">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424814262"/>
      </p:ext>
    </p:extLst>
  </p:cSld>
  <p:clrMapOvr>
    <a:masterClrMapping/>
  </p:clrMapOvr>
  <p:transition>
    <p:fade/>
  </p:transition>
  <p:extLst>
    <p:ext uri="{DCECCB84-F9BA-43D5-87BE-67443E8EF086}">
      <p15:sldGuideLst xmlns:p15="http://schemas.microsoft.com/office/powerpoint/2012/main">
        <p15:guide id="1" orient="horz" pos="108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72" name="Freeform: Shape 171">
            <a:extLst>
              <a:ext uri="{FF2B5EF4-FFF2-40B4-BE49-F238E27FC236}">
                <a16:creationId xmlns:a16="http://schemas.microsoft.com/office/drawing/2014/main" id="{E9B05402-F16A-2641-E801-FE6FB63243E3}"/>
              </a:ext>
            </a:extLst>
          </p:cNvPr>
          <p:cNvSpPr/>
          <p:nvPr userDrawn="1"/>
        </p:nvSpPr>
        <p:spPr bwMode="auto">
          <a:xfrm>
            <a:off x="6611454" y="0"/>
            <a:ext cx="5580546" cy="4999244"/>
          </a:xfrm>
          <a:custGeom>
            <a:avLst/>
            <a:gdLst>
              <a:gd name="connsiteX0" fmla="*/ 70738 w 5580546"/>
              <a:gd name="connsiteY0" fmla="*/ 0 h 4999244"/>
              <a:gd name="connsiteX1" fmla="*/ 5580546 w 5580546"/>
              <a:gd name="connsiteY1" fmla="*/ 0 h 4999244"/>
              <a:gd name="connsiteX2" fmla="*/ 5580546 w 5580546"/>
              <a:gd name="connsiteY2" fmla="*/ 4778394 h 4999244"/>
              <a:gd name="connsiteX3" fmla="*/ 5490108 w 5580546"/>
              <a:gd name="connsiteY3" fmla="*/ 4808994 h 4999244"/>
              <a:gd name="connsiteX4" fmla="*/ 4231723 w 5580546"/>
              <a:gd name="connsiteY4" fmla="*/ 4999244 h 4999244"/>
              <a:gd name="connsiteX5" fmla="*/ 0 w 5580546"/>
              <a:gd name="connsiteY5" fmla="*/ 767521 h 4999244"/>
              <a:gd name="connsiteX6" fmla="*/ 48759 w 5580546"/>
              <a:gd name="connsiteY6" fmla="*/ 123071 h 49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0546" h="4999244">
                <a:moveTo>
                  <a:pt x="70738" y="0"/>
                </a:moveTo>
                <a:lnTo>
                  <a:pt x="5580546" y="0"/>
                </a:lnTo>
                <a:lnTo>
                  <a:pt x="5580546" y="4778394"/>
                </a:lnTo>
                <a:lnTo>
                  <a:pt x="5490108" y="4808994"/>
                </a:lnTo>
                <a:cubicBezTo>
                  <a:pt x="5092585" y="4932637"/>
                  <a:pt x="4669932" y="4999244"/>
                  <a:pt x="4231723" y="4999244"/>
                </a:cubicBezTo>
                <a:cubicBezTo>
                  <a:pt x="1894607" y="4999244"/>
                  <a:pt x="0" y="3104637"/>
                  <a:pt x="0" y="767521"/>
                </a:cubicBezTo>
                <a:cubicBezTo>
                  <a:pt x="0" y="548417"/>
                  <a:pt x="16652" y="333201"/>
                  <a:pt x="48759" y="123071"/>
                </a:cubicBezTo>
                <a:close/>
              </a:path>
            </a:pathLst>
          </a:custGeom>
          <a:solidFill>
            <a:schemeClr val="bg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73" name="Freeform: Shape 172">
            <a:extLst>
              <a:ext uri="{FF2B5EF4-FFF2-40B4-BE49-F238E27FC236}">
                <a16:creationId xmlns:a16="http://schemas.microsoft.com/office/drawing/2014/main" id="{20755FBC-32E8-A862-8437-E0FA8D8B0342}"/>
              </a:ext>
            </a:extLst>
          </p:cNvPr>
          <p:cNvSpPr/>
          <p:nvPr userDrawn="1"/>
        </p:nvSpPr>
        <p:spPr bwMode="auto">
          <a:xfrm>
            <a:off x="6979754" y="0"/>
            <a:ext cx="5212246" cy="4630944"/>
          </a:xfrm>
          <a:custGeom>
            <a:avLst/>
            <a:gdLst>
              <a:gd name="connsiteX0" fmla="*/ 76510 w 5212246"/>
              <a:gd name="connsiteY0" fmla="*/ 0 h 4630944"/>
              <a:gd name="connsiteX1" fmla="*/ 5212246 w 5212246"/>
              <a:gd name="connsiteY1" fmla="*/ 0 h 4630944"/>
              <a:gd name="connsiteX2" fmla="*/ 5212246 w 5212246"/>
              <a:gd name="connsiteY2" fmla="*/ 4388450 h 4630944"/>
              <a:gd name="connsiteX3" fmla="*/ 5191798 w 5212246"/>
              <a:gd name="connsiteY3" fmla="*/ 4396513 h 4630944"/>
              <a:gd name="connsiteX4" fmla="*/ 3863423 w 5212246"/>
              <a:gd name="connsiteY4" fmla="*/ 4630944 h 4630944"/>
              <a:gd name="connsiteX5" fmla="*/ 0 w 5212246"/>
              <a:gd name="connsiteY5" fmla="*/ 767521 h 4630944"/>
              <a:gd name="connsiteX6" fmla="*/ 44516 w 5212246"/>
              <a:gd name="connsiteY6" fmla="*/ 179160 h 463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2246" h="4630944">
                <a:moveTo>
                  <a:pt x="76510" y="0"/>
                </a:moveTo>
                <a:lnTo>
                  <a:pt x="5212246" y="0"/>
                </a:lnTo>
                <a:lnTo>
                  <a:pt x="5212246" y="4388450"/>
                </a:lnTo>
                <a:lnTo>
                  <a:pt x="5191798" y="4396513"/>
                </a:lnTo>
                <a:cubicBezTo>
                  <a:pt x="4777589" y="4548175"/>
                  <a:pt x="4330172" y="4630944"/>
                  <a:pt x="3863423" y="4630944"/>
                </a:cubicBezTo>
                <a:cubicBezTo>
                  <a:pt x="1729713" y="4630944"/>
                  <a:pt x="0" y="2901231"/>
                  <a:pt x="0" y="767521"/>
                </a:cubicBezTo>
                <a:cubicBezTo>
                  <a:pt x="0" y="567486"/>
                  <a:pt x="15203" y="371001"/>
                  <a:pt x="44516" y="179160"/>
                </a:cubicBez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Title 1">
            <a:extLst>
              <a:ext uri="{FF2B5EF4-FFF2-40B4-BE49-F238E27FC236}">
                <a16:creationId xmlns:a16="http://schemas.microsoft.com/office/drawing/2014/main" id="{2400F2C9-4D27-4A70-96EB-94073B12115C}"/>
              </a:ext>
            </a:extLst>
          </p:cNvPr>
          <p:cNvSpPr>
            <a:spLocks noGrp="1"/>
          </p:cNvSpPr>
          <p:nvPr userDrawn="1">
            <p:ph type="title" hasCustomPrompt="1"/>
          </p:nvPr>
        </p:nvSpPr>
        <p:spPr>
          <a:xfrm>
            <a:off x="585216" y="3096602"/>
            <a:ext cx="7530084" cy="664797"/>
          </a:xfrm>
          <a:noFill/>
        </p:spPr>
        <p:txBody>
          <a:bodyPr wrap="square" lIns="0" tIns="0" rIns="0" bIns="0" anchor="b" anchorCtr="0">
            <a:spAutoFit/>
          </a:bodyPr>
          <a:lstStyle>
            <a:lvl1pPr marL="0" algn="l" defTabSz="914400" rtl="0" eaLnBrk="1" latinLnBrk="0" hangingPunct="1">
              <a:lnSpc>
                <a:spcPct val="90000"/>
              </a:lnSpc>
              <a:spcBef>
                <a:spcPct val="0"/>
              </a:spcBef>
              <a:buNone/>
              <a:defRPr lang="en-US" sz="4800" b="1" kern="1200" cap="none" spc="-100" baseline="0" dirty="0">
                <a:ln w="3175">
                  <a:noFill/>
                </a:ln>
                <a:solidFill>
                  <a:schemeClr val="tx2"/>
                </a:solidFill>
                <a:effectLst/>
                <a:latin typeface="+mj-lt"/>
                <a:ea typeface="+mn-ea"/>
                <a:cs typeface="+mn-cs"/>
              </a:defRPr>
            </a:lvl1pPr>
          </a:lstStyle>
          <a:p>
            <a:r>
              <a:rPr lang="en-US"/>
              <a:t>Thank you</a:t>
            </a:r>
          </a:p>
        </p:txBody>
      </p:sp>
      <p:pic>
        <p:nvPicPr>
          <p:cNvPr id="179" name="Graphic 178">
            <a:extLst>
              <a:ext uri="{FF2B5EF4-FFF2-40B4-BE49-F238E27FC236}">
                <a16:creationId xmlns:a16="http://schemas.microsoft.com/office/drawing/2014/main" id="{BC4E0A79-DC21-5B71-1965-52A64A1A9C40}"/>
              </a:ext>
            </a:extLst>
          </p:cNvPr>
          <p:cNvPicPr>
            <a:picLocks noChangeAspect="1"/>
          </p:cNvPicPr>
          <p:nvPr userDrawn="1"/>
        </p:nvPicPr>
        <p:blipFill>
          <a:blip r:embed="rId3">
            <a:extLst>
              <a:ext uri="{96DAC541-7B7A-43D3-8B79-37D633B846F1}">
                <asvg:svgBlip xmlns:asvg="http://schemas.microsoft.com/office/drawing/2016/SVG/main" r:embed="rId4"/>
              </a:ext>
            </a:extLst>
          </a:blip>
          <a:srcRect t="36223" r="28368"/>
          <a:stretch/>
        </p:blipFill>
        <p:spPr>
          <a:xfrm>
            <a:off x="7445403" y="0"/>
            <a:ext cx="4746597" cy="4191000"/>
          </a:xfrm>
          <a:custGeom>
            <a:avLst/>
            <a:gdLst>
              <a:gd name="connsiteX0" fmla="*/ 4721725 w 4746597"/>
              <a:gd name="connsiteY0" fmla="*/ 0 h 4191000"/>
              <a:gd name="connsiteX1" fmla="*/ 4746597 w 4746597"/>
              <a:gd name="connsiteY1" fmla="*/ 0 h 4191000"/>
              <a:gd name="connsiteX2" fmla="*/ 4746597 w 4746597"/>
              <a:gd name="connsiteY2" fmla="*/ 40941 h 4191000"/>
              <a:gd name="connsiteX3" fmla="*/ 0 w 4746597"/>
              <a:gd name="connsiteY3" fmla="*/ 0 h 4191000"/>
              <a:gd name="connsiteX4" fmla="*/ 2025061 w 4746597"/>
              <a:gd name="connsiteY4" fmla="*/ 0 h 4191000"/>
              <a:gd name="connsiteX5" fmla="*/ 1986764 w 4746597"/>
              <a:gd name="connsiteY5" fmla="*/ 63040 h 4191000"/>
              <a:gd name="connsiteX6" fmla="*/ 1796433 w 4746597"/>
              <a:gd name="connsiteY6" fmla="*/ 814713 h 4191000"/>
              <a:gd name="connsiteX7" fmla="*/ 3373393 w 4746597"/>
              <a:gd name="connsiteY7" fmla="*/ 2391673 h 4191000"/>
              <a:gd name="connsiteX8" fmla="*/ 4681033 w 4746597"/>
              <a:gd name="connsiteY8" fmla="*/ 1696406 h 4191000"/>
              <a:gd name="connsiteX9" fmla="*/ 4746597 w 4746597"/>
              <a:gd name="connsiteY9" fmla="*/ 1588485 h 4191000"/>
              <a:gd name="connsiteX10" fmla="*/ 4746597 w 4746597"/>
              <a:gd name="connsiteY10" fmla="*/ 4191000 h 4191000"/>
              <a:gd name="connsiteX11" fmla="*/ 0 w 4746597"/>
              <a:gd name="connsiteY11" fmla="*/ 419100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46597" h="4191000">
                <a:moveTo>
                  <a:pt x="4721725" y="0"/>
                </a:moveTo>
                <a:lnTo>
                  <a:pt x="4746597" y="0"/>
                </a:lnTo>
                <a:lnTo>
                  <a:pt x="4746597" y="40941"/>
                </a:lnTo>
                <a:close/>
                <a:moveTo>
                  <a:pt x="0" y="0"/>
                </a:moveTo>
                <a:lnTo>
                  <a:pt x="2025061" y="0"/>
                </a:lnTo>
                <a:lnTo>
                  <a:pt x="1986764" y="63040"/>
                </a:lnTo>
                <a:cubicBezTo>
                  <a:pt x="1865381" y="286485"/>
                  <a:pt x="1796433" y="542547"/>
                  <a:pt x="1796433" y="814713"/>
                </a:cubicBezTo>
                <a:cubicBezTo>
                  <a:pt x="1796433" y="1685644"/>
                  <a:pt x="2502462" y="2391673"/>
                  <a:pt x="3373393" y="2391673"/>
                </a:cubicBezTo>
                <a:cubicBezTo>
                  <a:pt x="3917725" y="2391673"/>
                  <a:pt x="4397642" y="2115881"/>
                  <a:pt x="4681033" y="1696406"/>
                </a:cubicBezTo>
                <a:lnTo>
                  <a:pt x="4746597" y="1588485"/>
                </a:lnTo>
                <a:lnTo>
                  <a:pt x="4746597" y="4191000"/>
                </a:lnTo>
                <a:lnTo>
                  <a:pt x="0" y="4191000"/>
                </a:lnTo>
                <a:close/>
              </a:path>
            </a:pathLst>
          </a:custGeom>
        </p:spPr>
      </p:pic>
      <p:pic>
        <p:nvPicPr>
          <p:cNvPr id="178" name="Graphic 177">
            <a:extLst>
              <a:ext uri="{FF2B5EF4-FFF2-40B4-BE49-F238E27FC236}">
                <a16:creationId xmlns:a16="http://schemas.microsoft.com/office/drawing/2014/main" id="{F36AAD0F-BAFA-A7FC-241B-86EB803580F3}"/>
              </a:ext>
            </a:extLst>
          </p:cNvPr>
          <p:cNvPicPr>
            <a:picLocks noChangeAspect="1"/>
          </p:cNvPicPr>
          <p:nvPr userDrawn="1"/>
        </p:nvPicPr>
        <p:blipFill>
          <a:blip r:embed="rId5">
            <a:extLst>
              <a:ext uri="{96DAC541-7B7A-43D3-8B79-37D633B846F1}">
                <asvg:svgBlip xmlns:asvg="http://schemas.microsoft.com/office/drawing/2016/SVG/main" r:embed="rId6"/>
              </a:ext>
            </a:extLst>
          </a:blip>
          <a:srcRect l="27110" t="36223" r="28368" b="27381"/>
          <a:stretch/>
        </p:blipFill>
        <p:spPr>
          <a:xfrm>
            <a:off x="9241836" y="1"/>
            <a:ext cx="2950164" cy="2391673"/>
          </a:xfrm>
          <a:custGeom>
            <a:avLst/>
            <a:gdLst>
              <a:gd name="connsiteX0" fmla="*/ 228628 w 2950164"/>
              <a:gd name="connsiteY0" fmla="*/ 0 h 2391673"/>
              <a:gd name="connsiteX1" fmla="*/ 2925292 w 2950164"/>
              <a:gd name="connsiteY1" fmla="*/ 0 h 2391673"/>
              <a:gd name="connsiteX2" fmla="*/ 2950164 w 2950164"/>
              <a:gd name="connsiteY2" fmla="*/ 40941 h 2391673"/>
              <a:gd name="connsiteX3" fmla="*/ 2950164 w 2950164"/>
              <a:gd name="connsiteY3" fmla="*/ 1588485 h 2391673"/>
              <a:gd name="connsiteX4" fmla="*/ 2884600 w 2950164"/>
              <a:gd name="connsiteY4" fmla="*/ 1696406 h 2391673"/>
              <a:gd name="connsiteX5" fmla="*/ 1576960 w 2950164"/>
              <a:gd name="connsiteY5" fmla="*/ 2391673 h 2391673"/>
              <a:gd name="connsiteX6" fmla="*/ 0 w 2950164"/>
              <a:gd name="connsiteY6" fmla="*/ 814713 h 2391673"/>
              <a:gd name="connsiteX7" fmla="*/ 190331 w 2950164"/>
              <a:gd name="connsiteY7" fmla="*/ 63040 h 239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0164" h="2391673">
                <a:moveTo>
                  <a:pt x="228628" y="0"/>
                </a:moveTo>
                <a:lnTo>
                  <a:pt x="2925292" y="0"/>
                </a:lnTo>
                <a:lnTo>
                  <a:pt x="2950164" y="40941"/>
                </a:lnTo>
                <a:lnTo>
                  <a:pt x="2950164" y="1588485"/>
                </a:lnTo>
                <a:lnTo>
                  <a:pt x="2884600" y="1696406"/>
                </a:lnTo>
                <a:cubicBezTo>
                  <a:pt x="2601209" y="2115881"/>
                  <a:pt x="2121292" y="2391673"/>
                  <a:pt x="1576960" y="2391673"/>
                </a:cubicBezTo>
                <a:cubicBezTo>
                  <a:pt x="706029" y="2391673"/>
                  <a:pt x="0" y="1685644"/>
                  <a:pt x="0" y="814713"/>
                </a:cubicBezTo>
                <a:cubicBezTo>
                  <a:pt x="0" y="542547"/>
                  <a:pt x="68948" y="286485"/>
                  <a:pt x="190331" y="63040"/>
                </a:cubicBezTo>
                <a:close/>
              </a:path>
            </a:pathLst>
          </a:custGeom>
        </p:spPr>
      </p:pic>
      <p:grpSp>
        <p:nvGrpSpPr>
          <p:cNvPr id="3" name="Group 2">
            <a:extLst>
              <a:ext uri="{FF2B5EF4-FFF2-40B4-BE49-F238E27FC236}">
                <a16:creationId xmlns:a16="http://schemas.microsoft.com/office/drawing/2014/main" id="{ED15ADD7-7281-1435-5C89-F08B911316CE}"/>
              </a:ext>
            </a:extLst>
          </p:cNvPr>
          <p:cNvGrpSpPr/>
          <p:nvPr userDrawn="1"/>
        </p:nvGrpSpPr>
        <p:grpSpPr>
          <a:xfrm>
            <a:off x="0" y="6302825"/>
            <a:ext cx="12192000" cy="555175"/>
            <a:chOff x="0" y="6302825"/>
            <a:chExt cx="12192000" cy="555175"/>
          </a:xfrm>
        </p:grpSpPr>
        <p:sp>
          <p:nvSpPr>
            <p:cNvPr id="4" name="Rectangle 3">
              <a:extLst>
                <a:ext uri="{FF2B5EF4-FFF2-40B4-BE49-F238E27FC236}">
                  <a16:creationId xmlns:a16="http://schemas.microsoft.com/office/drawing/2014/main" id="{DD428256-C2E9-CC31-30B1-38CC3A5803E7}"/>
                </a:ext>
              </a:extLst>
            </p:cNvPr>
            <p:cNvSpPr/>
            <p:nvPr userDrawn="1"/>
          </p:nvSpPr>
          <p:spPr bwMode="auto">
            <a:xfrm>
              <a:off x="0" y="6302825"/>
              <a:ext cx="12192000" cy="555175"/>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D35303B-0646-D86E-8C53-AB127AC55503}"/>
                </a:ext>
              </a:extLst>
            </p:cNvPr>
            <p:cNvPicPr>
              <a:picLocks noChangeAspect="1"/>
            </p:cNvPicPr>
            <p:nvPr userDrawn="1"/>
          </p:nvPicPr>
          <p:blipFill>
            <a:blip r:embed="rId7">
              <a:lum bright="100000"/>
              <a:alphaModFix amt="95000"/>
              <a:extLst>
                <a:ext uri="{96DAC541-7B7A-43D3-8B79-37D633B846F1}">
                  <asvg:svgBlip xmlns:asvg="http://schemas.microsoft.com/office/drawing/2016/SVG/main" r:embed="rId8"/>
                </a:ext>
              </a:extLst>
            </a:blip>
            <a:srcRect l="69160" t="-1" r="6144" b="46989"/>
            <a:stretch/>
          </p:blipFill>
          <p:spPr>
            <a:xfrm rot="16200000" flipH="1">
              <a:off x="11318567" y="5984567"/>
              <a:ext cx="555172" cy="1191694"/>
            </a:xfrm>
            <a:custGeom>
              <a:avLst/>
              <a:gdLst>
                <a:gd name="connsiteX0" fmla="*/ 0 w 647700"/>
                <a:gd name="connsiteY0" fmla="*/ 1390308 h 1390308"/>
                <a:gd name="connsiteX1" fmla="*/ 0 w 647700"/>
                <a:gd name="connsiteY1" fmla="*/ 0 h 1390308"/>
                <a:gd name="connsiteX2" fmla="*/ 647700 w 647700"/>
                <a:gd name="connsiteY2" fmla="*/ 0 h 1390308"/>
                <a:gd name="connsiteX3" fmla="*/ 647700 w 647700"/>
                <a:gd name="connsiteY3" fmla="*/ 1390308 h 1390308"/>
              </a:gdLst>
              <a:ahLst/>
              <a:cxnLst>
                <a:cxn ang="0">
                  <a:pos x="connsiteX0" y="connsiteY0"/>
                </a:cxn>
                <a:cxn ang="0">
                  <a:pos x="connsiteX1" y="connsiteY1"/>
                </a:cxn>
                <a:cxn ang="0">
                  <a:pos x="connsiteX2" y="connsiteY2"/>
                </a:cxn>
                <a:cxn ang="0">
                  <a:pos x="connsiteX3" y="connsiteY3"/>
                </a:cxn>
              </a:cxnLst>
              <a:rect l="l" t="t" r="r" b="b"/>
              <a:pathLst>
                <a:path w="647700" h="1390308">
                  <a:moveTo>
                    <a:pt x="0" y="1390308"/>
                  </a:moveTo>
                  <a:lnTo>
                    <a:pt x="0" y="0"/>
                  </a:lnTo>
                  <a:lnTo>
                    <a:pt x="647700" y="0"/>
                  </a:lnTo>
                  <a:lnTo>
                    <a:pt x="647700" y="1390308"/>
                  </a:lnTo>
                  <a:close/>
                </a:path>
              </a:pathLst>
            </a:custGeom>
            <a:effectLst/>
          </p:spPr>
        </p:pic>
      </p:grpSp>
    </p:spTree>
    <p:custDataLst>
      <p:tags r:id="rId1"/>
    </p:custDataLst>
    <p:extLst>
      <p:ext uri="{BB962C8B-B14F-4D97-AF65-F5344CB8AC3E}">
        <p14:creationId xmlns:p14="http://schemas.microsoft.com/office/powerpoint/2010/main" val="4291314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logo">
    <p:bg>
      <p:bgPr>
        <a:gradFill>
          <a:gsLst>
            <a:gs pos="100000">
              <a:schemeClr val="tx2"/>
            </a:gs>
            <a:gs pos="0">
              <a:schemeClr val="accent2"/>
            </a:gs>
          </a:gsLst>
          <a:path path="circle">
            <a:fillToRect l="100000" t="100000"/>
          </a:path>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79437" y="2876031"/>
            <a:ext cx="5335588"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79437" y="4349230"/>
            <a:ext cx="5335588"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Graphic 3">
            <a:extLst>
              <a:ext uri="{FF2B5EF4-FFF2-40B4-BE49-F238E27FC236}">
                <a16:creationId xmlns:a16="http://schemas.microsoft.com/office/drawing/2014/main" id="{7E5E678C-379A-3137-7DC8-B73842766283}"/>
              </a:ext>
            </a:extLst>
          </p:cNvPr>
          <p:cNvPicPr>
            <a:picLocks noChangeAspect="1"/>
          </p:cNvPicPr>
          <p:nvPr userDrawn="1"/>
        </p:nvPicPr>
        <p:blipFill>
          <a:blip r:embed="rId3">
            <a:extLst>
              <a:ext uri="{96DAC541-7B7A-43D3-8B79-37D633B846F1}">
                <asvg:svgBlip xmlns:asvg="http://schemas.microsoft.com/office/drawing/2016/SVG/main" r:embed="rId4"/>
              </a:ext>
            </a:extLst>
          </a:blip>
          <a:srcRect t="-1" r="29104" b="26237"/>
          <a:stretch/>
        </p:blipFill>
        <p:spPr>
          <a:xfrm>
            <a:off x="6799231" y="1247094"/>
            <a:ext cx="5392769" cy="5610906"/>
          </a:xfrm>
          <a:prstGeom prst="rect">
            <a:avLst/>
          </a:prstGeom>
          <a:effectLst/>
        </p:spPr>
      </p:pic>
      <p:sp>
        <p:nvSpPr>
          <p:cNvPr id="220" name="Freeform: Shape 219">
            <a:extLst>
              <a:ext uri="{FF2B5EF4-FFF2-40B4-BE49-F238E27FC236}">
                <a16:creationId xmlns:a16="http://schemas.microsoft.com/office/drawing/2014/main" id="{7D30A55D-CA21-5E9D-6A5F-07E66FA66450}"/>
              </a:ext>
            </a:extLst>
          </p:cNvPr>
          <p:cNvSpPr/>
          <p:nvPr userDrawn="1"/>
        </p:nvSpPr>
        <p:spPr>
          <a:xfrm>
            <a:off x="8745304" y="3222606"/>
            <a:ext cx="3446696" cy="3635394"/>
          </a:xfrm>
          <a:custGeom>
            <a:avLst/>
            <a:gdLst>
              <a:gd name="connsiteX0" fmla="*/ 2158369 w 3446696"/>
              <a:gd name="connsiteY0" fmla="*/ 3627951 h 3635394"/>
              <a:gd name="connsiteX1" fmla="*/ 2181248 w 3446696"/>
              <a:gd name="connsiteY1" fmla="*/ 3635394 h 3635394"/>
              <a:gd name="connsiteX2" fmla="*/ 2146217 w 3446696"/>
              <a:gd name="connsiteY2" fmla="*/ 3635394 h 3635394"/>
              <a:gd name="connsiteX3" fmla="*/ 1597976 w 3446696"/>
              <a:gd name="connsiteY3" fmla="*/ 3626651 h 3635394"/>
              <a:gd name="connsiteX4" fmla="*/ 1615162 w 3446696"/>
              <a:gd name="connsiteY4" fmla="*/ 3635394 h 3635394"/>
              <a:gd name="connsiteX5" fmla="*/ 1563585 w 3446696"/>
              <a:gd name="connsiteY5" fmla="*/ 3635394 h 3635394"/>
              <a:gd name="connsiteX6" fmla="*/ 1563933 w 3446696"/>
              <a:gd name="connsiteY6" fmla="*/ 3634825 h 3635394"/>
              <a:gd name="connsiteX7" fmla="*/ 1597976 w 3446696"/>
              <a:gd name="connsiteY7" fmla="*/ 3626651 h 3635394"/>
              <a:gd name="connsiteX8" fmla="*/ 2341826 w 3446696"/>
              <a:gd name="connsiteY8" fmla="*/ 3588951 h 3635394"/>
              <a:gd name="connsiteX9" fmla="*/ 2384792 w 3446696"/>
              <a:gd name="connsiteY9" fmla="*/ 3600475 h 3635394"/>
              <a:gd name="connsiteX10" fmla="*/ 2396250 w 3446696"/>
              <a:gd name="connsiteY10" fmla="*/ 3620371 h 3635394"/>
              <a:gd name="connsiteX11" fmla="*/ 2394276 w 3446696"/>
              <a:gd name="connsiteY11" fmla="*/ 3635394 h 3635394"/>
              <a:gd name="connsiteX12" fmla="*/ 2311454 w 3446696"/>
              <a:gd name="connsiteY12" fmla="*/ 3635394 h 3635394"/>
              <a:gd name="connsiteX13" fmla="*/ 2314834 w 3446696"/>
              <a:gd name="connsiteY13" fmla="*/ 3609663 h 3635394"/>
              <a:gd name="connsiteX14" fmla="*/ 2341826 w 3446696"/>
              <a:gd name="connsiteY14" fmla="*/ 3588951 h 3635394"/>
              <a:gd name="connsiteX15" fmla="*/ 1414961 w 3446696"/>
              <a:gd name="connsiteY15" fmla="*/ 3586748 h 3635394"/>
              <a:gd name="connsiteX16" fmla="*/ 1435871 w 3446696"/>
              <a:gd name="connsiteY16" fmla="*/ 3598800 h 3635394"/>
              <a:gd name="connsiteX17" fmla="*/ 1435849 w 3446696"/>
              <a:gd name="connsiteY17" fmla="*/ 3598822 h 3635394"/>
              <a:gd name="connsiteX18" fmla="*/ 1447940 w 3446696"/>
              <a:gd name="connsiteY18" fmla="*/ 3619793 h 3635394"/>
              <a:gd name="connsiteX19" fmla="*/ 1447958 w 3446696"/>
              <a:gd name="connsiteY19" fmla="*/ 3635394 h 3635394"/>
              <a:gd name="connsiteX20" fmla="*/ 1357756 w 3446696"/>
              <a:gd name="connsiteY20" fmla="*/ 3635394 h 3635394"/>
              <a:gd name="connsiteX21" fmla="*/ 1357738 w 3446696"/>
              <a:gd name="connsiteY21" fmla="*/ 3619777 h 3635394"/>
              <a:gd name="connsiteX22" fmla="*/ 1379508 w 3446696"/>
              <a:gd name="connsiteY22" fmla="*/ 3591419 h 3635394"/>
              <a:gd name="connsiteX23" fmla="*/ 1414961 w 3446696"/>
              <a:gd name="connsiteY23" fmla="*/ 3586748 h 3635394"/>
              <a:gd name="connsiteX24" fmla="*/ 2545366 w 3446696"/>
              <a:gd name="connsiteY24" fmla="*/ 3529029 h 3635394"/>
              <a:gd name="connsiteX25" fmla="*/ 2567565 w 3446696"/>
              <a:gd name="connsiteY25" fmla="*/ 3541071 h 3635394"/>
              <a:gd name="connsiteX26" fmla="*/ 2577613 w 3446696"/>
              <a:gd name="connsiteY26" fmla="*/ 3556561 h 3635394"/>
              <a:gd name="connsiteX27" fmla="*/ 2576731 w 3446696"/>
              <a:gd name="connsiteY27" fmla="*/ 3590559 h 3635394"/>
              <a:gd name="connsiteX28" fmla="*/ 2552053 w 3446696"/>
              <a:gd name="connsiteY28" fmla="*/ 3613960 h 3635394"/>
              <a:gd name="connsiteX29" fmla="*/ 2504680 w 3446696"/>
              <a:gd name="connsiteY29" fmla="*/ 3603890 h 3635394"/>
              <a:gd name="connsiteX30" fmla="*/ 2494632 w 3446696"/>
              <a:gd name="connsiteY30" fmla="*/ 3588400 h 3635394"/>
              <a:gd name="connsiteX31" fmla="*/ 2495513 w 3446696"/>
              <a:gd name="connsiteY31" fmla="*/ 3554401 h 3635394"/>
              <a:gd name="connsiteX32" fmla="*/ 2520192 w 3446696"/>
              <a:gd name="connsiteY32" fmla="*/ 3531001 h 3635394"/>
              <a:gd name="connsiteX33" fmla="*/ 2545366 w 3446696"/>
              <a:gd name="connsiteY33" fmla="*/ 3529029 h 3635394"/>
              <a:gd name="connsiteX34" fmla="*/ 1218492 w 3446696"/>
              <a:gd name="connsiteY34" fmla="*/ 3525187 h 3635394"/>
              <a:gd name="connsiteX35" fmla="*/ 1237013 w 3446696"/>
              <a:gd name="connsiteY35" fmla="*/ 3528313 h 3635394"/>
              <a:gd name="connsiteX36" fmla="*/ 1253495 w 3446696"/>
              <a:gd name="connsiteY36" fmla="*/ 3538999 h 3635394"/>
              <a:gd name="connsiteX37" fmla="*/ 1253517 w 3446696"/>
              <a:gd name="connsiteY37" fmla="*/ 3538999 h 3635394"/>
              <a:gd name="connsiteX38" fmla="*/ 1264247 w 3446696"/>
              <a:gd name="connsiteY38" fmla="*/ 3589457 h 3635394"/>
              <a:gd name="connsiteX39" fmla="*/ 1239305 w 3446696"/>
              <a:gd name="connsiteY39" fmla="*/ 3615722 h 3635394"/>
              <a:gd name="connsiteX40" fmla="*/ 1203103 w 3446696"/>
              <a:gd name="connsiteY40" fmla="*/ 3616669 h 3635394"/>
              <a:gd name="connsiteX41" fmla="*/ 1186599 w 3446696"/>
              <a:gd name="connsiteY41" fmla="*/ 3605983 h 3635394"/>
              <a:gd name="connsiteX42" fmla="*/ 1175868 w 3446696"/>
              <a:gd name="connsiteY42" fmla="*/ 3555525 h 3635394"/>
              <a:gd name="connsiteX43" fmla="*/ 1218492 w 3446696"/>
              <a:gd name="connsiteY43" fmla="*/ 3525187 h 3635394"/>
              <a:gd name="connsiteX44" fmla="*/ 1963543 w 3446696"/>
              <a:gd name="connsiteY44" fmla="*/ 3488629 h 3635394"/>
              <a:gd name="connsiteX45" fmla="*/ 1994149 w 3446696"/>
              <a:gd name="connsiteY45" fmla="*/ 3500373 h 3635394"/>
              <a:gd name="connsiteX46" fmla="*/ 2005893 w 3446696"/>
              <a:gd name="connsiteY46" fmla="*/ 3526748 h 3635394"/>
              <a:gd name="connsiteX47" fmla="*/ 1995603 w 3446696"/>
              <a:gd name="connsiteY47" fmla="*/ 3555811 h 3635394"/>
              <a:gd name="connsiteX48" fmla="*/ 1967774 w 3446696"/>
              <a:gd name="connsiteY48" fmla="*/ 3569075 h 3635394"/>
              <a:gd name="connsiteX49" fmla="*/ 1937168 w 3446696"/>
              <a:gd name="connsiteY49" fmla="*/ 3557331 h 3635394"/>
              <a:gd name="connsiteX50" fmla="*/ 1925424 w 3446696"/>
              <a:gd name="connsiteY50" fmla="*/ 3530956 h 3635394"/>
              <a:gd name="connsiteX51" fmla="*/ 1935714 w 3446696"/>
              <a:gd name="connsiteY51" fmla="*/ 3501893 h 3635394"/>
              <a:gd name="connsiteX52" fmla="*/ 1963543 w 3446696"/>
              <a:gd name="connsiteY52" fmla="*/ 3488629 h 3635394"/>
              <a:gd name="connsiteX53" fmla="*/ 1792647 w 3446696"/>
              <a:gd name="connsiteY53" fmla="*/ 3488607 h 3635394"/>
              <a:gd name="connsiteX54" fmla="*/ 1819022 w 3446696"/>
              <a:gd name="connsiteY54" fmla="*/ 3500351 h 3635394"/>
              <a:gd name="connsiteX55" fmla="*/ 1830766 w 3446696"/>
              <a:gd name="connsiteY55" fmla="*/ 3530957 h 3635394"/>
              <a:gd name="connsiteX56" fmla="*/ 1817501 w 3446696"/>
              <a:gd name="connsiteY56" fmla="*/ 3558786 h 3635394"/>
              <a:gd name="connsiteX57" fmla="*/ 1788438 w 3446696"/>
              <a:gd name="connsiteY57" fmla="*/ 3569076 h 3635394"/>
              <a:gd name="connsiteX58" fmla="*/ 1762064 w 3446696"/>
              <a:gd name="connsiteY58" fmla="*/ 3557332 h 3635394"/>
              <a:gd name="connsiteX59" fmla="*/ 1750319 w 3446696"/>
              <a:gd name="connsiteY59" fmla="*/ 3526726 h 3635394"/>
              <a:gd name="connsiteX60" fmla="*/ 1763584 w 3446696"/>
              <a:gd name="connsiteY60" fmla="*/ 3498897 h 3635394"/>
              <a:gd name="connsiteX61" fmla="*/ 1792647 w 3446696"/>
              <a:gd name="connsiteY61" fmla="*/ 3488607 h 3635394"/>
              <a:gd name="connsiteX62" fmla="*/ 2133493 w 3446696"/>
              <a:gd name="connsiteY62" fmla="*/ 3470759 h 3635394"/>
              <a:gd name="connsiteX63" fmla="*/ 2168307 w 3446696"/>
              <a:gd name="connsiteY63" fmla="*/ 3482085 h 3635394"/>
              <a:gd name="connsiteX64" fmla="*/ 2179588 w 3446696"/>
              <a:gd name="connsiteY64" fmla="*/ 3504251 h 3635394"/>
              <a:gd name="connsiteX65" fmla="*/ 2146096 w 3446696"/>
              <a:gd name="connsiteY65" fmla="*/ 3550347 h 3635394"/>
              <a:gd name="connsiteX66" fmla="*/ 2111282 w 3446696"/>
              <a:gd name="connsiteY66" fmla="*/ 3539021 h 3635394"/>
              <a:gd name="connsiteX67" fmla="*/ 2100001 w 3446696"/>
              <a:gd name="connsiteY67" fmla="*/ 3516855 h 3635394"/>
              <a:gd name="connsiteX68" fmla="*/ 2107206 w 3446696"/>
              <a:gd name="connsiteY68" fmla="*/ 3486866 h 3635394"/>
              <a:gd name="connsiteX69" fmla="*/ 2133493 w 3446696"/>
              <a:gd name="connsiteY69" fmla="*/ 3470759 h 3635394"/>
              <a:gd name="connsiteX70" fmla="*/ 1622875 w 3446696"/>
              <a:gd name="connsiteY70" fmla="*/ 3469569 h 3635394"/>
              <a:gd name="connsiteX71" fmla="*/ 1645680 w 3446696"/>
              <a:gd name="connsiteY71" fmla="*/ 3481181 h 3635394"/>
              <a:gd name="connsiteX72" fmla="*/ 1645702 w 3446696"/>
              <a:gd name="connsiteY72" fmla="*/ 3481203 h 3635394"/>
              <a:gd name="connsiteX73" fmla="*/ 1657358 w 3446696"/>
              <a:gd name="connsiteY73" fmla="*/ 3517053 h 3635394"/>
              <a:gd name="connsiteX74" fmla="*/ 1640766 w 3446696"/>
              <a:gd name="connsiteY74" fmla="*/ 3544111 h 3635394"/>
              <a:gd name="connsiteX75" fmla="*/ 1609897 w 3446696"/>
              <a:gd name="connsiteY75" fmla="*/ 3551514 h 3635394"/>
              <a:gd name="connsiteX76" fmla="*/ 1587091 w 3446696"/>
              <a:gd name="connsiteY76" fmla="*/ 3539902 h 3635394"/>
              <a:gd name="connsiteX77" fmla="*/ 1575435 w 3446696"/>
              <a:gd name="connsiteY77" fmla="*/ 3504053 h 3635394"/>
              <a:gd name="connsiteX78" fmla="*/ 1622875 w 3446696"/>
              <a:gd name="connsiteY78" fmla="*/ 3469569 h 3635394"/>
              <a:gd name="connsiteX79" fmla="*/ 2718661 w 3446696"/>
              <a:gd name="connsiteY79" fmla="*/ 3450392 h 3635394"/>
              <a:gd name="connsiteX80" fmla="*/ 2743133 w 3446696"/>
              <a:gd name="connsiteY80" fmla="*/ 3462871 h 3635394"/>
              <a:gd name="connsiteX81" fmla="*/ 2751308 w 3446696"/>
              <a:gd name="connsiteY81" fmla="*/ 3474130 h 3635394"/>
              <a:gd name="connsiteX82" fmla="*/ 2731896 w 3446696"/>
              <a:gd name="connsiteY82" fmla="*/ 3533887 h 3635394"/>
              <a:gd name="connsiteX83" fmla="*/ 2680292 w 3446696"/>
              <a:gd name="connsiteY83" fmla="*/ 3525734 h 3635394"/>
              <a:gd name="connsiteX84" fmla="*/ 2672117 w 3446696"/>
              <a:gd name="connsiteY84" fmla="*/ 3514475 h 3635394"/>
              <a:gd name="connsiteX85" fmla="*/ 2691529 w 3446696"/>
              <a:gd name="connsiteY85" fmla="*/ 3454719 h 3635394"/>
              <a:gd name="connsiteX86" fmla="*/ 2718661 w 3446696"/>
              <a:gd name="connsiteY86" fmla="*/ 3450392 h 3635394"/>
              <a:gd name="connsiteX87" fmla="*/ 1047901 w 3446696"/>
              <a:gd name="connsiteY87" fmla="*/ 3446884 h 3635394"/>
              <a:gd name="connsiteX88" fmla="*/ 1066072 w 3446696"/>
              <a:gd name="connsiteY88" fmla="*/ 3451942 h 3635394"/>
              <a:gd name="connsiteX89" fmla="*/ 1078125 w 3446696"/>
              <a:gd name="connsiteY89" fmla="*/ 3460689 h 3635394"/>
              <a:gd name="connsiteX90" fmla="*/ 1086850 w 3446696"/>
              <a:gd name="connsiteY90" fmla="*/ 3515885 h 3635394"/>
              <a:gd name="connsiteX91" fmla="*/ 1022907 w 3446696"/>
              <a:gd name="connsiteY91" fmla="*/ 3536663 h 3635394"/>
              <a:gd name="connsiteX92" fmla="*/ 1010855 w 3446696"/>
              <a:gd name="connsiteY92" fmla="*/ 3527915 h 3635394"/>
              <a:gd name="connsiteX93" fmla="*/ 1002129 w 3446696"/>
              <a:gd name="connsiteY93" fmla="*/ 3472720 h 3635394"/>
              <a:gd name="connsiteX94" fmla="*/ 1047901 w 3446696"/>
              <a:gd name="connsiteY94" fmla="*/ 3446884 h 3635394"/>
              <a:gd name="connsiteX95" fmla="*/ 2300621 w 3446696"/>
              <a:gd name="connsiteY95" fmla="*/ 3435241 h 3635394"/>
              <a:gd name="connsiteX96" fmla="*/ 2339578 w 3446696"/>
              <a:gd name="connsiteY96" fmla="*/ 3445685 h 3635394"/>
              <a:gd name="connsiteX97" fmla="*/ 2349978 w 3446696"/>
              <a:gd name="connsiteY97" fmla="*/ 3463731 h 3635394"/>
              <a:gd name="connsiteX98" fmla="*/ 2321487 w 3446696"/>
              <a:gd name="connsiteY98" fmla="*/ 3513065 h 3635394"/>
              <a:gd name="connsiteX99" fmla="*/ 2282531 w 3446696"/>
              <a:gd name="connsiteY99" fmla="*/ 3502621 h 3635394"/>
              <a:gd name="connsiteX100" fmla="*/ 2272131 w 3446696"/>
              <a:gd name="connsiteY100" fmla="*/ 3484575 h 3635394"/>
              <a:gd name="connsiteX101" fmla="*/ 2300621 w 3446696"/>
              <a:gd name="connsiteY101" fmla="*/ 3435241 h 3635394"/>
              <a:gd name="connsiteX102" fmla="*/ 1456076 w 3446696"/>
              <a:gd name="connsiteY102" fmla="*/ 3433236 h 3635394"/>
              <a:gd name="connsiteX103" fmla="*/ 1475047 w 3446696"/>
              <a:gd name="connsiteY103" fmla="*/ 3444165 h 3635394"/>
              <a:gd name="connsiteX104" fmla="*/ 1486042 w 3446696"/>
              <a:gd name="connsiteY104" fmla="*/ 3485126 h 3635394"/>
              <a:gd name="connsiteX105" fmla="*/ 1466299 w 3446696"/>
              <a:gd name="connsiteY105" fmla="*/ 3510840 h 3635394"/>
              <a:gd name="connsiteX106" fmla="*/ 1434152 w 3446696"/>
              <a:gd name="connsiteY106" fmla="*/ 3515070 h 3635394"/>
              <a:gd name="connsiteX107" fmla="*/ 1415180 w 3446696"/>
              <a:gd name="connsiteY107" fmla="*/ 3504141 h 3635394"/>
              <a:gd name="connsiteX108" fmla="*/ 1404185 w 3446696"/>
              <a:gd name="connsiteY108" fmla="*/ 3463180 h 3635394"/>
              <a:gd name="connsiteX109" fmla="*/ 1456076 w 3446696"/>
              <a:gd name="connsiteY109" fmla="*/ 3433236 h 3635394"/>
              <a:gd name="connsiteX110" fmla="*/ 2485994 w 3446696"/>
              <a:gd name="connsiteY110" fmla="*/ 3380657 h 3635394"/>
              <a:gd name="connsiteX111" fmla="*/ 2506112 w 3446696"/>
              <a:gd name="connsiteY111" fmla="*/ 3391591 h 3635394"/>
              <a:gd name="connsiteX112" fmla="*/ 2506112 w 3446696"/>
              <a:gd name="connsiteY112" fmla="*/ 3391569 h 3635394"/>
              <a:gd name="connsiteX113" fmla="*/ 2515212 w 3446696"/>
              <a:gd name="connsiteY113" fmla="*/ 3405605 h 3635394"/>
              <a:gd name="connsiteX114" fmla="*/ 2492032 w 3446696"/>
              <a:gd name="connsiteY114" fmla="*/ 3457649 h 3635394"/>
              <a:gd name="connsiteX115" fmla="*/ 2449087 w 3446696"/>
              <a:gd name="connsiteY115" fmla="*/ 3448527 h 3635394"/>
              <a:gd name="connsiteX116" fmla="*/ 2439987 w 3446696"/>
              <a:gd name="connsiteY116" fmla="*/ 3434492 h 3635394"/>
              <a:gd name="connsiteX117" fmla="*/ 2463167 w 3446696"/>
              <a:gd name="connsiteY117" fmla="*/ 3382447 h 3635394"/>
              <a:gd name="connsiteX118" fmla="*/ 2485994 w 3446696"/>
              <a:gd name="connsiteY118" fmla="*/ 3380657 h 3635394"/>
              <a:gd name="connsiteX119" fmla="*/ 1293971 w 3446696"/>
              <a:gd name="connsiteY119" fmla="*/ 3379957 h 3635394"/>
              <a:gd name="connsiteX120" fmla="*/ 1308932 w 3446696"/>
              <a:gd name="connsiteY120" fmla="*/ 3389652 h 3635394"/>
              <a:gd name="connsiteX121" fmla="*/ 1318671 w 3446696"/>
              <a:gd name="connsiteY121" fmla="*/ 3435417 h 3635394"/>
              <a:gd name="connsiteX122" fmla="*/ 1263211 w 3446696"/>
              <a:gd name="connsiteY122" fmla="*/ 3460095 h 3635394"/>
              <a:gd name="connsiteX123" fmla="*/ 1248250 w 3446696"/>
              <a:gd name="connsiteY123" fmla="*/ 3450401 h 3635394"/>
              <a:gd name="connsiteX124" fmla="*/ 1238511 w 3446696"/>
              <a:gd name="connsiteY124" fmla="*/ 3404636 h 3635394"/>
              <a:gd name="connsiteX125" fmla="*/ 1293971 w 3446696"/>
              <a:gd name="connsiteY125" fmla="*/ 3379957 h 3635394"/>
              <a:gd name="connsiteX126" fmla="*/ 2882780 w 3446696"/>
              <a:gd name="connsiteY126" fmla="*/ 3354067 h 3635394"/>
              <a:gd name="connsiteX127" fmla="*/ 2909534 w 3446696"/>
              <a:gd name="connsiteY127" fmla="*/ 3366759 h 3635394"/>
              <a:gd name="connsiteX128" fmla="*/ 2915418 w 3446696"/>
              <a:gd name="connsiteY128" fmla="*/ 3374008 h 3635394"/>
              <a:gd name="connsiteX129" fmla="*/ 2921609 w 3446696"/>
              <a:gd name="connsiteY129" fmla="*/ 3407456 h 3635394"/>
              <a:gd name="connsiteX130" fmla="*/ 2902351 w 3446696"/>
              <a:gd name="connsiteY130" fmla="*/ 3435483 h 3635394"/>
              <a:gd name="connsiteX131" fmla="*/ 2846759 w 3446696"/>
              <a:gd name="connsiteY131" fmla="*/ 3429666 h 3635394"/>
              <a:gd name="connsiteX132" fmla="*/ 2840876 w 3446696"/>
              <a:gd name="connsiteY132" fmla="*/ 3422417 h 3635394"/>
              <a:gd name="connsiteX133" fmla="*/ 2834685 w 3446696"/>
              <a:gd name="connsiteY133" fmla="*/ 3388969 h 3635394"/>
              <a:gd name="connsiteX134" fmla="*/ 2853942 w 3446696"/>
              <a:gd name="connsiteY134" fmla="*/ 3360942 h 3635394"/>
              <a:gd name="connsiteX135" fmla="*/ 2882780 w 3446696"/>
              <a:gd name="connsiteY135" fmla="*/ 3354067 h 3635394"/>
              <a:gd name="connsiteX136" fmla="*/ 886692 w 3446696"/>
              <a:gd name="connsiteY136" fmla="*/ 3351484 h 3635394"/>
              <a:gd name="connsiteX137" fmla="*/ 903901 w 3446696"/>
              <a:gd name="connsiteY137" fmla="*/ 3358386 h 3635394"/>
              <a:gd name="connsiteX138" fmla="*/ 911657 w 3446696"/>
              <a:gd name="connsiteY138" fmla="*/ 3364666 h 3635394"/>
              <a:gd name="connsiteX139" fmla="*/ 917870 w 3446696"/>
              <a:gd name="connsiteY139" fmla="*/ 3424069 h 3635394"/>
              <a:gd name="connsiteX140" fmla="*/ 887926 w 3446696"/>
              <a:gd name="connsiteY140" fmla="*/ 3444649 h 3635394"/>
              <a:gd name="connsiteX141" fmla="*/ 852187 w 3446696"/>
              <a:gd name="connsiteY141" fmla="*/ 3438017 h 3635394"/>
              <a:gd name="connsiteX142" fmla="*/ 844431 w 3446696"/>
              <a:gd name="connsiteY142" fmla="*/ 3431737 h 3635394"/>
              <a:gd name="connsiteX143" fmla="*/ 838217 w 3446696"/>
              <a:gd name="connsiteY143" fmla="*/ 3372333 h 3635394"/>
              <a:gd name="connsiteX144" fmla="*/ 868161 w 3446696"/>
              <a:gd name="connsiteY144" fmla="*/ 3351754 h 3635394"/>
              <a:gd name="connsiteX145" fmla="*/ 886692 w 3446696"/>
              <a:gd name="connsiteY145" fmla="*/ 3351484 h 3635394"/>
              <a:gd name="connsiteX146" fmla="*/ 1954554 w 3446696"/>
              <a:gd name="connsiteY146" fmla="*/ 3317711 h 3635394"/>
              <a:gd name="connsiteX147" fmla="*/ 1981766 w 3446696"/>
              <a:gd name="connsiteY147" fmla="*/ 3328155 h 3635394"/>
              <a:gd name="connsiteX148" fmla="*/ 1981788 w 3446696"/>
              <a:gd name="connsiteY148" fmla="*/ 3328155 h 3635394"/>
              <a:gd name="connsiteX149" fmla="*/ 1992232 w 3446696"/>
              <a:gd name="connsiteY149" fmla="*/ 3351599 h 3635394"/>
              <a:gd name="connsiteX150" fmla="*/ 1958322 w 3446696"/>
              <a:gd name="connsiteY150" fmla="*/ 3389255 h 3635394"/>
              <a:gd name="connsiteX151" fmla="*/ 1931109 w 3446696"/>
              <a:gd name="connsiteY151" fmla="*/ 3378811 h 3635394"/>
              <a:gd name="connsiteX152" fmla="*/ 1920665 w 3446696"/>
              <a:gd name="connsiteY152" fmla="*/ 3355367 h 3635394"/>
              <a:gd name="connsiteX153" fmla="*/ 1929810 w 3446696"/>
              <a:gd name="connsiteY153" fmla="*/ 3329521 h 3635394"/>
              <a:gd name="connsiteX154" fmla="*/ 1954554 w 3446696"/>
              <a:gd name="connsiteY154" fmla="*/ 3317711 h 3635394"/>
              <a:gd name="connsiteX155" fmla="*/ 1801615 w 3446696"/>
              <a:gd name="connsiteY155" fmla="*/ 3317666 h 3635394"/>
              <a:gd name="connsiteX156" fmla="*/ 1825059 w 3446696"/>
              <a:gd name="connsiteY156" fmla="*/ 3328110 h 3635394"/>
              <a:gd name="connsiteX157" fmla="*/ 1825059 w 3446696"/>
              <a:gd name="connsiteY157" fmla="*/ 3328132 h 3635394"/>
              <a:gd name="connsiteX158" fmla="*/ 1835504 w 3446696"/>
              <a:gd name="connsiteY158" fmla="*/ 3355344 h 3635394"/>
              <a:gd name="connsiteX159" fmla="*/ 1823693 w 3446696"/>
              <a:gd name="connsiteY159" fmla="*/ 3380089 h 3635394"/>
              <a:gd name="connsiteX160" fmla="*/ 1797847 w 3446696"/>
              <a:gd name="connsiteY160" fmla="*/ 3389233 h 3635394"/>
              <a:gd name="connsiteX161" fmla="*/ 1774403 w 3446696"/>
              <a:gd name="connsiteY161" fmla="*/ 3378789 h 3635394"/>
              <a:gd name="connsiteX162" fmla="*/ 1763959 w 3446696"/>
              <a:gd name="connsiteY162" fmla="*/ 3351576 h 3635394"/>
              <a:gd name="connsiteX163" fmla="*/ 1801615 w 3446696"/>
              <a:gd name="connsiteY163" fmla="*/ 3317666 h 3635394"/>
              <a:gd name="connsiteX164" fmla="*/ 2643874 w 3446696"/>
              <a:gd name="connsiteY164" fmla="*/ 3308983 h 3635394"/>
              <a:gd name="connsiteX165" fmla="*/ 2666057 w 3446696"/>
              <a:gd name="connsiteY165" fmla="*/ 3320311 h 3635394"/>
              <a:gd name="connsiteX166" fmla="*/ 2673461 w 3446696"/>
              <a:gd name="connsiteY166" fmla="*/ 3330512 h 3635394"/>
              <a:gd name="connsiteX167" fmla="*/ 2655855 w 3446696"/>
              <a:gd name="connsiteY167" fmla="*/ 3384694 h 3635394"/>
              <a:gd name="connsiteX168" fmla="*/ 2609077 w 3446696"/>
              <a:gd name="connsiteY168" fmla="*/ 3377291 h 3635394"/>
              <a:gd name="connsiteX169" fmla="*/ 2601673 w 3446696"/>
              <a:gd name="connsiteY169" fmla="*/ 3367089 h 3635394"/>
              <a:gd name="connsiteX170" fmla="*/ 2619279 w 3446696"/>
              <a:gd name="connsiteY170" fmla="*/ 3312907 h 3635394"/>
              <a:gd name="connsiteX171" fmla="*/ 2643874 w 3446696"/>
              <a:gd name="connsiteY171" fmla="*/ 3308983 h 3635394"/>
              <a:gd name="connsiteX172" fmla="*/ 1105292 w 3446696"/>
              <a:gd name="connsiteY172" fmla="*/ 3307848 h 3635394"/>
              <a:gd name="connsiteX173" fmla="*/ 1138189 w 3446696"/>
              <a:gd name="connsiteY173" fmla="*/ 3310417 h 3635394"/>
              <a:gd name="connsiteX174" fmla="*/ 1149118 w 3446696"/>
              <a:gd name="connsiteY174" fmla="*/ 3318350 h 3635394"/>
              <a:gd name="connsiteX175" fmla="*/ 1149118 w 3446696"/>
              <a:gd name="connsiteY175" fmla="*/ 3318328 h 3635394"/>
              <a:gd name="connsiteX176" fmla="*/ 1157028 w 3446696"/>
              <a:gd name="connsiteY176" fmla="*/ 3368389 h 3635394"/>
              <a:gd name="connsiteX177" fmla="*/ 1131932 w 3446696"/>
              <a:gd name="connsiteY177" fmla="*/ 3389828 h 3635394"/>
              <a:gd name="connsiteX178" fmla="*/ 1099035 w 3446696"/>
              <a:gd name="connsiteY178" fmla="*/ 3387250 h 3635394"/>
              <a:gd name="connsiteX179" fmla="*/ 1088106 w 3446696"/>
              <a:gd name="connsiteY179" fmla="*/ 3379318 h 3635394"/>
              <a:gd name="connsiteX180" fmla="*/ 1080195 w 3446696"/>
              <a:gd name="connsiteY180" fmla="*/ 3329256 h 3635394"/>
              <a:gd name="connsiteX181" fmla="*/ 1105292 w 3446696"/>
              <a:gd name="connsiteY181" fmla="*/ 3307848 h 3635394"/>
              <a:gd name="connsiteX182" fmla="*/ 2106721 w 3446696"/>
              <a:gd name="connsiteY182" fmla="*/ 3301713 h 3635394"/>
              <a:gd name="connsiteX183" fmla="*/ 2137679 w 3446696"/>
              <a:gd name="connsiteY183" fmla="*/ 3311783 h 3635394"/>
              <a:gd name="connsiteX184" fmla="*/ 2147705 w 3446696"/>
              <a:gd name="connsiteY184" fmla="*/ 3331482 h 3635394"/>
              <a:gd name="connsiteX185" fmla="*/ 2141293 w 3446696"/>
              <a:gd name="connsiteY185" fmla="*/ 3358143 h 3635394"/>
              <a:gd name="connsiteX186" fmla="*/ 2117915 w 3446696"/>
              <a:gd name="connsiteY186" fmla="*/ 3372465 h 3635394"/>
              <a:gd name="connsiteX187" fmla="*/ 2086957 w 3446696"/>
              <a:gd name="connsiteY187" fmla="*/ 3362395 h 3635394"/>
              <a:gd name="connsiteX188" fmla="*/ 2076931 w 3446696"/>
              <a:gd name="connsiteY188" fmla="*/ 3342697 h 3635394"/>
              <a:gd name="connsiteX189" fmla="*/ 2106721 w 3446696"/>
              <a:gd name="connsiteY189" fmla="*/ 3301713 h 3635394"/>
              <a:gd name="connsiteX190" fmla="*/ 1649646 w 3446696"/>
              <a:gd name="connsiteY190" fmla="*/ 3300678 h 3635394"/>
              <a:gd name="connsiteX191" fmla="*/ 1669940 w 3446696"/>
              <a:gd name="connsiteY191" fmla="*/ 3311013 h 3635394"/>
              <a:gd name="connsiteX192" fmla="*/ 1669940 w 3446696"/>
              <a:gd name="connsiteY192" fmla="*/ 3310990 h 3635394"/>
              <a:gd name="connsiteX193" fmla="*/ 1680318 w 3446696"/>
              <a:gd name="connsiteY193" fmla="*/ 3342874 h 3635394"/>
              <a:gd name="connsiteX194" fmla="*/ 1638122 w 3446696"/>
              <a:gd name="connsiteY194" fmla="*/ 3373545 h 3635394"/>
              <a:gd name="connsiteX195" fmla="*/ 1617829 w 3446696"/>
              <a:gd name="connsiteY195" fmla="*/ 3363211 h 3635394"/>
              <a:gd name="connsiteX196" fmla="*/ 1607451 w 3446696"/>
              <a:gd name="connsiteY196" fmla="*/ 3331328 h 3635394"/>
              <a:gd name="connsiteX197" fmla="*/ 1622192 w 3446696"/>
              <a:gd name="connsiteY197" fmla="*/ 3307267 h 3635394"/>
              <a:gd name="connsiteX198" fmla="*/ 1649646 w 3446696"/>
              <a:gd name="connsiteY198" fmla="*/ 3300678 h 3635394"/>
              <a:gd name="connsiteX199" fmla="*/ 2290971 w 3446696"/>
              <a:gd name="connsiteY199" fmla="*/ 3279195 h 3635394"/>
              <a:gd name="connsiteX200" fmla="*/ 2290993 w 3446696"/>
              <a:gd name="connsiteY200" fmla="*/ 3279217 h 3635394"/>
              <a:gd name="connsiteX201" fmla="*/ 2290979 w 3446696"/>
              <a:gd name="connsiteY201" fmla="*/ 3279209 h 3635394"/>
              <a:gd name="connsiteX202" fmla="*/ 2256355 w 3446696"/>
              <a:gd name="connsiteY202" fmla="*/ 3269919 h 3635394"/>
              <a:gd name="connsiteX203" fmla="*/ 2274905 w 3446696"/>
              <a:gd name="connsiteY203" fmla="*/ 3269941 h 3635394"/>
              <a:gd name="connsiteX204" fmla="*/ 2290979 w 3446696"/>
              <a:gd name="connsiteY204" fmla="*/ 3279209 h 3635394"/>
              <a:gd name="connsiteX205" fmla="*/ 2300203 w 3446696"/>
              <a:gd name="connsiteY205" fmla="*/ 3295236 h 3635394"/>
              <a:gd name="connsiteX206" fmla="*/ 2296634 w 3446696"/>
              <a:gd name="connsiteY206" fmla="*/ 3322426 h 3635394"/>
              <a:gd name="connsiteX207" fmla="*/ 2274886 w 3446696"/>
              <a:gd name="connsiteY207" fmla="*/ 3339128 h 3635394"/>
              <a:gd name="connsiteX208" fmla="*/ 2240248 w 3446696"/>
              <a:gd name="connsiteY208" fmla="*/ 3329830 h 3635394"/>
              <a:gd name="connsiteX209" fmla="*/ 2231016 w 3446696"/>
              <a:gd name="connsiteY209" fmla="*/ 3313789 h 3635394"/>
              <a:gd name="connsiteX210" fmla="*/ 2256355 w 3446696"/>
              <a:gd name="connsiteY210" fmla="*/ 3269919 h 3635394"/>
              <a:gd name="connsiteX211" fmla="*/ 1500320 w 3446696"/>
              <a:gd name="connsiteY211" fmla="*/ 3268112 h 3635394"/>
              <a:gd name="connsiteX212" fmla="*/ 1517198 w 3446696"/>
              <a:gd name="connsiteY212" fmla="*/ 3277829 h 3635394"/>
              <a:gd name="connsiteX213" fmla="*/ 1526981 w 3446696"/>
              <a:gd name="connsiteY213" fmla="*/ 3314252 h 3635394"/>
              <a:gd name="connsiteX214" fmla="*/ 1480820 w 3446696"/>
              <a:gd name="connsiteY214" fmla="*/ 3340891 h 3635394"/>
              <a:gd name="connsiteX215" fmla="*/ 1463942 w 3446696"/>
              <a:gd name="connsiteY215" fmla="*/ 3331174 h 3635394"/>
              <a:gd name="connsiteX216" fmla="*/ 1454159 w 3446696"/>
              <a:gd name="connsiteY216" fmla="*/ 3294751 h 3635394"/>
              <a:gd name="connsiteX217" fmla="*/ 1471720 w 3446696"/>
              <a:gd name="connsiteY217" fmla="*/ 3271880 h 3635394"/>
              <a:gd name="connsiteX218" fmla="*/ 1500320 w 3446696"/>
              <a:gd name="connsiteY218" fmla="*/ 3268112 h 3635394"/>
              <a:gd name="connsiteX219" fmla="*/ 3035971 w 3446696"/>
              <a:gd name="connsiteY219" fmla="*/ 3240831 h 3635394"/>
              <a:gd name="connsiteX220" fmla="*/ 3065029 w 3446696"/>
              <a:gd name="connsiteY220" fmla="*/ 3253790 h 3635394"/>
              <a:gd name="connsiteX221" fmla="*/ 3068180 w 3446696"/>
              <a:gd name="connsiteY221" fmla="*/ 3257293 h 3635394"/>
              <a:gd name="connsiteX222" fmla="*/ 3077830 w 3446696"/>
              <a:gd name="connsiteY222" fmla="*/ 3289904 h 3635394"/>
              <a:gd name="connsiteX223" fmla="*/ 3061591 w 3446696"/>
              <a:gd name="connsiteY223" fmla="*/ 3319782 h 3635394"/>
              <a:gd name="connsiteX224" fmla="*/ 3002254 w 3446696"/>
              <a:gd name="connsiteY224" fmla="*/ 3316719 h 3635394"/>
              <a:gd name="connsiteX225" fmla="*/ 2999103 w 3446696"/>
              <a:gd name="connsiteY225" fmla="*/ 3313216 h 3635394"/>
              <a:gd name="connsiteX226" fmla="*/ 2989452 w 3446696"/>
              <a:gd name="connsiteY226" fmla="*/ 3280605 h 3635394"/>
              <a:gd name="connsiteX227" fmla="*/ 3005691 w 3446696"/>
              <a:gd name="connsiteY227" fmla="*/ 3250727 h 3635394"/>
              <a:gd name="connsiteX228" fmla="*/ 3035971 w 3446696"/>
              <a:gd name="connsiteY228" fmla="*/ 3240831 h 3635394"/>
              <a:gd name="connsiteX229" fmla="*/ 717470 w 3446696"/>
              <a:gd name="connsiteY229" fmla="*/ 3236911 h 3635394"/>
              <a:gd name="connsiteX230" fmla="*/ 753144 w 3446696"/>
              <a:gd name="connsiteY230" fmla="*/ 3247466 h 3635394"/>
              <a:gd name="connsiteX231" fmla="*/ 756977 w 3446696"/>
              <a:gd name="connsiteY231" fmla="*/ 3250903 h 3635394"/>
              <a:gd name="connsiteX232" fmla="*/ 756955 w 3446696"/>
              <a:gd name="connsiteY232" fmla="*/ 3250925 h 3635394"/>
              <a:gd name="connsiteX233" fmla="*/ 760305 w 3446696"/>
              <a:gd name="connsiteY233" fmla="*/ 3315837 h 3635394"/>
              <a:gd name="connsiteX234" fmla="*/ 691955 w 3446696"/>
              <a:gd name="connsiteY234" fmla="*/ 3323021 h 3635394"/>
              <a:gd name="connsiteX235" fmla="*/ 688121 w 3446696"/>
              <a:gd name="connsiteY235" fmla="*/ 3319583 h 3635394"/>
              <a:gd name="connsiteX236" fmla="*/ 684772 w 3446696"/>
              <a:gd name="connsiteY236" fmla="*/ 3254671 h 3635394"/>
              <a:gd name="connsiteX237" fmla="*/ 717470 w 3446696"/>
              <a:gd name="connsiteY237" fmla="*/ 3236911 h 3635394"/>
              <a:gd name="connsiteX238" fmla="*/ 2793410 w 3446696"/>
              <a:gd name="connsiteY238" fmla="*/ 3221248 h 3635394"/>
              <a:gd name="connsiteX239" fmla="*/ 2817675 w 3446696"/>
              <a:gd name="connsiteY239" fmla="*/ 3232747 h 3635394"/>
              <a:gd name="connsiteX240" fmla="*/ 2823007 w 3446696"/>
              <a:gd name="connsiteY240" fmla="*/ 3239335 h 3635394"/>
              <a:gd name="connsiteX241" fmla="*/ 2828625 w 3446696"/>
              <a:gd name="connsiteY241" fmla="*/ 3269654 h 3635394"/>
              <a:gd name="connsiteX242" fmla="*/ 2811152 w 3446696"/>
              <a:gd name="connsiteY242" fmla="*/ 3295059 h 3635394"/>
              <a:gd name="connsiteX243" fmla="*/ 2760738 w 3446696"/>
              <a:gd name="connsiteY243" fmla="*/ 3289793 h 3635394"/>
              <a:gd name="connsiteX244" fmla="*/ 2755406 w 3446696"/>
              <a:gd name="connsiteY244" fmla="*/ 3283205 h 3635394"/>
              <a:gd name="connsiteX245" fmla="*/ 2749787 w 3446696"/>
              <a:gd name="connsiteY245" fmla="*/ 3252886 h 3635394"/>
              <a:gd name="connsiteX246" fmla="*/ 2767260 w 3446696"/>
              <a:gd name="connsiteY246" fmla="*/ 3227481 h 3635394"/>
              <a:gd name="connsiteX247" fmla="*/ 2793410 w 3446696"/>
              <a:gd name="connsiteY247" fmla="*/ 3221248 h 3635394"/>
              <a:gd name="connsiteX248" fmla="*/ 2422124 w 3446696"/>
              <a:gd name="connsiteY248" fmla="*/ 3221047 h 3635394"/>
              <a:gd name="connsiteX249" fmla="*/ 2440010 w 3446696"/>
              <a:gd name="connsiteY249" fmla="*/ 3230763 h 3635394"/>
              <a:gd name="connsiteX250" fmla="*/ 2448096 w 3446696"/>
              <a:gd name="connsiteY250" fmla="*/ 3243257 h 3635394"/>
              <a:gd name="connsiteX251" fmla="*/ 2447369 w 3446696"/>
              <a:gd name="connsiteY251" fmla="*/ 3270667 h 3635394"/>
              <a:gd name="connsiteX252" fmla="*/ 2427472 w 3446696"/>
              <a:gd name="connsiteY252" fmla="*/ 3289551 h 3635394"/>
              <a:gd name="connsiteX253" fmla="*/ 2389287 w 3446696"/>
              <a:gd name="connsiteY253" fmla="*/ 3281420 h 3635394"/>
              <a:gd name="connsiteX254" fmla="*/ 2381200 w 3446696"/>
              <a:gd name="connsiteY254" fmla="*/ 3268926 h 3635394"/>
              <a:gd name="connsiteX255" fmla="*/ 2381928 w 3446696"/>
              <a:gd name="connsiteY255" fmla="*/ 3241516 h 3635394"/>
              <a:gd name="connsiteX256" fmla="*/ 2401825 w 3446696"/>
              <a:gd name="connsiteY256" fmla="*/ 3222633 h 3635394"/>
              <a:gd name="connsiteX257" fmla="*/ 2422124 w 3446696"/>
              <a:gd name="connsiteY257" fmla="*/ 3221047 h 3635394"/>
              <a:gd name="connsiteX258" fmla="*/ 1355203 w 3446696"/>
              <a:gd name="connsiteY258" fmla="*/ 3220452 h 3635394"/>
              <a:gd name="connsiteX259" fmla="*/ 1368512 w 3446696"/>
              <a:gd name="connsiteY259" fmla="*/ 3229067 h 3635394"/>
              <a:gd name="connsiteX260" fmla="*/ 1377171 w 3446696"/>
              <a:gd name="connsiteY260" fmla="*/ 3269764 h 3635394"/>
              <a:gd name="connsiteX261" fmla="*/ 1327837 w 3446696"/>
              <a:gd name="connsiteY261" fmla="*/ 3291732 h 3635394"/>
              <a:gd name="connsiteX262" fmla="*/ 1314528 w 3446696"/>
              <a:gd name="connsiteY262" fmla="*/ 3283117 h 3635394"/>
              <a:gd name="connsiteX263" fmla="*/ 1305869 w 3446696"/>
              <a:gd name="connsiteY263" fmla="*/ 3242420 h 3635394"/>
              <a:gd name="connsiteX264" fmla="*/ 1325986 w 3446696"/>
              <a:gd name="connsiteY264" fmla="*/ 3221223 h 3635394"/>
              <a:gd name="connsiteX265" fmla="*/ 1355203 w 3446696"/>
              <a:gd name="connsiteY265" fmla="*/ 3220452 h 3635394"/>
              <a:gd name="connsiteX266" fmla="*/ 958041 w 3446696"/>
              <a:gd name="connsiteY266" fmla="*/ 3219160 h 3635394"/>
              <a:gd name="connsiteX267" fmla="*/ 990451 w 3446696"/>
              <a:gd name="connsiteY267" fmla="*/ 3225145 h 3635394"/>
              <a:gd name="connsiteX268" fmla="*/ 997480 w 3446696"/>
              <a:gd name="connsiteY268" fmla="*/ 3230830 h 3635394"/>
              <a:gd name="connsiteX269" fmla="*/ 997458 w 3446696"/>
              <a:gd name="connsiteY269" fmla="*/ 3230830 h 3635394"/>
              <a:gd name="connsiteX270" fmla="*/ 1003076 w 3446696"/>
              <a:gd name="connsiteY270" fmla="*/ 3284703 h 3635394"/>
              <a:gd name="connsiteX271" fmla="*/ 943518 w 3446696"/>
              <a:gd name="connsiteY271" fmla="*/ 3297373 h 3635394"/>
              <a:gd name="connsiteX272" fmla="*/ 936489 w 3446696"/>
              <a:gd name="connsiteY272" fmla="*/ 3291688 h 3635394"/>
              <a:gd name="connsiteX273" fmla="*/ 930870 w 3446696"/>
              <a:gd name="connsiteY273" fmla="*/ 3237814 h 3635394"/>
              <a:gd name="connsiteX274" fmla="*/ 958041 w 3446696"/>
              <a:gd name="connsiteY274" fmla="*/ 3219160 h 3635394"/>
              <a:gd name="connsiteX275" fmla="*/ 2563447 w 3446696"/>
              <a:gd name="connsiteY275" fmla="*/ 3156939 h 3635394"/>
              <a:gd name="connsiteX276" fmla="*/ 2583165 w 3446696"/>
              <a:gd name="connsiteY276" fmla="*/ 3166997 h 3635394"/>
              <a:gd name="connsiteX277" fmla="*/ 2589753 w 3446696"/>
              <a:gd name="connsiteY277" fmla="*/ 3176075 h 3635394"/>
              <a:gd name="connsiteX278" fmla="*/ 2574087 w 3446696"/>
              <a:gd name="connsiteY278" fmla="*/ 3224264 h 3635394"/>
              <a:gd name="connsiteX279" fmla="*/ 2532487 w 3446696"/>
              <a:gd name="connsiteY279" fmla="*/ 3217697 h 3635394"/>
              <a:gd name="connsiteX280" fmla="*/ 2525898 w 3446696"/>
              <a:gd name="connsiteY280" fmla="*/ 3208619 h 3635394"/>
              <a:gd name="connsiteX281" fmla="*/ 2541565 w 3446696"/>
              <a:gd name="connsiteY281" fmla="*/ 3160431 h 3635394"/>
              <a:gd name="connsiteX282" fmla="*/ 2563447 w 3446696"/>
              <a:gd name="connsiteY282" fmla="*/ 3156939 h 3635394"/>
              <a:gd name="connsiteX283" fmla="*/ 1186533 w 3446696"/>
              <a:gd name="connsiteY283" fmla="*/ 3155848 h 3635394"/>
              <a:gd name="connsiteX284" fmla="*/ 1215794 w 3446696"/>
              <a:gd name="connsiteY284" fmla="*/ 3158161 h 3635394"/>
              <a:gd name="connsiteX285" fmla="*/ 1225511 w 3446696"/>
              <a:gd name="connsiteY285" fmla="*/ 3165212 h 3635394"/>
              <a:gd name="connsiteX286" fmla="*/ 1225489 w 3446696"/>
              <a:gd name="connsiteY286" fmla="*/ 3165212 h 3635394"/>
              <a:gd name="connsiteX287" fmla="*/ 1232540 w 3446696"/>
              <a:gd name="connsiteY287" fmla="*/ 3209743 h 3635394"/>
              <a:gd name="connsiteX288" fmla="*/ 1210219 w 3446696"/>
              <a:gd name="connsiteY288" fmla="*/ 3228802 h 3635394"/>
              <a:gd name="connsiteX289" fmla="*/ 1180958 w 3446696"/>
              <a:gd name="connsiteY289" fmla="*/ 3226489 h 3635394"/>
              <a:gd name="connsiteX290" fmla="*/ 1171241 w 3446696"/>
              <a:gd name="connsiteY290" fmla="*/ 3219438 h 3635394"/>
              <a:gd name="connsiteX291" fmla="*/ 1164212 w 3446696"/>
              <a:gd name="connsiteY291" fmla="*/ 3174907 h 3635394"/>
              <a:gd name="connsiteX292" fmla="*/ 1186533 w 3446696"/>
              <a:gd name="connsiteY292" fmla="*/ 3155848 h 3635394"/>
              <a:gd name="connsiteX293" fmla="*/ 1946026 w 3446696"/>
              <a:gd name="connsiteY293" fmla="*/ 3154834 h 3635394"/>
              <a:gd name="connsiteX294" fmla="*/ 1970022 w 3446696"/>
              <a:gd name="connsiteY294" fmla="*/ 3164044 h 3635394"/>
              <a:gd name="connsiteX295" fmla="*/ 1979210 w 3446696"/>
              <a:gd name="connsiteY295" fmla="*/ 3184712 h 3635394"/>
              <a:gd name="connsiteX296" fmla="*/ 1949332 w 3446696"/>
              <a:gd name="connsiteY296" fmla="*/ 3217896 h 3635394"/>
              <a:gd name="connsiteX297" fmla="*/ 1925336 w 3446696"/>
              <a:gd name="connsiteY297" fmla="*/ 3208686 h 3635394"/>
              <a:gd name="connsiteX298" fmla="*/ 1916148 w 3446696"/>
              <a:gd name="connsiteY298" fmla="*/ 3188018 h 3635394"/>
              <a:gd name="connsiteX299" fmla="*/ 1924213 w 3446696"/>
              <a:gd name="connsiteY299" fmla="*/ 3165234 h 3635394"/>
              <a:gd name="connsiteX300" fmla="*/ 1946026 w 3446696"/>
              <a:gd name="connsiteY300" fmla="*/ 3154834 h 3635394"/>
              <a:gd name="connsiteX301" fmla="*/ 1810143 w 3446696"/>
              <a:gd name="connsiteY301" fmla="*/ 3154834 h 3635394"/>
              <a:gd name="connsiteX302" fmla="*/ 1830811 w 3446696"/>
              <a:gd name="connsiteY302" fmla="*/ 3164022 h 3635394"/>
              <a:gd name="connsiteX303" fmla="*/ 1840021 w 3446696"/>
              <a:gd name="connsiteY303" fmla="*/ 3188017 h 3635394"/>
              <a:gd name="connsiteX304" fmla="*/ 1829621 w 3446696"/>
              <a:gd name="connsiteY304" fmla="*/ 3209831 h 3635394"/>
              <a:gd name="connsiteX305" fmla="*/ 1806838 w 3446696"/>
              <a:gd name="connsiteY305" fmla="*/ 3217896 h 3635394"/>
              <a:gd name="connsiteX306" fmla="*/ 1786170 w 3446696"/>
              <a:gd name="connsiteY306" fmla="*/ 3208708 h 3635394"/>
              <a:gd name="connsiteX307" fmla="*/ 1776959 w 3446696"/>
              <a:gd name="connsiteY307" fmla="*/ 3184712 h 3635394"/>
              <a:gd name="connsiteX308" fmla="*/ 1787359 w 3446696"/>
              <a:gd name="connsiteY308" fmla="*/ 3162899 h 3635394"/>
              <a:gd name="connsiteX309" fmla="*/ 1810143 w 3446696"/>
              <a:gd name="connsiteY309" fmla="*/ 3154834 h 3635394"/>
              <a:gd name="connsiteX310" fmla="*/ 2081206 w 3446696"/>
              <a:gd name="connsiteY310" fmla="*/ 3140622 h 3635394"/>
              <a:gd name="connsiteX311" fmla="*/ 2108484 w 3446696"/>
              <a:gd name="connsiteY311" fmla="*/ 3149502 h 3635394"/>
              <a:gd name="connsiteX312" fmla="*/ 2117319 w 3446696"/>
              <a:gd name="connsiteY312" fmla="*/ 3166865 h 3635394"/>
              <a:gd name="connsiteX313" fmla="*/ 2111679 w 3446696"/>
              <a:gd name="connsiteY313" fmla="*/ 3190375 h 3635394"/>
              <a:gd name="connsiteX314" fmla="*/ 2091077 w 3446696"/>
              <a:gd name="connsiteY314" fmla="*/ 3203001 h 3635394"/>
              <a:gd name="connsiteX315" fmla="*/ 2063799 w 3446696"/>
              <a:gd name="connsiteY315" fmla="*/ 3194121 h 3635394"/>
              <a:gd name="connsiteX316" fmla="*/ 2054963 w 3446696"/>
              <a:gd name="connsiteY316" fmla="*/ 3176758 h 3635394"/>
              <a:gd name="connsiteX317" fmla="*/ 2060604 w 3446696"/>
              <a:gd name="connsiteY317" fmla="*/ 3153247 h 3635394"/>
              <a:gd name="connsiteX318" fmla="*/ 2081206 w 3446696"/>
              <a:gd name="connsiteY318" fmla="*/ 3140622 h 3635394"/>
              <a:gd name="connsiteX319" fmla="*/ 1675139 w 3446696"/>
              <a:gd name="connsiteY319" fmla="*/ 3139697 h 3635394"/>
              <a:gd name="connsiteX320" fmla="*/ 1693031 w 3446696"/>
              <a:gd name="connsiteY320" fmla="*/ 3148797 h 3635394"/>
              <a:gd name="connsiteX321" fmla="*/ 1702175 w 3446696"/>
              <a:gd name="connsiteY321" fmla="*/ 3176890 h 3635394"/>
              <a:gd name="connsiteX322" fmla="*/ 1664981 w 3446696"/>
              <a:gd name="connsiteY322" fmla="*/ 3203926 h 3635394"/>
              <a:gd name="connsiteX323" fmla="*/ 1647090 w 3446696"/>
              <a:gd name="connsiteY323" fmla="*/ 3194826 h 3635394"/>
              <a:gd name="connsiteX324" fmla="*/ 1637945 w 3446696"/>
              <a:gd name="connsiteY324" fmla="*/ 3166732 h 3635394"/>
              <a:gd name="connsiteX325" fmla="*/ 1675139 w 3446696"/>
              <a:gd name="connsiteY325" fmla="*/ 3139697 h 3635394"/>
              <a:gd name="connsiteX326" fmla="*/ 2932973 w 3446696"/>
              <a:gd name="connsiteY326" fmla="*/ 3118062 h 3635394"/>
              <a:gd name="connsiteX327" fmla="*/ 2959331 w 3446696"/>
              <a:gd name="connsiteY327" fmla="*/ 3129803 h 3635394"/>
              <a:gd name="connsiteX328" fmla="*/ 2962196 w 3446696"/>
              <a:gd name="connsiteY328" fmla="*/ 3132976 h 3635394"/>
              <a:gd name="connsiteX329" fmla="*/ 2970943 w 3446696"/>
              <a:gd name="connsiteY329" fmla="*/ 3162546 h 3635394"/>
              <a:gd name="connsiteX330" fmla="*/ 2956224 w 3446696"/>
              <a:gd name="connsiteY330" fmla="*/ 3189648 h 3635394"/>
              <a:gd name="connsiteX331" fmla="*/ 2902417 w 3446696"/>
              <a:gd name="connsiteY331" fmla="*/ 3186872 h 3635394"/>
              <a:gd name="connsiteX332" fmla="*/ 2899552 w 3446696"/>
              <a:gd name="connsiteY332" fmla="*/ 3183699 h 3635394"/>
              <a:gd name="connsiteX333" fmla="*/ 2890805 w 3446696"/>
              <a:gd name="connsiteY333" fmla="*/ 3154129 h 3635394"/>
              <a:gd name="connsiteX334" fmla="*/ 2905524 w 3446696"/>
              <a:gd name="connsiteY334" fmla="*/ 3127027 h 3635394"/>
              <a:gd name="connsiteX335" fmla="*/ 2932973 w 3446696"/>
              <a:gd name="connsiteY335" fmla="*/ 3118062 h 3635394"/>
              <a:gd name="connsiteX336" fmla="*/ 820700 w 3446696"/>
              <a:gd name="connsiteY336" fmla="*/ 3114490 h 3635394"/>
              <a:gd name="connsiteX337" fmla="*/ 853046 w 3446696"/>
              <a:gd name="connsiteY337" fmla="*/ 3124075 h 3635394"/>
              <a:gd name="connsiteX338" fmla="*/ 856528 w 3446696"/>
              <a:gd name="connsiteY338" fmla="*/ 3127204 h 3635394"/>
              <a:gd name="connsiteX339" fmla="*/ 859568 w 3446696"/>
              <a:gd name="connsiteY339" fmla="*/ 3186079 h 3635394"/>
              <a:gd name="connsiteX340" fmla="*/ 797564 w 3446696"/>
              <a:gd name="connsiteY340" fmla="*/ 3192601 h 3635394"/>
              <a:gd name="connsiteX341" fmla="*/ 794083 w 3446696"/>
              <a:gd name="connsiteY341" fmla="*/ 3189472 h 3635394"/>
              <a:gd name="connsiteX342" fmla="*/ 791042 w 3446696"/>
              <a:gd name="connsiteY342" fmla="*/ 3130597 h 3635394"/>
              <a:gd name="connsiteX343" fmla="*/ 820700 w 3446696"/>
              <a:gd name="connsiteY343" fmla="*/ 3114490 h 3635394"/>
              <a:gd name="connsiteX344" fmla="*/ 2214138 w 3446696"/>
              <a:gd name="connsiteY344" fmla="*/ 3112353 h 3635394"/>
              <a:gd name="connsiteX345" fmla="*/ 2244655 w 3446696"/>
              <a:gd name="connsiteY345" fmla="*/ 3120550 h 3635394"/>
              <a:gd name="connsiteX346" fmla="*/ 2252808 w 3446696"/>
              <a:gd name="connsiteY346" fmla="*/ 3134696 h 3635394"/>
              <a:gd name="connsiteX347" fmla="*/ 2249657 w 3446696"/>
              <a:gd name="connsiteY347" fmla="*/ 3158647 h 3635394"/>
              <a:gd name="connsiteX348" fmla="*/ 2230487 w 3446696"/>
              <a:gd name="connsiteY348" fmla="*/ 3173366 h 3635394"/>
              <a:gd name="connsiteX349" fmla="*/ 2199970 w 3446696"/>
              <a:gd name="connsiteY349" fmla="*/ 3165169 h 3635394"/>
              <a:gd name="connsiteX350" fmla="*/ 2191817 w 3446696"/>
              <a:gd name="connsiteY350" fmla="*/ 3151023 h 3635394"/>
              <a:gd name="connsiteX351" fmla="*/ 2214138 w 3446696"/>
              <a:gd name="connsiteY351" fmla="*/ 3112353 h 3635394"/>
              <a:gd name="connsiteX352" fmla="*/ 3176456 w 3446696"/>
              <a:gd name="connsiteY352" fmla="*/ 3112231 h 3635394"/>
              <a:gd name="connsiteX353" fmla="*/ 3207876 w 3446696"/>
              <a:gd name="connsiteY353" fmla="*/ 3125220 h 3635394"/>
              <a:gd name="connsiteX354" fmla="*/ 3207876 w 3446696"/>
              <a:gd name="connsiteY354" fmla="*/ 3188061 h 3635394"/>
              <a:gd name="connsiteX355" fmla="*/ 3145035 w 3446696"/>
              <a:gd name="connsiteY355" fmla="*/ 3188061 h 3635394"/>
              <a:gd name="connsiteX356" fmla="*/ 3145035 w 3446696"/>
              <a:gd name="connsiteY356" fmla="*/ 3125220 h 3635394"/>
              <a:gd name="connsiteX357" fmla="*/ 3176456 w 3446696"/>
              <a:gd name="connsiteY357" fmla="*/ 3112231 h 3635394"/>
              <a:gd name="connsiteX358" fmla="*/ 1542494 w 3446696"/>
              <a:gd name="connsiteY358" fmla="*/ 3110789 h 3635394"/>
              <a:gd name="connsiteX359" fmla="*/ 1557367 w 3446696"/>
              <a:gd name="connsiteY359" fmla="*/ 3119360 h 3635394"/>
              <a:gd name="connsiteX360" fmla="*/ 1557367 w 3446696"/>
              <a:gd name="connsiteY360" fmla="*/ 3119338 h 3635394"/>
              <a:gd name="connsiteX361" fmla="*/ 1565982 w 3446696"/>
              <a:gd name="connsiteY361" fmla="*/ 3151463 h 3635394"/>
              <a:gd name="connsiteX362" fmla="*/ 1550492 w 3446696"/>
              <a:gd name="connsiteY362" fmla="*/ 3171647 h 3635394"/>
              <a:gd name="connsiteX363" fmla="*/ 1525285 w 3446696"/>
              <a:gd name="connsiteY363" fmla="*/ 3174974 h 3635394"/>
              <a:gd name="connsiteX364" fmla="*/ 1510412 w 3446696"/>
              <a:gd name="connsiteY364" fmla="*/ 3166403 h 3635394"/>
              <a:gd name="connsiteX365" fmla="*/ 1501797 w 3446696"/>
              <a:gd name="connsiteY365" fmla="*/ 3134277 h 3635394"/>
              <a:gd name="connsiteX366" fmla="*/ 1542494 w 3446696"/>
              <a:gd name="connsiteY366" fmla="*/ 3110789 h 3635394"/>
              <a:gd name="connsiteX367" fmla="*/ 579724 w 3446696"/>
              <a:gd name="connsiteY367" fmla="*/ 3106530 h 3635394"/>
              <a:gd name="connsiteX368" fmla="*/ 615166 w 3446696"/>
              <a:gd name="connsiteY368" fmla="*/ 3121188 h 3635394"/>
              <a:gd name="connsiteX369" fmla="*/ 615166 w 3446696"/>
              <a:gd name="connsiteY369" fmla="*/ 3192072 h 3635394"/>
              <a:gd name="connsiteX370" fmla="*/ 544282 w 3446696"/>
              <a:gd name="connsiteY370" fmla="*/ 3192072 h 3635394"/>
              <a:gd name="connsiteX371" fmla="*/ 544282 w 3446696"/>
              <a:gd name="connsiteY371" fmla="*/ 3121188 h 3635394"/>
              <a:gd name="connsiteX372" fmla="*/ 579724 w 3446696"/>
              <a:gd name="connsiteY372" fmla="*/ 3106530 h 3635394"/>
              <a:gd name="connsiteX373" fmla="*/ 2697307 w 3446696"/>
              <a:gd name="connsiteY373" fmla="*/ 3078404 h 3635394"/>
              <a:gd name="connsiteX374" fmla="*/ 2718873 w 3446696"/>
              <a:gd name="connsiteY374" fmla="*/ 3088622 h 3635394"/>
              <a:gd name="connsiteX375" fmla="*/ 2718873 w 3446696"/>
              <a:gd name="connsiteY375" fmla="*/ 3088600 h 3635394"/>
              <a:gd name="connsiteX376" fmla="*/ 2723610 w 3446696"/>
              <a:gd name="connsiteY376" fmla="*/ 3094461 h 3635394"/>
              <a:gd name="connsiteX377" fmla="*/ 2728612 w 3446696"/>
              <a:gd name="connsiteY377" fmla="*/ 3121431 h 3635394"/>
              <a:gd name="connsiteX378" fmla="*/ 2713078 w 3446696"/>
              <a:gd name="connsiteY378" fmla="*/ 3144038 h 3635394"/>
              <a:gd name="connsiteX379" fmla="*/ 2668260 w 3446696"/>
              <a:gd name="connsiteY379" fmla="*/ 3139367 h 3635394"/>
              <a:gd name="connsiteX380" fmla="*/ 2663523 w 3446696"/>
              <a:gd name="connsiteY380" fmla="*/ 3133506 h 3635394"/>
              <a:gd name="connsiteX381" fmla="*/ 2674055 w 3446696"/>
              <a:gd name="connsiteY381" fmla="*/ 3083951 h 3635394"/>
              <a:gd name="connsiteX382" fmla="*/ 2697307 w 3446696"/>
              <a:gd name="connsiteY382" fmla="*/ 3078404 h 3635394"/>
              <a:gd name="connsiteX383" fmla="*/ 1054675 w 3446696"/>
              <a:gd name="connsiteY383" fmla="*/ 3076509 h 3635394"/>
              <a:gd name="connsiteX384" fmla="*/ 1083501 w 3446696"/>
              <a:gd name="connsiteY384" fmla="*/ 3081836 h 3635394"/>
              <a:gd name="connsiteX385" fmla="*/ 1089759 w 3446696"/>
              <a:gd name="connsiteY385" fmla="*/ 3086903 h 3635394"/>
              <a:gd name="connsiteX386" fmla="*/ 1094760 w 3446696"/>
              <a:gd name="connsiteY386" fmla="*/ 3134828 h 3635394"/>
              <a:gd name="connsiteX387" fmla="*/ 1070589 w 3446696"/>
              <a:gd name="connsiteY387" fmla="*/ 3151441 h 3635394"/>
              <a:gd name="connsiteX388" fmla="*/ 1041768 w 3446696"/>
              <a:gd name="connsiteY388" fmla="*/ 3146087 h 3635394"/>
              <a:gd name="connsiteX389" fmla="*/ 1035511 w 3446696"/>
              <a:gd name="connsiteY389" fmla="*/ 3141019 h 3635394"/>
              <a:gd name="connsiteX390" fmla="*/ 1030509 w 3446696"/>
              <a:gd name="connsiteY390" fmla="*/ 3093095 h 3635394"/>
              <a:gd name="connsiteX391" fmla="*/ 1054675 w 3446696"/>
              <a:gd name="connsiteY391" fmla="*/ 3076509 h 3635394"/>
              <a:gd name="connsiteX392" fmla="*/ 2361281 w 3446696"/>
              <a:gd name="connsiteY392" fmla="*/ 3068975 h 3635394"/>
              <a:gd name="connsiteX393" fmla="*/ 2377058 w 3446696"/>
              <a:gd name="connsiteY393" fmla="*/ 3077539 h 3635394"/>
              <a:gd name="connsiteX394" fmla="*/ 2377036 w 3446696"/>
              <a:gd name="connsiteY394" fmla="*/ 3077539 h 3635394"/>
              <a:gd name="connsiteX395" fmla="*/ 2384175 w 3446696"/>
              <a:gd name="connsiteY395" fmla="*/ 3088534 h 3635394"/>
              <a:gd name="connsiteX396" fmla="*/ 2366018 w 3446696"/>
              <a:gd name="connsiteY396" fmla="*/ 3129319 h 3635394"/>
              <a:gd name="connsiteX397" fmla="*/ 2332350 w 3446696"/>
              <a:gd name="connsiteY397" fmla="*/ 3122158 h 3635394"/>
              <a:gd name="connsiteX398" fmla="*/ 2325211 w 3446696"/>
              <a:gd name="connsiteY398" fmla="*/ 3111163 h 3635394"/>
              <a:gd name="connsiteX399" fmla="*/ 2325850 w 3446696"/>
              <a:gd name="connsiteY399" fmla="*/ 3087013 h 3635394"/>
              <a:gd name="connsiteX400" fmla="*/ 2343389 w 3446696"/>
              <a:gd name="connsiteY400" fmla="*/ 3070377 h 3635394"/>
              <a:gd name="connsiteX401" fmla="*/ 2361281 w 3446696"/>
              <a:gd name="connsiteY401" fmla="*/ 3068975 h 3635394"/>
              <a:gd name="connsiteX402" fmla="*/ 1413550 w 3446696"/>
              <a:gd name="connsiteY402" fmla="*/ 3068417 h 3635394"/>
              <a:gd name="connsiteX403" fmla="*/ 1425295 w 3446696"/>
              <a:gd name="connsiteY403" fmla="*/ 3076019 h 3635394"/>
              <a:gd name="connsiteX404" fmla="*/ 1432918 w 3446696"/>
              <a:gd name="connsiteY404" fmla="*/ 3111913 h 3635394"/>
              <a:gd name="connsiteX405" fmla="*/ 1389423 w 3446696"/>
              <a:gd name="connsiteY405" fmla="*/ 3131280 h 3635394"/>
              <a:gd name="connsiteX406" fmla="*/ 1377679 w 3446696"/>
              <a:gd name="connsiteY406" fmla="*/ 3123679 h 3635394"/>
              <a:gd name="connsiteX407" fmla="*/ 1370055 w 3446696"/>
              <a:gd name="connsiteY407" fmla="*/ 3087785 h 3635394"/>
              <a:gd name="connsiteX408" fmla="*/ 1413550 w 3446696"/>
              <a:gd name="connsiteY408" fmla="*/ 3068417 h 3635394"/>
              <a:gd name="connsiteX409" fmla="*/ 2486834 w 3446696"/>
              <a:gd name="connsiteY409" fmla="*/ 3012017 h 3635394"/>
              <a:gd name="connsiteX410" fmla="*/ 2504217 w 3446696"/>
              <a:gd name="connsiteY410" fmla="*/ 3020889 h 3635394"/>
              <a:gd name="connsiteX411" fmla="*/ 2504194 w 3446696"/>
              <a:gd name="connsiteY411" fmla="*/ 3020889 h 3635394"/>
              <a:gd name="connsiteX412" fmla="*/ 2510011 w 3446696"/>
              <a:gd name="connsiteY412" fmla="*/ 3028887 h 3635394"/>
              <a:gd name="connsiteX413" fmla="*/ 2496218 w 3446696"/>
              <a:gd name="connsiteY413" fmla="*/ 3071347 h 3635394"/>
              <a:gd name="connsiteX414" fmla="*/ 2459553 w 3446696"/>
              <a:gd name="connsiteY414" fmla="*/ 3065552 h 3635394"/>
              <a:gd name="connsiteX415" fmla="*/ 2453758 w 3446696"/>
              <a:gd name="connsiteY415" fmla="*/ 3057554 h 3635394"/>
              <a:gd name="connsiteX416" fmla="*/ 2451863 w 3446696"/>
              <a:gd name="connsiteY416" fmla="*/ 3033470 h 3635394"/>
              <a:gd name="connsiteX417" fmla="*/ 2467552 w 3446696"/>
              <a:gd name="connsiteY417" fmla="*/ 3015094 h 3635394"/>
              <a:gd name="connsiteX418" fmla="*/ 2486834 w 3446696"/>
              <a:gd name="connsiteY418" fmla="*/ 3012017 h 3635394"/>
              <a:gd name="connsiteX419" fmla="*/ 1263878 w 3446696"/>
              <a:gd name="connsiteY419" fmla="*/ 3011078 h 3635394"/>
              <a:gd name="connsiteX420" fmla="*/ 1289675 w 3446696"/>
              <a:gd name="connsiteY420" fmla="*/ 3013089 h 3635394"/>
              <a:gd name="connsiteX421" fmla="*/ 1298246 w 3446696"/>
              <a:gd name="connsiteY421" fmla="*/ 3019303 h 3635394"/>
              <a:gd name="connsiteX422" fmla="*/ 1304460 w 3446696"/>
              <a:gd name="connsiteY422" fmla="*/ 3058567 h 3635394"/>
              <a:gd name="connsiteX423" fmla="*/ 1284783 w 3446696"/>
              <a:gd name="connsiteY423" fmla="*/ 3075379 h 3635394"/>
              <a:gd name="connsiteX424" fmla="*/ 1258981 w 3446696"/>
              <a:gd name="connsiteY424" fmla="*/ 3073352 h 3635394"/>
              <a:gd name="connsiteX425" fmla="*/ 1250410 w 3446696"/>
              <a:gd name="connsiteY425" fmla="*/ 3067138 h 3635394"/>
              <a:gd name="connsiteX426" fmla="*/ 1244196 w 3446696"/>
              <a:gd name="connsiteY426" fmla="*/ 3027874 h 3635394"/>
              <a:gd name="connsiteX427" fmla="*/ 1263878 w 3446696"/>
              <a:gd name="connsiteY427" fmla="*/ 3011078 h 3635394"/>
              <a:gd name="connsiteX428" fmla="*/ 3060997 w 3446696"/>
              <a:gd name="connsiteY428" fmla="*/ 3000910 h 3635394"/>
              <a:gd name="connsiteX429" fmla="*/ 3089487 w 3446696"/>
              <a:gd name="connsiteY429" fmla="*/ 3012693 h 3635394"/>
              <a:gd name="connsiteX430" fmla="*/ 3089487 w 3446696"/>
              <a:gd name="connsiteY430" fmla="*/ 3069673 h 3635394"/>
              <a:gd name="connsiteX431" fmla="*/ 3032507 w 3446696"/>
              <a:gd name="connsiteY431" fmla="*/ 3069673 h 3635394"/>
              <a:gd name="connsiteX432" fmla="*/ 3032507 w 3446696"/>
              <a:gd name="connsiteY432" fmla="*/ 3012693 h 3635394"/>
              <a:gd name="connsiteX433" fmla="*/ 3060997 w 3446696"/>
              <a:gd name="connsiteY433" fmla="*/ 3000910 h 3635394"/>
              <a:gd name="connsiteX434" fmla="*/ 695183 w 3446696"/>
              <a:gd name="connsiteY434" fmla="*/ 2995710 h 3635394"/>
              <a:gd name="connsiteX435" fmla="*/ 727342 w 3446696"/>
              <a:gd name="connsiteY435" fmla="*/ 3009013 h 3635394"/>
              <a:gd name="connsiteX436" fmla="*/ 727342 w 3446696"/>
              <a:gd name="connsiteY436" fmla="*/ 3073331 h 3635394"/>
              <a:gd name="connsiteX437" fmla="*/ 663024 w 3446696"/>
              <a:gd name="connsiteY437" fmla="*/ 3073331 h 3635394"/>
              <a:gd name="connsiteX438" fmla="*/ 663024 w 3446696"/>
              <a:gd name="connsiteY438" fmla="*/ 3009013 h 3635394"/>
              <a:gd name="connsiteX439" fmla="*/ 695183 w 3446696"/>
              <a:gd name="connsiteY439" fmla="*/ 2995710 h 3635394"/>
              <a:gd name="connsiteX440" fmla="*/ 2822237 w 3446696"/>
              <a:gd name="connsiteY440" fmla="*/ 2986058 h 3635394"/>
              <a:gd name="connsiteX441" fmla="*/ 2845679 w 3446696"/>
              <a:gd name="connsiteY441" fmla="*/ 2996497 h 3635394"/>
              <a:gd name="connsiteX442" fmla="*/ 2845657 w 3446696"/>
              <a:gd name="connsiteY442" fmla="*/ 2996497 h 3635394"/>
              <a:gd name="connsiteX443" fmla="*/ 2848191 w 3446696"/>
              <a:gd name="connsiteY443" fmla="*/ 2999317 h 3635394"/>
              <a:gd name="connsiteX444" fmla="*/ 2842903 w 3446696"/>
              <a:gd name="connsiteY444" fmla="*/ 3049709 h 3635394"/>
              <a:gd name="connsiteX445" fmla="*/ 2795045 w 3446696"/>
              <a:gd name="connsiteY445" fmla="*/ 3047241 h 3635394"/>
              <a:gd name="connsiteX446" fmla="*/ 2792511 w 3446696"/>
              <a:gd name="connsiteY446" fmla="*/ 3044421 h 3635394"/>
              <a:gd name="connsiteX447" fmla="*/ 2784733 w 3446696"/>
              <a:gd name="connsiteY447" fmla="*/ 3018134 h 3635394"/>
              <a:gd name="connsiteX448" fmla="*/ 2797821 w 3446696"/>
              <a:gd name="connsiteY448" fmla="*/ 2994029 h 3635394"/>
              <a:gd name="connsiteX449" fmla="*/ 2822237 w 3446696"/>
              <a:gd name="connsiteY449" fmla="*/ 2986058 h 3635394"/>
              <a:gd name="connsiteX450" fmla="*/ 931752 w 3446696"/>
              <a:gd name="connsiteY450" fmla="*/ 2982858 h 3635394"/>
              <a:gd name="connsiteX451" fmla="*/ 960528 w 3446696"/>
              <a:gd name="connsiteY451" fmla="*/ 2991385 h 3635394"/>
              <a:gd name="connsiteX452" fmla="*/ 963613 w 3446696"/>
              <a:gd name="connsiteY452" fmla="*/ 2994162 h 3635394"/>
              <a:gd name="connsiteX453" fmla="*/ 966323 w 3446696"/>
              <a:gd name="connsiteY453" fmla="*/ 3046537 h 3635394"/>
              <a:gd name="connsiteX454" fmla="*/ 939948 w 3446696"/>
              <a:gd name="connsiteY454" fmla="*/ 3060859 h 3635394"/>
              <a:gd name="connsiteX455" fmla="*/ 911172 w 3446696"/>
              <a:gd name="connsiteY455" fmla="*/ 3052332 h 3635394"/>
              <a:gd name="connsiteX456" fmla="*/ 908087 w 3446696"/>
              <a:gd name="connsiteY456" fmla="*/ 3049555 h 3635394"/>
              <a:gd name="connsiteX457" fmla="*/ 905377 w 3446696"/>
              <a:gd name="connsiteY457" fmla="*/ 2997180 h 3635394"/>
              <a:gd name="connsiteX458" fmla="*/ 931752 w 3446696"/>
              <a:gd name="connsiteY458" fmla="*/ 2982858 h 3635394"/>
              <a:gd name="connsiteX459" fmla="*/ 3300765 w 3446696"/>
              <a:gd name="connsiteY459" fmla="*/ 2972788 h 3635394"/>
              <a:gd name="connsiteX460" fmla="*/ 3331048 w 3446696"/>
              <a:gd name="connsiteY460" fmla="*/ 2981734 h 3635394"/>
              <a:gd name="connsiteX461" fmla="*/ 3334286 w 3446696"/>
              <a:gd name="connsiteY461" fmla="*/ 2984665 h 3635394"/>
              <a:gd name="connsiteX462" fmla="*/ 3337129 w 3446696"/>
              <a:gd name="connsiteY462" fmla="*/ 3039772 h 3635394"/>
              <a:gd name="connsiteX463" fmla="*/ 3309366 w 3446696"/>
              <a:gd name="connsiteY463" fmla="*/ 3054843 h 3635394"/>
              <a:gd name="connsiteX464" fmla="*/ 3279091 w 3446696"/>
              <a:gd name="connsiteY464" fmla="*/ 3045875 h 3635394"/>
              <a:gd name="connsiteX465" fmla="*/ 3275852 w 3446696"/>
              <a:gd name="connsiteY465" fmla="*/ 3042945 h 3635394"/>
              <a:gd name="connsiteX466" fmla="*/ 3273010 w 3446696"/>
              <a:gd name="connsiteY466" fmla="*/ 2987838 h 3635394"/>
              <a:gd name="connsiteX467" fmla="*/ 3300765 w 3446696"/>
              <a:gd name="connsiteY467" fmla="*/ 2972788 h 3635394"/>
              <a:gd name="connsiteX468" fmla="*/ 453633 w 3446696"/>
              <a:gd name="connsiteY468" fmla="*/ 2965252 h 3635394"/>
              <a:gd name="connsiteX469" fmla="*/ 485429 w 3446696"/>
              <a:gd name="connsiteY469" fmla="*/ 2979421 h 3635394"/>
              <a:gd name="connsiteX470" fmla="*/ 485429 w 3446696"/>
              <a:gd name="connsiteY470" fmla="*/ 2979399 h 3635394"/>
              <a:gd name="connsiteX471" fmla="*/ 488866 w 3446696"/>
              <a:gd name="connsiteY471" fmla="*/ 2983233 h 3635394"/>
              <a:gd name="connsiteX472" fmla="*/ 499420 w 3446696"/>
              <a:gd name="connsiteY472" fmla="*/ 3018906 h 3635394"/>
              <a:gd name="connsiteX473" fmla="*/ 481683 w 3446696"/>
              <a:gd name="connsiteY473" fmla="*/ 3051604 h 3635394"/>
              <a:gd name="connsiteX474" fmla="*/ 416770 w 3446696"/>
              <a:gd name="connsiteY474" fmla="*/ 3048255 h 3635394"/>
              <a:gd name="connsiteX475" fmla="*/ 413333 w 3446696"/>
              <a:gd name="connsiteY475" fmla="*/ 3044422 h 3635394"/>
              <a:gd name="connsiteX476" fmla="*/ 420516 w 3446696"/>
              <a:gd name="connsiteY476" fmla="*/ 2976072 h 3635394"/>
              <a:gd name="connsiteX477" fmla="*/ 453633 w 3446696"/>
              <a:gd name="connsiteY477" fmla="*/ 2965252 h 3635394"/>
              <a:gd name="connsiteX478" fmla="*/ 2605704 w 3446696"/>
              <a:gd name="connsiteY478" fmla="*/ 2942252 h 3635394"/>
              <a:gd name="connsiteX479" fmla="*/ 2624722 w 3446696"/>
              <a:gd name="connsiteY479" fmla="*/ 2951261 h 3635394"/>
              <a:gd name="connsiteX480" fmla="*/ 2628886 w 3446696"/>
              <a:gd name="connsiteY480" fmla="*/ 2956417 h 3635394"/>
              <a:gd name="connsiteX481" fmla="*/ 2619610 w 3446696"/>
              <a:gd name="connsiteY481" fmla="*/ 3000089 h 3635394"/>
              <a:gd name="connsiteX482" fmla="*/ 2580103 w 3446696"/>
              <a:gd name="connsiteY482" fmla="*/ 2995968 h 3635394"/>
              <a:gd name="connsiteX483" fmla="*/ 2575938 w 3446696"/>
              <a:gd name="connsiteY483" fmla="*/ 2990812 h 3635394"/>
              <a:gd name="connsiteX484" fmla="*/ 2585215 w 3446696"/>
              <a:gd name="connsiteY484" fmla="*/ 2947141 h 3635394"/>
              <a:gd name="connsiteX485" fmla="*/ 2605704 w 3446696"/>
              <a:gd name="connsiteY485" fmla="*/ 2942252 h 3635394"/>
              <a:gd name="connsiteX486" fmla="*/ 1146763 w 3446696"/>
              <a:gd name="connsiteY486" fmla="*/ 2940599 h 3635394"/>
              <a:gd name="connsiteX487" fmla="*/ 1172188 w 3446696"/>
              <a:gd name="connsiteY487" fmla="*/ 2945290 h 3635394"/>
              <a:gd name="connsiteX488" fmla="*/ 1177697 w 3446696"/>
              <a:gd name="connsiteY488" fmla="*/ 2949763 h 3635394"/>
              <a:gd name="connsiteX489" fmla="*/ 1182103 w 3446696"/>
              <a:gd name="connsiteY489" fmla="*/ 2992024 h 3635394"/>
              <a:gd name="connsiteX490" fmla="*/ 1160796 w 3446696"/>
              <a:gd name="connsiteY490" fmla="*/ 3006677 h 3635394"/>
              <a:gd name="connsiteX491" fmla="*/ 1135369 w 3446696"/>
              <a:gd name="connsiteY491" fmla="*/ 3001962 h 3635394"/>
              <a:gd name="connsiteX492" fmla="*/ 1129861 w 3446696"/>
              <a:gd name="connsiteY492" fmla="*/ 2997489 h 3635394"/>
              <a:gd name="connsiteX493" fmla="*/ 1125454 w 3446696"/>
              <a:gd name="connsiteY493" fmla="*/ 2955227 h 3635394"/>
              <a:gd name="connsiteX494" fmla="*/ 1146763 w 3446696"/>
              <a:gd name="connsiteY494" fmla="*/ 2940599 h 3635394"/>
              <a:gd name="connsiteX495" fmla="*/ 2936824 w 3446696"/>
              <a:gd name="connsiteY495" fmla="*/ 2881182 h 3635394"/>
              <a:gd name="connsiteX496" fmla="*/ 2962152 w 3446696"/>
              <a:gd name="connsiteY496" fmla="*/ 2891659 h 3635394"/>
              <a:gd name="connsiteX497" fmla="*/ 2962152 w 3446696"/>
              <a:gd name="connsiteY497" fmla="*/ 2942316 h 3635394"/>
              <a:gd name="connsiteX498" fmla="*/ 2911495 w 3446696"/>
              <a:gd name="connsiteY498" fmla="*/ 2942316 h 3635394"/>
              <a:gd name="connsiteX499" fmla="*/ 2911495 w 3446696"/>
              <a:gd name="connsiteY499" fmla="*/ 2891659 h 3635394"/>
              <a:gd name="connsiteX500" fmla="*/ 2936824 w 3446696"/>
              <a:gd name="connsiteY500" fmla="*/ 2881182 h 3635394"/>
              <a:gd name="connsiteX501" fmla="*/ 819368 w 3446696"/>
              <a:gd name="connsiteY501" fmla="*/ 2876544 h 3635394"/>
              <a:gd name="connsiteX502" fmla="*/ 847979 w 3446696"/>
              <a:gd name="connsiteY502" fmla="*/ 2888376 h 3635394"/>
              <a:gd name="connsiteX503" fmla="*/ 847979 w 3446696"/>
              <a:gd name="connsiteY503" fmla="*/ 2945599 h 3635394"/>
              <a:gd name="connsiteX504" fmla="*/ 790756 w 3446696"/>
              <a:gd name="connsiteY504" fmla="*/ 2945599 h 3635394"/>
              <a:gd name="connsiteX505" fmla="*/ 790756 w 3446696"/>
              <a:gd name="connsiteY505" fmla="*/ 2888376 h 3635394"/>
              <a:gd name="connsiteX506" fmla="*/ 819368 w 3446696"/>
              <a:gd name="connsiteY506" fmla="*/ 2876544 h 3635394"/>
              <a:gd name="connsiteX507" fmla="*/ 3174247 w 3446696"/>
              <a:gd name="connsiteY507" fmla="*/ 2873877 h 3635394"/>
              <a:gd name="connsiteX508" fmla="*/ 3201685 w 3446696"/>
              <a:gd name="connsiteY508" fmla="*/ 2881986 h 3635394"/>
              <a:gd name="connsiteX509" fmla="*/ 3204637 w 3446696"/>
              <a:gd name="connsiteY509" fmla="*/ 2884630 h 3635394"/>
              <a:gd name="connsiteX510" fmla="*/ 3207215 w 3446696"/>
              <a:gd name="connsiteY510" fmla="*/ 2934581 h 3635394"/>
              <a:gd name="connsiteX511" fmla="*/ 3154619 w 3446696"/>
              <a:gd name="connsiteY511" fmla="*/ 2940112 h 3635394"/>
              <a:gd name="connsiteX512" fmla="*/ 3151667 w 3446696"/>
              <a:gd name="connsiteY512" fmla="*/ 2937468 h 3635394"/>
              <a:gd name="connsiteX513" fmla="*/ 3149089 w 3446696"/>
              <a:gd name="connsiteY513" fmla="*/ 2887516 h 3635394"/>
              <a:gd name="connsiteX514" fmla="*/ 3174247 w 3446696"/>
              <a:gd name="connsiteY514" fmla="*/ 2873877 h 3635394"/>
              <a:gd name="connsiteX515" fmla="*/ 580316 w 3446696"/>
              <a:gd name="connsiteY515" fmla="*/ 2866978 h 3635394"/>
              <a:gd name="connsiteX516" fmla="*/ 609150 w 3446696"/>
              <a:gd name="connsiteY516" fmla="*/ 2879827 h 3635394"/>
              <a:gd name="connsiteX517" fmla="*/ 612279 w 3446696"/>
              <a:gd name="connsiteY517" fmla="*/ 2883309 h 3635394"/>
              <a:gd name="connsiteX518" fmla="*/ 621864 w 3446696"/>
              <a:gd name="connsiteY518" fmla="*/ 2915655 h 3635394"/>
              <a:gd name="connsiteX519" fmla="*/ 605757 w 3446696"/>
              <a:gd name="connsiteY519" fmla="*/ 2945312 h 3635394"/>
              <a:gd name="connsiteX520" fmla="*/ 546882 w 3446696"/>
              <a:gd name="connsiteY520" fmla="*/ 2942272 h 3635394"/>
              <a:gd name="connsiteX521" fmla="*/ 543753 w 3446696"/>
              <a:gd name="connsiteY521" fmla="*/ 2938790 h 3635394"/>
              <a:gd name="connsiteX522" fmla="*/ 550275 w 3446696"/>
              <a:gd name="connsiteY522" fmla="*/ 2876786 h 3635394"/>
              <a:gd name="connsiteX523" fmla="*/ 580316 w 3446696"/>
              <a:gd name="connsiteY523" fmla="*/ 2866978 h 3635394"/>
              <a:gd name="connsiteX524" fmla="*/ 2716689 w 3446696"/>
              <a:gd name="connsiteY524" fmla="*/ 2860244 h 3635394"/>
              <a:gd name="connsiteX525" fmla="*/ 2737337 w 3446696"/>
              <a:gd name="connsiteY525" fmla="*/ 2869449 h 3635394"/>
              <a:gd name="connsiteX526" fmla="*/ 2739585 w 3446696"/>
              <a:gd name="connsiteY526" fmla="*/ 2871939 h 3635394"/>
              <a:gd name="connsiteX527" fmla="*/ 2734914 w 3446696"/>
              <a:gd name="connsiteY527" fmla="*/ 2916360 h 3635394"/>
              <a:gd name="connsiteX528" fmla="*/ 2692740 w 3446696"/>
              <a:gd name="connsiteY528" fmla="*/ 2914178 h 3635394"/>
              <a:gd name="connsiteX529" fmla="*/ 2690493 w 3446696"/>
              <a:gd name="connsiteY529" fmla="*/ 2911688 h 3635394"/>
              <a:gd name="connsiteX530" fmla="*/ 2695164 w 3446696"/>
              <a:gd name="connsiteY530" fmla="*/ 2867268 h 3635394"/>
              <a:gd name="connsiteX531" fmla="*/ 2716689 w 3446696"/>
              <a:gd name="connsiteY531" fmla="*/ 2860244 h 3635394"/>
              <a:gd name="connsiteX532" fmla="*/ 1037539 w 3446696"/>
              <a:gd name="connsiteY532" fmla="*/ 2857424 h 3635394"/>
              <a:gd name="connsiteX533" fmla="*/ 1062922 w 3446696"/>
              <a:gd name="connsiteY533" fmla="*/ 2864932 h 3635394"/>
              <a:gd name="connsiteX534" fmla="*/ 1065654 w 3446696"/>
              <a:gd name="connsiteY534" fmla="*/ 2867378 h 3635394"/>
              <a:gd name="connsiteX535" fmla="*/ 1068033 w 3446696"/>
              <a:gd name="connsiteY535" fmla="*/ 2913583 h 3635394"/>
              <a:gd name="connsiteX536" fmla="*/ 1044765 w 3446696"/>
              <a:gd name="connsiteY536" fmla="*/ 2926209 h 3635394"/>
              <a:gd name="connsiteX537" fmla="*/ 1019382 w 3446696"/>
              <a:gd name="connsiteY537" fmla="*/ 2918695 h 3635394"/>
              <a:gd name="connsiteX538" fmla="*/ 1016650 w 3446696"/>
              <a:gd name="connsiteY538" fmla="*/ 2916249 h 3635394"/>
              <a:gd name="connsiteX539" fmla="*/ 1014270 w 3446696"/>
              <a:gd name="connsiteY539" fmla="*/ 2870044 h 3635394"/>
              <a:gd name="connsiteX540" fmla="*/ 1037539 w 3446696"/>
              <a:gd name="connsiteY540" fmla="*/ 2857424 h 3635394"/>
              <a:gd name="connsiteX541" fmla="*/ 3410061 w 3446696"/>
              <a:gd name="connsiteY541" fmla="*/ 2820819 h 3635394"/>
              <a:gd name="connsiteX542" fmla="*/ 3438926 w 3446696"/>
              <a:gd name="connsiteY542" fmla="*/ 2826173 h 3635394"/>
              <a:gd name="connsiteX543" fmla="*/ 3445183 w 3446696"/>
              <a:gd name="connsiteY543" fmla="*/ 2831241 h 3635394"/>
              <a:gd name="connsiteX544" fmla="*/ 3446696 w 3446696"/>
              <a:gd name="connsiteY544" fmla="*/ 2834433 h 3635394"/>
              <a:gd name="connsiteX545" fmla="*/ 3446696 w 3446696"/>
              <a:gd name="connsiteY545" fmla="*/ 2881605 h 3635394"/>
              <a:gd name="connsiteX546" fmla="*/ 3425992 w 3446696"/>
              <a:gd name="connsiteY546" fmla="*/ 2895823 h 3635394"/>
              <a:gd name="connsiteX547" fmla="*/ 3397127 w 3446696"/>
              <a:gd name="connsiteY547" fmla="*/ 2890469 h 3635394"/>
              <a:gd name="connsiteX548" fmla="*/ 3390870 w 3446696"/>
              <a:gd name="connsiteY548" fmla="*/ 2885401 h 3635394"/>
              <a:gd name="connsiteX549" fmla="*/ 3385868 w 3446696"/>
              <a:gd name="connsiteY549" fmla="*/ 2837433 h 3635394"/>
              <a:gd name="connsiteX550" fmla="*/ 3410061 w 3446696"/>
              <a:gd name="connsiteY550" fmla="*/ 2820819 h 3635394"/>
              <a:gd name="connsiteX551" fmla="*/ 343094 w 3446696"/>
              <a:gd name="connsiteY551" fmla="*/ 2811127 h 3635394"/>
              <a:gd name="connsiteX552" fmla="*/ 371689 w 3446696"/>
              <a:gd name="connsiteY552" fmla="*/ 2824675 h 3635394"/>
              <a:gd name="connsiteX553" fmla="*/ 371689 w 3446696"/>
              <a:gd name="connsiteY553" fmla="*/ 2824697 h 3635394"/>
              <a:gd name="connsiteX554" fmla="*/ 377968 w 3446696"/>
              <a:gd name="connsiteY554" fmla="*/ 2832453 h 3635394"/>
              <a:gd name="connsiteX555" fmla="*/ 384601 w 3446696"/>
              <a:gd name="connsiteY555" fmla="*/ 2868193 h 3635394"/>
              <a:gd name="connsiteX556" fmla="*/ 364021 w 3446696"/>
              <a:gd name="connsiteY556" fmla="*/ 2898137 h 3635394"/>
              <a:gd name="connsiteX557" fmla="*/ 304617 w 3446696"/>
              <a:gd name="connsiteY557" fmla="*/ 2891923 h 3635394"/>
              <a:gd name="connsiteX558" fmla="*/ 298337 w 3446696"/>
              <a:gd name="connsiteY558" fmla="*/ 2884167 h 3635394"/>
              <a:gd name="connsiteX559" fmla="*/ 291705 w 3446696"/>
              <a:gd name="connsiteY559" fmla="*/ 2848428 h 3635394"/>
              <a:gd name="connsiteX560" fmla="*/ 312285 w 3446696"/>
              <a:gd name="connsiteY560" fmla="*/ 2818484 h 3635394"/>
              <a:gd name="connsiteX561" fmla="*/ 343094 w 3446696"/>
              <a:gd name="connsiteY561" fmla="*/ 2811127 h 3635394"/>
              <a:gd name="connsiteX562" fmla="*/ 3038202 w 3446696"/>
              <a:gd name="connsiteY562" fmla="*/ 2767499 h 3635394"/>
              <a:gd name="connsiteX563" fmla="*/ 3062605 w 3446696"/>
              <a:gd name="connsiteY563" fmla="*/ 2774702 h 3635394"/>
              <a:gd name="connsiteX564" fmla="*/ 3065227 w 3446696"/>
              <a:gd name="connsiteY564" fmla="*/ 2777060 h 3635394"/>
              <a:gd name="connsiteX565" fmla="*/ 3067519 w 3446696"/>
              <a:gd name="connsiteY565" fmla="*/ 2821458 h 3635394"/>
              <a:gd name="connsiteX566" fmla="*/ 3045154 w 3446696"/>
              <a:gd name="connsiteY566" fmla="*/ 2833599 h 3635394"/>
              <a:gd name="connsiteX567" fmla="*/ 3020762 w 3446696"/>
              <a:gd name="connsiteY567" fmla="*/ 2826372 h 3635394"/>
              <a:gd name="connsiteX568" fmla="*/ 3018140 w 3446696"/>
              <a:gd name="connsiteY568" fmla="*/ 2824015 h 3635394"/>
              <a:gd name="connsiteX569" fmla="*/ 3015848 w 3446696"/>
              <a:gd name="connsiteY569" fmla="*/ 2779616 h 3635394"/>
              <a:gd name="connsiteX570" fmla="*/ 3038202 w 3446696"/>
              <a:gd name="connsiteY570" fmla="*/ 2767499 h 3635394"/>
              <a:gd name="connsiteX571" fmla="*/ 2818479 w 3446696"/>
              <a:gd name="connsiteY571" fmla="*/ 2767095 h 3635394"/>
              <a:gd name="connsiteX572" fmla="*/ 2840810 w 3446696"/>
              <a:gd name="connsiteY572" fmla="*/ 2776333 h 3635394"/>
              <a:gd name="connsiteX573" fmla="*/ 2840810 w 3446696"/>
              <a:gd name="connsiteY573" fmla="*/ 2820996 h 3635394"/>
              <a:gd name="connsiteX574" fmla="*/ 2796147 w 3446696"/>
              <a:gd name="connsiteY574" fmla="*/ 2820996 h 3635394"/>
              <a:gd name="connsiteX575" fmla="*/ 2796147 w 3446696"/>
              <a:gd name="connsiteY575" fmla="*/ 2776333 h 3635394"/>
              <a:gd name="connsiteX576" fmla="*/ 2818479 w 3446696"/>
              <a:gd name="connsiteY576" fmla="*/ 2767095 h 3635394"/>
              <a:gd name="connsiteX577" fmla="*/ 937721 w 3446696"/>
              <a:gd name="connsiteY577" fmla="*/ 2762988 h 3635394"/>
              <a:gd name="connsiteX578" fmla="*/ 962952 w 3446696"/>
              <a:gd name="connsiteY578" fmla="*/ 2773424 h 3635394"/>
              <a:gd name="connsiteX579" fmla="*/ 962952 w 3446696"/>
              <a:gd name="connsiteY579" fmla="*/ 2823904 h 3635394"/>
              <a:gd name="connsiteX580" fmla="*/ 912472 w 3446696"/>
              <a:gd name="connsiteY580" fmla="*/ 2823904 h 3635394"/>
              <a:gd name="connsiteX581" fmla="*/ 912472 w 3446696"/>
              <a:gd name="connsiteY581" fmla="*/ 2773424 h 3635394"/>
              <a:gd name="connsiteX582" fmla="*/ 937721 w 3446696"/>
              <a:gd name="connsiteY582" fmla="*/ 2762988 h 3635394"/>
              <a:gd name="connsiteX583" fmla="*/ 716565 w 3446696"/>
              <a:gd name="connsiteY583" fmla="*/ 2761305 h 3635394"/>
              <a:gd name="connsiteX584" fmla="*/ 742215 w 3446696"/>
              <a:gd name="connsiteY584" fmla="*/ 2772741 h 3635394"/>
              <a:gd name="connsiteX585" fmla="*/ 742215 w 3446696"/>
              <a:gd name="connsiteY585" fmla="*/ 2772763 h 3635394"/>
              <a:gd name="connsiteX586" fmla="*/ 744991 w 3446696"/>
              <a:gd name="connsiteY586" fmla="*/ 2775848 h 3635394"/>
              <a:gd name="connsiteX587" fmla="*/ 753519 w 3446696"/>
              <a:gd name="connsiteY587" fmla="*/ 2804624 h 3635394"/>
              <a:gd name="connsiteX588" fmla="*/ 739196 w 3446696"/>
              <a:gd name="connsiteY588" fmla="*/ 2830999 h 3635394"/>
              <a:gd name="connsiteX589" fmla="*/ 686821 w 3446696"/>
              <a:gd name="connsiteY589" fmla="*/ 2828289 h 3635394"/>
              <a:gd name="connsiteX590" fmla="*/ 684045 w 3446696"/>
              <a:gd name="connsiteY590" fmla="*/ 2825204 h 3635394"/>
              <a:gd name="connsiteX591" fmla="*/ 689840 w 3446696"/>
              <a:gd name="connsiteY591" fmla="*/ 2770031 h 3635394"/>
              <a:gd name="connsiteX592" fmla="*/ 716565 w 3446696"/>
              <a:gd name="connsiteY592" fmla="*/ 2761305 h 3635394"/>
              <a:gd name="connsiteX593" fmla="*/ 3273858 w 3446696"/>
              <a:gd name="connsiteY593" fmla="*/ 2735443 h 3635394"/>
              <a:gd name="connsiteX594" fmla="*/ 3300001 w 3446696"/>
              <a:gd name="connsiteY594" fmla="*/ 2740263 h 3635394"/>
              <a:gd name="connsiteX595" fmla="*/ 3305686 w 3446696"/>
              <a:gd name="connsiteY595" fmla="*/ 2744846 h 3635394"/>
              <a:gd name="connsiteX596" fmla="*/ 3310225 w 3446696"/>
              <a:gd name="connsiteY596" fmla="*/ 2788319 h 3635394"/>
              <a:gd name="connsiteX597" fmla="*/ 3262169 w 3446696"/>
              <a:gd name="connsiteY597" fmla="*/ 2798543 h 3635394"/>
              <a:gd name="connsiteX598" fmla="*/ 3256484 w 3446696"/>
              <a:gd name="connsiteY598" fmla="*/ 2793960 h 3635394"/>
              <a:gd name="connsiteX599" fmla="*/ 3251945 w 3446696"/>
              <a:gd name="connsiteY599" fmla="*/ 2750487 h 3635394"/>
              <a:gd name="connsiteX600" fmla="*/ 3273858 w 3446696"/>
              <a:gd name="connsiteY600" fmla="*/ 2735443 h 3635394"/>
              <a:gd name="connsiteX601" fmla="*/ 479596 w 3446696"/>
              <a:gd name="connsiteY601" fmla="*/ 2726609 h 3635394"/>
              <a:gd name="connsiteX602" fmla="*/ 505524 w 3446696"/>
              <a:gd name="connsiteY602" fmla="*/ 2738896 h 3635394"/>
              <a:gd name="connsiteX603" fmla="*/ 511209 w 3446696"/>
              <a:gd name="connsiteY603" fmla="*/ 2745925 h 3635394"/>
              <a:gd name="connsiteX604" fmla="*/ 517224 w 3446696"/>
              <a:gd name="connsiteY604" fmla="*/ 2778337 h 3635394"/>
              <a:gd name="connsiteX605" fmla="*/ 498561 w 3446696"/>
              <a:gd name="connsiteY605" fmla="*/ 2805505 h 3635394"/>
              <a:gd name="connsiteX606" fmla="*/ 444688 w 3446696"/>
              <a:gd name="connsiteY606" fmla="*/ 2799887 h 3635394"/>
              <a:gd name="connsiteX607" fmla="*/ 439003 w 3446696"/>
              <a:gd name="connsiteY607" fmla="*/ 2792858 h 3635394"/>
              <a:gd name="connsiteX608" fmla="*/ 432988 w 3446696"/>
              <a:gd name="connsiteY608" fmla="*/ 2760446 h 3635394"/>
              <a:gd name="connsiteX609" fmla="*/ 451651 w 3446696"/>
              <a:gd name="connsiteY609" fmla="*/ 2733278 h 3635394"/>
              <a:gd name="connsiteX610" fmla="*/ 479596 w 3446696"/>
              <a:gd name="connsiteY610" fmla="*/ 2726609 h 3635394"/>
              <a:gd name="connsiteX611" fmla="*/ 2908557 w 3446696"/>
              <a:gd name="connsiteY611" fmla="*/ 2666112 h 3635394"/>
              <a:gd name="connsiteX612" fmla="*/ 2930049 w 3446696"/>
              <a:gd name="connsiteY612" fmla="*/ 2672464 h 3635394"/>
              <a:gd name="connsiteX613" fmla="*/ 2932362 w 3446696"/>
              <a:gd name="connsiteY613" fmla="*/ 2674535 h 3635394"/>
              <a:gd name="connsiteX614" fmla="*/ 2934389 w 3446696"/>
              <a:gd name="connsiteY614" fmla="*/ 2713623 h 3635394"/>
              <a:gd name="connsiteX615" fmla="*/ 2914691 w 3446696"/>
              <a:gd name="connsiteY615" fmla="*/ 2724310 h 3635394"/>
              <a:gd name="connsiteX616" fmla="*/ 2893208 w 3446696"/>
              <a:gd name="connsiteY616" fmla="*/ 2717942 h 3635394"/>
              <a:gd name="connsiteX617" fmla="*/ 2890894 w 3446696"/>
              <a:gd name="connsiteY617" fmla="*/ 2715871 h 3635394"/>
              <a:gd name="connsiteX618" fmla="*/ 2888867 w 3446696"/>
              <a:gd name="connsiteY618" fmla="*/ 2676782 h 3635394"/>
              <a:gd name="connsiteX619" fmla="*/ 2908557 w 3446696"/>
              <a:gd name="connsiteY619" fmla="*/ 2666112 h 3635394"/>
              <a:gd name="connsiteX620" fmla="*/ 846345 w 3446696"/>
              <a:gd name="connsiteY620" fmla="*/ 2660642 h 3635394"/>
              <a:gd name="connsiteX621" fmla="*/ 868976 w 3446696"/>
              <a:gd name="connsiteY621" fmla="*/ 2670723 h 3635394"/>
              <a:gd name="connsiteX622" fmla="*/ 871422 w 3446696"/>
              <a:gd name="connsiteY622" fmla="*/ 2673455 h 3635394"/>
              <a:gd name="connsiteX623" fmla="*/ 878936 w 3446696"/>
              <a:gd name="connsiteY623" fmla="*/ 2698838 h 3635394"/>
              <a:gd name="connsiteX624" fmla="*/ 866310 w 3446696"/>
              <a:gd name="connsiteY624" fmla="*/ 2722107 h 3635394"/>
              <a:gd name="connsiteX625" fmla="*/ 820105 w 3446696"/>
              <a:gd name="connsiteY625" fmla="*/ 2719727 h 3635394"/>
              <a:gd name="connsiteX626" fmla="*/ 817659 w 3446696"/>
              <a:gd name="connsiteY626" fmla="*/ 2716995 h 3635394"/>
              <a:gd name="connsiteX627" fmla="*/ 822771 w 3446696"/>
              <a:gd name="connsiteY627" fmla="*/ 2668343 h 3635394"/>
              <a:gd name="connsiteX628" fmla="*/ 846345 w 3446696"/>
              <a:gd name="connsiteY628" fmla="*/ 2660642 h 3635394"/>
              <a:gd name="connsiteX629" fmla="*/ 249497 w 3446696"/>
              <a:gd name="connsiteY629" fmla="*/ 2644890 h 3635394"/>
              <a:gd name="connsiteX630" fmla="*/ 275665 w 3446696"/>
              <a:gd name="connsiteY630" fmla="*/ 2658252 h 3635394"/>
              <a:gd name="connsiteX631" fmla="*/ 284412 w 3446696"/>
              <a:gd name="connsiteY631" fmla="*/ 2670304 h 3635394"/>
              <a:gd name="connsiteX632" fmla="*/ 287277 w 3446696"/>
              <a:gd name="connsiteY632" fmla="*/ 2706572 h 3635394"/>
              <a:gd name="connsiteX633" fmla="*/ 263656 w 3446696"/>
              <a:gd name="connsiteY633" fmla="*/ 2734225 h 3635394"/>
              <a:gd name="connsiteX634" fmla="*/ 208461 w 3446696"/>
              <a:gd name="connsiteY634" fmla="*/ 2725500 h 3635394"/>
              <a:gd name="connsiteX635" fmla="*/ 199713 w 3446696"/>
              <a:gd name="connsiteY635" fmla="*/ 2713447 h 3635394"/>
              <a:gd name="connsiteX636" fmla="*/ 196849 w 3446696"/>
              <a:gd name="connsiteY636" fmla="*/ 2677179 h 3635394"/>
              <a:gd name="connsiteX637" fmla="*/ 220469 w 3446696"/>
              <a:gd name="connsiteY637" fmla="*/ 2649526 h 3635394"/>
              <a:gd name="connsiteX638" fmla="*/ 249497 w 3446696"/>
              <a:gd name="connsiteY638" fmla="*/ 2644890 h 3635394"/>
              <a:gd name="connsiteX639" fmla="*/ 3127402 w 3446696"/>
              <a:gd name="connsiteY639" fmla="*/ 2643565 h 3635394"/>
              <a:gd name="connsiteX640" fmla="*/ 3150609 w 3446696"/>
              <a:gd name="connsiteY640" fmla="*/ 2647851 h 3635394"/>
              <a:gd name="connsiteX641" fmla="*/ 3155655 w 3446696"/>
              <a:gd name="connsiteY641" fmla="*/ 2651928 h 3635394"/>
              <a:gd name="connsiteX642" fmla="*/ 3159687 w 3446696"/>
              <a:gd name="connsiteY642" fmla="*/ 2690532 h 3635394"/>
              <a:gd name="connsiteX643" fmla="*/ 3117007 w 3446696"/>
              <a:gd name="connsiteY643" fmla="*/ 2699610 h 3635394"/>
              <a:gd name="connsiteX644" fmla="*/ 3111961 w 3446696"/>
              <a:gd name="connsiteY644" fmla="*/ 2695533 h 3635394"/>
              <a:gd name="connsiteX645" fmla="*/ 3107929 w 3446696"/>
              <a:gd name="connsiteY645" fmla="*/ 2656930 h 3635394"/>
              <a:gd name="connsiteX646" fmla="*/ 3127402 w 3446696"/>
              <a:gd name="connsiteY646" fmla="*/ 2643565 h 3635394"/>
              <a:gd name="connsiteX647" fmla="*/ 626404 w 3446696"/>
              <a:gd name="connsiteY647" fmla="*/ 2635689 h 3635394"/>
              <a:gd name="connsiteX648" fmla="*/ 649473 w 3446696"/>
              <a:gd name="connsiteY648" fmla="*/ 2646618 h 3635394"/>
              <a:gd name="connsiteX649" fmla="*/ 649451 w 3446696"/>
              <a:gd name="connsiteY649" fmla="*/ 2646618 h 3635394"/>
              <a:gd name="connsiteX650" fmla="*/ 654519 w 3446696"/>
              <a:gd name="connsiteY650" fmla="*/ 2652876 h 3635394"/>
              <a:gd name="connsiteX651" fmla="*/ 643260 w 3446696"/>
              <a:gd name="connsiteY651" fmla="*/ 2705868 h 3635394"/>
              <a:gd name="connsiteX652" fmla="*/ 595335 w 3446696"/>
              <a:gd name="connsiteY652" fmla="*/ 2700866 h 3635394"/>
              <a:gd name="connsiteX653" fmla="*/ 590268 w 3446696"/>
              <a:gd name="connsiteY653" fmla="*/ 2694609 h 3635394"/>
              <a:gd name="connsiteX654" fmla="*/ 584935 w 3446696"/>
              <a:gd name="connsiteY654" fmla="*/ 2665788 h 3635394"/>
              <a:gd name="connsiteX655" fmla="*/ 601549 w 3446696"/>
              <a:gd name="connsiteY655" fmla="*/ 2641616 h 3635394"/>
              <a:gd name="connsiteX656" fmla="*/ 626404 w 3446696"/>
              <a:gd name="connsiteY656" fmla="*/ 2635689 h 3635394"/>
              <a:gd name="connsiteX657" fmla="*/ 3358912 w 3446696"/>
              <a:gd name="connsiteY657" fmla="*/ 2587778 h 3635394"/>
              <a:gd name="connsiteX658" fmla="*/ 3382959 w 3446696"/>
              <a:gd name="connsiteY658" fmla="*/ 2589660 h 3635394"/>
              <a:gd name="connsiteX659" fmla="*/ 3390936 w 3446696"/>
              <a:gd name="connsiteY659" fmla="*/ 2595455 h 3635394"/>
              <a:gd name="connsiteX660" fmla="*/ 3396708 w 3446696"/>
              <a:gd name="connsiteY660" fmla="*/ 2632053 h 3635394"/>
              <a:gd name="connsiteX661" fmla="*/ 3378376 w 3446696"/>
              <a:gd name="connsiteY661" fmla="*/ 2647719 h 3635394"/>
              <a:gd name="connsiteX662" fmla="*/ 3354337 w 3446696"/>
              <a:gd name="connsiteY662" fmla="*/ 2645825 h 3635394"/>
              <a:gd name="connsiteX663" fmla="*/ 3346361 w 3446696"/>
              <a:gd name="connsiteY663" fmla="*/ 2640030 h 3635394"/>
              <a:gd name="connsiteX664" fmla="*/ 3340566 w 3446696"/>
              <a:gd name="connsiteY664" fmla="*/ 2603431 h 3635394"/>
              <a:gd name="connsiteX665" fmla="*/ 3358912 w 3446696"/>
              <a:gd name="connsiteY665" fmla="*/ 2587778 h 3635394"/>
              <a:gd name="connsiteX666" fmla="*/ 394272 w 3446696"/>
              <a:gd name="connsiteY666" fmla="*/ 2575125 h 3635394"/>
              <a:gd name="connsiteX667" fmla="*/ 418005 w 3446696"/>
              <a:gd name="connsiteY667" fmla="*/ 2587236 h 3635394"/>
              <a:gd name="connsiteX668" fmla="*/ 418027 w 3446696"/>
              <a:gd name="connsiteY668" fmla="*/ 2587236 h 3635394"/>
              <a:gd name="connsiteX669" fmla="*/ 425959 w 3446696"/>
              <a:gd name="connsiteY669" fmla="*/ 2598165 h 3635394"/>
              <a:gd name="connsiteX670" fmla="*/ 428537 w 3446696"/>
              <a:gd name="connsiteY670" fmla="*/ 2631061 h 3635394"/>
              <a:gd name="connsiteX671" fmla="*/ 407098 w 3446696"/>
              <a:gd name="connsiteY671" fmla="*/ 2656158 h 3635394"/>
              <a:gd name="connsiteX672" fmla="*/ 357037 w 3446696"/>
              <a:gd name="connsiteY672" fmla="*/ 2648248 h 3635394"/>
              <a:gd name="connsiteX673" fmla="*/ 349104 w 3446696"/>
              <a:gd name="connsiteY673" fmla="*/ 2637319 h 3635394"/>
              <a:gd name="connsiteX674" fmla="*/ 367944 w 3446696"/>
              <a:gd name="connsiteY674" fmla="*/ 2579325 h 3635394"/>
              <a:gd name="connsiteX675" fmla="*/ 394272 w 3446696"/>
              <a:gd name="connsiteY675" fmla="*/ 2575125 h 3635394"/>
              <a:gd name="connsiteX676" fmla="*/ 2987810 w 3446696"/>
              <a:gd name="connsiteY676" fmla="*/ 2556017 h 3635394"/>
              <a:gd name="connsiteX677" fmla="*/ 3008247 w 3446696"/>
              <a:gd name="connsiteY677" fmla="*/ 2559804 h 3635394"/>
              <a:gd name="connsiteX678" fmla="*/ 3012676 w 3446696"/>
              <a:gd name="connsiteY678" fmla="*/ 2563395 h 3635394"/>
              <a:gd name="connsiteX679" fmla="*/ 3016223 w 3446696"/>
              <a:gd name="connsiteY679" fmla="*/ 2597372 h 3635394"/>
              <a:gd name="connsiteX680" fmla="*/ 2978655 w 3446696"/>
              <a:gd name="connsiteY680" fmla="*/ 2605348 h 3635394"/>
              <a:gd name="connsiteX681" fmla="*/ 2974226 w 3446696"/>
              <a:gd name="connsiteY681" fmla="*/ 2601757 h 3635394"/>
              <a:gd name="connsiteX682" fmla="*/ 2970679 w 3446696"/>
              <a:gd name="connsiteY682" fmla="*/ 2567780 h 3635394"/>
              <a:gd name="connsiteX683" fmla="*/ 2987810 w 3446696"/>
              <a:gd name="connsiteY683" fmla="*/ 2556017 h 3635394"/>
              <a:gd name="connsiteX684" fmla="*/ 766268 w 3446696"/>
              <a:gd name="connsiteY684" fmla="*/ 2549039 h 3635394"/>
              <a:gd name="connsiteX685" fmla="*/ 786613 w 3446696"/>
              <a:gd name="connsiteY685" fmla="*/ 2558679 h 3635394"/>
              <a:gd name="connsiteX686" fmla="*/ 791086 w 3446696"/>
              <a:gd name="connsiteY686" fmla="*/ 2564188 h 3635394"/>
              <a:gd name="connsiteX687" fmla="*/ 795802 w 3446696"/>
              <a:gd name="connsiteY687" fmla="*/ 2589615 h 3635394"/>
              <a:gd name="connsiteX688" fmla="*/ 781149 w 3446696"/>
              <a:gd name="connsiteY688" fmla="*/ 2610922 h 3635394"/>
              <a:gd name="connsiteX689" fmla="*/ 738888 w 3446696"/>
              <a:gd name="connsiteY689" fmla="*/ 2606515 h 3635394"/>
              <a:gd name="connsiteX690" fmla="*/ 734415 w 3446696"/>
              <a:gd name="connsiteY690" fmla="*/ 2601007 h 3635394"/>
              <a:gd name="connsiteX691" fmla="*/ 729699 w 3446696"/>
              <a:gd name="connsiteY691" fmla="*/ 2575580 h 3635394"/>
              <a:gd name="connsiteX692" fmla="*/ 744352 w 3446696"/>
              <a:gd name="connsiteY692" fmla="*/ 2554273 h 3635394"/>
              <a:gd name="connsiteX693" fmla="*/ 766268 w 3446696"/>
              <a:gd name="connsiteY693" fmla="*/ 2549039 h 3635394"/>
              <a:gd name="connsiteX694" fmla="*/ 3203513 w 3446696"/>
              <a:gd name="connsiteY694" fmla="*/ 2511416 h 3635394"/>
              <a:gd name="connsiteX695" fmla="*/ 3224864 w 3446696"/>
              <a:gd name="connsiteY695" fmla="*/ 2513091 h 3635394"/>
              <a:gd name="connsiteX696" fmla="*/ 3231959 w 3446696"/>
              <a:gd name="connsiteY696" fmla="*/ 2518225 h 3635394"/>
              <a:gd name="connsiteX697" fmla="*/ 3237093 w 3446696"/>
              <a:gd name="connsiteY697" fmla="*/ 2550703 h 3635394"/>
              <a:gd name="connsiteX698" fmla="*/ 3199459 w 3446696"/>
              <a:gd name="connsiteY698" fmla="*/ 2562932 h 3635394"/>
              <a:gd name="connsiteX699" fmla="*/ 3192364 w 3446696"/>
              <a:gd name="connsiteY699" fmla="*/ 2557798 h 3635394"/>
              <a:gd name="connsiteX700" fmla="*/ 3187230 w 3446696"/>
              <a:gd name="connsiteY700" fmla="*/ 2525320 h 3635394"/>
              <a:gd name="connsiteX701" fmla="*/ 3203513 w 3446696"/>
              <a:gd name="connsiteY701" fmla="*/ 2511416 h 3635394"/>
              <a:gd name="connsiteX702" fmla="*/ 550003 w 3446696"/>
              <a:gd name="connsiteY702" fmla="*/ 2500118 h 3635394"/>
              <a:gd name="connsiteX703" fmla="*/ 571120 w 3446696"/>
              <a:gd name="connsiteY703" fmla="*/ 2510887 h 3635394"/>
              <a:gd name="connsiteX704" fmla="*/ 571142 w 3446696"/>
              <a:gd name="connsiteY704" fmla="*/ 2510887 h 3635394"/>
              <a:gd name="connsiteX705" fmla="*/ 578193 w 3446696"/>
              <a:gd name="connsiteY705" fmla="*/ 2520604 h 3635394"/>
              <a:gd name="connsiteX706" fmla="*/ 561425 w 3446696"/>
              <a:gd name="connsiteY706" fmla="*/ 2572186 h 3635394"/>
              <a:gd name="connsiteX707" fmla="*/ 516894 w 3446696"/>
              <a:gd name="connsiteY707" fmla="*/ 2565157 h 3635394"/>
              <a:gd name="connsiteX708" fmla="*/ 509843 w 3446696"/>
              <a:gd name="connsiteY708" fmla="*/ 2555440 h 3635394"/>
              <a:gd name="connsiteX709" fmla="*/ 507530 w 3446696"/>
              <a:gd name="connsiteY709" fmla="*/ 2526179 h 3635394"/>
              <a:gd name="connsiteX710" fmla="*/ 526589 w 3446696"/>
              <a:gd name="connsiteY710" fmla="*/ 2503858 h 3635394"/>
              <a:gd name="connsiteX711" fmla="*/ 550003 w 3446696"/>
              <a:gd name="connsiteY711" fmla="*/ 2500118 h 3635394"/>
              <a:gd name="connsiteX712" fmla="*/ 173726 w 3446696"/>
              <a:gd name="connsiteY712" fmla="*/ 2470025 h 3635394"/>
              <a:gd name="connsiteX713" fmla="*/ 197377 w 3446696"/>
              <a:gd name="connsiteY713" fmla="*/ 2482860 h 3635394"/>
              <a:gd name="connsiteX714" fmla="*/ 197377 w 3446696"/>
              <a:gd name="connsiteY714" fmla="*/ 2482838 h 3635394"/>
              <a:gd name="connsiteX715" fmla="*/ 208064 w 3446696"/>
              <a:gd name="connsiteY715" fmla="*/ 2499342 h 3635394"/>
              <a:gd name="connsiteX716" fmla="*/ 207116 w 3446696"/>
              <a:gd name="connsiteY716" fmla="*/ 2535544 h 3635394"/>
              <a:gd name="connsiteX717" fmla="*/ 180852 w 3446696"/>
              <a:gd name="connsiteY717" fmla="*/ 2560486 h 3635394"/>
              <a:gd name="connsiteX718" fmla="*/ 130394 w 3446696"/>
              <a:gd name="connsiteY718" fmla="*/ 2549756 h 3635394"/>
              <a:gd name="connsiteX719" fmla="*/ 119707 w 3446696"/>
              <a:gd name="connsiteY719" fmla="*/ 2533252 h 3635394"/>
              <a:gd name="connsiteX720" fmla="*/ 120654 w 3446696"/>
              <a:gd name="connsiteY720" fmla="*/ 2497050 h 3635394"/>
              <a:gd name="connsiteX721" fmla="*/ 146919 w 3446696"/>
              <a:gd name="connsiteY721" fmla="*/ 2472129 h 3635394"/>
              <a:gd name="connsiteX722" fmla="*/ 173726 w 3446696"/>
              <a:gd name="connsiteY722" fmla="*/ 2470025 h 3635394"/>
              <a:gd name="connsiteX723" fmla="*/ 3055438 w 3446696"/>
              <a:gd name="connsiteY723" fmla="*/ 2438649 h 3635394"/>
              <a:gd name="connsiteX724" fmla="*/ 3074217 w 3446696"/>
              <a:gd name="connsiteY724" fmla="*/ 2440114 h 3635394"/>
              <a:gd name="connsiteX725" fmla="*/ 3080453 w 3446696"/>
              <a:gd name="connsiteY725" fmla="*/ 2444631 h 3635394"/>
              <a:gd name="connsiteX726" fmla="*/ 3084970 w 3446696"/>
              <a:gd name="connsiteY726" fmla="*/ 2473188 h 3635394"/>
              <a:gd name="connsiteX727" fmla="*/ 3070647 w 3446696"/>
              <a:gd name="connsiteY727" fmla="*/ 2485416 h 3635394"/>
              <a:gd name="connsiteX728" fmla="*/ 3051874 w 3446696"/>
              <a:gd name="connsiteY728" fmla="*/ 2483940 h 3635394"/>
              <a:gd name="connsiteX729" fmla="*/ 3045639 w 3446696"/>
              <a:gd name="connsiteY729" fmla="*/ 2479423 h 3635394"/>
              <a:gd name="connsiteX730" fmla="*/ 3041122 w 3446696"/>
              <a:gd name="connsiteY730" fmla="*/ 2450867 h 3635394"/>
              <a:gd name="connsiteX731" fmla="*/ 3055438 w 3446696"/>
              <a:gd name="connsiteY731" fmla="*/ 2438649 h 3635394"/>
              <a:gd name="connsiteX732" fmla="*/ 3446696 w 3446696"/>
              <a:gd name="connsiteY732" fmla="*/ 2429495 h 3635394"/>
              <a:gd name="connsiteX733" fmla="*/ 3446696 w 3446696"/>
              <a:gd name="connsiteY733" fmla="*/ 2485696 h 3635394"/>
              <a:gd name="connsiteX734" fmla="*/ 3428966 w 3446696"/>
              <a:gd name="connsiteY734" fmla="*/ 2486166 h 3635394"/>
              <a:gd name="connsiteX735" fmla="*/ 3418368 w 3446696"/>
              <a:gd name="connsiteY735" fmla="*/ 2479291 h 3635394"/>
              <a:gd name="connsiteX736" fmla="*/ 3411471 w 3446696"/>
              <a:gd name="connsiteY736" fmla="*/ 2446879 h 3635394"/>
              <a:gd name="connsiteX737" fmla="*/ 3427495 w 3446696"/>
              <a:gd name="connsiteY737" fmla="*/ 2430018 h 3635394"/>
              <a:gd name="connsiteX738" fmla="*/ 698444 w 3446696"/>
              <a:gd name="connsiteY738" fmla="*/ 2428598 h 3635394"/>
              <a:gd name="connsiteX739" fmla="*/ 717051 w 3446696"/>
              <a:gd name="connsiteY739" fmla="*/ 2438109 h 3635394"/>
              <a:gd name="connsiteX740" fmla="*/ 723265 w 3446696"/>
              <a:gd name="connsiteY740" fmla="*/ 2446680 h 3635394"/>
              <a:gd name="connsiteX741" fmla="*/ 708480 w 3446696"/>
              <a:gd name="connsiteY741" fmla="*/ 2492158 h 3635394"/>
              <a:gd name="connsiteX742" fmla="*/ 669215 w 3446696"/>
              <a:gd name="connsiteY742" fmla="*/ 2485945 h 3635394"/>
              <a:gd name="connsiteX743" fmla="*/ 663002 w 3446696"/>
              <a:gd name="connsiteY743" fmla="*/ 2477373 h 3635394"/>
              <a:gd name="connsiteX744" fmla="*/ 677787 w 3446696"/>
              <a:gd name="connsiteY744" fmla="*/ 2431895 h 3635394"/>
              <a:gd name="connsiteX745" fmla="*/ 698444 w 3446696"/>
              <a:gd name="connsiteY745" fmla="*/ 2428598 h 3635394"/>
              <a:gd name="connsiteX746" fmla="*/ 325236 w 3446696"/>
              <a:gd name="connsiteY746" fmla="*/ 2415808 h 3635394"/>
              <a:gd name="connsiteX747" fmla="*/ 346681 w 3446696"/>
              <a:gd name="connsiteY747" fmla="*/ 2427445 h 3635394"/>
              <a:gd name="connsiteX748" fmla="*/ 346703 w 3446696"/>
              <a:gd name="connsiteY748" fmla="*/ 2427445 h 3635394"/>
              <a:gd name="connsiteX749" fmla="*/ 356398 w 3446696"/>
              <a:gd name="connsiteY749" fmla="*/ 2442406 h 3635394"/>
              <a:gd name="connsiteX750" fmla="*/ 331698 w 3446696"/>
              <a:gd name="connsiteY750" fmla="*/ 2497866 h 3635394"/>
              <a:gd name="connsiteX751" fmla="*/ 285933 w 3446696"/>
              <a:gd name="connsiteY751" fmla="*/ 2488127 h 3635394"/>
              <a:gd name="connsiteX752" fmla="*/ 276238 w 3446696"/>
              <a:gd name="connsiteY752" fmla="*/ 2473166 h 3635394"/>
              <a:gd name="connsiteX753" fmla="*/ 300916 w 3446696"/>
              <a:gd name="connsiteY753" fmla="*/ 2417706 h 3635394"/>
              <a:gd name="connsiteX754" fmla="*/ 325236 w 3446696"/>
              <a:gd name="connsiteY754" fmla="*/ 2415808 h 3635394"/>
              <a:gd name="connsiteX755" fmla="*/ 3285568 w 3446696"/>
              <a:gd name="connsiteY755" fmla="*/ 2369671 h 3635394"/>
              <a:gd name="connsiteX756" fmla="*/ 3294977 w 3446696"/>
              <a:gd name="connsiteY756" fmla="*/ 2375753 h 3635394"/>
              <a:gd name="connsiteX757" fmla="*/ 3301102 w 3446696"/>
              <a:gd name="connsiteY757" fmla="*/ 2404507 h 3635394"/>
              <a:gd name="connsiteX758" fmla="*/ 3286890 w 3446696"/>
              <a:gd name="connsiteY758" fmla="*/ 2419491 h 3635394"/>
              <a:gd name="connsiteX759" fmla="*/ 3266244 w 3446696"/>
              <a:gd name="connsiteY759" fmla="*/ 2420042 h 3635394"/>
              <a:gd name="connsiteX760" fmla="*/ 3256836 w 3446696"/>
              <a:gd name="connsiteY760" fmla="*/ 2413938 h 3635394"/>
              <a:gd name="connsiteX761" fmla="*/ 3250710 w 3446696"/>
              <a:gd name="connsiteY761" fmla="*/ 2385184 h 3635394"/>
              <a:gd name="connsiteX762" fmla="*/ 3264922 w 3446696"/>
              <a:gd name="connsiteY762" fmla="*/ 2370200 h 3635394"/>
              <a:gd name="connsiteX763" fmla="*/ 3285568 w 3446696"/>
              <a:gd name="connsiteY763" fmla="*/ 2369671 h 3635394"/>
              <a:gd name="connsiteX764" fmla="*/ 488249 w 3446696"/>
              <a:gd name="connsiteY764" fmla="*/ 2357489 h 3635394"/>
              <a:gd name="connsiteX765" fmla="*/ 507309 w 3446696"/>
              <a:gd name="connsiteY765" fmla="*/ 2367842 h 3635394"/>
              <a:gd name="connsiteX766" fmla="*/ 515924 w 3446696"/>
              <a:gd name="connsiteY766" fmla="*/ 2381151 h 3635394"/>
              <a:gd name="connsiteX767" fmla="*/ 515153 w 3446696"/>
              <a:gd name="connsiteY767" fmla="*/ 2410368 h 3635394"/>
              <a:gd name="connsiteX768" fmla="*/ 493956 w 3446696"/>
              <a:gd name="connsiteY768" fmla="*/ 2430485 h 3635394"/>
              <a:gd name="connsiteX769" fmla="*/ 453259 w 3446696"/>
              <a:gd name="connsiteY769" fmla="*/ 2421826 h 3635394"/>
              <a:gd name="connsiteX770" fmla="*/ 444644 w 3446696"/>
              <a:gd name="connsiteY770" fmla="*/ 2408517 h 3635394"/>
              <a:gd name="connsiteX771" fmla="*/ 445415 w 3446696"/>
              <a:gd name="connsiteY771" fmla="*/ 2379300 h 3635394"/>
              <a:gd name="connsiteX772" fmla="*/ 466612 w 3446696"/>
              <a:gd name="connsiteY772" fmla="*/ 2359183 h 3635394"/>
              <a:gd name="connsiteX773" fmla="*/ 488249 w 3446696"/>
              <a:gd name="connsiteY773" fmla="*/ 2357489 h 3635394"/>
              <a:gd name="connsiteX774" fmla="*/ 3128179 w 3446696"/>
              <a:gd name="connsiteY774" fmla="*/ 2312779 h 3635394"/>
              <a:gd name="connsiteX775" fmla="*/ 3136442 w 3446696"/>
              <a:gd name="connsiteY775" fmla="*/ 2318134 h 3635394"/>
              <a:gd name="connsiteX776" fmla="*/ 3136442 w 3446696"/>
              <a:gd name="connsiteY776" fmla="*/ 2318089 h 3635394"/>
              <a:gd name="connsiteX777" fmla="*/ 3141818 w 3446696"/>
              <a:gd name="connsiteY777" fmla="*/ 2343385 h 3635394"/>
              <a:gd name="connsiteX778" fmla="*/ 3129325 w 3446696"/>
              <a:gd name="connsiteY778" fmla="*/ 2356561 h 3635394"/>
              <a:gd name="connsiteX779" fmla="*/ 3111169 w 3446696"/>
              <a:gd name="connsiteY779" fmla="*/ 2357046 h 3635394"/>
              <a:gd name="connsiteX780" fmla="*/ 3102906 w 3446696"/>
              <a:gd name="connsiteY780" fmla="*/ 2351691 h 3635394"/>
              <a:gd name="connsiteX781" fmla="*/ 3097530 w 3446696"/>
              <a:gd name="connsiteY781" fmla="*/ 2326418 h 3635394"/>
              <a:gd name="connsiteX782" fmla="*/ 3128179 w 3446696"/>
              <a:gd name="connsiteY782" fmla="*/ 2312779 h 3635394"/>
              <a:gd name="connsiteX783" fmla="*/ 643513 w 3446696"/>
              <a:gd name="connsiteY783" fmla="*/ 2301944 h 3635394"/>
              <a:gd name="connsiteX784" fmla="*/ 660336 w 3446696"/>
              <a:gd name="connsiteY784" fmla="*/ 2311060 h 3635394"/>
              <a:gd name="connsiteX785" fmla="*/ 667937 w 3446696"/>
              <a:gd name="connsiteY785" fmla="*/ 2322783 h 3635394"/>
              <a:gd name="connsiteX786" fmla="*/ 648569 w 3446696"/>
              <a:gd name="connsiteY786" fmla="*/ 2366278 h 3635394"/>
              <a:gd name="connsiteX787" fmla="*/ 612676 w 3446696"/>
              <a:gd name="connsiteY787" fmla="*/ 2358654 h 3635394"/>
              <a:gd name="connsiteX788" fmla="*/ 605074 w 3446696"/>
              <a:gd name="connsiteY788" fmla="*/ 2346932 h 3635394"/>
              <a:gd name="connsiteX789" fmla="*/ 624442 w 3446696"/>
              <a:gd name="connsiteY789" fmla="*/ 2303437 h 3635394"/>
              <a:gd name="connsiteX790" fmla="*/ 643513 w 3446696"/>
              <a:gd name="connsiteY790" fmla="*/ 2301944 h 3635394"/>
              <a:gd name="connsiteX791" fmla="*/ 92406 w 3446696"/>
              <a:gd name="connsiteY791" fmla="*/ 2288409 h 3635394"/>
              <a:gd name="connsiteX792" fmla="*/ 137554 w 3446696"/>
              <a:gd name="connsiteY792" fmla="*/ 2300528 h 3635394"/>
              <a:gd name="connsiteX793" fmla="*/ 137554 w 3446696"/>
              <a:gd name="connsiteY793" fmla="*/ 2300506 h 3635394"/>
              <a:gd name="connsiteX794" fmla="*/ 149607 w 3446696"/>
              <a:gd name="connsiteY794" fmla="*/ 2321416 h 3635394"/>
              <a:gd name="connsiteX795" fmla="*/ 144936 w 3446696"/>
              <a:gd name="connsiteY795" fmla="*/ 2356869 h 3635394"/>
              <a:gd name="connsiteX796" fmla="*/ 116578 w 3446696"/>
              <a:gd name="connsiteY796" fmla="*/ 2378639 h 3635394"/>
              <a:gd name="connsiteX797" fmla="*/ 71430 w 3446696"/>
              <a:gd name="connsiteY797" fmla="*/ 2366520 h 3635394"/>
              <a:gd name="connsiteX798" fmla="*/ 59377 w 3446696"/>
              <a:gd name="connsiteY798" fmla="*/ 2345610 h 3635394"/>
              <a:gd name="connsiteX799" fmla="*/ 92406 w 3446696"/>
              <a:gd name="connsiteY799" fmla="*/ 2288409 h 3635394"/>
              <a:gd name="connsiteX800" fmla="*/ 251251 w 3446696"/>
              <a:gd name="connsiteY800" fmla="*/ 2250312 h 3635394"/>
              <a:gd name="connsiteX801" fmla="*/ 292212 w 3446696"/>
              <a:gd name="connsiteY801" fmla="*/ 2261307 h 3635394"/>
              <a:gd name="connsiteX802" fmla="*/ 303141 w 3446696"/>
              <a:gd name="connsiteY802" fmla="*/ 2280279 h 3635394"/>
              <a:gd name="connsiteX803" fmla="*/ 298910 w 3446696"/>
              <a:gd name="connsiteY803" fmla="*/ 2312426 h 3635394"/>
              <a:gd name="connsiteX804" fmla="*/ 273197 w 3446696"/>
              <a:gd name="connsiteY804" fmla="*/ 2332169 h 3635394"/>
              <a:gd name="connsiteX805" fmla="*/ 232235 w 3446696"/>
              <a:gd name="connsiteY805" fmla="*/ 2321174 h 3635394"/>
              <a:gd name="connsiteX806" fmla="*/ 221306 w 3446696"/>
              <a:gd name="connsiteY806" fmla="*/ 2302203 h 3635394"/>
              <a:gd name="connsiteX807" fmla="*/ 251251 w 3446696"/>
              <a:gd name="connsiteY807" fmla="*/ 2250312 h 3635394"/>
              <a:gd name="connsiteX808" fmla="*/ 3330562 w 3446696"/>
              <a:gd name="connsiteY808" fmla="*/ 2222527 h 3635394"/>
              <a:gd name="connsiteX809" fmla="*/ 3341336 w 3446696"/>
              <a:gd name="connsiteY809" fmla="*/ 2228741 h 3635394"/>
              <a:gd name="connsiteX810" fmla="*/ 3341358 w 3446696"/>
              <a:gd name="connsiteY810" fmla="*/ 2228741 h 3635394"/>
              <a:gd name="connsiteX811" fmla="*/ 3347616 w 3446696"/>
              <a:gd name="connsiteY811" fmla="*/ 2252031 h 3635394"/>
              <a:gd name="connsiteX812" fmla="*/ 3318113 w 3446696"/>
              <a:gd name="connsiteY812" fmla="*/ 2269064 h 3635394"/>
              <a:gd name="connsiteX813" fmla="*/ 3307338 w 3446696"/>
              <a:gd name="connsiteY813" fmla="*/ 2262850 h 3635394"/>
              <a:gd name="connsiteX814" fmla="*/ 3301080 w 3446696"/>
              <a:gd name="connsiteY814" fmla="*/ 2239560 h 3635394"/>
              <a:gd name="connsiteX815" fmla="*/ 3312295 w 3446696"/>
              <a:gd name="connsiteY815" fmla="*/ 2224929 h 3635394"/>
              <a:gd name="connsiteX816" fmla="*/ 3330562 w 3446696"/>
              <a:gd name="connsiteY816" fmla="*/ 2222527 h 3635394"/>
              <a:gd name="connsiteX817" fmla="*/ 422103 w 3446696"/>
              <a:gd name="connsiteY817" fmla="*/ 2209373 h 3635394"/>
              <a:gd name="connsiteX818" fmla="*/ 458525 w 3446696"/>
              <a:gd name="connsiteY818" fmla="*/ 2219156 h 3635394"/>
              <a:gd name="connsiteX819" fmla="*/ 468242 w 3446696"/>
              <a:gd name="connsiteY819" fmla="*/ 2236034 h 3635394"/>
              <a:gd name="connsiteX820" fmla="*/ 441603 w 3446696"/>
              <a:gd name="connsiteY820" fmla="*/ 2282196 h 3635394"/>
              <a:gd name="connsiteX821" fmla="*/ 405180 w 3446696"/>
              <a:gd name="connsiteY821" fmla="*/ 2272413 h 3635394"/>
              <a:gd name="connsiteX822" fmla="*/ 395463 w 3446696"/>
              <a:gd name="connsiteY822" fmla="*/ 2255534 h 3635394"/>
              <a:gd name="connsiteX823" fmla="*/ 422103 w 3446696"/>
              <a:gd name="connsiteY823" fmla="*/ 2209373 h 3635394"/>
              <a:gd name="connsiteX824" fmla="*/ 3168149 w 3446696"/>
              <a:gd name="connsiteY824" fmla="*/ 2182050 h 3635394"/>
              <a:gd name="connsiteX825" fmla="*/ 3177624 w 3446696"/>
              <a:gd name="connsiteY825" fmla="*/ 2187515 h 3635394"/>
              <a:gd name="connsiteX826" fmla="*/ 3183110 w 3446696"/>
              <a:gd name="connsiteY826" fmla="*/ 2207963 h 3635394"/>
              <a:gd name="connsiteX827" fmla="*/ 3173261 w 3446696"/>
              <a:gd name="connsiteY827" fmla="*/ 2220808 h 3635394"/>
              <a:gd name="connsiteX828" fmla="*/ 3157220 w 3446696"/>
              <a:gd name="connsiteY828" fmla="*/ 2222924 h 3635394"/>
              <a:gd name="connsiteX829" fmla="*/ 3147745 w 3446696"/>
              <a:gd name="connsiteY829" fmla="*/ 2217459 h 3635394"/>
              <a:gd name="connsiteX830" fmla="*/ 3142259 w 3446696"/>
              <a:gd name="connsiteY830" fmla="*/ 2197012 h 3635394"/>
              <a:gd name="connsiteX831" fmla="*/ 3168149 w 3446696"/>
              <a:gd name="connsiteY831" fmla="*/ 2182050 h 3635394"/>
              <a:gd name="connsiteX832" fmla="*/ 584891 w 3446696"/>
              <a:gd name="connsiteY832" fmla="*/ 2170395 h 3635394"/>
              <a:gd name="connsiteX833" fmla="*/ 617017 w 3446696"/>
              <a:gd name="connsiteY833" fmla="*/ 2179010 h 3635394"/>
              <a:gd name="connsiteX834" fmla="*/ 625588 w 3446696"/>
              <a:gd name="connsiteY834" fmla="*/ 2193883 h 3635394"/>
              <a:gd name="connsiteX835" fmla="*/ 602100 w 3446696"/>
              <a:gd name="connsiteY835" fmla="*/ 2234580 h 3635394"/>
              <a:gd name="connsiteX836" fmla="*/ 569974 w 3446696"/>
              <a:gd name="connsiteY836" fmla="*/ 2225965 h 3635394"/>
              <a:gd name="connsiteX837" fmla="*/ 561403 w 3446696"/>
              <a:gd name="connsiteY837" fmla="*/ 2211092 h 3635394"/>
              <a:gd name="connsiteX838" fmla="*/ 584891 w 3446696"/>
              <a:gd name="connsiteY838" fmla="*/ 2170395 h 3635394"/>
              <a:gd name="connsiteX839" fmla="*/ 57372 w 3446696"/>
              <a:gd name="connsiteY839" fmla="*/ 2100326 h 3635394"/>
              <a:gd name="connsiteX840" fmla="*/ 96902 w 3446696"/>
              <a:gd name="connsiteY840" fmla="*/ 2113172 h 3635394"/>
              <a:gd name="connsiteX841" fmla="*/ 96902 w 3446696"/>
              <a:gd name="connsiteY841" fmla="*/ 2113194 h 3635394"/>
              <a:gd name="connsiteX842" fmla="*/ 109703 w 3446696"/>
              <a:gd name="connsiteY842" fmla="*/ 2138357 h 3635394"/>
              <a:gd name="connsiteX843" fmla="*/ 71695 w 3446696"/>
              <a:gd name="connsiteY843" fmla="*/ 2190688 h 3635394"/>
              <a:gd name="connsiteX844" fmla="*/ 32165 w 3446696"/>
              <a:gd name="connsiteY844" fmla="*/ 2177820 h 3635394"/>
              <a:gd name="connsiteX845" fmla="*/ 19364 w 3446696"/>
              <a:gd name="connsiteY845" fmla="*/ 2152657 h 3635394"/>
              <a:gd name="connsiteX846" fmla="*/ 27538 w 3446696"/>
              <a:gd name="connsiteY846" fmla="*/ 2118615 h 3635394"/>
              <a:gd name="connsiteX847" fmla="*/ 57372 w 3446696"/>
              <a:gd name="connsiteY847" fmla="*/ 2100326 h 3635394"/>
              <a:gd name="connsiteX848" fmla="*/ 219323 w 3446696"/>
              <a:gd name="connsiteY848" fmla="*/ 2079019 h 3635394"/>
              <a:gd name="connsiteX849" fmla="*/ 255150 w 3446696"/>
              <a:gd name="connsiteY849" fmla="*/ 2090675 h 3635394"/>
              <a:gd name="connsiteX850" fmla="*/ 255172 w 3446696"/>
              <a:gd name="connsiteY850" fmla="*/ 2090675 h 3635394"/>
              <a:gd name="connsiteX851" fmla="*/ 266784 w 3446696"/>
              <a:gd name="connsiteY851" fmla="*/ 2113481 h 3635394"/>
              <a:gd name="connsiteX852" fmla="*/ 259381 w 3446696"/>
              <a:gd name="connsiteY852" fmla="*/ 2144350 h 3635394"/>
              <a:gd name="connsiteX853" fmla="*/ 232323 w 3446696"/>
              <a:gd name="connsiteY853" fmla="*/ 2160942 h 3635394"/>
              <a:gd name="connsiteX854" fmla="*/ 196473 w 3446696"/>
              <a:gd name="connsiteY854" fmla="*/ 2149286 h 3635394"/>
              <a:gd name="connsiteX855" fmla="*/ 184861 w 3446696"/>
              <a:gd name="connsiteY855" fmla="*/ 2126481 h 3635394"/>
              <a:gd name="connsiteX856" fmla="*/ 192265 w 3446696"/>
              <a:gd name="connsiteY856" fmla="*/ 2095611 h 3635394"/>
              <a:gd name="connsiteX857" fmla="*/ 219323 w 3446696"/>
              <a:gd name="connsiteY857" fmla="*/ 2079019 h 3635394"/>
              <a:gd name="connsiteX858" fmla="*/ 3360463 w 3446696"/>
              <a:gd name="connsiteY858" fmla="*/ 2070184 h 3635394"/>
              <a:gd name="connsiteX859" fmla="*/ 3372890 w 3446696"/>
              <a:gd name="connsiteY859" fmla="*/ 2076508 h 3635394"/>
              <a:gd name="connsiteX860" fmla="*/ 3379236 w 3446696"/>
              <a:gd name="connsiteY860" fmla="*/ 2096030 h 3635394"/>
              <a:gd name="connsiteX861" fmla="*/ 3370202 w 3446696"/>
              <a:gd name="connsiteY861" fmla="*/ 2110771 h 3635394"/>
              <a:gd name="connsiteX862" fmla="*/ 3353390 w 3446696"/>
              <a:gd name="connsiteY862" fmla="*/ 2114803 h 3635394"/>
              <a:gd name="connsiteX863" fmla="*/ 3340963 w 3446696"/>
              <a:gd name="connsiteY863" fmla="*/ 2108479 h 3635394"/>
              <a:gd name="connsiteX864" fmla="*/ 3334617 w 3446696"/>
              <a:gd name="connsiteY864" fmla="*/ 2088957 h 3635394"/>
              <a:gd name="connsiteX865" fmla="*/ 3343651 w 3446696"/>
              <a:gd name="connsiteY865" fmla="*/ 2074216 h 3635394"/>
              <a:gd name="connsiteX866" fmla="*/ 3360463 w 3446696"/>
              <a:gd name="connsiteY866" fmla="*/ 2070184 h 3635394"/>
              <a:gd name="connsiteX867" fmla="*/ 393481 w 3446696"/>
              <a:gd name="connsiteY867" fmla="*/ 2056060 h 3635394"/>
              <a:gd name="connsiteX868" fmla="*/ 425364 w 3446696"/>
              <a:gd name="connsiteY868" fmla="*/ 2066438 h 3635394"/>
              <a:gd name="connsiteX869" fmla="*/ 435698 w 3446696"/>
              <a:gd name="connsiteY869" fmla="*/ 2086731 h 3635394"/>
              <a:gd name="connsiteX870" fmla="*/ 429110 w 3446696"/>
              <a:gd name="connsiteY870" fmla="*/ 2114186 h 3635394"/>
              <a:gd name="connsiteX871" fmla="*/ 405049 w 3446696"/>
              <a:gd name="connsiteY871" fmla="*/ 2128949 h 3635394"/>
              <a:gd name="connsiteX872" fmla="*/ 373165 w 3446696"/>
              <a:gd name="connsiteY872" fmla="*/ 2118571 h 3635394"/>
              <a:gd name="connsiteX873" fmla="*/ 362831 w 3446696"/>
              <a:gd name="connsiteY873" fmla="*/ 2098277 h 3635394"/>
              <a:gd name="connsiteX874" fmla="*/ 369420 w 3446696"/>
              <a:gd name="connsiteY874" fmla="*/ 2070823 h 3635394"/>
              <a:gd name="connsiteX875" fmla="*/ 393481 w 3446696"/>
              <a:gd name="connsiteY875" fmla="*/ 2056060 h 3635394"/>
              <a:gd name="connsiteX876" fmla="*/ 3194744 w 3446696"/>
              <a:gd name="connsiteY876" fmla="*/ 2046739 h 3635394"/>
              <a:gd name="connsiteX877" fmla="*/ 3205651 w 3446696"/>
              <a:gd name="connsiteY877" fmla="*/ 2052292 h 3635394"/>
              <a:gd name="connsiteX878" fmla="*/ 3211226 w 3446696"/>
              <a:gd name="connsiteY878" fmla="*/ 2069434 h 3635394"/>
              <a:gd name="connsiteX879" fmla="*/ 3203293 w 3446696"/>
              <a:gd name="connsiteY879" fmla="*/ 2082368 h 3635394"/>
              <a:gd name="connsiteX880" fmla="*/ 3188530 w 3446696"/>
              <a:gd name="connsiteY880" fmla="*/ 2085916 h 3635394"/>
              <a:gd name="connsiteX881" fmla="*/ 3177624 w 3446696"/>
              <a:gd name="connsiteY881" fmla="*/ 2080363 h 3635394"/>
              <a:gd name="connsiteX882" fmla="*/ 3172049 w 3446696"/>
              <a:gd name="connsiteY882" fmla="*/ 2063221 h 3635394"/>
              <a:gd name="connsiteX883" fmla="*/ 3179981 w 3446696"/>
              <a:gd name="connsiteY883" fmla="*/ 2050287 h 3635394"/>
              <a:gd name="connsiteX884" fmla="*/ 3194744 w 3446696"/>
              <a:gd name="connsiteY884" fmla="*/ 2046739 h 3635394"/>
              <a:gd name="connsiteX885" fmla="*/ 559486 w 3446696"/>
              <a:gd name="connsiteY885" fmla="*/ 2034202 h 3635394"/>
              <a:gd name="connsiteX886" fmla="*/ 587580 w 3446696"/>
              <a:gd name="connsiteY886" fmla="*/ 2043346 h 3635394"/>
              <a:gd name="connsiteX887" fmla="*/ 596680 w 3446696"/>
              <a:gd name="connsiteY887" fmla="*/ 2061238 h 3635394"/>
              <a:gd name="connsiteX888" fmla="*/ 569644 w 3446696"/>
              <a:gd name="connsiteY888" fmla="*/ 2098431 h 3635394"/>
              <a:gd name="connsiteX889" fmla="*/ 541550 w 3446696"/>
              <a:gd name="connsiteY889" fmla="*/ 2089287 h 3635394"/>
              <a:gd name="connsiteX890" fmla="*/ 532450 w 3446696"/>
              <a:gd name="connsiteY890" fmla="*/ 2071396 h 3635394"/>
              <a:gd name="connsiteX891" fmla="*/ 538267 w 3446696"/>
              <a:gd name="connsiteY891" fmla="*/ 2047202 h 3635394"/>
              <a:gd name="connsiteX892" fmla="*/ 559486 w 3446696"/>
              <a:gd name="connsiteY892" fmla="*/ 2034202 h 3635394"/>
              <a:gd name="connsiteX893" fmla="*/ 3374322 w 3446696"/>
              <a:gd name="connsiteY893" fmla="*/ 1917025 h 3635394"/>
              <a:gd name="connsiteX894" fmla="*/ 3387190 w 3446696"/>
              <a:gd name="connsiteY894" fmla="*/ 1922753 h 3635394"/>
              <a:gd name="connsiteX895" fmla="*/ 3387190 w 3446696"/>
              <a:gd name="connsiteY895" fmla="*/ 1922731 h 3635394"/>
              <a:gd name="connsiteX896" fmla="*/ 3392919 w 3446696"/>
              <a:gd name="connsiteY896" fmla="*/ 1937671 h 3635394"/>
              <a:gd name="connsiteX897" fmla="*/ 3386441 w 3446696"/>
              <a:gd name="connsiteY897" fmla="*/ 1951244 h 3635394"/>
              <a:gd name="connsiteX898" fmla="*/ 3372273 w 3446696"/>
              <a:gd name="connsiteY898" fmla="*/ 1956267 h 3635394"/>
              <a:gd name="connsiteX899" fmla="*/ 3359405 w 3446696"/>
              <a:gd name="connsiteY899" fmla="*/ 1950538 h 3635394"/>
              <a:gd name="connsiteX900" fmla="*/ 3353676 w 3446696"/>
              <a:gd name="connsiteY900" fmla="*/ 1935621 h 3635394"/>
              <a:gd name="connsiteX901" fmla="*/ 3360154 w 3446696"/>
              <a:gd name="connsiteY901" fmla="*/ 1922048 h 3635394"/>
              <a:gd name="connsiteX902" fmla="*/ 3374322 w 3446696"/>
              <a:gd name="connsiteY902" fmla="*/ 1917025 h 3635394"/>
              <a:gd name="connsiteX903" fmla="*/ 3207105 w 3446696"/>
              <a:gd name="connsiteY903" fmla="*/ 1910701 h 3635394"/>
              <a:gd name="connsiteX904" fmla="*/ 3218365 w 3446696"/>
              <a:gd name="connsiteY904" fmla="*/ 1915702 h 3635394"/>
              <a:gd name="connsiteX905" fmla="*/ 3218343 w 3446696"/>
              <a:gd name="connsiteY905" fmla="*/ 1915702 h 3635394"/>
              <a:gd name="connsiteX906" fmla="*/ 3223367 w 3446696"/>
              <a:gd name="connsiteY906" fmla="*/ 1928769 h 3635394"/>
              <a:gd name="connsiteX907" fmla="*/ 3217704 w 3446696"/>
              <a:gd name="connsiteY907" fmla="*/ 1940667 h 3635394"/>
              <a:gd name="connsiteX908" fmla="*/ 3205298 w 3446696"/>
              <a:gd name="connsiteY908" fmla="*/ 1945052 h 3635394"/>
              <a:gd name="connsiteX909" fmla="*/ 3194039 w 3446696"/>
              <a:gd name="connsiteY909" fmla="*/ 1940050 h 3635394"/>
              <a:gd name="connsiteX910" fmla="*/ 3189015 w 3446696"/>
              <a:gd name="connsiteY910" fmla="*/ 1926984 h 3635394"/>
              <a:gd name="connsiteX911" fmla="*/ 3207105 w 3446696"/>
              <a:gd name="connsiteY911" fmla="*/ 1910701 h 3635394"/>
              <a:gd name="connsiteX912" fmla="*/ 42103 w 3446696"/>
              <a:gd name="connsiteY912" fmla="*/ 1909996 h 3635394"/>
              <a:gd name="connsiteX913" fmla="*/ 75859 w 3446696"/>
              <a:gd name="connsiteY913" fmla="*/ 1922952 h 3635394"/>
              <a:gd name="connsiteX914" fmla="*/ 88793 w 3446696"/>
              <a:gd name="connsiteY914" fmla="*/ 1952037 h 3635394"/>
              <a:gd name="connsiteX915" fmla="*/ 77445 w 3446696"/>
              <a:gd name="connsiteY915" fmla="*/ 1984097 h 3635394"/>
              <a:gd name="connsiteX916" fmla="*/ 46752 w 3446696"/>
              <a:gd name="connsiteY916" fmla="*/ 1998727 h 3635394"/>
              <a:gd name="connsiteX917" fmla="*/ 12996 w 3446696"/>
              <a:gd name="connsiteY917" fmla="*/ 1985771 h 3635394"/>
              <a:gd name="connsiteX918" fmla="*/ 62 w 3446696"/>
              <a:gd name="connsiteY918" fmla="*/ 1956686 h 3635394"/>
              <a:gd name="connsiteX919" fmla="*/ 11409 w 3446696"/>
              <a:gd name="connsiteY919" fmla="*/ 1924627 h 3635394"/>
              <a:gd name="connsiteX920" fmla="*/ 42103 w 3446696"/>
              <a:gd name="connsiteY920" fmla="*/ 1909996 h 3635394"/>
              <a:gd name="connsiteX921" fmla="*/ 205397 w 3446696"/>
              <a:gd name="connsiteY921" fmla="*/ 1905589 h 3635394"/>
              <a:gd name="connsiteX922" fmla="*/ 236003 w 3446696"/>
              <a:gd name="connsiteY922" fmla="*/ 1917333 h 3635394"/>
              <a:gd name="connsiteX923" fmla="*/ 247747 w 3446696"/>
              <a:gd name="connsiteY923" fmla="*/ 1943708 h 3635394"/>
              <a:gd name="connsiteX924" fmla="*/ 209628 w 3446696"/>
              <a:gd name="connsiteY924" fmla="*/ 1986057 h 3635394"/>
              <a:gd name="connsiteX925" fmla="*/ 179023 w 3446696"/>
              <a:gd name="connsiteY925" fmla="*/ 1974291 h 3635394"/>
              <a:gd name="connsiteX926" fmla="*/ 167278 w 3446696"/>
              <a:gd name="connsiteY926" fmla="*/ 1947916 h 3635394"/>
              <a:gd name="connsiteX927" fmla="*/ 177568 w 3446696"/>
              <a:gd name="connsiteY927" fmla="*/ 1918853 h 3635394"/>
              <a:gd name="connsiteX928" fmla="*/ 205397 w 3446696"/>
              <a:gd name="connsiteY928" fmla="*/ 1905589 h 3635394"/>
              <a:gd name="connsiteX929" fmla="*/ 381009 w 3446696"/>
              <a:gd name="connsiteY929" fmla="*/ 1900874 h 3635394"/>
              <a:gd name="connsiteX930" fmla="*/ 408222 w 3446696"/>
              <a:gd name="connsiteY930" fmla="*/ 1911318 h 3635394"/>
              <a:gd name="connsiteX931" fmla="*/ 418666 w 3446696"/>
              <a:gd name="connsiteY931" fmla="*/ 1934762 h 3635394"/>
              <a:gd name="connsiteX932" fmla="*/ 384755 w 3446696"/>
              <a:gd name="connsiteY932" fmla="*/ 1972418 h 3635394"/>
              <a:gd name="connsiteX933" fmla="*/ 357543 w 3446696"/>
              <a:gd name="connsiteY933" fmla="*/ 1961974 h 3635394"/>
              <a:gd name="connsiteX934" fmla="*/ 347099 w 3446696"/>
              <a:gd name="connsiteY934" fmla="*/ 1938530 h 3635394"/>
              <a:gd name="connsiteX935" fmla="*/ 381009 w 3446696"/>
              <a:gd name="connsiteY935" fmla="*/ 1900874 h 3635394"/>
              <a:gd name="connsiteX936" fmla="*/ 548336 w 3446696"/>
              <a:gd name="connsiteY936" fmla="*/ 1896334 h 3635394"/>
              <a:gd name="connsiteX937" fmla="*/ 572332 w 3446696"/>
              <a:gd name="connsiteY937" fmla="*/ 1905545 h 3635394"/>
              <a:gd name="connsiteX938" fmla="*/ 581520 w 3446696"/>
              <a:gd name="connsiteY938" fmla="*/ 1926213 h 3635394"/>
              <a:gd name="connsiteX939" fmla="*/ 551642 w 3446696"/>
              <a:gd name="connsiteY939" fmla="*/ 1959396 h 3635394"/>
              <a:gd name="connsiteX940" fmla="*/ 527646 w 3446696"/>
              <a:gd name="connsiteY940" fmla="*/ 1950186 h 3635394"/>
              <a:gd name="connsiteX941" fmla="*/ 518458 w 3446696"/>
              <a:gd name="connsiteY941" fmla="*/ 1929518 h 3635394"/>
              <a:gd name="connsiteX942" fmla="*/ 526523 w 3446696"/>
              <a:gd name="connsiteY942" fmla="*/ 1906734 h 3635394"/>
              <a:gd name="connsiteX943" fmla="*/ 548336 w 3446696"/>
              <a:gd name="connsiteY943" fmla="*/ 1896334 h 3635394"/>
              <a:gd name="connsiteX944" fmla="*/ 3205387 w 3446696"/>
              <a:gd name="connsiteY944" fmla="*/ 1773539 h 3635394"/>
              <a:gd name="connsiteX945" fmla="*/ 3216866 w 3446696"/>
              <a:gd name="connsiteY945" fmla="*/ 1777946 h 3635394"/>
              <a:gd name="connsiteX946" fmla="*/ 3216888 w 3446696"/>
              <a:gd name="connsiteY946" fmla="*/ 1777968 h 3635394"/>
              <a:gd name="connsiteX947" fmla="*/ 3221295 w 3446696"/>
              <a:gd name="connsiteY947" fmla="*/ 1787861 h 3635394"/>
              <a:gd name="connsiteX948" fmla="*/ 3206973 w 3446696"/>
              <a:gd name="connsiteY948" fmla="*/ 1803748 h 3635394"/>
              <a:gd name="connsiteX949" fmla="*/ 3195471 w 3446696"/>
              <a:gd name="connsiteY949" fmla="*/ 1799341 h 3635394"/>
              <a:gd name="connsiteX950" fmla="*/ 3191064 w 3446696"/>
              <a:gd name="connsiteY950" fmla="*/ 1789448 h 3635394"/>
              <a:gd name="connsiteX951" fmla="*/ 3205387 w 3446696"/>
              <a:gd name="connsiteY951" fmla="*/ 1773539 h 3635394"/>
              <a:gd name="connsiteX952" fmla="*/ 3372383 w 3446696"/>
              <a:gd name="connsiteY952" fmla="*/ 1762632 h 3635394"/>
              <a:gd name="connsiteX953" fmla="*/ 3385537 w 3446696"/>
              <a:gd name="connsiteY953" fmla="*/ 1767678 h 3635394"/>
              <a:gd name="connsiteX954" fmla="*/ 3390583 w 3446696"/>
              <a:gd name="connsiteY954" fmla="*/ 1779003 h 3635394"/>
              <a:gd name="connsiteX955" fmla="*/ 3374212 w 3446696"/>
              <a:gd name="connsiteY955" fmla="*/ 1797203 h 3635394"/>
              <a:gd name="connsiteX956" fmla="*/ 3361058 w 3446696"/>
              <a:gd name="connsiteY956" fmla="*/ 1792158 h 3635394"/>
              <a:gd name="connsiteX957" fmla="*/ 3356012 w 3446696"/>
              <a:gd name="connsiteY957" fmla="*/ 1780832 h 3635394"/>
              <a:gd name="connsiteX958" fmla="*/ 3372383 w 3446696"/>
              <a:gd name="connsiteY958" fmla="*/ 1762632 h 3635394"/>
              <a:gd name="connsiteX959" fmla="*/ 551664 w 3446696"/>
              <a:gd name="connsiteY959" fmla="*/ 1757145 h 3635394"/>
              <a:gd name="connsiteX960" fmla="*/ 572332 w 3446696"/>
              <a:gd name="connsiteY960" fmla="*/ 1766333 h 3635394"/>
              <a:gd name="connsiteX961" fmla="*/ 581542 w 3446696"/>
              <a:gd name="connsiteY961" fmla="*/ 1790328 h 3635394"/>
              <a:gd name="connsiteX962" fmla="*/ 548359 w 3446696"/>
              <a:gd name="connsiteY962" fmla="*/ 1820207 h 3635394"/>
              <a:gd name="connsiteX963" fmla="*/ 527691 w 3446696"/>
              <a:gd name="connsiteY963" fmla="*/ 1811018 h 3635394"/>
              <a:gd name="connsiteX964" fmla="*/ 518480 w 3446696"/>
              <a:gd name="connsiteY964" fmla="*/ 1787023 h 3635394"/>
              <a:gd name="connsiteX965" fmla="*/ 551664 w 3446696"/>
              <a:gd name="connsiteY965" fmla="*/ 1757145 h 3635394"/>
              <a:gd name="connsiteX966" fmla="*/ 384777 w 3446696"/>
              <a:gd name="connsiteY966" fmla="*/ 1744123 h 3635394"/>
              <a:gd name="connsiteX967" fmla="*/ 408221 w 3446696"/>
              <a:gd name="connsiteY967" fmla="*/ 1754567 h 3635394"/>
              <a:gd name="connsiteX968" fmla="*/ 408199 w 3446696"/>
              <a:gd name="connsiteY968" fmla="*/ 1754567 h 3635394"/>
              <a:gd name="connsiteX969" fmla="*/ 418666 w 3446696"/>
              <a:gd name="connsiteY969" fmla="*/ 1781779 h 3635394"/>
              <a:gd name="connsiteX970" fmla="*/ 381009 w 3446696"/>
              <a:gd name="connsiteY970" fmla="*/ 1815690 h 3635394"/>
              <a:gd name="connsiteX971" fmla="*/ 357565 w 3446696"/>
              <a:gd name="connsiteY971" fmla="*/ 1805245 h 3635394"/>
              <a:gd name="connsiteX972" fmla="*/ 347121 w 3446696"/>
              <a:gd name="connsiteY972" fmla="*/ 1778033 h 3635394"/>
              <a:gd name="connsiteX973" fmla="*/ 384777 w 3446696"/>
              <a:gd name="connsiteY973" fmla="*/ 1744123 h 3635394"/>
              <a:gd name="connsiteX974" fmla="*/ 209584 w 3446696"/>
              <a:gd name="connsiteY974" fmla="*/ 1730483 h 3635394"/>
              <a:gd name="connsiteX975" fmla="*/ 235959 w 3446696"/>
              <a:gd name="connsiteY975" fmla="*/ 1742206 h 3635394"/>
              <a:gd name="connsiteX976" fmla="*/ 235981 w 3446696"/>
              <a:gd name="connsiteY976" fmla="*/ 1742228 h 3635394"/>
              <a:gd name="connsiteX977" fmla="*/ 247725 w 3446696"/>
              <a:gd name="connsiteY977" fmla="*/ 1772833 h 3635394"/>
              <a:gd name="connsiteX978" fmla="*/ 205375 w 3446696"/>
              <a:gd name="connsiteY978" fmla="*/ 1810952 h 3635394"/>
              <a:gd name="connsiteX979" fmla="*/ 179001 w 3446696"/>
              <a:gd name="connsiteY979" fmla="*/ 1799208 h 3635394"/>
              <a:gd name="connsiteX980" fmla="*/ 167256 w 3446696"/>
              <a:gd name="connsiteY980" fmla="*/ 1768602 h 3635394"/>
              <a:gd name="connsiteX981" fmla="*/ 180521 w 3446696"/>
              <a:gd name="connsiteY981" fmla="*/ 1740773 h 3635394"/>
              <a:gd name="connsiteX982" fmla="*/ 209584 w 3446696"/>
              <a:gd name="connsiteY982" fmla="*/ 1730483 h 3635394"/>
              <a:gd name="connsiteX983" fmla="*/ 46752 w 3446696"/>
              <a:gd name="connsiteY983" fmla="*/ 1717815 h 3635394"/>
              <a:gd name="connsiteX984" fmla="*/ 75837 w 3446696"/>
              <a:gd name="connsiteY984" fmla="*/ 1730749 h 3635394"/>
              <a:gd name="connsiteX985" fmla="*/ 88793 w 3446696"/>
              <a:gd name="connsiteY985" fmla="*/ 1764505 h 3635394"/>
              <a:gd name="connsiteX986" fmla="*/ 74162 w 3446696"/>
              <a:gd name="connsiteY986" fmla="*/ 1795198 h 3635394"/>
              <a:gd name="connsiteX987" fmla="*/ 42102 w 3446696"/>
              <a:gd name="connsiteY987" fmla="*/ 1806546 h 3635394"/>
              <a:gd name="connsiteX988" fmla="*/ 13017 w 3446696"/>
              <a:gd name="connsiteY988" fmla="*/ 1793612 h 3635394"/>
              <a:gd name="connsiteX989" fmla="*/ 61 w 3446696"/>
              <a:gd name="connsiteY989" fmla="*/ 1759856 h 3635394"/>
              <a:gd name="connsiteX990" fmla="*/ 14692 w 3446696"/>
              <a:gd name="connsiteY990" fmla="*/ 1729162 h 3635394"/>
              <a:gd name="connsiteX991" fmla="*/ 46752 w 3446696"/>
              <a:gd name="connsiteY991" fmla="*/ 1717815 h 3635394"/>
              <a:gd name="connsiteX992" fmla="*/ 3189631 w 3446696"/>
              <a:gd name="connsiteY992" fmla="*/ 1637743 h 3635394"/>
              <a:gd name="connsiteX993" fmla="*/ 3200561 w 3446696"/>
              <a:gd name="connsiteY993" fmla="*/ 1641290 h 3635394"/>
              <a:gd name="connsiteX994" fmla="*/ 3200583 w 3446696"/>
              <a:gd name="connsiteY994" fmla="*/ 1641290 h 3635394"/>
              <a:gd name="connsiteX995" fmla="*/ 3204130 w 3446696"/>
              <a:gd name="connsiteY995" fmla="*/ 1648253 h 3635394"/>
              <a:gd name="connsiteX996" fmla="*/ 3201861 w 3446696"/>
              <a:gd name="connsiteY996" fmla="*/ 1657661 h 3635394"/>
              <a:gd name="connsiteX997" fmla="*/ 3193598 w 3446696"/>
              <a:gd name="connsiteY997" fmla="*/ 1662729 h 3635394"/>
              <a:gd name="connsiteX998" fmla="*/ 3182669 w 3446696"/>
              <a:gd name="connsiteY998" fmla="*/ 1659182 h 3635394"/>
              <a:gd name="connsiteX999" fmla="*/ 3179121 w 3446696"/>
              <a:gd name="connsiteY999" fmla="*/ 1652219 h 3635394"/>
              <a:gd name="connsiteX1000" fmla="*/ 3189631 w 3446696"/>
              <a:gd name="connsiteY1000" fmla="*/ 1637743 h 3635394"/>
              <a:gd name="connsiteX1001" fmla="*/ 569511 w 3446696"/>
              <a:gd name="connsiteY1001" fmla="*/ 1619036 h 3635394"/>
              <a:gd name="connsiteX1002" fmla="*/ 586874 w 3446696"/>
              <a:gd name="connsiteY1002" fmla="*/ 1627871 h 3635394"/>
              <a:gd name="connsiteX1003" fmla="*/ 595754 w 3446696"/>
              <a:gd name="connsiteY1003" fmla="*/ 1655171 h 3635394"/>
              <a:gd name="connsiteX1004" fmla="*/ 559618 w 3446696"/>
              <a:gd name="connsiteY1004" fmla="*/ 1681414 h 3635394"/>
              <a:gd name="connsiteX1005" fmla="*/ 542255 w 3446696"/>
              <a:gd name="connsiteY1005" fmla="*/ 1672578 h 3635394"/>
              <a:gd name="connsiteX1006" fmla="*/ 533375 w 3446696"/>
              <a:gd name="connsiteY1006" fmla="*/ 1645278 h 3635394"/>
              <a:gd name="connsiteX1007" fmla="*/ 569511 w 3446696"/>
              <a:gd name="connsiteY1007" fmla="*/ 1619036 h 3635394"/>
              <a:gd name="connsiteX1008" fmla="*/ 3354667 w 3446696"/>
              <a:gd name="connsiteY1008" fmla="*/ 1609737 h 3635394"/>
              <a:gd name="connsiteX1009" fmla="*/ 3367205 w 3446696"/>
              <a:gd name="connsiteY1009" fmla="*/ 1613813 h 3635394"/>
              <a:gd name="connsiteX1010" fmla="*/ 3367205 w 3446696"/>
              <a:gd name="connsiteY1010" fmla="*/ 1613791 h 3635394"/>
              <a:gd name="connsiteX1011" fmla="*/ 3371259 w 3446696"/>
              <a:gd name="connsiteY1011" fmla="*/ 1621767 h 3635394"/>
              <a:gd name="connsiteX1012" fmla="*/ 3359184 w 3446696"/>
              <a:gd name="connsiteY1012" fmla="*/ 1638381 h 3635394"/>
              <a:gd name="connsiteX1013" fmla="*/ 3346647 w 3446696"/>
              <a:gd name="connsiteY1013" fmla="*/ 1634305 h 3635394"/>
              <a:gd name="connsiteX1014" fmla="*/ 3342593 w 3446696"/>
              <a:gd name="connsiteY1014" fmla="*/ 1626328 h 3635394"/>
              <a:gd name="connsiteX1015" fmla="*/ 3345192 w 3446696"/>
              <a:gd name="connsiteY1015" fmla="*/ 1615532 h 3635394"/>
              <a:gd name="connsiteX1016" fmla="*/ 3354667 w 3446696"/>
              <a:gd name="connsiteY1016" fmla="*/ 1609737 h 3635394"/>
              <a:gd name="connsiteX1017" fmla="*/ 404872 w 3446696"/>
              <a:gd name="connsiteY1017" fmla="*/ 1588650 h 3635394"/>
              <a:gd name="connsiteX1018" fmla="*/ 424570 w 3446696"/>
              <a:gd name="connsiteY1018" fmla="*/ 1598676 h 3635394"/>
              <a:gd name="connsiteX1019" fmla="*/ 424570 w 3446696"/>
              <a:gd name="connsiteY1019" fmla="*/ 1598698 h 3635394"/>
              <a:gd name="connsiteX1020" fmla="*/ 434640 w 3446696"/>
              <a:gd name="connsiteY1020" fmla="*/ 1629655 h 3635394"/>
              <a:gd name="connsiteX1021" fmla="*/ 420318 w 3446696"/>
              <a:gd name="connsiteY1021" fmla="*/ 1653034 h 3635394"/>
              <a:gd name="connsiteX1022" fmla="*/ 393657 w 3446696"/>
              <a:gd name="connsiteY1022" fmla="*/ 1659424 h 3635394"/>
              <a:gd name="connsiteX1023" fmla="*/ 373958 w 3446696"/>
              <a:gd name="connsiteY1023" fmla="*/ 1649398 h 3635394"/>
              <a:gd name="connsiteX1024" fmla="*/ 363889 w 3446696"/>
              <a:gd name="connsiteY1024" fmla="*/ 1618440 h 3635394"/>
              <a:gd name="connsiteX1025" fmla="*/ 404872 w 3446696"/>
              <a:gd name="connsiteY1025" fmla="*/ 1588650 h 3635394"/>
              <a:gd name="connsiteX1026" fmla="*/ 232103 w 3446696"/>
              <a:gd name="connsiteY1026" fmla="*/ 1556767 h 3635394"/>
              <a:gd name="connsiteX1027" fmla="*/ 254269 w 3446696"/>
              <a:gd name="connsiteY1027" fmla="*/ 1568049 h 3635394"/>
              <a:gd name="connsiteX1028" fmla="*/ 265595 w 3446696"/>
              <a:gd name="connsiteY1028" fmla="*/ 1602863 h 3635394"/>
              <a:gd name="connsiteX1029" fmla="*/ 219499 w 3446696"/>
              <a:gd name="connsiteY1029" fmla="*/ 1636354 h 3635394"/>
              <a:gd name="connsiteX1030" fmla="*/ 197333 w 3446696"/>
              <a:gd name="connsiteY1030" fmla="*/ 1625073 h 3635394"/>
              <a:gd name="connsiteX1031" fmla="*/ 186007 w 3446696"/>
              <a:gd name="connsiteY1031" fmla="*/ 1590259 h 3635394"/>
              <a:gd name="connsiteX1032" fmla="*/ 232103 w 3446696"/>
              <a:gd name="connsiteY1032" fmla="*/ 1556767 h 3635394"/>
              <a:gd name="connsiteX1033" fmla="*/ 71496 w 3446696"/>
              <a:gd name="connsiteY1033" fmla="*/ 1527153 h 3635394"/>
              <a:gd name="connsiteX1034" fmla="*/ 95932 w 3446696"/>
              <a:gd name="connsiteY1034" fmla="*/ 1539580 h 3635394"/>
              <a:gd name="connsiteX1035" fmla="*/ 95910 w 3446696"/>
              <a:gd name="connsiteY1035" fmla="*/ 1539580 h 3635394"/>
              <a:gd name="connsiteX1036" fmla="*/ 108403 w 3446696"/>
              <a:gd name="connsiteY1036" fmla="*/ 1577986 h 3635394"/>
              <a:gd name="connsiteX1037" fmla="*/ 57570 w 3446696"/>
              <a:gd name="connsiteY1037" fmla="*/ 1614915 h 3635394"/>
              <a:gd name="connsiteX1038" fmla="*/ 33134 w 3446696"/>
              <a:gd name="connsiteY1038" fmla="*/ 1602487 h 3635394"/>
              <a:gd name="connsiteX1039" fmla="*/ 20641 w 3446696"/>
              <a:gd name="connsiteY1039" fmla="*/ 1564082 h 3635394"/>
              <a:gd name="connsiteX1040" fmla="*/ 38423 w 3446696"/>
              <a:gd name="connsiteY1040" fmla="*/ 1535085 h 3635394"/>
              <a:gd name="connsiteX1041" fmla="*/ 71496 w 3446696"/>
              <a:gd name="connsiteY1041" fmla="*/ 1527153 h 3635394"/>
              <a:gd name="connsiteX1042" fmla="*/ 601659 w 3446696"/>
              <a:gd name="connsiteY1042" fmla="*/ 1483548 h 3635394"/>
              <a:gd name="connsiteX1043" fmla="*/ 615805 w 3446696"/>
              <a:gd name="connsiteY1043" fmla="*/ 1491700 h 3635394"/>
              <a:gd name="connsiteX1044" fmla="*/ 624002 w 3446696"/>
              <a:gd name="connsiteY1044" fmla="*/ 1522218 h 3635394"/>
              <a:gd name="connsiteX1045" fmla="*/ 585332 w 3446696"/>
              <a:gd name="connsiteY1045" fmla="*/ 1544538 h 3635394"/>
              <a:gd name="connsiteX1046" fmla="*/ 571186 w 3446696"/>
              <a:gd name="connsiteY1046" fmla="*/ 1536386 h 3635394"/>
              <a:gd name="connsiteX1047" fmla="*/ 562989 w 3446696"/>
              <a:gd name="connsiteY1047" fmla="*/ 1505868 h 3635394"/>
              <a:gd name="connsiteX1048" fmla="*/ 577708 w 3446696"/>
              <a:gd name="connsiteY1048" fmla="*/ 1486699 h 3635394"/>
              <a:gd name="connsiteX1049" fmla="*/ 601659 w 3446696"/>
              <a:gd name="connsiteY1049" fmla="*/ 1483548 h 3635394"/>
              <a:gd name="connsiteX1050" fmla="*/ 441118 w 3446696"/>
              <a:gd name="connsiteY1050" fmla="*/ 1436131 h 3635394"/>
              <a:gd name="connsiteX1051" fmla="*/ 457159 w 3446696"/>
              <a:gd name="connsiteY1051" fmla="*/ 1445363 h 3635394"/>
              <a:gd name="connsiteX1052" fmla="*/ 457159 w 3446696"/>
              <a:gd name="connsiteY1052" fmla="*/ 1445385 h 3635394"/>
              <a:gd name="connsiteX1053" fmla="*/ 466457 w 3446696"/>
              <a:gd name="connsiteY1053" fmla="*/ 1480023 h 3635394"/>
              <a:gd name="connsiteX1054" fmla="*/ 449755 w 3446696"/>
              <a:gd name="connsiteY1054" fmla="*/ 1501770 h 3635394"/>
              <a:gd name="connsiteX1055" fmla="*/ 422565 w 3446696"/>
              <a:gd name="connsiteY1055" fmla="*/ 1505340 h 3635394"/>
              <a:gd name="connsiteX1056" fmla="*/ 406525 w 3446696"/>
              <a:gd name="connsiteY1056" fmla="*/ 1496085 h 3635394"/>
              <a:gd name="connsiteX1057" fmla="*/ 397226 w 3446696"/>
              <a:gd name="connsiteY1057" fmla="*/ 1461448 h 3635394"/>
              <a:gd name="connsiteX1058" fmla="*/ 413928 w 3446696"/>
              <a:gd name="connsiteY1058" fmla="*/ 1439700 h 3635394"/>
              <a:gd name="connsiteX1059" fmla="*/ 441118 w 3446696"/>
              <a:gd name="connsiteY1059" fmla="*/ 1436131 h 3635394"/>
              <a:gd name="connsiteX1060" fmla="*/ 272646 w 3446696"/>
              <a:gd name="connsiteY1060" fmla="*/ 1386377 h 3635394"/>
              <a:gd name="connsiteX1061" fmla="*/ 290692 w 3446696"/>
              <a:gd name="connsiteY1061" fmla="*/ 1396777 h 3635394"/>
              <a:gd name="connsiteX1062" fmla="*/ 301136 w 3446696"/>
              <a:gd name="connsiteY1062" fmla="*/ 1435734 h 3635394"/>
              <a:gd name="connsiteX1063" fmla="*/ 251802 w 3446696"/>
              <a:gd name="connsiteY1063" fmla="*/ 1464224 h 3635394"/>
              <a:gd name="connsiteX1064" fmla="*/ 233756 w 3446696"/>
              <a:gd name="connsiteY1064" fmla="*/ 1453824 h 3635394"/>
              <a:gd name="connsiteX1065" fmla="*/ 223312 w 3446696"/>
              <a:gd name="connsiteY1065" fmla="*/ 1414867 h 3635394"/>
              <a:gd name="connsiteX1066" fmla="*/ 242085 w 3446696"/>
              <a:gd name="connsiteY1066" fmla="*/ 1390410 h 3635394"/>
              <a:gd name="connsiteX1067" fmla="*/ 272646 w 3446696"/>
              <a:gd name="connsiteY1067" fmla="*/ 1386377 h 3635394"/>
              <a:gd name="connsiteX1068" fmla="*/ 647865 w 3446696"/>
              <a:gd name="connsiteY1068" fmla="*/ 1352158 h 3635394"/>
              <a:gd name="connsiteX1069" fmla="*/ 658860 w 3446696"/>
              <a:gd name="connsiteY1069" fmla="*/ 1359297 h 3635394"/>
              <a:gd name="connsiteX1070" fmla="*/ 658838 w 3446696"/>
              <a:gd name="connsiteY1070" fmla="*/ 1359319 h 3635394"/>
              <a:gd name="connsiteX1071" fmla="*/ 665999 w 3446696"/>
              <a:gd name="connsiteY1071" fmla="*/ 1392987 h 3635394"/>
              <a:gd name="connsiteX1072" fmla="*/ 625214 w 3446696"/>
              <a:gd name="connsiteY1072" fmla="*/ 1411144 h 3635394"/>
              <a:gd name="connsiteX1073" fmla="*/ 614219 w 3446696"/>
              <a:gd name="connsiteY1073" fmla="*/ 1404004 h 3635394"/>
              <a:gd name="connsiteX1074" fmla="*/ 607058 w 3446696"/>
              <a:gd name="connsiteY1074" fmla="*/ 1370336 h 3635394"/>
              <a:gd name="connsiteX1075" fmla="*/ 623693 w 3446696"/>
              <a:gd name="connsiteY1075" fmla="*/ 1352797 h 3635394"/>
              <a:gd name="connsiteX1076" fmla="*/ 647865 w 3446696"/>
              <a:gd name="connsiteY1076" fmla="*/ 1352158 h 3635394"/>
              <a:gd name="connsiteX1077" fmla="*/ 115983 w 3446696"/>
              <a:gd name="connsiteY1077" fmla="*/ 1340105 h 3635394"/>
              <a:gd name="connsiteX1078" fmla="*/ 135880 w 3446696"/>
              <a:gd name="connsiteY1078" fmla="*/ 1351563 h 3635394"/>
              <a:gd name="connsiteX1079" fmla="*/ 135880 w 3446696"/>
              <a:gd name="connsiteY1079" fmla="*/ 1351585 h 3635394"/>
              <a:gd name="connsiteX1080" fmla="*/ 147404 w 3446696"/>
              <a:gd name="connsiteY1080" fmla="*/ 1394552 h 3635394"/>
              <a:gd name="connsiteX1081" fmla="*/ 126692 w 3446696"/>
              <a:gd name="connsiteY1081" fmla="*/ 1421544 h 3635394"/>
              <a:gd name="connsiteX1082" fmla="*/ 92979 w 3446696"/>
              <a:gd name="connsiteY1082" fmla="*/ 1425972 h 3635394"/>
              <a:gd name="connsiteX1083" fmla="*/ 73083 w 3446696"/>
              <a:gd name="connsiteY1083" fmla="*/ 1414515 h 3635394"/>
              <a:gd name="connsiteX1084" fmla="*/ 61559 w 3446696"/>
              <a:gd name="connsiteY1084" fmla="*/ 1371548 h 3635394"/>
              <a:gd name="connsiteX1085" fmla="*/ 82271 w 3446696"/>
              <a:gd name="connsiteY1085" fmla="*/ 1344556 h 3635394"/>
              <a:gd name="connsiteX1086" fmla="*/ 115983 w 3446696"/>
              <a:gd name="connsiteY1086" fmla="*/ 1340105 h 3635394"/>
              <a:gd name="connsiteX1087" fmla="*/ 493119 w 3446696"/>
              <a:gd name="connsiteY1087" fmla="*/ 1288238 h 3635394"/>
              <a:gd name="connsiteX1088" fmla="*/ 505612 w 3446696"/>
              <a:gd name="connsiteY1088" fmla="*/ 1296324 h 3635394"/>
              <a:gd name="connsiteX1089" fmla="*/ 505612 w 3446696"/>
              <a:gd name="connsiteY1089" fmla="*/ 1296346 h 3635394"/>
              <a:gd name="connsiteX1090" fmla="*/ 513743 w 3446696"/>
              <a:gd name="connsiteY1090" fmla="*/ 1334531 h 3635394"/>
              <a:gd name="connsiteX1091" fmla="*/ 467449 w 3446696"/>
              <a:gd name="connsiteY1091" fmla="*/ 1355133 h 3635394"/>
              <a:gd name="connsiteX1092" fmla="*/ 454956 w 3446696"/>
              <a:gd name="connsiteY1092" fmla="*/ 1347047 h 3635394"/>
              <a:gd name="connsiteX1093" fmla="*/ 446825 w 3446696"/>
              <a:gd name="connsiteY1093" fmla="*/ 1308862 h 3635394"/>
              <a:gd name="connsiteX1094" fmla="*/ 465708 w 3446696"/>
              <a:gd name="connsiteY1094" fmla="*/ 1288965 h 3635394"/>
              <a:gd name="connsiteX1095" fmla="*/ 493119 w 3446696"/>
              <a:gd name="connsiteY1095" fmla="*/ 1288238 h 3635394"/>
              <a:gd name="connsiteX1096" fmla="*/ 683383 w 3446696"/>
              <a:gd name="connsiteY1096" fmla="*/ 1224492 h 3635394"/>
              <a:gd name="connsiteX1097" fmla="*/ 707467 w 3446696"/>
              <a:gd name="connsiteY1097" fmla="*/ 1226387 h 3635394"/>
              <a:gd name="connsiteX1098" fmla="*/ 715465 w 3446696"/>
              <a:gd name="connsiteY1098" fmla="*/ 1232182 h 3635394"/>
              <a:gd name="connsiteX1099" fmla="*/ 721260 w 3446696"/>
              <a:gd name="connsiteY1099" fmla="*/ 1268847 h 3635394"/>
              <a:gd name="connsiteX1100" fmla="*/ 678800 w 3446696"/>
              <a:gd name="connsiteY1100" fmla="*/ 1282640 h 3635394"/>
              <a:gd name="connsiteX1101" fmla="*/ 670802 w 3446696"/>
              <a:gd name="connsiteY1101" fmla="*/ 1276845 h 3635394"/>
              <a:gd name="connsiteX1102" fmla="*/ 665007 w 3446696"/>
              <a:gd name="connsiteY1102" fmla="*/ 1240181 h 3635394"/>
              <a:gd name="connsiteX1103" fmla="*/ 683383 w 3446696"/>
              <a:gd name="connsiteY1103" fmla="*/ 1224492 h 3635394"/>
              <a:gd name="connsiteX1104" fmla="*/ 330771 w 3446696"/>
              <a:gd name="connsiteY1104" fmla="*/ 1221143 h 3635394"/>
              <a:gd name="connsiteX1105" fmla="*/ 344807 w 3446696"/>
              <a:gd name="connsiteY1105" fmla="*/ 1230244 h 3635394"/>
              <a:gd name="connsiteX1106" fmla="*/ 353951 w 3446696"/>
              <a:gd name="connsiteY1106" fmla="*/ 1273188 h 3635394"/>
              <a:gd name="connsiteX1107" fmla="*/ 332732 w 3446696"/>
              <a:gd name="connsiteY1107" fmla="*/ 1295553 h 3635394"/>
              <a:gd name="connsiteX1108" fmla="*/ 301907 w 3446696"/>
              <a:gd name="connsiteY1108" fmla="*/ 1296368 h 3635394"/>
              <a:gd name="connsiteX1109" fmla="*/ 287871 w 3446696"/>
              <a:gd name="connsiteY1109" fmla="*/ 1287268 h 3635394"/>
              <a:gd name="connsiteX1110" fmla="*/ 278727 w 3446696"/>
              <a:gd name="connsiteY1110" fmla="*/ 1244323 h 3635394"/>
              <a:gd name="connsiteX1111" fmla="*/ 299946 w 3446696"/>
              <a:gd name="connsiteY1111" fmla="*/ 1221959 h 3635394"/>
              <a:gd name="connsiteX1112" fmla="*/ 330771 w 3446696"/>
              <a:gd name="connsiteY1112" fmla="*/ 1221143 h 3635394"/>
              <a:gd name="connsiteX1113" fmla="*/ 162400 w 3446696"/>
              <a:gd name="connsiteY1113" fmla="*/ 1155821 h 3635394"/>
              <a:gd name="connsiteX1114" fmla="*/ 179794 w 3446696"/>
              <a:gd name="connsiteY1114" fmla="*/ 1158743 h 3635394"/>
              <a:gd name="connsiteX1115" fmla="*/ 195284 w 3446696"/>
              <a:gd name="connsiteY1115" fmla="*/ 1168769 h 3635394"/>
              <a:gd name="connsiteX1116" fmla="*/ 195284 w 3446696"/>
              <a:gd name="connsiteY1116" fmla="*/ 1168791 h 3635394"/>
              <a:gd name="connsiteX1117" fmla="*/ 205354 w 3446696"/>
              <a:gd name="connsiteY1117" fmla="*/ 1216164 h 3635394"/>
              <a:gd name="connsiteX1118" fmla="*/ 181931 w 3446696"/>
              <a:gd name="connsiteY1118" fmla="*/ 1240842 h 3635394"/>
              <a:gd name="connsiteX1119" fmla="*/ 147933 w 3446696"/>
              <a:gd name="connsiteY1119" fmla="*/ 1241724 h 3635394"/>
              <a:gd name="connsiteX1120" fmla="*/ 132443 w 3446696"/>
              <a:gd name="connsiteY1120" fmla="*/ 1231676 h 3635394"/>
              <a:gd name="connsiteX1121" fmla="*/ 122373 w 3446696"/>
              <a:gd name="connsiteY1121" fmla="*/ 1184303 h 3635394"/>
              <a:gd name="connsiteX1122" fmla="*/ 162400 w 3446696"/>
              <a:gd name="connsiteY1122" fmla="*/ 1155821 h 3635394"/>
              <a:gd name="connsiteX1123" fmla="*/ 532968 w 3446696"/>
              <a:gd name="connsiteY1123" fmla="*/ 1144470 h 3635394"/>
              <a:gd name="connsiteX1124" fmla="*/ 560301 w 3446696"/>
              <a:gd name="connsiteY1124" fmla="*/ 1146602 h 3635394"/>
              <a:gd name="connsiteX1125" fmla="*/ 569379 w 3446696"/>
              <a:gd name="connsiteY1125" fmla="*/ 1153191 h 3635394"/>
              <a:gd name="connsiteX1126" fmla="*/ 575946 w 3446696"/>
              <a:gd name="connsiteY1126" fmla="*/ 1194791 h 3635394"/>
              <a:gd name="connsiteX1127" fmla="*/ 527757 w 3446696"/>
              <a:gd name="connsiteY1127" fmla="*/ 1210457 h 3635394"/>
              <a:gd name="connsiteX1128" fmla="*/ 518679 w 3446696"/>
              <a:gd name="connsiteY1128" fmla="*/ 1203869 h 3635394"/>
              <a:gd name="connsiteX1129" fmla="*/ 512113 w 3446696"/>
              <a:gd name="connsiteY1129" fmla="*/ 1162269 h 3635394"/>
              <a:gd name="connsiteX1130" fmla="*/ 532968 w 3446696"/>
              <a:gd name="connsiteY1130" fmla="*/ 1144470 h 3635394"/>
              <a:gd name="connsiteX1131" fmla="*/ 756184 w 3446696"/>
              <a:gd name="connsiteY1131" fmla="*/ 1103063 h 3635394"/>
              <a:gd name="connsiteX1132" fmla="*/ 779959 w 3446696"/>
              <a:gd name="connsiteY1132" fmla="*/ 1107470 h 3635394"/>
              <a:gd name="connsiteX1133" fmla="*/ 785115 w 3446696"/>
              <a:gd name="connsiteY1133" fmla="*/ 1111634 h 3635394"/>
              <a:gd name="connsiteX1134" fmla="*/ 785093 w 3446696"/>
              <a:gd name="connsiteY1134" fmla="*/ 1111634 h 3635394"/>
              <a:gd name="connsiteX1135" fmla="*/ 789213 w 3446696"/>
              <a:gd name="connsiteY1135" fmla="*/ 1151141 h 3635394"/>
              <a:gd name="connsiteX1136" fmla="*/ 769294 w 3446696"/>
              <a:gd name="connsiteY1136" fmla="*/ 1164824 h 3635394"/>
              <a:gd name="connsiteX1137" fmla="*/ 745541 w 3446696"/>
              <a:gd name="connsiteY1137" fmla="*/ 1160418 h 3635394"/>
              <a:gd name="connsiteX1138" fmla="*/ 740385 w 3446696"/>
              <a:gd name="connsiteY1138" fmla="*/ 1156253 h 3635394"/>
              <a:gd name="connsiteX1139" fmla="*/ 736265 w 3446696"/>
              <a:gd name="connsiteY1139" fmla="*/ 1116746 h 3635394"/>
              <a:gd name="connsiteX1140" fmla="*/ 756184 w 3446696"/>
              <a:gd name="connsiteY1140" fmla="*/ 1103063 h 3635394"/>
              <a:gd name="connsiteX1141" fmla="*/ 375115 w 3446696"/>
              <a:gd name="connsiteY1141" fmla="*/ 1060515 h 3635394"/>
              <a:gd name="connsiteX1142" fmla="*/ 405841 w 3446696"/>
              <a:gd name="connsiteY1142" fmla="*/ 1062917 h 3635394"/>
              <a:gd name="connsiteX1143" fmla="*/ 416043 w 3446696"/>
              <a:gd name="connsiteY1143" fmla="*/ 1070320 h 3635394"/>
              <a:gd name="connsiteX1144" fmla="*/ 423447 w 3446696"/>
              <a:gd name="connsiteY1144" fmla="*/ 1117098 h 3635394"/>
              <a:gd name="connsiteX1145" fmla="*/ 369265 w 3446696"/>
              <a:gd name="connsiteY1145" fmla="*/ 1134704 h 3635394"/>
              <a:gd name="connsiteX1146" fmla="*/ 359063 w 3446696"/>
              <a:gd name="connsiteY1146" fmla="*/ 1127300 h 3635394"/>
              <a:gd name="connsiteX1147" fmla="*/ 351660 w 3446696"/>
              <a:gd name="connsiteY1147" fmla="*/ 1080522 h 3635394"/>
              <a:gd name="connsiteX1148" fmla="*/ 375115 w 3446696"/>
              <a:gd name="connsiteY1148" fmla="*/ 1060515 h 3635394"/>
              <a:gd name="connsiteX1149" fmla="*/ 614935 w 3446696"/>
              <a:gd name="connsiteY1149" fmla="*/ 1007765 h 3635394"/>
              <a:gd name="connsiteX1150" fmla="*/ 641893 w 3446696"/>
              <a:gd name="connsiteY1150" fmla="*/ 1012745 h 3635394"/>
              <a:gd name="connsiteX1151" fmla="*/ 647755 w 3446696"/>
              <a:gd name="connsiteY1151" fmla="*/ 1017482 h 3635394"/>
              <a:gd name="connsiteX1152" fmla="*/ 652426 w 3446696"/>
              <a:gd name="connsiteY1152" fmla="*/ 1062300 h 3635394"/>
              <a:gd name="connsiteX1153" fmla="*/ 602871 w 3446696"/>
              <a:gd name="connsiteY1153" fmla="*/ 1072832 h 3635394"/>
              <a:gd name="connsiteX1154" fmla="*/ 597010 w 3446696"/>
              <a:gd name="connsiteY1154" fmla="*/ 1068095 h 3635394"/>
              <a:gd name="connsiteX1155" fmla="*/ 592339 w 3446696"/>
              <a:gd name="connsiteY1155" fmla="*/ 1023277 h 3635394"/>
              <a:gd name="connsiteX1156" fmla="*/ 614935 w 3446696"/>
              <a:gd name="connsiteY1156" fmla="*/ 1007765 h 3635394"/>
              <a:gd name="connsiteX1157" fmla="*/ 841236 w 3446696"/>
              <a:gd name="connsiteY1157" fmla="*/ 989917 h 3635394"/>
              <a:gd name="connsiteX1158" fmla="*/ 864416 w 3446696"/>
              <a:gd name="connsiteY1158" fmla="*/ 996770 h 3635394"/>
              <a:gd name="connsiteX1159" fmla="*/ 866905 w 3446696"/>
              <a:gd name="connsiteY1159" fmla="*/ 999017 h 3635394"/>
              <a:gd name="connsiteX1160" fmla="*/ 869087 w 3446696"/>
              <a:gd name="connsiteY1160" fmla="*/ 1041191 h 3635394"/>
              <a:gd name="connsiteX1161" fmla="*/ 824666 w 3446696"/>
              <a:gd name="connsiteY1161" fmla="*/ 1045862 h 3635394"/>
              <a:gd name="connsiteX1162" fmla="*/ 822176 w 3446696"/>
              <a:gd name="connsiteY1162" fmla="*/ 1043614 h 3635394"/>
              <a:gd name="connsiteX1163" fmla="*/ 819995 w 3446696"/>
              <a:gd name="connsiteY1163" fmla="*/ 1001441 h 3635394"/>
              <a:gd name="connsiteX1164" fmla="*/ 841236 w 3446696"/>
              <a:gd name="connsiteY1164" fmla="*/ 989917 h 3635394"/>
              <a:gd name="connsiteX1165" fmla="*/ 228337 w 3446696"/>
              <a:gd name="connsiteY1165" fmla="*/ 982415 h 3635394"/>
              <a:gd name="connsiteX1166" fmla="*/ 262223 w 3446696"/>
              <a:gd name="connsiteY1166" fmla="*/ 985070 h 3635394"/>
              <a:gd name="connsiteX1167" fmla="*/ 273483 w 3446696"/>
              <a:gd name="connsiteY1167" fmla="*/ 993245 h 3635394"/>
              <a:gd name="connsiteX1168" fmla="*/ 281635 w 3446696"/>
              <a:gd name="connsiteY1168" fmla="*/ 1044849 h 3635394"/>
              <a:gd name="connsiteX1169" fmla="*/ 221879 w 3446696"/>
              <a:gd name="connsiteY1169" fmla="*/ 1064261 h 3635394"/>
              <a:gd name="connsiteX1170" fmla="*/ 210619 w 3446696"/>
              <a:gd name="connsiteY1170" fmla="*/ 1056086 h 3635394"/>
              <a:gd name="connsiteX1171" fmla="*/ 202467 w 3446696"/>
              <a:gd name="connsiteY1171" fmla="*/ 1004482 h 3635394"/>
              <a:gd name="connsiteX1172" fmla="*/ 228337 w 3446696"/>
              <a:gd name="connsiteY1172" fmla="*/ 982415 h 3635394"/>
              <a:gd name="connsiteX1173" fmla="*/ 466722 w 3446696"/>
              <a:gd name="connsiteY1173" fmla="*/ 907730 h 3635394"/>
              <a:gd name="connsiteX1174" fmla="*/ 497041 w 3446696"/>
              <a:gd name="connsiteY1174" fmla="*/ 913349 h 3635394"/>
              <a:gd name="connsiteX1175" fmla="*/ 503629 w 3446696"/>
              <a:gd name="connsiteY1175" fmla="*/ 918681 h 3635394"/>
              <a:gd name="connsiteX1176" fmla="*/ 508895 w 3446696"/>
              <a:gd name="connsiteY1176" fmla="*/ 969095 h 3635394"/>
              <a:gd name="connsiteX1177" fmla="*/ 483490 w 3446696"/>
              <a:gd name="connsiteY1177" fmla="*/ 986568 h 3635394"/>
              <a:gd name="connsiteX1178" fmla="*/ 453171 w 3446696"/>
              <a:gd name="connsiteY1178" fmla="*/ 980950 h 3635394"/>
              <a:gd name="connsiteX1179" fmla="*/ 446583 w 3446696"/>
              <a:gd name="connsiteY1179" fmla="*/ 975617 h 3635394"/>
              <a:gd name="connsiteX1180" fmla="*/ 441316 w 3446696"/>
              <a:gd name="connsiteY1180" fmla="*/ 925203 h 3635394"/>
              <a:gd name="connsiteX1181" fmla="*/ 466722 w 3446696"/>
              <a:gd name="connsiteY1181" fmla="*/ 907730 h 3635394"/>
              <a:gd name="connsiteX1182" fmla="*/ 937691 w 3446696"/>
              <a:gd name="connsiteY1182" fmla="*/ 886308 h 3635394"/>
              <a:gd name="connsiteX1183" fmla="*/ 960022 w 3446696"/>
              <a:gd name="connsiteY1183" fmla="*/ 895546 h 3635394"/>
              <a:gd name="connsiteX1184" fmla="*/ 960022 w 3446696"/>
              <a:gd name="connsiteY1184" fmla="*/ 940209 h 3635394"/>
              <a:gd name="connsiteX1185" fmla="*/ 915359 w 3446696"/>
              <a:gd name="connsiteY1185" fmla="*/ 940209 h 3635394"/>
              <a:gd name="connsiteX1186" fmla="*/ 915359 w 3446696"/>
              <a:gd name="connsiteY1186" fmla="*/ 895546 h 3635394"/>
              <a:gd name="connsiteX1187" fmla="*/ 937691 w 3446696"/>
              <a:gd name="connsiteY1187" fmla="*/ 886308 h 3635394"/>
              <a:gd name="connsiteX1188" fmla="*/ 710764 w 3446696"/>
              <a:gd name="connsiteY1188" fmla="*/ 880403 h 3635394"/>
              <a:gd name="connsiteX1189" fmla="*/ 737059 w 3446696"/>
              <a:gd name="connsiteY1189" fmla="*/ 888186 h 3635394"/>
              <a:gd name="connsiteX1190" fmla="*/ 739879 w 3446696"/>
              <a:gd name="connsiteY1190" fmla="*/ 890720 h 3635394"/>
              <a:gd name="connsiteX1191" fmla="*/ 742347 w 3446696"/>
              <a:gd name="connsiteY1191" fmla="*/ 938578 h 3635394"/>
              <a:gd name="connsiteX1192" fmla="*/ 691955 w 3446696"/>
              <a:gd name="connsiteY1192" fmla="*/ 943866 h 3635394"/>
              <a:gd name="connsiteX1193" fmla="*/ 689135 w 3446696"/>
              <a:gd name="connsiteY1193" fmla="*/ 941332 h 3635394"/>
              <a:gd name="connsiteX1194" fmla="*/ 686667 w 3446696"/>
              <a:gd name="connsiteY1194" fmla="*/ 893474 h 3635394"/>
              <a:gd name="connsiteX1195" fmla="*/ 710764 w 3446696"/>
              <a:gd name="connsiteY1195" fmla="*/ 880403 h 3635394"/>
              <a:gd name="connsiteX1196" fmla="*/ 328898 w 3446696"/>
              <a:gd name="connsiteY1196" fmla="*/ 814747 h 3635394"/>
              <a:gd name="connsiteX1197" fmla="*/ 362346 w 3446696"/>
              <a:gd name="connsiteY1197" fmla="*/ 820938 h 3635394"/>
              <a:gd name="connsiteX1198" fmla="*/ 369595 w 3446696"/>
              <a:gd name="connsiteY1198" fmla="*/ 826821 h 3635394"/>
              <a:gd name="connsiteX1199" fmla="*/ 375390 w 3446696"/>
              <a:gd name="connsiteY1199" fmla="*/ 882413 h 3635394"/>
              <a:gd name="connsiteX1200" fmla="*/ 347363 w 3446696"/>
              <a:gd name="connsiteY1200" fmla="*/ 901671 h 3635394"/>
              <a:gd name="connsiteX1201" fmla="*/ 313915 w 3446696"/>
              <a:gd name="connsiteY1201" fmla="*/ 895480 h 3635394"/>
              <a:gd name="connsiteX1202" fmla="*/ 306666 w 3446696"/>
              <a:gd name="connsiteY1202" fmla="*/ 889597 h 3635394"/>
              <a:gd name="connsiteX1203" fmla="*/ 300871 w 3446696"/>
              <a:gd name="connsiteY1203" fmla="*/ 834004 h 3635394"/>
              <a:gd name="connsiteX1204" fmla="*/ 328898 w 3446696"/>
              <a:gd name="connsiteY1204" fmla="*/ 814747 h 3635394"/>
              <a:gd name="connsiteX1205" fmla="*/ 1042680 w 3446696"/>
              <a:gd name="connsiteY1205" fmla="*/ 795453 h 3635394"/>
              <a:gd name="connsiteX1206" fmla="*/ 1061820 w 3446696"/>
              <a:gd name="connsiteY1206" fmla="*/ 803994 h 3635394"/>
              <a:gd name="connsiteX1207" fmla="*/ 1063891 w 3446696"/>
              <a:gd name="connsiteY1207" fmla="*/ 806307 h 3635394"/>
              <a:gd name="connsiteX1208" fmla="*/ 1059572 w 3446696"/>
              <a:gd name="connsiteY1208" fmla="*/ 847489 h 3635394"/>
              <a:gd name="connsiteX1209" fmla="*/ 1020484 w 3446696"/>
              <a:gd name="connsiteY1209" fmla="*/ 845462 h 3635394"/>
              <a:gd name="connsiteX1210" fmla="*/ 1018413 w 3446696"/>
              <a:gd name="connsiteY1210" fmla="*/ 843148 h 3635394"/>
              <a:gd name="connsiteX1211" fmla="*/ 1012045 w 3446696"/>
              <a:gd name="connsiteY1211" fmla="*/ 821665 h 3635394"/>
              <a:gd name="connsiteX1212" fmla="*/ 1022731 w 3446696"/>
              <a:gd name="connsiteY1212" fmla="*/ 801967 h 3635394"/>
              <a:gd name="connsiteX1213" fmla="*/ 1042680 w 3446696"/>
              <a:gd name="connsiteY1213" fmla="*/ 795453 h 3635394"/>
              <a:gd name="connsiteX1214" fmla="*/ 573808 w 3446696"/>
              <a:gd name="connsiteY1214" fmla="*/ 765434 h 3635394"/>
              <a:gd name="connsiteX1215" fmla="*/ 603377 w 3446696"/>
              <a:gd name="connsiteY1215" fmla="*/ 774182 h 3635394"/>
              <a:gd name="connsiteX1216" fmla="*/ 606550 w 3446696"/>
              <a:gd name="connsiteY1216" fmla="*/ 777046 h 3635394"/>
              <a:gd name="connsiteX1217" fmla="*/ 609327 w 3446696"/>
              <a:gd name="connsiteY1217" fmla="*/ 830854 h 3635394"/>
              <a:gd name="connsiteX1218" fmla="*/ 582225 w 3446696"/>
              <a:gd name="connsiteY1218" fmla="*/ 845572 h 3635394"/>
              <a:gd name="connsiteX1219" fmla="*/ 552655 w 3446696"/>
              <a:gd name="connsiteY1219" fmla="*/ 836825 h 3635394"/>
              <a:gd name="connsiteX1220" fmla="*/ 549482 w 3446696"/>
              <a:gd name="connsiteY1220" fmla="*/ 833960 h 3635394"/>
              <a:gd name="connsiteX1221" fmla="*/ 546706 w 3446696"/>
              <a:gd name="connsiteY1221" fmla="*/ 780153 h 3635394"/>
              <a:gd name="connsiteX1222" fmla="*/ 573808 w 3446696"/>
              <a:gd name="connsiteY1222" fmla="*/ 765434 h 3635394"/>
              <a:gd name="connsiteX1223" fmla="*/ 819368 w 3446696"/>
              <a:gd name="connsiteY1223" fmla="*/ 763749 h 3635394"/>
              <a:gd name="connsiteX1224" fmla="*/ 844696 w 3446696"/>
              <a:gd name="connsiteY1224" fmla="*/ 774226 h 3635394"/>
              <a:gd name="connsiteX1225" fmla="*/ 844696 w 3446696"/>
              <a:gd name="connsiteY1225" fmla="*/ 824883 h 3635394"/>
              <a:gd name="connsiteX1226" fmla="*/ 794039 w 3446696"/>
              <a:gd name="connsiteY1226" fmla="*/ 824883 h 3635394"/>
              <a:gd name="connsiteX1227" fmla="*/ 794039 w 3446696"/>
              <a:gd name="connsiteY1227" fmla="*/ 774226 h 3635394"/>
              <a:gd name="connsiteX1228" fmla="*/ 819368 w 3446696"/>
              <a:gd name="connsiteY1228" fmla="*/ 763749 h 3635394"/>
              <a:gd name="connsiteX1229" fmla="*/ 1156608 w 3446696"/>
              <a:gd name="connsiteY1229" fmla="*/ 715909 h 3635394"/>
              <a:gd name="connsiteX1230" fmla="*/ 1172960 w 3446696"/>
              <a:gd name="connsiteY1230" fmla="*/ 723657 h 3635394"/>
              <a:gd name="connsiteX1231" fmla="*/ 1172960 w 3446696"/>
              <a:gd name="connsiteY1231" fmla="*/ 723679 h 3635394"/>
              <a:gd name="connsiteX1232" fmla="*/ 1176552 w 3446696"/>
              <a:gd name="connsiteY1232" fmla="*/ 728108 h 3635394"/>
              <a:gd name="connsiteX1233" fmla="*/ 1168575 w 3446696"/>
              <a:gd name="connsiteY1233" fmla="*/ 765676 h 3635394"/>
              <a:gd name="connsiteX1234" fmla="*/ 1134599 w 3446696"/>
              <a:gd name="connsiteY1234" fmla="*/ 762129 h 3635394"/>
              <a:gd name="connsiteX1235" fmla="*/ 1131007 w 3446696"/>
              <a:gd name="connsiteY1235" fmla="*/ 757678 h 3635394"/>
              <a:gd name="connsiteX1236" fmla="*/ 1138983 w 3446696"/>
              <a:gd name="connsiteY1236" fmla="*/ 720110 h 3635394"/>
              <a:gd name="connsiteX1237" fmla="*/ 1156608 w 3446696"/>
              <a:gd name="connsiteY1237" fmla="*/ 715909 h 3635394"/>
              <a:gd name="connsiteX1238" fmla="*/ 937572 w 3446696"/>
              <a:gd name="connsiteY1238" fmla="*/ 661461 h 3635394"/>
              <a:gd name="connsiteX1239" fmla="*/ 959317 w 3446696"/>
              <a:gd name="connsiteY1239" fmla="*/ 671150 h 3635394"/>
              <a:gd name="connsiteX1240" fmla="*/ 961675 w 3446696"/>
              <a:gd name="connsiteY1240" fmla="*/ 673772 h 3635394"/>
              <a:gd name="connsiteX1241" fmla="*/ 968902 w 3446696"/>
              <a:gd name="connsiteY1241" fmla="*/ 698164 h 3635394"/>
              <a:gd name="connsiteX1242" fmla="*/ 956761 w 3446696"/>
              <a:gd name="connsiteY1242" fmla="*/ 720529 h 3635394"/>
              <a:gd name="connsiteX1243" fmla="*/ 912362 w 3446696"/>
              <a:gd name="connsiteY1243" fmla="*/ 718237 h 3635394"/>
              <a:gd name="connsiteX1244" fmla="*/ 910005 w 3446696"/>
              <a:gd name="connsiteY1244" fmla="*/ 715615 h 3635394"/>
              <a:gd name="connsiteX1245" fmla="*/ 902778 w 3446696"/>
              <a:gd name="connsiteY1245" fmla="*/ 691223 h 3635394"/>
              <a:gd name="connsiteX1246" fmla="*/ 914918 w 3446696"/>
              <a:gd name="connsiteY1246" fmla="*/ 668859 h 3635394"/>
              <a:gd name="connsiteX1247" fmla="*/ 937572 w 3446696"/>
              <a:gd name="connsiteY1247" fmla="*/ 661461 h 3635394"/>
              <a:gd name="connsiteX1248" fmla="*/ 446483 w 3446696"/>
              <a:gd name="connsiteY1248" fmla="*/ 658536 h 3635394"/>
              <a:gd name="connsiteX1249" fmla="*/ 479083 w 3446696"/>
              <a:gd name="connsiteY1249" fmla="*/ 668176 h 3635394"/>
              <a:gd name="connsiteX1250" fmla="*/ 482586 w 3446696"/>
              <a:gd name="connsiteY1250" fmla="*/ 671327 h 3635394"/>
              <a:gd name="connsiteX1251" fmla="*/ 482586 w 3446696"/>
              <a:gd name="connsiteY1251" fmla="*/ 671349 h 3635394"/>
              <a:gd name="connsiteX1252" fmla="*/ 485649 w 3446696"/>
              <a:gd name="connsiteY1252" fmla="*/ 730686 h 3635394"/>
              <a:gd name="connsiteX1253" fmla="*/ 455771 w 3446696"/>
              <a:gd name="connsiteY1253" fmla="*/ 746904 h 3635394"/>
              <a:gd name="connsiteX1254" fmla="*/ 423160 w 3446696"/>
              <a:gd name="connsiteY1254" fmla="*/ 737253 h 3635394"/>
              <a:gd name="connsiteX1255" fmla="*/ 419657 w 3446696"/>
              <a:gd name="connsiteY1255" fmla="*/ 734102 h 3635394"/>
              <a:gd name="connsiteX1256" fmla="*/ 416594 w 3446696"/>
              <a:gd name="connsiteY1256" fmla="*/ 674742 h 3635394"/>
              <a:gd name="connsiteX1257" fmla="*/ 446483 w 3446696"/>
              <a:gd name="connsiteY1257" fmla="*/ 658536 h 3635394"/>
              <a:gd name="connsiteX1258" fmla="*/ 1278181 w 3446696"/>
              <a:gd name="connsiteY1258" fmla="*/ 648992 h 3635394"/>
              <a:gd name="connsiteX1259" fmla="*/ 1291724 w 3446696"/>
              <a:gd name="connsiteY1259" fmla="*/ 655903 h 3635394"/>
              <a:gd name="connsiteX1260" fmla="*/ 1296241 w 3446696"/>
              <a:gd name="connsiteY1260" fmla="*/ 662138 h 3635394"/>
              <a:gd name="connsiteX1261" fmla="*/ 1285488 w 3446696"/>
              <a:gd name="connsiteY1261" fmla="*/ 695234 h 3635394"/>
              <a:gd name="connsiteX1262" fmla="*/ 1256932 w 3446696"/>
              <a:gd name="connsiteY1262" fmla="*/ 690717 h 3635394"/>
              <a:gd name="connsiteX1263" fmla="*/ 1252415 w 3446696"/>
              <a:gd name="connsiteY1263" fmla="*/ 684481 h 3635394"/>
              <a:gd name="connsiteX1264" fmla="*/ 1250939 w 3446696"/>
              <a:gd name="connsiteY1264" fmla="*/ 665708 h 3635394"/>
              <a:gd name="connsiteX1265" fmla="*/ 1263168 w 3446696"/>
              <a:gd name="connsiteY1265" fmla="*/ 651386 h 3635394"/>
              <a:gd name="connsiteX1266" fmla="*/ 1278181 w 3446696"/>
              <a:gd name="connsiteY1266" fmla="*/ 648992 h 3635394"/>
              <a:gd name="connsiteX1267" fmla="*/ 695194 w 3446696"/>
              <a:gd name="connsiteY1267" fmla="*/ 635086 h 3635394"/>
              <a:gd name="connsiteX1268" fmla="*/ 723684 w 3446696"/>
              <a:gd name="connsiteY1268" fmla="*/ 646869 h 3635394"/>
              <a:gd name="connsiteX1269" fmla="*/ 723684 w 3446696"/>
              <a:gd name="connsiteY1269" fmla="*/ 703849 h 3635394"/>
              <a:gd name="connsiteX1270" fmla="*/ 666704 w 3446696"/>
              <a:gd name="connsiteY1270" fmla="*/ 703849 h 3635394"/>
              <a:gd name="connsiteX1271" fmla="*/ 666704 w 3446696"/>
              <a:gd name="connsiteY1271" fmla="*/ 646869 h 3635394"/>
              <a:gd name="connsiteX1272" fmla="*/ 695194 w 3446696"/>
              <a:gd name="connsiteY1272" fmla="*/ 635086 h 3635394"/>
              <a:gd name="connsiteX1273" fmla="*/ 1406455 w 3446696"/>
              <a:gd name="connsiteY1273" fmla="*/ 593513 h 3635394"/>
              <a:gd name="connsiteX1274" fmla="*/ 1418309 w 3446696"/>
              <a:gd name="connsiteY1274" fmla="*/ 599936 h 3635394"/>
              <a:gd name="connsiteX1275" fmla="*/ 1418287 w 3446696"/>
              <a:gd name="connsiteY1275" fmla="*/ 599936 h 3635394"/>
              <a:gd name="connsiteX1276" fmla="*/ 1423641 w 3446696"/>
              <a:gd name="connsiteY1276" fmla="*/ 608199 h 3635394"/>
              <a:gd name="connsiteX1277" fmla="*/ 1410002 w 3446696"/>
              <a:gd name="connsiteY1277" fmla="*/ 638848 h 3635394"/>
              <a:gd name="connsiteX1278" fmla="*/ 1384707 w 3446696"/>
              <a:gd name="connsiteY1278" fmla="*/ 633472 h 3635394"/>
              <a:gd name="connsiteX1279" fmla="*/ 1379353 w 3446696"/>
              <a:gd name="connsiteY1279" fmla="*/ 625209 h 3635394"/>
              <a:gd name="connsiteX1280" fmla="*/ 1379838 w 3446696"/>
              <a:gd name="connsiteY1280" fmla="*/ 607053 h 3635394"/>
              <a:gd name="connsiteX1281" fmla="*/ 1393014 w 3446696"/>
              <a:gd name="connsiteY1281" fmla="*/ 594560 h 3635394"/>
              <a:gd name="connsiteX1282" fmla="*/ 1406455 w 3446696"/>
              <a:gd name="connsiteY1282" fmla="*/ 593513 h 3635394"/>
              <a:gd name="connsiteX1283" fmla="*/ 1065843 w 3446696"/>
              <a:gd name="connsiteY1283" fmla="*/ 571914 h 3635394"/>
              <a:gd name="connsiteX1284" fmla="*/ 1084426 w 3446696"/>
              <a:gd name="connsiteY1284" fmla="*/ 580722 h 3635394"/>
              <a:gd name="connsiteX1285" fmla="*/ 1088503 w 3446696"/>
              <a:gd name="connsiteY1285" fmla="*/ 585768 h 3635394"/>
              <a:gd name="connsiteX1286" fmla="*/ 1092799 w 3446696"/>
              <a:gd name="connsiteY1286" fmla="*/ 608992 h 3635394"/>
              <a:gd name="connsiteX1287" fmla="*/ 1079425 w 3446696"/>
              <a:gd name="connsiteY1287" fmla="*/ 628448 h 3635394"/>
              <a:gd name="connsiteX1288" fmla="*/ 1040821 w 3446696"/>
              <a:gd name="connsiteY1288" fmla="*/ 624416 h 3635394"/>
              <a:gd name="connsiteX1289" fmla="*/ 1036745 w 3446696"/>
              <a:gd name="connsiteY1289" fmla="*/ 619370 h 3635394"/>
              <a:gd name="connsiteX1290" fmla="*/ 1032448 w 3446696"/>
              <a:gd name="connsiteY1290" fmla="*/ 596146 h 3635394"/>
              <a:gd name="connsiteX1291" fmla="*/ 1045823 w 3446696"/>
              <a:gd name="connsiteY1291" fmla="*/ 576690 h 3635394"/>
              <a:gd name="connsiteX1292" fmla="*/ 1065843 w 3446696"/>
              <a:gd name="connsiteY1292" fmla="*/ 571914 h 3635394"/>
              <a:gd name="connsiteX1293" fmla="*/ 1528414 w 3446696"/>
              <a:gd name="connsiteY1293" fmla="*/ 553246 h 3635394"/>
              <a:gd name="connsiteX1294" fmla="*/ 1548861 w 3446696"/>
              <a:gd name="connsiteY1294" fmla="*/ 558732 h 3635394"/>
              <a:gd name="connsiteX1295" fmla="*/ 1554326 w 3446696"/>
              <a:gd name="connsiteY1295" fmla="*/ 568207 h 3635394"/>
              <a:gd name="connsiteX1296" fmla="*/ 1539365 w 3446696"/>
              <a:gd name="connsiteY1296" fmla="*/ 594097 h 3635394"/>
              <a:gd name="connsiteX1297" fmla="*/ 1518917 w 3446696"/>
              <a:gd name="connsiteY1297" fmla="*/ 588611 h 3635394"/>
              <a:gd name="connsiteX1298" fmla="*/ 1513453 w 3446696"/>
              <a:gd name="connsiteY1298" fmla="*/ 579136 h 3635394"/>
              <a:gd name="connsiteX1299" fmla="*/ 1515568 w 3446696"/>
              <a:gd name="connsiteY1299" fmla="*/ 563095 h 3635394"/>
              <a:gd name="connsiteX1300" fmla="*/ 1528414 w 3446696"/>
              <a:gd name="connsiteY1300" fmla="*/ 553246 h 3635394"/>
              <a:gd name="connsiteX1301" fmla="*/ 2088080 w 3446696"/>
              <a:gd name="connsiteY1301" fmla="*/ 532248 h 3635394"/>
              <a:gd name="connsiteX1302" fmla="*/ 2095043 w 3446696"/>
              <a:gd name="connsiteY1302" fmla="*/ 535795 h 3635394"/>
              <a:gd name="connsiteX1303" fmla="*/ 2095065 w 3446696"/>
              <a:gd name="connsiteY1303" fmla="*/ 535773 h 3635394"/>
              <a:gd name="connsiteX1304" fmla="*/ 2098613 w 3446696"/>
              <a:gd name="connsiteY1304" fmla="*/ 546702 h 3635394"/>
              <a:gd name="connsiteX1305" fmla="*/ 2093545 w 3446696"/>
              <a:gd name="connsiteY1305" fmla="*/ 554965 h 3635394"/>
              <a:gd name="connsiteX1306" fmla="*/ 2084136 w 3446696"/>
              <a:gd name="connsiteY1306" fmla="*/ 557234 h 3635394"/>
              <a:gd name="connsiteX1307" fmla="*/ 2077173 w 3446696"/>
              <a:gd name="connsiteY1307" fmla="*/ 553687 h 3635394"/>
              <a:gd name="connsiteX1308" fmla="*/ 2073604 w 3446696"/>
              <a:gd name="connsiteY1308" fmla="*/ 542758 h 3635394"/>
              <a:gd name="connsiteX1309" fmla="*/ 2088080 w 3446696"/>
              <a:gd name="connsiteY1309" fmla="*/ 532248 h 3635394"/>
              <a:gd name="connsiteX1310" fmla="*/ 1666943 w 3446696"/>
              <a:gd name="connsiteY1310" fmla="*/ 525152 h 3635394"/>
              <a:gd name="connsiteX1311" fmla="*/ 1684085 w 3446696"/>
              <a:gd name="connsiteY1311" fmla="*/ 530727 h 3635394"/>
              <a:gd name="connsiteX1312" fmla="*/ 1689638 w 3446696"/>
              <a:gd name="connsiteY1312" fmla="*/ 541634 h 3635394"/>
              <a:gd name="connsiteX1313" fmla="*/ 1673156 w 3446696"/>
              <a:gd name="connsiteY1313" fmla="*/ 564329 h 3635394"/>
              <a:gd name="connsiteX1314" fmla="*/ 1656014 w 3446696"/>
              <a:gd name="connsiteY1314" fmla="*/ 558754 h 3635394"/>
              <a:gd name="connsiteX1315" fmla="*/ 1650461 w 3446696"/>
              <a:gd name="connsiteY1315" fmla="*/ 547847 h 3635394"/>
              <a:gd name="connsiteX1316" fmla="*/ 1654008 w 3446696"/>
              <a:gd name="connsiteY1316" fmla="*/ 533084 h 3635394"/>
              <a:gd name="connsiteX1317" fmla="*/ 1666943 w 3446696"/>
              <a:gd name="connsiteY1317" fmla="*/ 525152 h 3635394"/>
              <a:gd name="connsiteX1318" fmla="*/ 827261 w 3446696"/>
              <a:gd name="connsiteY1318" fmla="*/ 520819 h 3635394"/>
              <a:gd name="connsiteX1319" fmla="*/ 851724 w 3446696"/>
              <a:gd name="connsiteY1319" fmla="*/ 531718 h 3635394"/>
              <a:gd name="connsiteX1320" fmla="*/ 854368 w 3446696"/>
              <a:gd name="connsiteY1320" fmla="*/ 534671 h 3635394"/>
              <a:gd name="connsiteX1321" fmla="*/ 848837 w 3446696"/>
              <a:gd name="connsiteY1321" fmla="*/ 587266 h 3635394"/>
              <a:gd name="connsiteX1322" fmla="*/ 798886 w 3446696"/>
              <a:gd name="connsiteY1322" fmla="*/ 584688 h 3635394"/>
              <a:gd name="connsiteX1323" fmla="*/ 796242 w 3446696"/>
              <a:gd name="connsiteY1323" fmla="*/ 581736 h 3635394"/>
              <a:gd name="connsiteX1324" fmla="*/ 801772 w 3446696"/>
              <a:gd name="connsiteY1324" fmla="*/ 529140 h 3635394"/>
              <a:gd name="connsiteX1325" fmla="*/ 827261 w 3446696"/>
              <a:gd name="connsiteY1325" fmla="*/ 520819 h 3635394"/>
              <a:gd name="connsiteX1326" fmla="*/ 579713 w 3446696"/>
              <a:gd name="connsiteY1326" fmla="*/ 515490 h 3635394"/>
              <a:gd name="connsiteX1327" fmla="*/ 611133 w 3446696"/>
              <a:gd name="connsiteY1327" fmla="*/ 528479 h 3635394"/>
              <a:gd name="connsiteX1328" fmla="*/ 611133 w 3446696"/>
              <a:gd name="connsiteY1328" fmla="*/ 591320 h 3635394"/>
              <a:gd name="connsiteX1329" fmla="*/ 548292 w 3446696"/>
              <a:gd name="connsiteY1329" fmla="*/ 591320 h 3635394"/>
              <a:gd name="connsiteX1330" fmla="*/ 548292 w 3446696"/>
              <a:gd name="connsiteY1330" fmla="*/ 528479 h 3635394"/>
              <a:gd name="connsiteX1331" fmla="*/ 579713 w 3446696"/>
              <a:gd name="connsiteY1331" fmla="*/ 515490 h 3635394"/>
              <a:gd name="connsiteX1332" fmla="*/ 1948495 w 3446696"/>
              <a:gd name="connsiteY1332" fmla="*/ 515038 h 3635394"/>
              <a:gd name="connsiteX1333" fmla="*/ 1958388 w 3446696"/>
              <a:gd name="connsiteY1333" fmla="*/ 519445 h 3635394"/>
              <a:gd name="connsiteX1334" fmla="*/ 1958388 w 3446696"/>
              <a:gd name="connsiteY1334" fmla="*/ 519489 h 3635394"/>
              <a:gd name="connsiteX1335" fmla="*/ 1962795 w 3446696"/>
              <a:gd name="connsiteY1335" fmla="*/ 530969 h 3635394"/>
              <a:gd name="connsiteX1336" fmla="*/ 1957815 w 3446696"/>
              <a:gd name="connsiteY1336" fmla="*/ 541413 h 3635394"/>
              <a:gd name="connsiteX1337" fmla="*/ 1946908 w 3446696"/>
              <a:gd name="connsiteY1337" fmla="*/ 545269 h 3635394"/>
              <a:gd name="connsiteX1338" fmla="*/ 1937015 w 3446696"/>
              <a:gd name="connsiteY1338" fmla="*/ 540862 h 3635394"/>
              <a:gd name="connsiteX1339" fmla="*/ 1932608 w 3446696"/>
              <a:gd name="connsiteY1339" fmla="*/ 529361 h 3635394"/>
              <a:gd name="connsiteX1340" fmla="*/ 1948495 w 3446696"/>
              <a:gd name="connsiteY1340" fmla="*/ 515038 h 3635394"/>
              <a:gd name="connsiteX1341" fmla="*/ 1807586 w 3446696"/>
              <a:gd name="connsiteY1341" fmla="*/ 513011 h 3635394"/>
              <a:gd name="connsiteX1342" fmla="*/ 1820652 w 3446696"/>
              <a:gd name="connsiteY1342" fmla="*/ 518035 h 3635394"/>
              <a:gd name="connsiteX1343" fmla="*/ 1820652 w 3446696"/>
              <a:gd name="connsiteY1343" fmla="*/ 518013 h 3635394"/>
              <a:gd name="connsiteX1344" fmla="*/ 1825676 w 3446696"/>
              <a:gd name="connsiteY1344" fmla="*/ 529272 h 3635394"/>
              <a:gd name="connsiteX1345" fmla="*/ 1809393 w 3446696"/>
              <a:gd name="connsiteY1345" fmla="*/ 547362 h 3635394"/>
              <a:gd name="connsiteX1346" fmla="*/ 1796326 w 3446696"/>
              <a:gd name="connsiteY1346" fmla="*/ 542339 h 3635394"/>
              <a:gd name="connsiteX1347" fmla="*/ 1791302 w 3446696"/>
              <a:gd name="connsiteY1347" fmla="*/ 531079 h 3635394"/>
              <a:gd name="connsiteX1348" fmla="*/ 1795687 w 3446696"/>
              <a:gd name="connsiteY1348" fmla="*/ 518674 h 3635394"/>
              <a:gd name="connsiteX1349" fmla="*/ 1807586 w 3446696"/>
              <a:gd name="connsiteY1349" fmla="*/ 513011 h 3635394"/>
              <a:gd name="connsiteX1350" fmla="*/ 1218129 w 3446696"/>
              <a:gd name="connsiteY1350" fmla="*/ 504418 h 3635394"/>
              <a:gd name="connsiteX1351" fmla="*/ 1218151 w 3446696"/>
              <a:gd name="connsiteY1351" fmla="*/ 504440 h 3635394"/>
              <a:gd name="connsiteX1352" fmla="*/ 1218141 w 3446696"/>
              <a:gd name="connsiteY1352" fmla="*/ 504435 h 3635394"/>
              <a:gd name="connsiteX1353" fmla="*/ 1202755 w 3446696"/>
              <a:gd name="connsiteY1353" fmla="*/ 496576 h 3635394"/>
              <a:gd name="connsiteX1354" fmla="*/ 1218141 w 3446696"/>
              <a:gd name="connsiteY1354" fmla="*/ 504435 h 3635394"/>
              <a:gd name="connsiteX1355" fmla="*/ 1223285 w 3446696"/>
              <a:gd name="connsiteY1355" fmla="*/ 511513 h 3635394"/>
              <a:gd name="connsiteX1356" fmla="*/ 1224960 w 3446696"/>
              <a:gd name="connsiteY1356" fmla="*/ 532864 h 3635394"/>
              <a:gd name="connsiteX1357" fmla="*/ 1211056 w 3446696"/>
              <a:gd name="connsiteY1357" fmla="*/ 549147 h 3635394"/>
              <a:gd name="connsiteX1358" fmla="*/ 1178578 w 3446696"/>
              <a:gd name="connsiteY1358" fmla="*/ 544013 h 3635394"/>
              <a:gd name="connsiteX1359" fmla="*/ 1173444 w 3446696"/>
              <a:gd name="connsiteY1359" fmla="*/ 536918 h 3635394"/>
              <a:gd name="connsiteX1360" fmla="*/ 1185673 w 3446696"/>
              <a:gd name="connsiteY1360" fmla="*/ 499306 h 3635394"/>
              <a:gd name="connsiteX1361" fmla="*/ 1202755 w 3446696"/>
              <a:gd name="connsiteY1361" fmla="*/ 496576 h 3635394"/>
              <a:gd name="connsiteX1362" fmla="*/ 1347200 w 3446696"/>
              <a:gd name="connsiteY1362" fmla="*/ 434058 h 3635394"/>
              <a:gd name="connsiteX1363" fmla="*/ 1360668 w 3446696"/>
              <a:gd name="connsiteY1363" fmla="*/ 441356 h 3635394"/>
              <a:gd name="connsiteX1364" fmla="*/ 1360624 w 3446696"/>
              <a:gd name="connsiteY1364" fmla="*/ 441379 h 3635394"/>
              <a:gd name="connsiteX1365" fmla="*/ 1366727 w 3446696"/>
              <a:gd name="connsiteY1365" fmla="*/ 450787 h 3635394"/>
              <a:gd name="connsiteX1366" fmla="*/ 1351215 w 3446696"/>
              <a:gd name="connsiteY1366" fmla="*/ 485645 h 3635394"/>
              <a:gd name="connsiteX1367" fmla="*/ 1322461 w 3446696"/>
              <a:gd name="connsiteY1367" fmla="*/ 479520 h 3635394"/>
              <a:gd name="connsiteX1368" fmla="*/ 1316379 w 3446696"/>
              <a:gd name="connsiteY1368" fmla="*/ 470111 h 3635394"/>
              <a:gd name="connsiteX1369" fmla="*/ 1316930 w 3446696"/>
              <a:gd name="connsiteY1369" fmla="*/ 449465 h 3635394"/>
              <a:gd name="connsiteX1370" fmla="*/ 1331913 w 3446696"/>
              <a:gd name="connsiteY1370" fmla="*/ 435253 h 3635394"/>
              <a:gd name="connsiteX1371" fmla="*/ 1347200 w 3446696"/>
              <a:gd name="connsiteY1371" fmla="*/ 434058 h 3635394"/>
              <a:gd name="connsiteX1372" fmla="*/ 970603 w 3446696"/>
              <a:gd name="connsiteY1372" fmla="*/ 420779 h 3635394"/>
              <a:gd name="connsiteX1373" fmla="*/ 991530 w 3446696"/>
              <a:gd name="connsiteY1373" fmla="*/ 430692 h 3635394"/>
              <a:gd name="connsiteX1374" fmla="*/ 996113 w 3446696"/>
              <a:gd name="connsiteY1374" fmla="*/ 436376 h 3635394"/>
              <a:gd name="connsiteX1375" fmla="*/ 985890 w 3446696"/>
              <a:gd name="connsiteY1375" fmla="*/ 484433 h 3635394"/>
              <a:gd name="connsiteX1376" fmla="*/ 942416 w 3446696"/>
              <a:gd name="connsiteY1376" fmla="*/ 479894 h 3635394"/>
              <a:gd name="connsiteX1377" fmla="*/ 937833 w 3446696"/>
              <a:gd name="connsiteY1377" fmla="*/ 474209 h 3635394"/>
              <a:gd name="connsiteX1378" fmla="*/ 948057 w 3446696"/>
              <a:gd name="connsiteY1378" fmla="*/ 426153 h 3635394"/>
              <a:gd name="connsiteX1379" fmla="*/ 970603 w 3446696"/>
              <a:gd name="connsiteY1379" fmla="*/ 420779 h 3635394"/>
              <a:gd name="connsiteX1380" fmla="*/ 724697 w 3446696"/>
              <a:gd name="connsiteY1380" fmla="*/ 390047 h 3635394"/>
              <a:gd name="connsiteX1381" fmla="*/ 751689 w 3446696"/>
              <a:gd name="connsiteY1381" fmla="*/ 402069 h 3635394"/>
              <a:gd name="connsiteX1382" fmla="*/ 754620 w 3446696"/>
              <a:gd name="connsiteY1382" fmla="*/ 405308 h 3635394"/>
              <a:gd name="connsiteX1383" fmla="*/ 748516 w 3446696"/>
              <a:gd name="connsiteY1383" fmla="*/ 463346 h 3635394"/>
              <a:gd name="connsiteX1384" fmla="*/ 693409 w 3446696"/>
              <a:gd name="connsiteY1384" fmla="*/ 460504 h 3635394"/>
              <a:gd name="connsiteX1385" fmla="*/ 690478 w 3446696"/>
              <a:gd name="connsiteY1385" fmla="*/ 457265 h 3635394"/>
              <a:gd name="connsiteX1386" fmla="*/ 681510 w 3446696"/>
              <a:gd name="connsiteY1386" fmla="*/ 426990 h 3635394"/>
              <a:gd name="connsiteX1387" fmla="*/ 696582 w 3446696"/>
              <a:gd name="connsiteY1387" fmla="*/ 399227 h 3635394"/>
              <a:gd name="connsiteX1388" fmla="*/ 724697 w 3446696"/>
              <a:gd name="connsiteY1388" fmla="*/ 390047 h 3635394"/>
              <a:gd name="connsiteX1389" fmla="*/ 1484324 w 3446696"/>
              <a:gd name="connsiteY1389" fmla="*/ 388761 h 3635394"/>
              <a:gd name="connsiteX1390" fmla="*/ 1507614 w 3446696"/>
              <a:gd name="connsiteY1390" fmla="*/ 395019 h 3635394"/>
              <a:gd name="connsiteX1391" fmla="*/ 1513828 w 3446696"/>
              <a:gd name="connsiteY1391" fmla="*/ 405794 h 3635394"/>
              <a:gd name="connsiteX1392" fmla="*/ 1511426 w 3446696"/>
              <a:gd name="connsiteY1392" fmla="*/ 424060 h 3635394"/>
              <a:gd name="connsiteX1393" fmla="*/ 1496795 w 3446696"/>
              <a:gd name="connsiteY1393" fmla="*/ 435275 h 3635394"/>
              <a:gd name="connsiteX1394" fmla="*/ 1473505 w 3446696"/>
              <a:gd name="connsiteY1394" fmla="*/ 429018 h 3635394"/>
              <a:gd name="connsiteX1395" fmla="*/ 1467291 w 3446696"/>
              <a:gd name="connsiteY1395" fmla="*/ 418243 h 3635394"/>
              <a:gd name="connsiteX1396" fmla="*/ 1469693 w 3446696"/>
              <a:gd name="connsiteY1396" fmla="*/ 399977 h 3635394"/>
              <a:gd name="connsiteX1397" fmla="*/ 1484324 w 3446696"/>
              <a:gd name="connsiteY1397" fmla="*/ 388761 h 3635394"/>
              <a:gd name="connsiteX1398" fmla="*/ 2114587 w 3446696"/>
              <a:gd name="connsiteY1398" fmla="*/ 365119 h 3635394"/>
              <a:gd name="connsiteX1399" fmla="*/ 2122564 w 3446696"/>
              <a:gd name="connsiteY1399" fmla="*/ 369173 h 3635394"/>
              <a:gd name="connsiteX1400" fmla="*/ 2126640 w 3446696"/>
              <a:gd name="connsiteY1400" fmla="*/ 381710 h 3635394"/>
              <a:gd name="connsiteX1401" fmla="*/ 2120823 w 3446696"/>
              <a:gd name="connsiteY1401" fmla="*/ 391185 h 3635394"/>
              <a:gd name="connsiteX1402" fmla="*/ 2110026 w 3446696"/>
              <a:gd name="connsiteY1402" fmla="*/ 393785 h 3635394"/>
              <a:gd name="connsiteX1403" fmla="*/ 2102050 w 3446696"/>
              <a:gd name="connsiteY1403" fmla="*/ 389731 h 3635394"/>
              <a:gd name="connsiteX1404" fmla="*/ 2097974 w 3446696"/>
              <a:gd name="connsiteY1404" fmla="*/ 377193 h 3635394"/>
              <a:gd name="connsiteX1405" fmla="*/ 2114587 w 3446696"/>
              <a:gd name="connsiteY1405" fmla="*/ 365119 h 3635394"/>
              <a:gd name="connsiteX1406" fmla="*/ 1640347 w 3446696"/>
              <a:gd name="connsiteY1406" fmla="*/ 357098 h 3635394"/>
              <a:gd name="connsiteX1407" fmla="*/ 1659869 w 3446696"/>
              <a:gd name="connsiteY1407" fmla="*/ 363444 h 3635394"/>
              <a:gd name="connsiteX1408" fmla="*/ 1659869 w 3446696"/>
              <a:gd name="connsiteY1408" fmla="*/ 363466 h 3635394"/>
              <a:gd name="connsiteX1409" fmla="*/ 1666193 w 3446696"/>
              <a:gd name="connsiteY1409" fmla="*/ 375893 h 3635394"/>
              <a:gd name="connsiteX1410" fmla="*/ 1662161 w 3446696"/>
              <a:gd name="connsiteY1410" fmla="*/ 392705 h 3635394"/>
              <a:gd name="connsiteX1411" fmla="*/ 1647420 w 3446696"/>
              <a:gd name="connsiteY1411" fmla="*/ 401739 h 3635394"/>
              <a:gd name="connsiteX1412" fmla="*/ 1627898 w 3446696"/>
              <a:gd name="connsiteY1412" fmla="*/ 395393 h 3635394"/>
              <a:gd name="connsiteX1413" fmla="*/ 1621574 w 3446696"/>
              <a:gd name="connsiteY1413" fmla="*/ 382966 h 3635394"/>
              <a:gd name="connsiteX1414" fmla="*/ 1640347 w 3446696"/>
              <a:gd name="connsiteY1414" fmla="*/ 357098 h 3635394"/>
              <a:gd name="connsiteX1415" fmla="*/ 1957352 w 3446696"/>
              <a:gd name="connsiteY1415" fmla="*/ 345773 h 3635394"/>
              <a:gd name="connsiteX1416" fmla="*/ 1968678 w 3446696"/>
              <a:gd name="connsiteY1416" fmla="*/ 350819 h 3635394"/>
              <a:gd name="connsiteX1417" fmla="*/ 1973723 w 3446696"/>
              <a:gd name="connsiteY1417" fmla="*/ 363973 h 3635394"/>
              <a:gd name="connsiteX1418" fmla="*/ 1955523 w 3446696"/>
              <a:gd name="connsiteY1418" fmla="*/ 380344 h 3635394"/>
              <a:gd name="connsiteX1419" fmla="*/ 1944198 w 3446696"/>
              <a:gd name="connsiteY1419" fmla="*/ 375298 h 3635394"/>
              <a:gd name="connsiteX1420" fmla="*/ 1939152 w 3446696"/>
              <a:gd name="connsiteY1420" fmla="*/ 362144 h 3635394"/>
              <a:gd name="connsiteX1421" fmla="*/ 1957352 w 3446696"/>
              <a:gd name="connsiteY1421" fmla="*/ 345773 h 3635394"/>
              <a:gd name="connsiteX1422" fmla="*/ 1798707 w 3446696"/>
              <a:gd name="connsiteY1422" fmla="*/ 343437 h 3635394"/>
              <a:gd name="connsiteX1423" fmla="*/ 1813646 w 3446696"/>
              <a:gd name="connsiteY1423" fmla="*/ 349166 h 3635394"/>
              <a:gd name="connsiteX1424" fmla="*/ 1813624 w 3446696"/>
              <a:gd name="connsiteY1424" fmla="*/ 349166 h 3635394"/>
              <a:gd name="connsiteX1425" fmla="*/ 1819353 w 3446696"/>
              <a:gd name="connsiteY1425" fmla="*/ 362034 h 3635394"/>
              <a:gd name="connsiteX1426" fmla="*/ 1814329 w 3446696"/>
              <a:gd name="connsiteY1426" fmla="*/ 376202 h 3635394"/>
              <a:gd name="connsiteX1427" fmla="*/ 1800756 w 3446696"/>
              <a:gd name="connsiteY1427" fmla="*/ 382680 h 3635394"/>
              <a:gd name="connsiteX1428" fmla="*/ 1785839 w 3446696"/>
              <a:gd name="connsiteY1428" fmla="*/ 376951 h 3635394"/>
              <a:gd name="connsiteX1429" fmla="*/ 1780110 w 3446696"/>
              <a:gd name="connsiteY1429" fmla="*/ 364083 h 3635394"/>
              <a:gd name="connsiteX1430" fmla="*/ 1785134 w 3446696"/>
              <a:gd name="connsiteY1430" fmla="*/ 349915 h 3635394"/>
              <a:gd name="connsiteX1431" fmla="*/ 1798707 w 3446696"/>
              <a:gd name="connsiteY1431" fmla="*/ 343437 h 3635394"/>
              <a:gd name="connsiteX1432" fmla="*/ 1123543 w 3446696"/>
              <a:gd name="connsiteY1432" fmla="*/ 336554 h 3635394"/>
              <a:gd name="connsiteX1433" fmla="*/ 1140900 w 3446696"/>
              <a:gd name="connsiteY1433" fmla="*/ 345398 h 3635394"/>
              <a:gd name="connsiteX1434" fmla="*/ 1140900 w 3446696"/>
              <a:gd name="connsiteY1434" fmla="*/ 345420 h 3635394"/>
              <a:gd name="connsiteX1435" fmla="*/ 1146694 w 3446696"/>
              <a:gd name="connsiteY1435" fmla="*/ 353419 h 3635394"/>
              <a:gd name="connsiteX1436" fmla="*/ 1132923 w 3446696"/>
              <a:gd name="connsiteY1436" fmla="*/ 395812 h 3635394"/>
              <a:gd name="connsiteX1437" fmla="*/ 1096325 w 3446696"/>
              <a:gd name="connsiteY1437" fmla="*/ 390018 h 3635394"/>
              <a:gd name="connsiteX1438" fmla="*/ 1090530 w 3446696"/>
              <a:gd name="connsiteY1438" fmla="*/ 382019 h 3635394"/>
              <a:gd name="connsiteX1439" fmla="*/ 1104301 w 3446696"/>
              <a:gd name="connsiteY1439" fmla="*/ 339626 h 3635394"/>
              <a:gd name="connsiteX1440" fmla="*/ 1123543 w 3446696"/>
              <a:gd name="connsiteY1440" fmla="*/ 336554 h 3635394"/>
              <a:gd name="connsiteX1441" fmla="*/ 882051 w 3446696"/>
              <a:gd name="connsiteY1441" fmla="*/ 280236 h 3635394"/>
              <a:gd name="connsiteX1442" fmla="*/ 905135 w 3446696"/>
              <a:gd name="connsiteY1442" fmla="*/ 291173 h 3635394"/>
              <a:gd name="connsiteX1443" fmla="*/ 910203 w 3446696"/>
              <a:gd name="connsiteY1443" fmla="*/ 297430 h 3635394"/>
              <a:gd name="connsiteX1444" fmla="*/ 915557 w 3446696"/>
              <a:gd name="connsiteY1444" fmla="*/ 326295 h 3635394"/>
              <a:gd name="connsiteX1445" fmla="*/ 898943 w 3446696"/>
              <a:gd name="connsiteY1445" fmla="*/ 350488 h 3635394"/>
              <a:gd name="connsiteX1446" fmla="*/ 850975 w 3446696"/>
              <a:gd name="connsiteY1446" fmla="*/ 345487 h 3635394"/>
              <a:gd name="connsiteX1447" fmla="*/ 845907 w 3446696"/>
              <a:gd name="connsiteY1447" fmla="*/ 339229 h 3635394"/>
              <a:gd name="connsiteX1448" fmla="*/ 840553 w 3446696"/>
              <a:gd name="connsiteY1448" fmla="*/ 310364 h 3635394"/>
              <a:gd name="connsiteX1449" fmla="*/ 857167 w 3446696"/>
              <a:gd name="connsiteY1449" fmla="*/ 286171 h 3635394"/>
              <a:gd name="connsiteX1450" fmla="*/ 882051 w 3446696"/>
              <a:gd name="connsiteY1450" fmla="*/ 280236 h 3635394"/>
              <a:gd name="connsiteX1451" fmla="*/ 1284915 w 3446696"/>
              <a:gd name="connsiteY1451" fmla="*/ 266780 h 3635394"/>
              <a:gd name="connsiteX1452" fmla="*/ 1300096 w 3446696"/>
              <a:gd name="connsiteY1452" fmla="*/ 275021 h 3635394"/>
              <a:gd name="connsiteX1453" fmla="*/ 1306971 w 3446696"/>
              <a:gd name="connsiteY1453" fmla="*/ 285619 h 3635394"/>
              <a:gd name="connsiteX1454" fmla="*/ 1289476 w 3446696"/>
              <a:gd name="connsiteY1454" fmla="*/ 324906 h 3635394"/>
              <a:gd name="connsiteX1455" fmla="*/ 1257064 w 3446696"/>
              <a:gd name="connsiteY1455" fmla="*/ 318009 h 3635394"/>
              <a:gd name="connsiteX1456" fmla="*/ 1250189 w 3446696"/>
              <a:gd name="connsiteY1456" fmla="*/ 307411 h 3635394"/>
              <a:gd name="connsiteX1457" fmla="*/ 1250806 w 3446696"/>
              <a:gd name="connsiteY1457" fmla="*/ 284143 h 3635394"/>
              <a:gd name="connsiteX1458" fmla="*/ 1267684 w 3446696"/>
              <a:gd name="connsiteY1458" fmla="*/ 268124 h 3635394"/>
              <a:gd name="connsiteX1459" fmla="*/ 1284915 w 3446696"/>
              <a:gd name="connsiteY1459" fmla="*/ 266780 h 3635394"/>
              <a:gd name="connsiteX1460" fmla="*/ 1438096 w 3446696"/>
              <a:gd name="connsiteY1460" fmla="*/ 216146 h 3635394"/>
              <a:gd name="connsiteX1461" fmla="*/ 1464361 w 3446696"/>
              <a:gd name="connsiteY1461" fmla="*/ 223197 h 3635394"/>
              <a:gd name="connsiteX1462" fmla="*/ 1471368 w 3446696"/>
              <a:gd name="connsiteY1462" fmla="*/ 235360 h 3635394"/>
              <a:gd name="connsiteX1463" fmla="*/ 1452154 w 3446696"/>
              <a:gd name="connsiteY1463" fmla="*/ 268631 h 3635394"/>
              <a:gd name="connsiteX1464" fmla="*/ 1425889 w 3446696"/>
              <a:gd name="connsiteY1464" fmla="*/ 261580 h 3635394"/>
              <a:gd name="connsiteX1465" fmla="*/ 1418882 w 3446696"/>
              <a:gd name="connsiteY1465" fmla="*/ 249417 h 3635394"/>
              <a:gd name="connsiteX1466" fmla="*/ 1438096 w 3446696"/>
              <a:gd name="connsiteY1466" fmla="*/ 216146 h 3635394"/>
              <a:gd name="connsiteX1467" fmla="*/ 2142373 w 3446696"/>
              <a:gd name="connsiteY1467" fmla="*/ 189727 h 3635394"/>
              <a:gd name="connsiteX1468" fmla="*/ 2151429 w 3446696"/>
              <a:gd name="connsiteY1468" fmla="*/ 194333 h 3635394"/>
              <a:gd name="connsiteX1469" fmla="*/ 2156056 w 3446696"/>
              <a:gd name="connsiteY1469" fmla="*/ 208567 h 3635394"/>
              <a:gd name="connsiteX1470" fmla="*/ 2137195 w 3446696"/>
              <a:gd name="connsiteY1470" fmla="*/ 222272 h 3635394"/>
              <a:gd name="connsiteX1471" fmla="*/ 2128139 w 3446696"/>
              <a:gd name="connsiteY1471" fmla="*/ 217667 h 3635394"/>
              <a:gd name="connsiteX1472" fmla="*/ 2123512 w 3446696"/>
              <a:gd name="connsiteY1472" fmla="*/ 203433 h 3635394"/>
              <a:gd name="connsiteX1473" fmla="*/ 2142373 w 3446696"/>
              <a:gd name="connsiteY1473" fmla="*/ 189727 h 3635394"/>
              <a:gd name="connsiteX1474" fmla="*/ 1049935 w 3446696"/>
              <a:gd name="connsiteY1474" fmla="*/ 187812 h 3635394"/>
              <a:gd name="connsiteX1475" fmla="*/ 1069090 w 3446696"/>
              <a:gd name="connsiteY1475" fmla="*/ 197593 h 3635394"/>
              <a:gd name="connsiteX1476" fmla="*/ 1075480 w 3446696"/>
              <a:gd name="connsiteY1476" fmla="*/ 206407 h 3635394"/>
              <a:gd name="connsiteX1477" fmla="*/ 1060277 w 3446696"/>
              <a:gd name="connsiteY1477" fmla="*/ 253207 h 3635394"/>
              <a:gd name="connsiteX1478" fmla="*/ 1019866 w 3446696"/>
              <a:gd name="connsiteY1478" fmla="*/ 246817 h 3635394"/>
              <a:gd name="connsiteX1479" fmla="*/ 1013476 w 3446696"/>
              <a:gd name="connsiteY1479" fmla="*/ 238004 h 3635394"/>
              <a:gd name="connsiteX1480" fmla="*/ 1011383 w 3446696"/>
              <a:gd name="connsiteY1480" fmla="*/ 211452 h 3635394"/>
              <a:gd name="connsiteX1481" fmla="*/ 1028680 w 3446696"/>
              <a:gd name="connsiteY1481" fmla="*/ 191203 h 3635394"/>
              <a:gd name="connsiteX1482" fmla="*/ 1049935 w 3446696"/>
              <a:gd name="connsiteY1482" fmla="*/ 187812 h 3635394"/>
              <a:gd name="connsiteX1483" fmla="*/ 1612430 w 3446696"/>
              <a:gd name="connsiteY1483" fmla="*/ 180804 h 3635394"/>
              <a:gd name="connsiteX1484" fmla="*/ 1634486 w 3446696"/>
              <a:gd name="connsiteY1484" fmla="*/ 187965 h 3635394"/>
              <a:gd name="connsiteX1485" fmla="*/ 1634464 w 3446696"/>
              <a:gd name="connsiteY1485" fmla="*/ 187965 h 3635394"/>
              <a:gd name="connsiteX1486" fmla="*/ 1641603 w 3446696"/>
              <a:gd name="connsiteY1486" fmla="*/ 202001 h 3635394"/>
              <a:gd name="connsiteX1487" fmla="*/ 1637042 w 3446696"/>
              <a:gd name="connsiteY1487" fmla="*/ 220994 h 3635394"/>
              <a:gd name="connsiteX1488" fmla="*/ 1620406 w 3446696"/>
              <a:gd name="connsiteY1488" fmla="*/ 231196 h 3635394"/>
              <a:gd name="connsiteX1489" fmla="*/ 1598350 w 3446696"/>
              <a:gd name="connsiteY1489" fmla="*/ 224035 h 3635394"/>
              <a:gd name="connsiteX1490" fmla="*/ 1591211 w 3446696"/>
              <a:gd name="connsiteY1490" fmla="*/ 209999 h 3635394"/>
              <a:gd name="connsiteX1491" fmla="*/ 1595772 w 3446696"/>
              <a:gd name="connsiteY1491" fmla="*/ 191006 h 3635394"/>
              <a:gd name="connsiteX1492" fmla="*/ 1612430 w 3446696"/>
              <a:gd name="connsiteY1492" fmla="*/ 180804 h 3635394"/>
              <a:gd name="connsiteX1493" fmla="*/ 1966651 w 3446696"/>
              <a:gd name="connsiteY1493" fmla="*/ 168090 h 3635394"/>
              <a:gd name="connsiteX1494" fmla="*/ 1979475 w 3446696"/>
              <a:gd name="connsiteY1494" fmla="*/ 173797 h 3635394"/>
              <a:gd name="connsiteX1495" fmla="*/ 1979497 w 3446696"/>
              <a:gd name="connsiteY1495" fmla="*/ 173819 h 3635394"/>
              <a:gd name="connsiteX1496" fmla="*/ 1985204 w 3446696"/>
              <a:gd name="connsiteY1496" fmla="*/ 188714 h 3635394"/>
              <a:gd name="connsiteX1497" fmla="*/ 1978748 w 3446696"/>
              <a:gd name="connsiteY1497" fmla="*/ 202243 h 3635394"/>
              <a:gd name="connsiteX1498" fmla="*/ 1964602 w 3446696"/>
              <a:gd name="connsiteY1498" fmla="*/ 207245 h 3635394"/>
              <a:gd name="connsiteX1499" fmla="*/ 1951778 w 3446696"/>
              <a:gd name="connsiteY1499" fmla="*/ 201538 h 3635394"/>
              <a:gd name="connsiteX1500" fmla="*/ 1946049 w 3446696"/>
              <a:gd name="connsiteY1500" fmla="*/ 186643 h 3635394"/>
              <a:gd name="connsiteX1501" fmla="*/ 1966651 w 3446696"/>
              <a:gd name="connsiteY1501" fmla="*/ 168090 h 3635394"/>
              <a:gd name="connsiteX1502" fmla="*/ 1789386 w 3446696"/>
              <a:gd name="connsiteY1502" fmla="*/ 165534 h 3635394"/>
              <a:gd name="connsiteX1503" fmla="*/ 1806265 w 3446696"/>
              <a:gd name="connsiteY1503" fmla="*/ 172012 h 3635394"/>
              <a:gd name="connsiteX1504" fmla="*/ 1806265 w 3446696"/>
              <a:gd name="connsiteY1504" fmla="*/ 171990 h 3635394"/>
              <a:gd name="connsiteX1505" fmla="*/ 1812743 w 3446696"/>
              <a:gd name="connsiteY1505" fmla="*/ 186532 h 3635394"/>
              <a:gd name="connsiteX1506" fmla="*/ 1791722 w 3446696"/>
              <a:gd name="connsiteY1506" fmla="*/ 209888 h 3635394"/>
              <a:gd name="connsiteX1507" fmla="*/ 1774844 w 3446696"/>
              <a:gd name="connsiteY1507" fmla="*/ 203410 h 3635394"/>
              <a:gd name="connsiteX1508" fmla="*/ 1768366 w 3446696"/>
              <a:gd name="connsiteY1508" fmla="*/ 188868 h 3635394"/>
              <a:gd name="connsiteX1509" fmla="*/ 1774051 w 3446696"/>
              <a:gd name="connsiteY1509" fmla="*/ 172849 h 3635394"/>
              <a:gd name="connsiteX1510" fmla="*/ 1789386 w 3446696"/>
              <a:gd name="connsiteY1510" fmla="*/ 165534 h 3635394"/>
              <a:gd name="connsiteX1511" fmla="*/ 1227064 w 3446696"/>
              <a:gd name="connsiteY1511" fmla="*/ 111203 h 3635394"/>
              <a:gd name="connsiteX1512" fmla="*/ 1243843 w 3446696"/>
              <a:gd name="connsiteY1512" fmla="*/ 120319 h 3635394"/>
              <a:gd name="connsiteX1513" fmla="*/ 1251423 w 3446696"/>
              <a:gd name="connsiteY1513" fmla="*/ 132019 h 3635394"/>
              <a:gd name="connsiteX1514" fmla="*/ 1232099 w 3446696"/>
              <a:gd name="connsiteY1514" fmla="*/ 175405 h 3635394"/>
              <a:gd name="connsiteX1515" fmla="*/ 1196293 w 3446696"/>
              <a:gd name="connsiteY1515" fmla="*/ 167781 h 3635394"/>
              <a:gd name="connsiteX1516" fmla="*/ 1188714 w 3446696"/>
              <a:gd name="connsiteY1516" fmla="*/ 156081 h 3635394"/>
              <a:gd name="connsiteX1517" fmla="*/ 1208038 w 3446696"/>
              <a:gd name="connsiteY1517" fmla="*/ 112696 h 3635394"/>
              <a:gd name="connsiteX1518" fmla="*/ 1227064 w 3446696"/>
              <a:gd name="connsiteY1518" fmla="*/ 111203 h 3635394"/>
              <a:gd name="connsiteX1519" fmla="*/ 1395086 w 3446696"/>
              <a:gd name="connsiteY1519" fmla="*/ 55650 h 3635394"/>
              <a:gd name="connsiteX1520" fmla="*/ 1424127 w 3446696"/>
              <a:gd name="connsiteY1520" fmla="*/ 63428 h 3635394"/>
              <a:gd name="connsiteX1521" fmla="*/ 1424127 w 3446696"/>
              <a:gd name="connsiteY1521" fmla="*/ 63450 h 3635394"/>
              <a:gd name="connsiteX1522" fmla="*/ 1431883 w 3446696"/>
              <a:gd name="connsiteY1522" fmla="*/ 76891 h 3635394"/>
              <a:gd name="connsiteX1523" fmla="*/ 1428886 w 3446696"/>
              <a:gd name="connsiteY1523" fmla="*/ 99674 h 3635394"/>
              <a:gd name="connsiteX1524" fmla="*/ 1410642 w 3446696"/>
              <a:gd name="connsiteY1524" fmla="*/ 113666 h 3635394"/>
              <a:gd name="connsiteX1525" fmla="*/ 1381601 w 3446696"/>
              <a:gd name="connsiteY1525" fmla="*/ 105866 h 3635394"/>
              <a:gd name="connsiteX1526" fmla="*/ 1373845 w 3446696"/>
              <a:gd name="connsiteY1526" fmla="*/ 92425 h 3635394"/>
              <a:gd name="connsiteX1527" fmla="*/ 1395086 w 3446696"/>
              <a:gd name="connsiteY1527" fmla="*/ 55650 h 3635394"/>
              <a:gd name="connsiteX1528" fmla="*/ 2168197 w 3446696"/>
              <a:gd name="connsiteY1528" fmla="*/ 26631 h 3635394"/>
              <a:gd name="connsiteX1529" fmla="*/ 2178267 w 3446696"/>
              <a:gd name="connsiteY1529" fmla="*/ 31743 h 3635394"/>
              <a:gd name="connsiteX1530" fmla="*/ 2183422 w 3446696"/>
              <a:gd name="connsiteY1530" fmla="*/ 47563 h 3635394"/>
              <a:gd name="connsiteX1531" fmla="*/ 2162490 w 3446696"/>
              <a:gd name="connsiteY1531" fmla="*/ 62767 h 3635394"/>
              <a:gd name="connsiteX1532" fmla="*/ 2152420 w 3446696"/>
              <a:gd name="connsiteY1532" fmla="*/ 57655 h 3635394"/>
              <a:gd name="connsiteX1533" fmla="*/ 2147265 w 3446696"/>
              <a:gd name="connsiteY1533" fmla="*/ 41834 h 3635394"/>
              <a:gd name="connsiteX1534" fmla="*/ 2168197 w 3446696"/>
              <a:gd name="connsiteY1534" fmla="*/ 26631 h 3635394"/>
              <a:gd name="connsiteX1535" fmla="*/ 1586430 w 3446696"/>
              <a:gd name="connsiteY1535" fmla="*/ 16825 h 3635394"/>
              <a:gd name="connsiteX1536" fmla="*/ 1610822 w 3446696"/>
              <a:gd name="connsiteY1536" fmla="*/ 24758 h 3635394"/>
              <a:gd name="connsiteX1537" fmla="*/ 1618710 w 3446696"/>
              <a:gd name="connsiteY1537" fmla="*/ 40270 h 3635394"/>
              <a:gd name="connsiteX1538" fmla="*/ 1595266 w 3446696"/>
              <a:gd name="connsiteY1538" fmla="*/ 72550 h 3635394"/>
              <a:gd name="connsiteX1539" fmla="*/ 1570874 w 3446696"/>
              <a:gd name="connsiteY1539" fmla="*/ 64617 h 3635394"/>
              <a:gd name="connsiteX1540" fmla="*/ 1562986 w 3446696"/>
              <a:gd name="connsiteY1540" fmla="*/ 49105 h 3635394"/>
              <a:gd name="connsiteX1541" fmla="*/ 1586430 w 3446696"/>
              <a:gd name="connsiteY1541" fmla="*/ 16825 h 3635394"/>
              <a:gd name="connsiteX1542" fmla="*/ 1975332 w 3446696"/>
              <a:gd name="connsiteY1542" fmla="*/ 2922 h 3635394"/>
              <a:gd name="connsiteX1543" fmla="*/ 1989544 w 3446696"/>
              <a:gd name="connsiteY1543" fmla="*/ 9246 h 3635394"/>
              <a:gd name="connsiteX1544" fmla="*/ 1995890 w 3446696"/>
              <a:gd name="connsiteY1544" fmla="*/ 25750 h 3635394"/>
              <a:gd name="connsiteX1545" fmla="*/ 1973062 w 3446696"/>
              <a:gd name="connsiteY1545" fmla="*/ 46307 h 3635394"/>
              <a:gd name="connsiteX1546" fmla="*/ 1958850 w 3446696"/>
              <a:gd name="connsiteY1546" fmla="*/ 39984 h 3635394"/>
              <a:gd name="connsiteX1547" fmla="*/ 1952504 w 3446696"/>
              <a:gd name="connsiteY1547" fmla="*/ 23480 h 3635394"/>
              <a:gd name="connsiteX1548" fmla="*/ 1975332 w 3446696"/>
              <a:gd name="connsiteY1548" fmla="*/ 2922 h 3635394"/>
              <a:gd name="connsiteX1549" fmla="*/ 1780705 w 3446696"/>
              <a:gd name="connsiteY1549" fmla="*/ 35 h 3635394"/>
              <a:gd name="connsiteX1550" fmla="*/ 1799390 w 3446696"/>
              <a:gd name="connsiteY1550" fmla="*/ 7218 h 3635394"/>
              <a:gd name="connsiteX1551" fmla="*/ 1806551 w 3446696"/>
              <a:gd name="connsiteY1551" fmla="*/ 23325 h 3635394"/>
              <a:gd name="connsiteX1552" fmla="*/ 1800271 w 3446696"/>
              <a:gd name="connsiteY1552" fmla="*/ 41063 h 3635394"/>
              <a:gd name="connsiteX1553" fmla="*/ 1783283 w 3446696"/>
              <a:gd name="connsiteY1553" fmla="*/ 49171 h 3635394"/>
              <a:gd name="connsiteX1554" fmla="*/ 1764598 w 3446696"/>
              <a:gd name="connsiteY1554" fmla="*/ 41988 h 3635394"/>
              <a:gd name="connsiteX1555" fmla="*/ 1757437 w 3446696"/>
              <a:gd name="connsiteY1555" fmla="*/ 25881 h 3635394"/>
              <a:gd name="connsiteX1556" fmla="*/ 1763717 w 3446696"/>
              <a:gd name="connsiteY1556" fmla="*/ 8144 h 3635394"/>
              <a:gd name="connsiteX1557" fmla="*/ 1780705 w 3446696"/>
              <a:gd name="connsiteY1557" fmla="*/ 35 h 363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Lst>
            <a:rect l="l" t="t" r="r" b="b"/>
            <a:pathLst>
              <a:path w="3446696" h="3635394">
                <a:moveTo>
                  <a:pt x="2158369" y="3627951"/>
                </a:moveTo>
                <a:lnTo>
                  <a:pt x="2181248" y="3635394"/>
                </a:lnTo>
                <a:lnTo>
                  <a:pt x="2146217" y="3635394"/>
                </a:lnTo>
                <a:close/>
                <a:moveTo>
                  <a:pt x="1597976" y="3626651"/>
                </a:moveTo>
                <a:lnTo>
                  <a:pt x="1615162" y="3635394"/>
                </a:lnTo>
                <a:lnTo>
                  <a:pt x="1563585" y="3635394"/>
                </a:lnTo>
                <a:lnTo>
                  <a:pt x="1563933" y="3634825"/>
                </a:lnTo>
                <a:cubicBezTo>
                  <a:pt x="1573804" y="3627642"/>
                  <a:pt x="1585901" y="3624734"/>
                  <a:pt x="1597976" y="3626651"/>
                </a:cubicBezTo>
                <a:close/>
                <a:moveTo>
                  <a:pt x="2341826" y="3588951"/>
                </a:moveTo>
                <a:cubicBezTo>
                  <a:pt x="2357117" y="3584852"/>
                  <a:pt x="2373577" y="3589281"/>
                  <a:pt x="2384792" y="3600475"/>
                </a:cubicBezTo>
                <a:cubicBezTo>
                  <a:pt x="2390279" y="3605961"/>
                  <a:pt x="2394245" y="3612836"/>
                  <a:pt x="2396250" y="3620371"/>
                </a:cubicBezTo>
                <a:lnTo>
                  <a:pt x="2394276" y="3635394"/>
                </a:lnTo>
                <a:lnTo>
                  <a:pt x="2311454" y="3635394"/>
                </a:lnTo>
                <a:lnTo>
                  <a:pt x="2314834" y="3609663"/>
                </a:lnTo>
                <a:cubicBezTo>
                  <a:pt x="2320761" y="3599395"/>
                  <a:pt x="2330346" y="3592035"/>
                  <a:pt x="2341826" y="3588951"/>
                </a:cubicBezTo>
                <a:close/>
                <a:moveTo>
                  <a:pt x="1414961" y="3586748"/>
                </a:moveTo>
                <a:cubicBezTo>
                  <a:pt x="1422871" y="3588863"/>
                  <a:pt x="1430120" y="3593027"/>
                  <a:pt x="1435871" y="3598800"/>
                </a:cubicBezTo>
                <a:lnTo>
                  <a:pt x="1435849" y="3598822"/>
                </a:lnTo>
                <a:cubicBezTo>
                  <a:pt x="1441743" y="3604716"/>
                  <a:pt x="1445847" y="3611988"/>
                  <a:pt x="1447940" y="3619793"/>
                </a:cubicBezTo>
                <a:lnTo>
                  <a:pt x="1447958" y="3635394"/>
                </a:lnTo>
                <a:lnTo>
                  <a:pt x="1357756" y="3635394"/>
                </a:lnTo>
                <a:lnTo>
                  <a:pt x="1357738" y="3619777"/>
                </a:lnTo>
                <a:cubicBezTo>
                  <a:pt x="1360977" y="3607724"/>
                  <a:pt x="1368689" y="3597654"/>
                  <a:pt x="1379508" y="3591419"/>
                </a:cubicBezTo>
                <a:cubicBezTo>
                  <a:pt x="1390304" y="3585183"/>
                  <a:pt x="1402908" y="3583530"/>
                  <a:pt x="1414961" y="3586748"/>
                </a:cubicBezTo>
                <a:close/>
                <a:moveTo>
                  <a:pt x="2545366" y="3529029"/>
                </a:moveTo>
                <a:cubicBezTo>
                  <a:pt x="2553612" y="3530781"/>
                  <a:pt x="2561363" y="3534868"/>
                  <a:pt x="2567565" y="3541071"/>
                </a:cubicBezTo>
                <a:cubicBezTo>
                  <a:pt x="2571972" y="3545477"/>
                  <a:pt x="2575343" y="3550677"/>
                  <a:pt x="2577613" y="3556561"/>
                </a:cubicBezTo>
                <a:cubicBezTo>
                  <a:pt x="2581865" y="3567644"/>
                  <a:pt x="2581557" y="3579718"/>
                  <a:pt x="2576731" y="3590559"/>
                </a:cubicBezTo>
                <a:cubicBezTo>
                  <a:pt x="2571906" y="3601400"/>
                  <a:pt x="2563136" y="3609707"/>
                  <a:pt x="2552053" y="3613960"/>
                </a:cubicBezTo>
                <a:cubicBezTo>
                  <a:pt x="2535682" y="3620239"/>
                  <a:pt x="2517085" y="3616295"/>
                  <a:pt x="2504680" y="3603890"/>
                </a:cubicBezTo>
                <a:cubicBezTo>
                  <a:pt x="2500273" y="3599483"/>
                  <a:pt x="2496902" y="3594283"/>
                  <a:pt x="2494632" y="3588400"/>
                </a:cubicBezTo>
                <a:cubicBezTo>
                  <a:pt x="2490380" y="3577317"/>
                  <a:pt x="2490688" y="3565242"/>
                  <a:pt x="2495513" y="3554401"/>
                </a:cubicBezTo>
                <a:cubicBezTo>
                  <a:pt x="2500339" y="3543560"/>
                  <a:pt x="2509109" y="3535254"/>
                  <a:pt x="2520192" y="3531001"/>
                </a:cubicBezTo>
                <a:cubicBezTo>
                  <a:pt x="2528378" y="3527861"/>
                  <a:pt x="2537120" y="3527277"/>
                  <a:pt x="2545366" y="3529029"/>
                </a:cubicBezTo>
                <a:close/>
                <a:moveTo>
                  <a:pt x="1218492" y="3525187"/>
                </a:moveTo>
                <a:cubicBezTo>
                  <a:pt x="1224637" y="3524979"/>
                  <a:pt x="1230921" y="3525972"/>
                  <a:pt x="1237013" y="3528313"/>
                </a:cubicBezTo>
                <a:cubicBezTo>
                  <a:pt x="1243271" y="3530714"/>
                  <a:pt x="1248801" y="3534306"/>
                  <a:pt x="1253495" y="3538999"/>
                </a:cubicBezTo>
                <a:lnTo>
                  <a:pt x="1253517" y="3538999"/>
                </a:lnTo>
                <a:cubicBezTo>
                  <a:pt x="1266737" y="3552220"/>
                  <a:pt x="1270946" y="3572006"/>
                  <a:pt x="1264247" y="3589457"/>
                </a:cubicBezTo>
                <a:cubicBezTo>
                  <a:pt x="1259708" y="3601268"/>
                  <a:pt x="1250873" y="3610588"/>
                  <a:pt x="1239305" y="3615722"/>
                </a:cubicBezTo>
                <a:cubicBezTo>
                  <a:pt x="1227759" y="3620856"/>
                  <a:pt x="1214891" y="3621208"/>
                  <a:pt x="1203103" y="3616669"/>
                </a:cubicBezTo>
                <a:cubicBezTo>
                  <a:pt x="1196845" y="3614268"/>
                  <a:pt x="1191292" y="3610676"/>
                  <a:pt x="1186599" y="3605983"/>
                </a:cubicBezTo>
                <a:cubicBezTo>
                  <a:pt x="1173379" y="3592763"/>
                  <a:pt x="1169170" y="3572976"/>
                  <a:pt x="1175868" y="3555525"/>
                </a:cubicBezTo>
                <a:cubicBezTo>
                  <a:pt x="1182875" y="3537248"/>
                  <a:pt x="1200058" y="3525812"/>
                  <a:pt x="1218492" y="3525187"/>
                </a:cubicBezTo>
                <a:close/>
                <a:moveTo>
                  <a:pt x="1963543" y="3488629"/>
                </a:moveTo>
                <a:cubicBezTo>
                  <a:pt x="1974935" y="3488034"/>
                  <a:pt x="1986084" y="3492308"/>
                  <a:pt x="1994149" y="3500373"/>
                </a:cubicBezTo>
                <a:cubicBezTo>
                  <a:pt x="2001200" y="3507424"/>
                  <a:pt x="2005364" y="3516788"/>
                  <a:pt x="2005893" y="3526748"/>
                </a:cubicBezTo>
                <a:cubicBezTo>
                  <a:pt x="2006466" y="3537500"/>
                  <a:pt x="2002808" y="3547812"/>
                  <a:pt x="1995603" y="3555811"/>
                </a:cubicBezTo>
                <a:cubicBezTo>
                  <a:pt x="1988398" y="3563809"/>
                  <a:pt x="1978527" y="3568524"/>
                  <a:pt x="1967774" y="3569075"/>
                </a:cubicBezTo>
                <a:cubicBezTo>
                  <a:pt x="1956382" y="3569670"/>
                  <a:pt x="1945233" y="3565396"/>
                  <a:pt x="1937168" y="3557331"/>
                </a:cubicBezTo>
                <a:cubicBezTo>
                  <a:pt x="1930118" y="3550280"/>
                  <a:pt x="1925953" y="3540916"/>
                  <a:pt x="1925424" y="3530956"/>
                </a:cubicBezTo>
                <a:cubicBezTo>
                  <a:pt x="1924851" y="3520204"/>
                  <a:pt x="1928509" y="3509892"/>
                  <a:pt x="1935714" y="3501893"/>
                </a:cubicBezTo>
                <a:cubicBezTo>
                  <a:pt x="1942919" y="3493895"/>
                  <a:pt x="1952791" y="3489180"/>
                  <a:pt x="1963543" y="3488629"/>
                </a:cubicBezTo>
                <a:close/>
                <a:moveTo>
                  <a:pt x="1792647" y="3488607"/>
                </a:moveTo>
                <a:cubicBezTo>
                  <a:pt x="1802606" y="3489136"/>
                  <a:pt x="1811971" y="3493301"/>
                  <a:pt x="1819022" y="3500351"/>
                </a:cubicBezTo>
                <a:cubicBezTo>
                  <a:pt x="1827086" y="3508416"/>
                  <a:pt x="1831383" y="3519565"/>
                  <a:pt x="1830766" y="3530957"/>
                </a:cubicBezTo>
                <a:cubicBezTo>
                  <a:pt x="1830193" y="3541710"/>
                  <a:pt x="1825478" y="3551581"/>
                  <a:pt x="1817501" y="3558786"/>
                </a:cubicBezTo>
                <a:cubicBezTo>
                  <a:pt x="1809503" y="3565991"/>
                  <a:pt x="1799191" y="3569649"/>
                  <a:pt x="1788438" y="3569076"/>
                </a:cubicBezTo>
                <a:cubicBezTo>
                  <a:pt x="1778479" y="3568547"/>
                  <a:pt x="1769115" y="3564383"/>
                  <a:pt x="1762064" y="3557332"/>
                </a:cubicBezTo>
                <a:cubicBezTo>
                  <a:pt x="1753999" y="3549267"/>
                  <a:pt x="1749702" y="3538118"/>
                  <a:pt x="1750319" y="3526726"/>
                </a:cubicBezTo>
                <a:cubicBezTo>
                  <a:pt x="1750892" y="3515974"/>
                  <a:pt x="1755608" y="3506102"/>
                  <a:pt x="1763584" y="3498897"/>
                </a:cubicBezTo>
                <a:cubicBezTo>
                  <a:pt x="1771582" y="3491692"/>
                  <a:pt x="1781894" y="3488034"/>
                  <a:pt x="1792647" y="3488607"/>
                </a:cubicBezTo>
                <a:close/>
                <a:moveTo>
                  <a:pt x="2133493" y="3470759"/>
                </a:moveTo>
                <a:cubicBezTo>
                  <a:pt x="2146184" y="3468754"/>
                  <a:pt x="2159206" y="3472985"/>
                  <a:pt x="2168307" y="3482085"/>
                </a:cubicBezTo>
                <a:cubicBezTo>
                  <a:pt x="2174344" y="3488122"/>
                  <a:pt x="2178244" y="3495790"/>
                  <a:pt x="2179588" y="3504251"/>
                </a:cubicBezTo>
                <a:cubicBezTo>
                  <a:pt x="2183069" y="3526197"/>
                  <a:pt x="2168042" y="3546865"/>
                  <a:pt x="2146096" y="3550347"/>
                </a:cubicBezTo>
                <a:cubicBezTo>
                  <a:pt x="2133404" y="3552352"/>
                  <a:pt x="2120382" y="3548121"/>
                  <a:pt x="2111282" y="3539021"/>
                </a:cubicBezTo>
                <a:cubicBezTo>
                  <a:pt x="2105245" y="3532984"/>
                  <a:pt x="2101345" y="3525316"/>
                  <a:pt x="2100001" y="3516855"/>
                </a:cubicBezTo>
                <a:cubicBezTo>
                  <a:pt x="2098326" y="3506234"/>
                  <a:pt x="2100882" y="3495570"/>
                  <a:pt x="2107206" y="3486866"/>
                </a:cubicBezTo>
                <a:cubicBezTo>
                  <a:pt x="2113530" y="3478163"/>
                  <a:pt x="2122872" y="3472434"/>
                  <a:pt x="2133493" y="3470759"/>
                </a:cubicBezTo>
                <a:close/>
                <a:moveTo>
                  <a:pt x="1622875" y="3469569"/>
                </a:moveTo>
                <a:cubicBezTo>
                  <a:pt x="1631578" y="3470957"/>
                  <a:pt x="1639466" y="3474967"/>
                  <a:pt x="1645680" y="3481181"/>
                </a:cubicBezTo>
                <a:lnTo>
                  <a:pt x="1645702" y="3481203"/>
                </a:lnTo>
                <a:cubicBezTo>
                  <a:pt x="1655067" y="3490568"/>
                  <a:pt x="1659429" y="3503964"/>
                  <a:pt x="1657358" y="3517053"/>
                </a:cubicBezTo>
                <a:cubicBezTo>
                  <a:pt x="1655617" y="3528004"/>
                  <a:pt x="1649734" y="3537611"/>
                  <a:pt x="1640766" y="3544111"/>
                </a:cubicBezTo>
                <a:cubicBezTo>
                  <a:pt x="1631799" y="3550633"/>
                  <a:pt x="1620847" y="3553255"/>
                  <a:pt x="1609897" y="3551514"/>
                </a:cubicBezTo>
                <a:cubicBezTo>
                  <a:pt x="1601193" y="3550126"/>
                  <a:pt x="1593305" y="3546116"/>
                  <a:pt x="1587091" y="3539902"/>
                </a:cubicBezTo>
                <a:cubicBezTo>
                  <a:pt x="1577727" y="3530538"/>
                  <a:pt x="1573364" y="3517141"/>
                  <a:pt x="1575435" y="3504053"/>
                </a:cubicBezTo>
                <a:cubicBezTo>
                  <a:pt x="1579005" y="3481468"/>
                  <a:pt x="1600290" y="3466000"/>
                  <a:pt x="1622875" y="3469569"/>
                </a:cubicBezTo>
                <a:close/>
                <a:moveTo>
                  <a:pt x="2718661" y="3450392"/>
                </a:moveTo>
                <a:cubicBezTo>
                  <a:pt x="2727704" y="3451821"/>
                  <a:pt x="2736303" y="3456052"/>
                  <a:pt x="2743133" y="3462871"/>
                </a:cubicBezTo>
                <a:cubicBezTo>
                  <a:pt x="2746416" y="3466154"/>
                  <a:pt x="2749170" y="3469944"/>
                  <a:pt x="2751308" y="3474130"/>
                </a:cubicBezTo>
                <a:cubicBezTo>
                  <a:pt x="2762435" y="3495966"/>
                  <a:pt x="2753710" y="3522782"/>
                  <a:pt x="2731896" y="3533887"/>
                </a:cubicBezTo>
                <a:cubicBezTo>
                  <a:pt x="2714687" y="3542657"/>
                  <a:pt x="2693953" y="3539374"/>
                  <a:pt x="2680292" y="3525734"/>
                </a:cubicBezTo>
                <a:cubicBezTo>
                  <a:pt x="2677009" y="3522451"/>
                  <a:pt x="2674254" y="3518662"/>
                  <a:pt x="2672117" y="3514475"/>
                </a:cubicBezTo>
                <a:cubicBezTo>
                  <a:pt x="2660990" y="3492639"/>
                  <a:pt x="2669715" y="3465824"/>
                  <a:pt x="2691529" y="3454719"/>
                </a:cubicBezTo>
                <a:cubicBezTo>
                  <a:pt x="2700133" y="3450334"/>
                  <a:pt x="2709619" y="3448963"/>
                  <a:pt x="2718661" y="3450392"/>
                </a:cubicBezTo>
                <a:close/>
                <a:moveTo>
                  <a:pt x="1047901" y="3446884"/>
                </a:moveTo>
                <a:cubicBezTo>
                  <a:pt x="1054061" y="3447319"/>
                  <a:pt x="1060233" y="3448967"/>
                  <a:pt x="1066072" y="3451942"/>
                </a:cubicBezTo>
                <a:cubicBezTo>
                  <a:pt x="1070545" y="3454233"/>
                  <a:pt x="1074599" y="3457164"/>
                  <a:pt x="1078125" y="3460689"/>
                </a:cubicBezTo>
                <a:cubicBezTo>
                  <a:pt x="1092733" y="3475298"/>
                  <a:pt x="1096237" y="3497464"/>
                  <a:pt x="1086850" y="3515885"/>
                </a:cubicBezTo>
                <a:cubicBezTo>
                  <a:pt x="1074952" y="3539241"/>
                  <a:pt x="1046263" y="3548561"/>
                  <a:pt x="1022907" y="3536663"/>
                </a:cubicBezTo>
                <a:cubicBezTo>
                  <a:pt x="1018434" y="3534371"/>
                  <a:pt x="1014380" y="3531441"/>
                  <a:pt x="1010855" y="3527915"/>
                </a:cubicBezTo>
                <a:cubicBezTo>
                  <a:pt x="996246" y="3513307"/>
                  <a:pt x="992743" y="3491141"/>
                  <a:pt x="1002129" y="3472720"/>
                </a:cubicBezTo>
                <a:cubicBezTo>
                  <a:pt x="1011052" y="3455203"/>
                  <a:pt x="1029421" y="3445581"/>
                  <a:pt x="1047901" y="3446884"/>
                </a:cubicBezTo>
                <a:close/>
                <a:moveTo>
                  <a:pt x="2300621" y="3435241"/>
                </a:moveTo>
                <a:cubicBezTo>
                  <a:pt x="2314481" y="3431517"/>
                  <a:pt x="2329398" y="3435527"/>
                  <a:pt x="2339578" y="3445685"/>
                </a:cubicBezTo>
                <a:cubicBezTo>
                  <a:pt x="2344557" y="3450665"/>
                  <a:pt x="2348149" y="3456900"/>
                  <a:pt x="2349978" y="3463731"/>
                </a:cubicBezTo>
                <a:cubicBezTo>
                  <a:pt x="2355728" y="3485192"/>
                  <a:pt x="2342949" y="3507314"/>
                  <a:pt x="2321487" y="3513065"/>
                </a:cubicBezTo>
                <a:cubicBezTo>
                  <a:pt x="2307628" y="3516789"/>
                  <a:pt x="2292711" y="3512779"/>
                  <a:pt x="2282531" y="3502621"/>
                </a:cubicBezTo>
                <a:cubicBezTo>
                  <a:pt x="2277551" y="3497641"/>
                  <a:pt x="2273960" y="3491406"/>
                  <a:pt x="2272131" y="3484575"/>
                </a:cubicBezTo>
                <a:cubicBezTo>
                  <a:pt x="2266380" y="3463114"/>
                  <a:pt x="2279160" y="3440992"/>
                  <a:pt x="2300621" y="3435241"/>
                </a:cubicBezTo>
                <a:close/>
                <a:moveTo>
                  <a:pt x="1456076" y="3433236"/>
                </a:moveTo>
                <a:cubicBezTo>
                  <a:pt x="1463259" y="3435153"/>
                  <a:pt x="1469825" y="3438942"/>
                  <a:pt x="1475047" y="3444165"/>
                </a:cubicBezTo>
                <a:cubicBezTo>
                  <a:pt x="1485734" y="3454851"/>
                  <a:pt x="1489942" y="3470539"/>
                  <a:pt x="1486042" y="3485126"/>
                </a:cubicBezTo>
                <a:cubicBezTo>
                  <a:pt x="1483112" y="3496055"/>
                  <a:pt x="1476105" y="3505199"/>
                  <a:pt x="1466299" y="3510840"/>
                </a:cubicBezTo>
                <a:cubicBezTo>
                  <a:pt x="1456494" y="3516503"/>
                  <a:pt x="1445081" y="3518001"/>
                  <a:pt x="1434152" y="3515070"/>
                </a:cubicBezTo>
                <a:cubicBezTo>
                  <a:pt x="1426969" y="3513153"/>
                  <a:pt x="1420403" y="3509363"/>
                  <a:pt x="1415180" y="3504141"/>
                </a:cubicBezTo>
                <a:cubicBezTo>
                  <a:pt x="1404494" y="3493455"/>
                  <a:pt x="1400285" y="3477767"/>
                  <a:pt x="1404185" y="3463180"/>
                </a:cubicBezTo>
                <a:cubicBezTo>
                  <a:pt x="1410223" y="3440617"/>
                  <a:pt x="1433513" y="3427176"/>
                  <a:pt x="1456076" y="3433236"/>
                </a:cubicBezTo>
                <a:close/>
                <a:moveTo>
                  <a:pt x="2485994" y="3380657"/>
                </a:moveTo>
                <a:cubicBezTo>
                  <a:pt x="2493470" y="3382249"/>
                  <a:pt x="2500493" y="3385962"/>
                  <a:pt x="2506112" y="3391591"/>
                </a:cubicBezTo>
                <a:lnTo>
                  <a:pt x="2506112" y="3391569"/>
                </a:lnTo>
                <a:cubicBezTo>
                  <a:pt x="2510100" y="3395557"/>
                  <a:pt x="2513163" y="3400295"/>
                  <a:pt x="2515212" y="3405605"/>
                </a:cubicBezTo>
                <a:cubicBezTo>
                  <a:pt x="2523166" y="3426339"/>
                  <a:pt x="2512766" y="3449695"/>
                  <a:pt x="2492032" y="3457649"/>
                </a:cubicBezTo>
                <a:cubicBezTo>
                  <a:pt x="2477181" y="3463356"/>
                  <a:pt x="2460325" y="3459765"/>
                  <a:pt x="2449087" y="3448527"/>
                </a:cubicBezTo>
                <a:cubicBezTo>
                  <a:pt x="2445099" y="3444539"/>
                  <a:pt x="2442037" y="3439802"/>
                  <a:pt x="2439987" y="3434492"/>
                </a:cubicBezTo>
                <a:cubicBezTo>
                  <a:pt x="2432033" y="3413758"/>
                  <a:pt x="2442433" y="3390401"/>
                  <a:pt x="2463167" y="3382447"/>
                </a:cubicBezTo>
                <a:cubicBezTo>
                  <a:pt x="2470593" y="3379594"/>
                  <a:pt x="2478519" y="3379065"/>
                  <a:pt x="2485994" y="3380657"/>
                </a:cubicBezTo>
                <a:close/>
                <a:moveTo>
                  <a:pt x="1293971" y="3379957"/>
                </a:moveTo>
                <a:cubicBezTo>
                  <a:pt x="1299633" y="3382139"/>
                  <a:pt x="1304679" y="3385400"/>
                  <a:pt x="1308932" y="3389652"/>
                </a:cubicBezTo>
                <a:cubicBezTo>
                  <a:pt x="1320918" y="3401639"/>
                  <a:pt x="1324730" y="3419597"/>
                  <a:pt x="1318671" y="3435417"/>
                </a:cubicBezTo>
                <a:cubicBezTo>
                  <a:pt x="1310188" y="3457517"/>
                  <a:pt x="1285311" y="3468579"/>
                  <a:pt x="1263211" y="3460095"/>
                </a:cubicBezTo>
                <a:cubicBezTo>
                  <a:pt x="1257548" y="3457914"/>
                  <a:pt x="1252502" y="3454653"/>
                  <a:pt x="1248250" y="3450401"/>
                </a:cubicBezTo>
                <a:cubicBezTo>
                  <a:pt x="1236263" y="3438414"/>
                  <a:pt x="1232451" y="3420456"/>
                  <a:pt x="1238511" y="3404636"/>
                </a:cubicBezTo>
                <a:cubicBezTo>
                  <a:pt x="1246994" y="3382535"/>
                  <a:pt x="1271870" y="3371474"/>
                  <a:pt x="1293971" y="3379957"/>
                </a:cubicBezTo>
                <a:close/>
                <a:moveTo>
                  <a:pt x="2882780" y="3354067"/>
                </a:moveTo>
                <a:cubicBezTo>
                  <a:pt x="2892651" y="3355098"/>
                  <a:pt x="2902175" y="3359389"/>
                  <a:pt x="2909534" y="3366759"/>
                </a:cubicBezTo>
                <a:cubicBezTo>
                  <a:pt x="2911716" y="3368940"/>
                  <a:pt x="2913699" y="3371386"/>
                  <a:pt x="2915418" y="3374008"/>
                </a:cubicBezTo>
                <a:cubicBezTo>
                  <a:pt x="2921874" y="3383968"/>
                  <a:pt x="2924077" y="3395844"/>
                  <a:pt x="2921609" y="3407456"/>
                </a:cubicBezTo>
                <a:cubicBezTo>
                  <a:pt x="2919141" y="3419068"/>
                  <a:pt x="2912311" y="3429027"/>
                  <a:pt x="2902351" y="3435483"/>
                </a:cubicBezTo>
                <a:cubicBezTo>
                  <a:pt x="2884856" y="3446831"/>
                  <a:pt x="2861478" y="3444407"/>
                  <a:pt x="2846759" y="3429666"/>
                </a:cubicBezTo>
                <a:cubicBezTo>
                  <a:pt x="2844578" y="3427485"/>
                  <a:pt x="2842595" y="3425039"/>
                  <a:pt x="2840876" y="3422417"/>
                </a:cubicBezTo>
                <a:cubicBezTo>
                  <a:pt x="2834420" y="3412458"/>
                  <a:pt x="2832217" y="3400581"/>
                  <a:pt x="2834685" y="3388969"/>
                </a:cubicBezTo>
                <a:cubicBezTo>
                  <a:pt x="2837152" y="3377357"/>
                  <a:pt x="2843983" y="3367398"/>
                  <a:pt x="2853942" y="3360942"/>
                </a:cubicBezTo>
                <a:cubicBezTo>
                  <a:pt x="2862690" y="3355268"/>
                  <a:pt x="2872908" y="3353037"/>
                  <a:pt x="2882780" y="3354067"/>
                </a:cubicBezTo>
                <a:close/>
                <a:moveTo>
                  <a:pt x="886692" y="3351484"/>
                </a:moveTo>
                <a:cubicBezTo>
                  <a:pt x="892746" y="3352607"/>
                  <a:pt x="898579" y="3354927"/>
                  <a:pt x="903901" y="3358386"/>
                </a:cubicBezTo>
                <a:cubicBezTo>
                  <a:pt x="906699" y="3360215"/>
                  <a:pt x="909321" y="3362308"/>
                  <a:pt x="911657" y="3364666"/>
                </a:cubicBezTo>
                <a:cubicBezTo>
                  <a:pt x="927389" y="3380398"/>
                  <a:pt x="929989" y="3405385"/>
                  <a:pt x="917870" y="3424069"/>
                </a:cubicBezTo>
                <a:cubicBezTo>
                  <a:pt x="910974" y="3434712"/>
                  <a:pt x="900331" y="3442005"/>
                  <a:pt x="887926" y="3444649"/>
                </a:cubicBezTo>
                <a:cubicBezTo>
                  <a:pt x="875521" y="3447294"/>
                  <a:pt x="862829" y="3444936"/>
                  <a:pt x="852187" y="3438017"/>
                </a:cubicBezTo>
                <a:cubicBezTo>
                  <a:pt x="849388" y="3436188"/>
                  <a:pt x="846766" y="3434095"/>
                  <a:pt x="844431" y="3431737"/>
                </a:cubicBezTo>
                <a:cubicBezTo>
                  <a:pt x="828698" y="3416005"/>
                  <a:pt x="826098" y="3391018"/>
                  <a:pt x="838217" y="3372333"/>
                </a:cubicBezTo>
                <a:cubicBezTo>
                  <a:pt x="845114" y="3361691"/>
                  <a:pt x="855756" y="3354398"/>
                  <a:pt x="868161" y="3351754"/>
                </a:cubicBezTo>
                <a:cubicBezTo>
                  <a:pt x="874364" y="3350432"/>
                  <a:pt x="880638" y="3350360"/>
                  <a:pt x="886692" y="3351484"/>
                </a:cubicBezTo>
                <a:close/>
                <a:moveTo>
                  <a:pt x="1954554" y="3317711"/>
                </a:moveTo>
                <a:cubicBezTo>
                  <a:pt x="1964668" y="3317182"/>
                  <a:pt x="1974605" y="3320994"/>
                  <a:pt x="1981766" y="3328155"/>
                </a:cubicBezTo>
                <a:lnTo>
                  <a:pt x="1981788" y="3328155"/>
                </a:lnTo>
                <a:cubicBezTo>
                  <a:pt x="1988046" y="3334413"/>
                  <a:pt x="1991769" y="3342741"/>
                  <a:pt x="1992232" y="3351599"/>
                </a:cubicBezTo>
                <a:cubicBezTo>
                  <a:pt x="1993268" y="3371320"/>
                  <a:pt x="1978064" y="3388220"/>
                  <a:pt x="1958322" y="3389255"/>
                </a:cubicBezTo>
                <a:cubicBezTo>
                  <a:pt x="1948208" y="3389784"/>
                  <a:pt x="1938271" y="3385972"/>
                  <a:pt x="1931109" y="3378811"/>
                </a:cubicBezTo>
                <a:cubicBezTo>
                  <a:pt x="1924852" y="3372553"/>
                  <a:pt x="1921128" y="3364225"/>
                  <a:pt x="1920665" y="3355367"/>
                </a:cubicBezTo>
                <a:cubicBezTo>
                  <a:pt x="1920159" y="3345804"/>
                  <a:pt x="1923420" y="3336638"/>
                  <a:pt x="1929810" y="3329521"/>
                </a:cubicBezTo>
                <a:cubicBezTo>
                  <a:pt x="1936221" y="3322404"/>
                  <a:pt x="1944991" y="3318217"/>
                  <a:pt x="1954554" y="3317711"/>
                </a:cubicBezTo>
                <a:close/>
                <a:moveTo>
                  <a:pt x="1801615" y="3317666"/>
                </a:moveTo>
                <a:cubicBezTo>
                  <a:pt x="1810473" y="3318129"/>
                  <a:pt x="1818802" y="3321830"/>
                  <a:pt x="1825059" y="3328110"/>
                </a:cubicBezTo>
                <a:lnTo>
                  <a:pt x="1825059" y="3328132"/>
                </a:lnTo>
                <a:cubicBezTo>
                  <a:pt x="1832242" y="3335315"/>
                  <a:pt x="1836032" y="3345231"/>
                  <a:pt x="1835504" y="3355344"/>
                </a:cubicBezTo>
                <a:cubicBezTo>
                  <a:pt x="1834997" y="3364907"/>
                  <a:pt x="1830810" y="3373699"/>
                  <a:pt x="1823693" y="3380089"/>
                </a:cubicBezTo>
                <a:cubicBezTo>
                  <a:pt x="1816576" y="3386501"/>
                  <a:pt x="1807410" y="3389740"/>
                  <a:pt x="1797847" y="3389233"/>
                </a:cubicBezTo>
                <a:cubicBezTo>
                  <a:pt x="1788990" y="3388770"/>
                  <a:pt x="1780661" y="3385068"/>
                  <a:pt x="1774403" y="3378789"/>
                </a:cubicBezTo>
                <a:cubicBezTo>
                  <a:pt x="1767220" y="3371606"/>
                  <a:pt x="1763430" y="3361690"/>
                  <a:pt x="1763959" y="3351576"/>
                </a:cubicBezTo>
                <a:cubicBezTo>
                  <a:pt x="1764994" y="3331856"/>
                  <a:pt x="1781873" y="3316630"/>
                  <a:pt x="1801615" y="3317666"/>
                </a:cubicBezTo>
                <a:close/>
                <a:moveTo>
                  <a:pt x="2643874" y="3308983"/>
                </a:moveTo>
                <a:cubicBezTo>
                  <a:pt x="2652071" y="3310280"/>
                  <a:pt x="2659866" y="3314119"/>
                  <a:pt x="2666057" y="3320311"/>
                </a:cubicBezTo>
                <a:cubicBezTo>
                  <a:pt x="2669032" y="3323285"/>
                  <a:pt x="2671522" y="3326723"/>
                  <a:pt x="2673461" y="3330512"/>
                </a:cubicBezTo>
                <a:cubicBezTo>
                  <a:pt x="2683552" y="3350299"/>
                  <a:pt x="2675642" y="3374625"/>
                  <a:pt x="2655855" y="3384694"/>
                </a:cubicBezTo>
                <a:cubicBezTo>
                  <a:pt x="2640255" y="3392648"/>
                  <a:pt x="2621460" y="3389674"/>
                  <a:pt x="2609077" y="3377291"/>
                </a:cubicBezTo>
                <a:cubicBezTo>
                  <a:pt x="2606102" y="3374316"/>
                  <a:pt x="2603612" y="3370879"/>
                  <a:pt x="2601673" y="3367089"/>
                </a:cubicBezTo>
                <a:cubicBezTo>
                  <a:pt x="2591582" y="3347302"/>
                  <a:pt x="2599492" y="3322977"/>
                  <a:pt x="2619279" y="3312907"/>
                </a:cubicBezTo>
                <a:cubicBezTo>
                  <a:pt x="2627079" y="3308930"/>
                  <a:pt x="2635678" y="3307685"/>
                  <a:pt x="2643874" y="3308983"/>
                </a:cubicBezTo>
                <a:close/>
                <a:moveTo>
                  <a:pt x="1105292" y="3307848"/>
                </a:moveTo>
                <a:cubicBezTo>
                  <a:pt x="1115791" y="3304436"/>
                  <a:pt x="1127591" y="3305019"/>
                  <a:pt x="1138189" y="3310417"/>
                </a:cubicBezTo>
                <a:cubicBezTo>
                  <a:pt x="1142244" y="3312488"/>
                  <a:pt x="1145923" y="3315155"/>
                  <a:pt x="1149118" y="3318350"/>
                </a:cubicBezTo>
                <a:lnTo>
                  <a:pt x="1149118" y="3318328"/>
                </a:lnTo>
                <a:cubicBezTo>
                  <a:pt x="1162361" y="3331570"/>
                  <a:pt x="1165534" y="3351687"/>
                  <a:pt x="1157028" y="3368389"/>
                </a:cubicBezTo>
                <a:cubicBezTo>
                  <a:pt x="1151806" y="3378657"/>
                  <a:pt x="1142883" y="3386259"/>
                  <a:pt x="1131932" y="3389828"/>
                </a:cubicBezTo>
                <a:cubicBezTo>
                  <a:pt x="1120981" y="3393398"/>
                  <a:pt x="1109303" y="3392472"/>
                  <a:pt x="1099035" y="3387250"/>
                </a:cubicBezTo>
                <a:cubicBezTo>
                  <a:pt x="1094980" y="3385179"/>
                  <a:pt x="1091301" y="3382513"/>
                  <a:pt x="1088106" y="3379318"/>
                </a:cubicBezTo>
                <a:cubicBezTo>
                  <a:pt x="1074863" y="3366076"/>
                  <a:pt x="1071690" y="3345958"/>
                  <a:pt x="1080195" y="3329256"/>
                </a:cubicBezTo>
                <a:cubicBezTo>
                  <a:pt x="1085594" y="3318669"/>
                  <a:pt x="1094793" y="3311261"/>
                  <a:pt x="1105292" y="3307848"/>
                </a:cubicBezTo>
                <a:close/>
                <a:moveTo>
                  <a:pt x="2106721" y="3301713"/>
                </a:moveTo>
                <a:cubicBezTo>
                  <a:pt x="2118003" y="3299929"/>
                  <a:pt x="2129593" y="3303697"/>
                  <a:pt x="2137679" y="3311783"/>
                </a:cubicBezTo>
                <a:cubicBezTo>
                  <a:pt x="2143055" y="3317159"/>
                  <a:pt x="2146515" y="3323968"/>
                  <a:pt x="2147705" y="3331482"/>
                </a:cubicBezTo>
                <a:cubicBezTo>
                  <a:pt x="2149203" y="3340934"/>
                  <a:pt x="2146933" y="3350409"/>
                  <a:pt x="2141293" y="3358143"/>
                </a:cubicBezTo>
                <a:cubicBezTo>
                  <a:pt x="2135674" y="3365877"/>
                  <a:pt x="2127367" y="3370967"/>
                  <a:pt x="2117915" y="3372465"/>
                </a:cubicBezTo>
                <a:cubicBezTo>
                  <a:pt x="2106633" y="3374250"/>
                  <a:pt x="2095043" y="3370482"/>
                  <a:pt x="2086957" y="3362395"/>
                </a:cubicBezTo>
                <a:cubicBezTo>
                  <a:pt x="2081580" y="3357019"/>
                  <a:pt x="2078121" y="3350211"/>
                  <a:pt x="2076931" y="3342697"/>
                </a:cubicBezTo>
                <a:cubicBezTo>
                  <a:pt x="2073846" y="3323175"/>
                  <a:pt x="2087199" y="3304798"/>
                  <a:pt x="2106721" y="3301713"/>
                </a:cubicBezTo>
                <a:close/>
                <a:moveTo>
                  <a:pt x="1649646" y="3300678"/>
                </a:moveTo>
                <a:cubicBezTo>
                  <a:pt x="1657402" y="3301912"/>
                  <a:pt x="1664409" y="3305482"/>
                  <a:pt x="1669940" y="3311013"/>
                </a:cubicBezTo>
                <a:lnTo>
                  <a:pt x="1669940" y="3310990"/>
                </a:lnTo>
                <a:cubicBezTo>
                  <a:pt x="1678268" y="3319319"/>
                  <a:pt x="1682146" y="3331240"/>
                  <a:pt x="1680318" y="3342874"/>
                </a:cubicBezTo>
                <a:cubicBezTo>
                  <a:pt x="1677145" y="3362969"/>
                  <a:pt x="1658195" y="3376718"/>
                  <a:pt x="1638122" y="3373545"/>
                </a:cubicBezTo>
                <a:cubicBezTo>
                  <a:pt x="1630366" y="3372311"/>
                  <a:pt x="1623359" y="3368742"/>
                  <a:pt x="1617829" y="3363211"/>
                </a:cubicBezTo>
                <a:cubicBezTo>
                  <a:pt x="1609500" y="3354882"/>
                  <a:pt x="1605622" y="3342962"/>
                  <a:pt x="1607451" y="3331328"/>
                </a:cubicBezTo>
                <a:cubicBezTo>
                  <a:pt x="1608993" y="3321589"/>
                  <a:pt x="1614237" y="3313039"/>
                  <a:pt x="1622192" y="3307267"/>
                </a:cubicBezTo>
                <a:cubicBezTo>
                  <a:pt x="1630168" y="3301472"/>
                  <a:pt x="1639907" y="3299136"/>
                  <a:pt x="1649646" y="3300678"/>
                </a:cubicBezTo>
                <a:close/>
                <a:moveTo>
                  <a:pt x="2290971" y="3279195"/>
                </a:moveTo>
                <a:lnTo>
                  <a:pt x="2290993" y="3279217"/>
                </a:lnTo>
                <a:lnTo>
                  <a:pt x="2290979" y="3279209"/>
                </a:lnTo>
                <a:close/>
                <a:moveTo>
                  <a:pt x="2256355" y="3269919"/>
                </a:moveTo>
                <a:cubicBezTo>
                  <a:pt x="2262514" y="3268267"/>
                  <a:pt x="2268915" y="3268333"/>
                  <a:pt x="2274905" y="3269941"/>
                </a:cubicBezTo>
                <a:lnTo>
                  <a:pt x="2290979" y="3279209"/>
                </a:lnTo>
                <a:lnTo>
                  <a:pt x="2300203" y="3295236"/>
                </a:lnTo>
                <a:cubicBezTo>
                  <a:pt x="2302671" y="3304468"/>
                  <a:pt x="2301415" y="3314141"/>
                  <a:pt x="2296634" y="3322426"/>
                </a:cubicBezTo>
                <a:cubicBezTo>
                  <a:pt x="2291852" y="3330711"/>
                  <a:pt x="2284118" y="3336638"/>
                  <a:pt x="2274886" y="3339128"/>
                </a:cubicBezTo>
                <a:cubicBezTo>
                  <a:pt x="2262547" y="3342433"/>
                  <a:pt x="2249282" y="3338864"/>
                  <a:pt x="2240248" y="3329830"/>
                </a:cubicBezTo>
                <a:cubicBezTo>
                  <a:pt x="2235819" y="3325401"/>
                  <a:pt x="2232625" y="3319870"/>
                  <a:pt x="2231016" y="3313789"/>
                </a:cubicBezTo>
                <a:cubicBezTo>
                  <a:pt x="2225904" y="3294707"/>
                  <a:pt x="2237274" y="3275031"/>
                  <a:pt x="2256355" y="3269919"/>
                </a:cubicBezTo>
                <a:close/>
                <a:moveTo>
                  <a:pt x="1500320" y="3268112"/>
                </a:moveTo>
                <a:cubicBezTo>
                  <a:pt x="1506710" y="3269831"/>
                  <a:pt x="1512549" y="3273180"/>
                  <a:pt x="1517198" y="3277829"/>
                </a:cubicBezTo>
                <a:cubicBezTo>
                  <a:pt x="1526695" y="3287326"/>
                  <a:pt x="1530441" y="3301296"/>
                  <a:pt x="1526981" y="3314252"/>
                </a:cubicBezTo>
                <a:cubicBezTo>
                  <a:pt x="1521605" y="3334325"/>
                  <a:pt x="1500893" y="3346267"/>
                  <a:pt x="1480820" y="3340891"/>
                </a:cubicBezTo>
                <a:cubicBezTo>
                  <a:pt x="1474430" y="3339172"/>
                  <a:pt x="1468591" y="3335823"/>
                  <a:pt x="1463942" y="3331174"/>
                </a:cubicBezTo>
                <a:cubicBezTo>
                  <a:pt x="1454445" y="3321677"/>
                  <a:pt x="1450699" y="3307708"/>
                  <a:pt x="1454159" y="3294751"/>
                </a:cubicBezTo>
                <a:cubicBezTo>
                  <a:pt x="1456759" y="3285034"/>
                  <a:pt x="1462994" y="3276904"/>
                  <a:pt x="1471720" y="3271880"/>
                </a:cubicBezTo>
                <a:cubicBezTo>
                  <a:pt x="1480445" y="3266856"/>
                  <a:pt x="1490603" y="3265512"/>
                  <a:pt x="1500320" y="3268112"/>
                </a:cubicBezTo>
                <a:close/>
                <a:moveTo>
                  <a:pt x="3035971" y="3240831"/>
                </a:moveTo>
                <a:cubicBezTo>
                  <a:pt x="3046575" y="3241380"/>
                  <a:pt x="3056976" y="3245737"/>
                  <a:pt x="3065029" y="3253790"/>
                </a:cubicBezTo>
                <a:cubicBezTo>
                  <a:pt x="3066130" y="3254891"/>
                  <a:pt x="3067188" y="3256059"/>
                  <a:pt x="3068180" y="3257293"/>
                </a:cubicBezTo>
                <a:cubicBezTo>
                  <a:pt x="3075649" y="3266526"/>
                  <a:pt x="3079087" y="3278093"/>
                  <a:pt x="3077830" y="3289904"/>
                </a:cubicBezTo>
                <a:cubicBezTo>
                  <a:pt x="3076597" y="3301714"/>
                  <a:pt x="3070824" y="3312312"/>
                  <a:pt x="3061591" y="3319782"/>
                </a:cubicBezTo>
                <a:cubicBezTo>
                  <a:pt x="3043854" y="3334148"/>
                  <a:pt x="3018360" y="3332826"/>
                  <a:pt x="3002254" y="3316719"/>
                </a:cubicBezTo>
                <a:cubicBezTo>
                  <a:pt x="3001152" y="3315618"/>
                  <a:pt x="3000094" y="3314450"/>
                  <a:pt x="2999103" y="3313216"/>
                </a:cubicBezTo>
                <a:cubicBezTo>
                  <a:pt x="2991633" y="3303984"/>
                  <a:pt x="2988196" y="3292416"/>
                  <a:pt x="2989452" y="3280605"/>
                </a:cubicBezTo>
                <a:cubicBezTo>
                  <a:pt x="2990686" y="3268795"/>
                  <a:pt x="2996459" y="3258197"/>
                  <a:pt x="3005691" y="3250727"/>
                </a:cubicBezTo>
                <a:cubicBezTo>
                  <a:pt x="3014560" y="3243544"/>
                  <a:pt x="3025367" y="3240283"/>
                  <a:pt x="3035971" y="3240831"/>
                </a:cubicBezTo>
                <a:close/>
                <a:moveTo>
                  <a:pt x="717470" y="3236911"/>
                </a:moveTo>
                <a:cubicBezTo>
                  <a:pt x="730382" y="3235545"/>
                  <a:pt x="743052" y="3239313"/>
                  <a:pt x="753144" y="3247466"/>
                </a:cubicBezTo>
                <a:cubicBezTo>
                  <a:pt x="754488" y="3248545"/>
                  <a:pt x="755766" y="3249713"/>
                  <a:pt x="756977" y="3250903"/>
                </a:cubicBezTo>
                <a:lnTo>
                  <a:pt x="756955" y="3250925"/>
                </a:lnTo>
                <a:cubicBezTo>
                  <a:pt x="774561" y="3268530"/>
                  <a:pt x="776015" y="3296448"/>
                  <a:pt x="760305" y="3315837"/>
                </a:cubicBezTo>
                <a:cubicBezTo>
                  <a:pt x="743449" y="3336660"/>
                  <a:pt x="712777" y="3339877"/>
                  <a:pt x="691955" y="3323021"/>
                </a:cubicBezTo>
                <a:cubicBezTo>
                  <a:pt x="690611" y="3321941"/>
                  <a:pt x="689333" y="3320773"/>
                  <a:pt x="688121" y="3319583"/>
                </a:cubicBezTo>
                <a:cubicBezTo>
                  <a:pt x="670516" y="3301978"/>
                  <a:pt x="669061" y="3274061"/>
                  <a:pt x="684772" y="3254671"/>
                </a:cubicBezTo>
                <a:cubicBezTo>
                  <a:pt x="692946" y="3244579"/>
                  <a:pt x="704558" y="3238278"/>
                  <a:pt x="717470" y="3236911"/>
                </a:cubicBezTo>
                <a:close/>
                <a:moveTo>
                  <a:pt x="2793410" y="3221248"/>
                </a:moveTo>
                <a:cubicBezTo>
                  <a:pt x="2802361" y="3222182"/>
                  <a:pt x="2810999" y="3226071"/>
                  <a:pt x="2817675" y="3232747"/>
                </a:cubicBezTo>
                <a:cubicBezTo>
                  <a:pt x="2819658" y="3234730"/>
                  <a:pt x="2821442" y="3236955"/>
                  <a:pt x="2823007" y="3239335"/>
                </a:cubicBezTo>
                <a:cubicBezTo>
                  <a:pt x="2828868" y="3248369"/>
                  <a:pt x="2830873" y="3259121"/>
                  <a:pt x="2828625" y="3269654"/>
                </a:cubicBezTo>
                <a:cubicBezTo>
                  <a:pt x="2826378" y="3280186"/>
                  <a:pt x="2820186" y="3289198"/>
                  <a:pt x="2811152" y="3295059"/>
                </a:cubicBezTo>
                <a:cubicBezTo>
                  <a:pt x="2795288" y="3305349"/>
                  <a:pt x="2774091" y="3303146"/>
                  <a:pt x="2760738" y="3289793"/>
                </a:cubicBezTo>
                <a:cubicBezTo>
                  <a:pt x="2758755" y="3287810"/>
                  <a:pt x="2756970" y="3285584"/>
                  <a:pt x="2755406" y="3283205"/>
                </a:cubicBezTo>
                <a:cubicBezTo>
                  <a:pt x="2749545" y="3274171"/>
                  <a:pt x="2747540" y="3263418"/>
                  <a:pt x="2749787" y="3252886"/>
                </a:cubicBezTo>
                <a:cubicBezTo>
                  <a:pt x="2752035" y="3242354"/>
                  <a:pt x="2758227" y="3233342"/>
                  <a:pt x="2767260" y="3227481"/>
                </a:cubicBezTo>
                <a:cubicBezTo>
                  <a:pt x="2775192" y="3222336"/>
                  <a:pt x="2784458" y="3220314"/>
                  <a:pt x="2793410" y="3221248"/>
                </a:cubicBezTo>
                <a:close/>
                <a:moveTo>
                  <a:pt x="2422124" y="3221047"/>
                </a:moveTo>
                <a:cubicBezTo>
                  <a:pt x="2428772" y="3222462"/>
                  <a:pt x="2435019" y="3225762"/>
                  <a:pt x="2440010" y="3230763"/>
                </a:cubicBezTo>
                <a:cubicBezTo>
                  <a:pt x="2443557" y="3234311"/>
                  <a:pt x="2446289" y="3238520"/>
                  <a:pt x="2448096" y="3243257"/>
                </a:cubicBezTo>
                <a:cubicBezTo>
                  <a:pt x="2451533" y="3252181"/>
                  <a:pt x="2451269" y="3261920"/>
                  <a:pt x="2447369" y="3270667"/>
                </a:cubicBezTo>
                <a:cubicBezTo>
                  <a:pt x="2443469" y="3279415"/>
                  <a:pt x="2436418" y="3286113"/>
                  <a:pt x="2427472" y="3289551"/>
                </a:cubicBezTo>
                <a:cubicBezTo>
                  <a:pt x="2414274" y="3294618"/>
                  <a:pt x="2399269" y="3291423"/>
                  <a:pt x="2389287" y="3281420"/>
                </a:cubicBezTo>
                <a:cubicBezTo>
                  <a:pt x="2385740" y="3277872"/>
                  <a:pt x="2383007" y="3273664"/>
                  <a:pt x="2381200" y="3268926"/>
                </a:cubicBezTo>
                <a:cubicBezTo>
                  <a:pt x="2377763" y="3260003"/>
                  <a:pt x="2378028" y="3250264"/>
                  <a:pt x="2381928" y="3241516"/>
                </a:cubicBezTo>
                <a:cubicBezTo>
                  <a:pt x="2385828" y="3232769"/>
                  <a:pt x="2392879" y="3226070"/>
                  <a:pt x="2401825" y="3222633"/>
                </a:cubicBezTo>
                <a:cubicBezTo>
                  <a:pt x="2408424" y="3220099"/>
                  <a:pt x="2415475" y="3219631"/>
                  <a:pt x="2422124" y="3221047"/>
                </a:cubicBezTo>
                <a:close/>
                <a:moveTo>
                  <a:pt x="1355203" y="3220452"/>
                </a:moveTo>
                <a:cubicBezTo>
                  <a:pt x="1360249" y="3222391"/>
                  <a:pt x="1364722" y="3225299"/>
                  <a:pt x="1368512" y="3229067"/>
                </a:cubicBezTo>
                <a:cubicBezTo>
                  <a:pt x="1379176" y="3239732"/>
                  <a:pt x="1382570" y="3255706"/>
                  <a:pt x="1377171" y="3269764"/>
                </a:cubicBezTo>
                <a:cubicBezTo>
                  <a:pt x="1369636" y="3289419"/>
                  <a:pt x="1347491" y="3299268"/>
                  <a:pt x="1327837" y="3291732"/>
                </a:cubicBezTo>
                <a:cubicBezTo>
                  <a:pt x="1322791" y="3289793"/>
                  <a:pt x="1318318" y="3286885"/>
                  <a:pt x="1314528" y="3283117"/>
                </a:cubicBezTo>
                <a:cubicBezTo>
                  <a:pt x="1303864" y="3272452"/>
                  <a:pt x="1300471" y="3256478"/>
                  <a:pt x="1305869" y="3242420"/>
                </a:cubicBezTo>
                <a:cubicBezTo>
                  <a:pt x="1309527" y="3232901"/>
                  <a:pt x="1316666" y="3225366"/>
                  <a:pt x="1325986" y="3221223"/>
                </a:cubicBezTo>
                <a:cubicBezTo>
                  <a:pt x="1335307" y="3217081"/>
                  <a:pt x="1345685" y="3216794"/>
                  <a:pt x="1355203" y="3220452"/>
                </a:cubicBezTo>
                <a:close/>
                <a:moveTo>
                  <a:pt x="958041" y="3219160"/>
                </a:moveTo>
                <a:cubicBezTo>
                  <a:pt x="968830" y="3216866"/>
                  <a:pt x="980492" y="3218678"/>
                  <a:pt x="990451" y="3225145"/>
                </a:cubicBezTo>
                <a:cubicBezTo>
                  <a:pt x="992985" y="3226797"/>
                  <a:pt x="995364" y="3228714"/>
                  <a:pt x="997480" y="3230830"/>
                </a:cubicBezTo>
                <a:lnTo>
                  <a:pt x="997458" y="3230830"/>
                </a:lnTo>
                <a:cubicBezTo>
                  <a:pt x="1011736" y="3245108"/>
                  <a:pt x="1014093" y="3267759"/>
                  <a:pt x="1003076" y="3284703"/>
                </a:cubicBezTo>
                <a:cubicBezTo>
                  <a:pt x="990142" y="3304622"/>
                  <a:pt x="963415" y="3310307"/>
                  <a:pt x="943518" y="3297373"/>
                </a:cubicBezTo>
                <a:cubicBezTo>
                  <a:pt x="940984" y="3295720"/>
                  <a:pt x="938604" y="3293803"/>
                  <a:pt x="936489" y="3291688"/>
                </a:cubicBezTo>
                <a:cubicBezTo>
                  <a:pt x="922211" y="3277410"/>
                  <a:pt x="919853" y="3254759"/>
                  <a:pt x="930870" y="3237814"/>
                </a:cubicBezTo>
                <a:cubicBezTo>
                  <a:pt x="937337" y="3227855"/>
                  <a:pt x="947253" y="3221455"/>
                  <a:pt x="958041" y="3219160"/>
                </a:cubicBezTo>
                <a:close/>
                <a:moveTo>
                  <a:pt x="2563447" y="3156939"/>
                </a:moveTo>
                <a:cubicBezTo>
                  <a:pt x="2570738" y="3158090"/>
                  <a:pt x="2577667" y="3161500"/>
                  <a:pt x="2583165" y="3166997"/>
                </a:cubicBezTo>
                <a:cubicBezTo>
                  <a:pt x="2585809" y="3169641"/>
                  <a:pt x="2588035" y="3172704"/>
                  <a:pt x="2589753" y="3176075"/>
                </a:cubicBezTo>
                <a:cubicBezTo>
                  <a:pt x="2598721" y="3193680"/>
                  <a:pt x="2591692" y="3215296"/>
                  <a:pt x="2574087" y="3224264"/>
                </a:cubicBezTo>
                <a:cubicBezTo>
                  <a:pt x="2560206" y="3231337"/>
                  <a:pt x="2543482" y="3228693"/>
                  <a:pt x="2532487" y="3217697"/>
                </a:cubicBezTo>
                <a:cubicBezTo>
                  <a:pt x="2529843" y="3215053"/>
                  <a:pt x="2527617" y="3211991"/>
                  <a:pt x="2525898" y="3208619"/>
                </a:cubicBezTo>
                <a:cubicBezTo>
                  <a:pt x="2516931" y="3191014"/>
                  <a:pt x="2523959" y="3169399"/>
                  <a:pt x="2541565" y="3160431"/>
                </a:cubicBezTo>
                <a:cubicBezTo>
                  <a:pt x="2548506" y="3156895"/>
                  <a:pt x="2556157" y="3155787"/>
                  <a:pt x="2563447" y="3156939"/>
                </a:cubicBezTo>
                <a:close/>
                <a:moveTo>
                  <a:pt x="1186533" y="3155848"/>
                </a:moveTo>
                <a:cubicBezTo>
                  <a:pt x="1196272" y="3152675"/>
                  <a:pt x="1206672" y="3153490"/>
                  <a:pt x="1215794" y="3158161"/>
                </a:cubicBezTo>
                <a:cubicBezTo>
                  <a:pt x="1219408" y="3160012"/>
                  <a:pt x="1222669" y="3162370"/>
                  <a:pt x="1225511" y="3165212"/>
                </a:cubicBezTo>
                <a:lnTo>
                  <a:pt x="1225489" y="3165212"/>
                </a:lnTo>
                <a:cubicBezTo>
                  <a:pt x="1237277" y="3177000"/>
                  <a:pt x="1240098" y="3194892"/>
                  <a:pt x="1232540" y="3209743"/>
                </a:cubicBezTo>
                <a:cubicBezTo>
                  <a:pt x="1227891" y="3218865"/>
                  <a:pt x="1219958" y="3225652"/>
                  <a:pt x="1210219" y="3228802"/>
                </a:cubicBezTo>
                <a:cubicBezTo>
                  <a:pt x="1200480" y="3231975"/>
                  <a:pt x="1190080" y="3231160"/>
                  <a:pt x="1180958" y="3226489"/>
                </a:cubicBezTo>
                <a:cubicBezTo>
                  <a:pt x="1177345" y="3224638"/>
                  <a:pt x="1174083" y="3222280"/>
                  <a:pt x="1171241" y="3219438"/>
                </a:cubicBezTo>
                <a:cubicBezTo>
                  <a:pt x="1159453" y="3207650"/>
                  <a:pt x="1156632" y="3189758"/>
                  <a:pt x="1164212" y="3174907"/>
                </a:cubicBezTo>
                <a:cubicBezTo>
                  <a:pt x="1168861" y="3165785"/>
                  <a:pt x="1176794" y="3158999"/>
                  <a:pt x="1186533" y="3155848"/>
                </a:cubicBezTo>
                <a:close/>
                <a:moveTo>
                  <a:pt x="1946026" y="3154834"/>
                </a:moveTo>
                <a:cubicBezTo>
                  <a:pt x="1954950" y="3154371"/>
                  <a:pt x="1963698" y="3157721"/>
                  <a:pt x="1970022" y="3164044"/>
                </a:cubicBezTo>
                <a:cubicBezTo>
                  <a:pt x="1975552" y="3169575"/>
                  <a:pt x="1978813" y="3176913"/>
                  <a:pt x="1979210" y="3184712"/>
                </a:cubicBezTo>
                <a:cubicBezTo>
                  <a:pt x="1980113" y="3202097"/>
                  <a:pt x="1966717" y="3216992"/>
                  <a:pt x="1949332" y="3217896"/>
                </a:cubicBezTo>
                <a:cubicBezTo>
                  <a:pt x="1940408" y="3218359"/>
                  <a:pt x="1931660" y="3215009"/>
                  <a:pt x="1925336" y="3208686"/>
                </a:cubicBezTo>
                <a:cubicBezTo>
                  <a:pt x="1919806" y="3203155"/>
                  <a:pt x="1916545" y="3195818"/>
                  <a:pt x="1916148" y="3188018"/>
                </a:cubicBezTo>
                <a:cubicBezTo>
                  <a:pt x="1915708" y="3179601"/>
                  <a:pt x="1918572" y="3171514"/>
                  <a:pt x="1924213" y="3165234"/>
                </a:cubicBezTo>
                <a:cubicBezTo>
                  <a:pt x="1929853" y="3158977"/>
                  <a:pt x="1937609" y="3155275"/>
                  <a:pt x="1946026" y="3154834"/>
                </a:cubicBezTo>
                <a:close/>
                <a:moveTo>
                  <a:pt x="1810143" y="3154834"/>
                </a:moveTo>
                <a:cubicBezTo>
                  <a:pt x="1817943" y="3155253"/>
                  <a:pt x="1825280" y="3158514"/>
                  <a:pt x="1830811" y="3164022"/>
                </a:cubicBezTo>
                <a:cubicBezTo>
                  <a:pt x="1837134" y="3170346"/>
                  <a:pt x="1840484" y="3179094"/>
                  <a:pt x="1840021" y="3188017"/>
                </a:cubicBezTo>
                <a:cubicBezTo>
                  <a:pt x="1839580" y="3196435"/>
                  <a:pt x="1835879" y="3204190"/>
                  <a:pt x="1829621" y="3209831"/>
                </a:cubicBezTo>
                <a:cubicBezTo>
                  <a:pt x="1823341" y="3215472"/>
                  <a:pt x="1815255" y="3218336"/>
                  <a:pt x="1806838" y="3217896"/>
                </a:cubicBezTo>
                <a:cubicBezTo>
                  <a:pt x="1799037" y="3217477"/>
                  <a:pt x="1791700" y="3214216"/>
                  <a:pt x="1786170" y="3208708"/>
                </a:cubicBezTo>
                <a:cubicBezTo>
                  <a:pt x="1779846" y="3202384"/>
                  <a:pt x="1776497" y="3193636"/>
                  <a:pt x="1776959" y="3184712"/>
                </a:cubicBezTo>
                <a:cubicBezTo>
                  <a:pt x="1777400" y="3176295"/>
                  <a:pt x="1781102" y="3168539"/>
                  <a:pt x="1787359" y="3162899"/>
                </a:cubicBezTo>
                <a:cubicBezTo>
                  <a:pt x="1793617" y="3157258"/>
                  <a:pt x="1801726" y="3154393"/>
                  <a:pt x="1810143" y="3154834"/>
                </a:cubicBezTo>
                <a:close/>
                <a:moveTo>
                  <a:pt x="2081206" y="3140622"/>
                </a:moveTo>
                <a:cubicBezTo>
                  <a:pt x="2091165" y="3139036"/>
                  <a:pt x="2101367" y="3142363"/>
                  <a:pt x="2108484" y="3149502"/>
                </a:cubicBezTo>
                <a:cubicBezTo>
                  <a:pt x="2113221" y="3154239"/>
                  <a:pt x="2116262" y="3160232"/>
                  <a:pt x="2117319" y="3166865"/>
                </a:cubicBezTo>
                <a:cubicBezTo>
                  <a:pt x="2118642" y="3175194"/>
                  <a:pt x="2116636" y="3183544"/>
                  <a:pt x="2111679" y="3190375"/>
                </a:cubicBezTo>
                <a:cubicBezTo>
                  <a:pt x="2106721" y="3197206"/>
                  <a:pt x="2099406" y="3201679"/>
                  <a:pt x="2091077" y="3203001"/>
                </a:cubicBezTo>
                <a:cubicBezTo>
                  <a:pt x="2081117" y="3204587"/>
                  <a:pt x="2070916" y="3201260"/>
                  <a:pt x="2063799" y="3194121"/>
                </a:cubicBezTo>
                <a:cubicBezTo>
                  <a:pt x="2059061" y="3189383"/>
                  <a:pt x="2056021" y="3183390"/>
                  <a:pt x="2054963" y="3176758"/>
                </a:cubicBezTo>
                <a:cubicBezTo>
                  <a:pt x="2053641" y="3168429"/>
                  <a:pt x="2055646" y="3160078"/>
                  <a:pt x="2060604" y="3153247"/>
                </a:cubicBezTo>
                <a:cubicBezTo>
                  <a:pt x="2065561" y="3146417"/>
                  <a:pt x="2072877" y="3141944"/>
                  <a:pt x="2081206" y="3140622"/>
                </a:cubicBezTo>
                <a:close/>
                <a:moveTo>
                  <a:pt x="1675139" y="3139697"/>
                </a:moveTo>
                <a:cubicBezTo>
                  <a:pt x="1681970" y="3140776"/>
                  <a:pt x="1688161" y="3143927"/>
                  <a:pt x="1693031" y="3148797"/>
                </a:cubicBezTo>
                <a:cubicBezTo>
                  <a:pt x="1700368" y="3156134"/>
                  <a:pt x="1703805" y="3166644"/>
                  <a:pt x="1702175" y="3176890"/>
                </a:cubicBezTo>
                <a:cubicBezTo>
                  <a:pt x="1699377" y="3194606"/>
                  <a:pt x="1682675" y="3206724"/>
                  <a:pt x="1664981" y="3203926"/>
                </a:cubicBezTo>
                <a:cubicBezTo>
                  <a:pt x="1658151" y="3202846"/>
                  <a:pt x="1651959" y="3199696"/>
                  <a:pt x="1647090" y="3194826"/>
                </a:cubicBezTo>
                <a:cubicBezTo>
                  <a:pt x="1639752" y="3187489"/>
                  <a:pt x="1636315" y="3176978"/>
                  <a:pt x="1637945" y="3166732"/>
                </a:cubicBezTo>
                <a:cubicBezTo>
                  <a:pt x="1640744" y="3149017"/>
                  <a:pt x="1657446" y="3136898"/>
                  <a:pt x="1675139" y="3139697"/>
                </a:cubicBezTo>
                <a:close/>
                <a:moveTo>
                  <a:pt x="2932973" y="3118062"/>
                </a:moveTo>
                <a:cubicBezTo>
                  <a:pt x="2942591" y="3118561"/>
                  <a:pt x="2952026" y="3122510"/>
                  <a:pt x="2959331" y="3129803"/>
                </a:cubicBezTo>
                <a:cubicBezTo>
                  <a:pt x="2960323" y="3130795"/>
                  <a:pt x="2961292" y="3131875"/>
                  <a:pt x="2962196" y="3132976"/>
                </a:cubicBezTo>
                <a:cubicBezTo>
                  <a:pt x="2968960" y="3141349"/>
                  <a:pt x="2972089" y="3151838"/>
                  <a:pt x="2970943" y="3162546"/>
                </a:cubicBezTo>
                <a:cubicBezTo>
                  <a:pt x="2969819" y="3173255"/>
                  <a:pt x="2964597" y="3182884"/>
                  <a:pt x="2956224" y="3189648"/>
                </a:cubicBezTo>
                <a:cubicBezTo>
                  <a:pt x="2940161" y="3202670"/>
                  <a:pt x="2917026" y="3201458"/>
                  <a:pt x="2902417" y="3186872"/>
                </a:cubicBezTo>
                <a:cubicBezTo>
                  <a:pt x="2901426" y="3185880"/>
                  <a:pt x="2900456" y="3184800"/>
                  <a:pt x="2899552" y="3183699"/>
                </a:cubicBezTo>
                <a:cubicBezTo>
                  <a:pt x="2892788" y="3175326"/>
                  <a:pt x="2889659" y="3164837"/>
                  <a:pt x="2890805" y="3154129"/>
                </a:cubicBezTo>
                <a:cubicBezTo>
                  <a:pt x="2891929" y="3143420"/>
                  <a:pt x="2897151" y="3133791"/>
                  <a:pt x="2905524" y="3127027"/>
                </a:cubicBezTo>
                <a:cubicBezTo>
                  <a:pt x="2913556" y="3120516"/>
                  <a:pt x="2923355" y="3117564"/>
                  <a:pt x="2932973" y="3118062"/>
                </a:cubicBezTo>
                <a:close/>
                <a:moveTo>
                  <a:pt x="820700" y="3114490"/>
                </a:moveTo>
                <a:cubicBezTo>
                  <a:pt x="832400" y="3113256"/>
                  <a:pt x="843902" y="3116671"/>
                  <a:pt x="853046" y="3124075"/>
                </a:cubicBezTo>
                <a:cubicBezTo>
                  <a:pt x="854258" y="3125045"/>
                  <a:pt x="855426" y="3126102"/>
                  <a:pt x="856528" y="3127204"/>
                </a:cubicBezTo>
                <a:cubicBezTo>
                  <a:pt x="872502" y="3143179"/>
                  <a:pt x="873824" y="3168496"/>
                  <a:pt x="859568" y="3186079"/>
                </a:cubicBezTo>
                <a:cubicBezTo>
                  <a:pt x="844277" y="3204962"/>
                  <a:pt x="816470" y="3207893"/>
                  <a:pt x="797564" y="3192601"/>
                </a:cubicBezTo>
                <a:cubicBezTo>
                  <a:pt x="796352" y="3191632"/>
                  <a:pt x="795185" y="3190574"/>
                  <a:pt x="794083" y="3189472"/>
                </a:cubicBezTo>
                <a:cubicBezTo>
                  <a:pt x="778108" y="3173498"/>
                  <a:pt x="776786" y="3148180"/>
                  <a:pt x="791042" y="3130597"/>
                </a:cubicBezTo>
                <a:cubicBezTo>
                  <a:pt x="798446" y="3121453"/>
                  <a:pt x="808978" y="3115724"/>
                  <a:pt x="820700" y="3114490"/>
                </a:cubicBezTo>
                <a:close/>
                <a:moveTo>
                  <a:pt x="2214138" y="3112353"/>
                </a:moveTo>
                <a:cubicBezTo>
                  <a:pt x="2225001" y="3109445"/>
                  <a:pt x="2236701" y="3112573"/>
                  <a:pt x="2244655" y="3120550"/>
                </a:cubicBezTo>
                <a:cubicBezTo>
                  <a:pt x="2248555" y="3124450"/>
                  <a:pt x="2251376" y="3129341"/>
                  <a:pt x="2252808" y="3134696"/>
                </a:cubicBezTo>
                <a:cubicBezTo>
                  <a:pt x="2254989" y="3142848"/>
                  <a:pt x="2253865" y="3151353"/>
                  <a:pt x="2249657" y="3158647"/>
                </a:cubicBezTo>
                <a:cubicBezTo>
                  <a:pt x="2245448" y="3165962"/>
                  <a:pt x="2238640" y="3171184"/>
                  <a:pt x="2230487" y="3173366"/>
                </a:cubicBezTo>
                <a:cubicBezTo>
                  <a:pt x="2219624" y="3176274"/>
                  <a:pt x="2207924" y="3173145"/>
                  <a:pt x="2199970" y="3165169"/>
                </a:cubicBezTo>
                <a:cubicBezTo>
                  <a:pt x="2196070" y="3161269"/>
                  <a:pt x="2193250" y="3156377"/>
                  <a:pt x="2191817" y="3151023"/>
                </a:cubicBezTo>
                <a:cubicBezTo>
                  <a:pt x="2187300" y="3134211"/>
                  <a:pt x="2197326" y="3116848"/>
                  <a:pt x="2214138" y="3112353"/>
                </a:cubicBezTo>
                <a:close/>
                <a:moveTo>
                  <a:pt x="3176456" y="3112231"/>
                </a:moveTo>
                <a:cubicBezTo>
                  <a:pt x="3187836" y="3112231"/>
                  <a:pt x="3199217" y="3116561"/>
                  <a:pt x="3207876" y="3125220"/>
                </a:cubicBezTo>
                <a:cubicBezTo>
                  <a:pt x="3225195" y="3142539"/>
                  <a:pt x="3225195" y="3170743"/>
                  <a:pt x="3207876" y="3188061"/>
                </a:cubicBezTo>
                <a:cubicBezTo>
                  <a:pt x="3190558" y="3205380"/>
                  <a:pt x="3162354" y="3205380"/>
                  <a:pt x="3145035" y="3188061"/>
                </a:cubicBezTo>
                <a:cubicBezTo>
                  <a:pt x="3127716" y="3170743"/>
                  <a:pt x="3127716" y="3142539"/>
                  <a:pt x="3145035" y="3125220"/>
                </a:cubicBezTo>
                <a:cubicBezTo>
                  <a:pt x="3153694" y="3116561"/>
                  <a:pt x="3165075" y="3112231"/>
                  <a:pt x="3176456" y="3112231"/>
                </a:cubicBezTo>
                <a:close/>
                <a:moveTo>
                  <a:pt x="1542494" y="3110789"/>
                </a:moveTo>
                <a:cubicBezTo>
                  <a:pt x="1548134" y="3112287"/>
                  <a:pt x="1553268" y="3115261"/>
                  <a:pt x="1557367" y="3119360"/>
                </a:cubicBezTo>
                <a:lnTo>
                  <a:pt x="1557367" y="3119338"/>
                </a:lnTo>
                <a:cubicBezTo>
                  <a:pt x="1565740" y="3127711"/>
                  <a:pt x="1569045" y="3140028"/>
                  <a:pt x="1565982" y="3151463"/>
                </a:cubicBezTo>
                <a:cubicBezTo>
                  <a:pt x="1563690" y="3160035"/>
                  <a:pt x="1558182" y="3167196"/>
                  <a:pt x="1550492" y="3171647"/>
                </a:cubicBezTo>
                <a:cubicBezTo>
                  <a:pt x="1542802" y="3176076"/>
                  <a:pt x="1533856" y="3177265"/>
                  <a:pt x="1525285" y="3174974"/>
                </a:cubicBezTo>
                <a:cubicBezTo>
                  <a:pt x="1519644" y="3173476"/>
                  <a:pt x="1514510" y="3170501"/>
                  <a:pt x="1510412" y="3166403"/>
                </a:cubicBezTo>
                <a:cubicBezTo>
                  <a:pt x="1502039" y="3158030"/>
                  <a:pt x="1498734" y="3145713"/>
                  <a:pt x="1501797" y="3134277"/>
                </a:cubicBezTo>
                <a:cubicBezTo>
                  <a:pt x="1506534" y="3116584"/>
                  <a:pt x="1524800" y="3106051"/>
                  <a:pt x="1542494" y="3110789"/>
                </a:cubicBezTo>
                <a:close/>
                <a:moveTo>
                  <a:pt x="579724" y="3106530"/>
                </a:moveTo>
                <a:cubicBezTo>
                  <a:pt x="592559" y="3106530"/>
                  <a:pt x="605394" y="3111416"/>
                  <a:pt x="615166" y="3121188"/>
                </a:cubicBezTo>
                <a:cubicBezTo>
                  <a:pt x="634710" y="3140732"/>
                  <a:pt x="634710" y="3172527"/>
                  <a:pt x="615166" y="3192072"/>
                </a:cubicBezTo>
                <a:cubicBezTo>
                  <a:pt x="595622" y="3211616"/>
                  <a:pt x="563826" y="3211616"/>
                  <a:pt x="544282" y="3192072"/>
                </a:cubicBezTo>
                <a:cubicBezTo>
                  <a:pt x="524738" y="3172527"/>
                  <a:pt x="524738" y="3140732"/>
                  <a:pt x="544282" y="3121188"/>
                </a:cubicBezTo>
                <a:cubicBezTo>
                  <a:pt x="554054" y="3111416"/>
                  <a:pt x="566889" y="3106530"/>
                  <a:pt x="579724" y="3106530"/>
                </a:cubicBezTo>
                <a:close/>
                <a:moveTo>
                  <a:pt x="2697307" y="3078404"/>
                </a:moveTo>
                <a:cubicBezTo>
                  <a:pt x="2705267" y="3079236"/>
                  <a:pt x="2712946" y="3082695"/>
                  <a:pt x="2718873" y="3088622"/>
                </a:cubicBezTo>
                <a:lnTo>
                  <a:pt x="2718873" y="3088600"/>
                </a:lnTo>
                <a:cubicBezTo>
                  <a:pt x="2720635" y="3090363"/>
                  <a:pt x="2722222" y="3092346"/>
                  <a:pt x="2723610" y="3094461"/>
                </a:cubicBezTo>
                <a:cubicBezTo>
                  <a:pt x="2728832" y="3102482"/>
                  <a:pt x="2730595" y="3112067"/>
                  <a:pt x="2728612" y="3121431"/>
                </a:cubicBezTo>
                <a:cubicBezTo>
                  <a:pt x="2726629" y="3130796"/>
                  <a:pt x="2721098" y="3138816"/>
                  <a:pt x="2713078" y="3144038"/>
                </a:cubicBezTo>
                <a:cubicBezTo>
                  <a:pt x="2698976" y="3153204"/>
                  <a:pt x="2680115" y="3151221"/>
                  <a:pt x="2668260" y="3139367"/>
                </a:cubicBezTo>
                <a:cubicBezTo>
                  <a:pt x="2666498" y="3137604"/>
                  <a:pt x="2664911" y="3135621"/>
                  <a:pt x="2663523" y="3133506"/>
                </a:cubicBezTo>
                <a:cubicBezTo>
                  <a:pt x="2652770" y="3116936"/>
                  <a:pt x="2657486" y="3094704"/>
                  <a:pt x="2674055" y="3083951"/>
                </a:cubicBezTo>
                <a:cubicBezTo>
                  <a:pt x="2681106" y="3079368"/>
                  <a:pt x="2689347" y="3077572"/>
                  <a:pt x="2697307" y="3078404"/>
                </a:cubicBezTo>
                <a:close/>
                <a:moveTo>
                  <a:pt x="1054675" y="3076509"/>
                </a:moveTo>
                <a:cubicBezTo>
                  <a:pt x="1064271" y="3074471"/>
                  <a:pt x="1074644" y="3076085"/>
                  <a:pt x="1083501" y="3081836"/>
                </a:cubicBezTo>
                <a:cubicBezTo>
                  <a:pt x="1085770" y="3083312"/>
                  <a:pt x="1087864" y="3085008"/>
                  <a:pt x="1089759" y="3086903"/>
                </a:cubicBezTo>
                <a:cubicBezTo>
                  <a:pt x="1102450" y="3099595"/>
                  <a:pt x="1104565" y="3119756"/>
                  <a:pt x="1094760" y="3134828"/>
                </a:cubicBezTo>
                <a:cubicBezTo>
                  <a:pt x="1089186" y="3143399"/>
                  <a:pt x="1080614" y="3149304"/>
                  <a:pt x="1070589" y="3151441"/>
                </a:cubicBezTo>
                <a:cubicBezTo>
                  <a:pt x="1060585" y="3153579"/>
                  <a:pt x="1050340" y="3151662"/>
                  <a:pt x="1041768" y="3146087"/>
                </a:cubicBezTo>
                <a:cubicBezTo>
                  <a:pt x="1039499" y="3144611"/>
                  <a:pt x="1037406" y="3142914"/>
                  <a:pt x="1035511" y="3141019"/>
                </a:cubicBezTo>
                <a:cubicBezTo>
                  <a:pt x="1022819" y="3128328"/>
                  <a:pt x="1020704" y="3108166"/>
                  <a:pt x="1030509" y="3093095"/>
                </a:cubicBezTo>
                <a:cubicBezTo>
                  <a:pt x="1036260" y="3084237"/>
                  <a:pt x="1045079" y="3078547"/>
                  <a:pt x="1054675" y="3076509"/>
                </a:cubicBezTo>
                <a:close/>
                <a:moveTo>
                  <a:pt x="2361281" y="3068975"/>
                </a:moveTo>
                <a:cubicBezTo>
                  <a:pt x="2367142" y="3070223"/>
                  <a:pt x="2372651" y="3073132"/>
                  <a:pt x="2377058" y="3077539"/>
                </a:cubicBezTo>
                <a:lnTo>
                  <a:pt x="2377036" y="3077539"/>
                </a:lnTo>
                <a:cubicBezTo>
                  <a:pt x="2380164" y="3080667"/>
                  <a:pt x="2382566" y="3084369"/>
                  <a:pt x="2384175" y="3088534"/>
                </a:cubicBezTo>
                <a:cubicBezTo>
                  <a:pt x="2390410" y="3104795"/>
                  <a:pt x="2382258" y="3123083"/>
                  <a:pt x="2366018" y="3129319"/>
                </a:cubicBezTo>
                <a:cubicBezTo>
                  <a:pt x="2354384" y="3133792"/>
                  <a:pt x="2341164" y="3130971"/>
                  <a:pt x="2332350" y="3122158"/>
                </a:cubicBezTo>
                <a:cubicBezTo>
                  <a:pt x="2329221" y="3119029"/>
                  <a:pt x="2326820" y="3115327"/>
                  <a:pt x="2325211" y="3111163"/>
                </a:cubicBezTo>
                <a:cubicBezTo>
                  <a:pt x="2322193" y="3103297"/>
                  <a:pt x="2322413" y="3094703"/>
                  <a:pt x="2325850" y="3087013"/>
                </a:cubicBezTo>
                <a:cubicBezTo>
                  <a:pt x="2329288" y="3079301"/>
                  <a:pt x="2335501" y="3073396"/>
                  <a:pt x="2343389" y="3070377"/>
                </a:cubicBezTo>
                <a:cubicBezTo>
                  <a:pt x="2349206" y="3068141"/>
                  <a:pt x="2355420" y="3067728"/>
                  <a:pt x="2361281" y="3068975"/>
                </a:cubicBezTo>
                <a:close/>
                <a:moveTo>
                  <a:pt x="1413550" y="3068417"/>
                </a:moveTo>
                <a:cubicBezTo>
                  <a:pt x="1418001" y="3070114"/>
                  <a:pt x="1421945" y="3072692"/>
                  <a:pt x="1425295" y="3076019"/>
                </a:cubicBezTo>
                <a:cubicBezTo>
                  <a:pt x="1434703" y="3085427"/>
                  <a:pt x="1437700" y="3099507"/>
                  <a:pt x="1432918" y="3111913"/>
                </a:cubicBezTo>
                <a:cubicBezTo>
                  <a:pt x="1426264" y="3129253"/>
                  <a:pt x="1406742" y="3137935"/>
                  <a:pt x="1389423" y="3131280"/>
                </a:cubicBezTo>
                <a:cubicBezTo>
                  <a:pt x="1384972" y="3129584"/>
                  <a:pt x="1381028" y="3127006"/>
                  <a:pt x="1377679" y="3123679"/>
                </a:cubicBezTo>
                <a:cubicBezTo>
                  <a:pt x="1368270" y="3114270"/>
                  <a:pt x="1365296" y="3100190"/>
                  <a:pt x="1370055" y="3087785"/>
                </a:cubicBezTo>
                <a:cubicBezTo>
                  <a:pt x="1376709" y="3070444"/>
                  <a:pt x="1396232" y="3061763"/>
                  <a:pt x="1413550" y="3068417"/>
                </a:cubicBezTo>
                <a:close/>
                <a:moveTo>
                  <a:pt x="2486834" y="3012017"/>
                </a:moveTo>
                <a:cubicBezTo>
                  <a:pt x="2493260" y="3013033"/>
                  <a:pt x="2499369" y="3016041"/>
                  <a:pt x="2504217" y="3020889"/>
                </a:cubicBezTo>
                <a:lnTo>
                  <a:pt x="2504194" y="3020889"/>
                </a:lnTo>
                <a:cubicBezTo>
                  <a:pt x="2506530" y="3023225"/>
                  <a:pt x="2508491" y="3025913"/>
                  <a:pt x="2510011" y="3028887"/>
                </a:cubicBezTo>
                <a:cubicBezTo>
                  <a:pt x="2517922" y="3044399"/>
                  <a:pt x="2511730" y="3063459"/>
                  <a:pt x="2496218" y="3071347"/>
                </a:cubicBezTo>
                <a:cubicBezTo>
                  <a:pt x="2483989" y="3077583"/>
                  <a:pt x="2469248" y="3075247"/>
                  <a:pt x="2459553" y="3065552"/>
                </a:cubicBezTo>
                <a:cubicBezTo>
                  <a:pt x="2457218" y="3063216"/>
                  <a:pt x="2455257" y="3060528"/>
                  <a:pt x="2453758" y="3057554"/>
                </a:cubicBezTo>
                <a:cubicBezTo>
                  <a:pt x="2449924" y="3050040"/>
                  <a:pt x="2449263" y="3041491"/>
                  <a:pt x="2451863" y="3033470"/>
                </a:cubicBezTo>
                <a:cubicBezTo>
                  <a:pt x="2454463" y="3025450"/>
                  <a:pt x="2460038" y="3018928"/>
                  <a:pt x="2467552" y="3015094"/>
                </a:cubicBezTo>
                <a:cubicBezTo>
                  <a:pt x="2473667" y="3011976"/>
                  <a:pt x="2480409" y="3011001"/>
                  <a:pt x="2486834" y="3012017"/>
                </a:cubicBezTo>
                <a:close/>
                <a:moveTo>
                  <a:pt x="1263878" y="3011078"/>
                </a:moveTo>
                <a:cubicBezTo>
                  <a:pt x="1272114" y="3008401"/>
                  <a:pt x="1281368" y="3008858"/>
                  <a:pt x="1289675" y="3013089"/>
                </a:cubicBezTo>
                <a:cubicBezTo>
                  <a:pt x="1292870" y="3014719"/>
                  <a:pt x="1295734" y="3016813"/>
                  <a:pt x="1298246" y="3019303"/>
                </a:cubicBezTo>
                <a:cubicBezTo>
                  <a:pt x="1308624" y="3029703"/>
                  <a:pt x="1311136" y="3045479"/>
                  <a:pt x="1304460" y="3058567"/>
                </a:cubicBezTo>
                <a:cubicBezTo>
                  <a:pt x="1300361" y="3066610"/>
                  <a:pt x="1293376" y="3072581"/>
                  <a:pt x="1284783" y="3075379"/>
                </a:cubicBezTo>
                <a:cubicBezTo>
                  <a:pt x="1276190" y="3078178"/>
                  <a:pt x="1267024" y="3077451"/>
                  <a:pt x="1258981" y="3073352"/>
                </a:cubicBezTo>
                <a:cubicBezTo>
                  <a:pt x="1255786" y="3071721"/>
                  <a:pt x="1252922" y="3069628"/>
                  <a:pt x="1250410" y="3067138"/>
                </a:cubicBezTo>
                <a:cubicBezTo>
                  <a:pt x="1240032" y="3056760"/>
                  <a:pt x="1237520" y="3040962"/>
                  <a:pt x="1244196" y="3027874"/>
                </a:cubicBezTo>
                <a:cubicBezTo>
                  <a:pt x="1248427" y="3019567"/>
                  <a:pt x="1255643" y="3013755"/>
                  <a:pt x="1263878" y="3011078"/>
                </a:cubicBezTo>
                <a:close/>
                <a:moveTo>
                  <a:pt x="3060997" y="3000910"/>
                </a:moveTo>
                <a:cubicBezTo>
                  <a:pt x="3071315" y="3000910"/>
                  <a:pt x="3081632" y="3004837"/>
                  <a:pt x="3089487" y="3012693"/>
                </a:cubicBezTo>
                <a:cubicBezTo>
                  <a:pt x="3105197" y="3028403"/>
                  <a:pt x="3105197" y="3053963"/>
                  <a:pt x="3089487" y="3069673"/>
                </a:cubicBezTo>
                <a:cubicBezTo>
                  <a:pt x="3073777" y="3085383"/>
                  <a:pt x="3048217" y="3085383"/>
                  <a:pt x="3032507" y="3069673"/>
                </a:cubicBezTo>
                <a:cubicBezTo>
                  <a:pt x="3016796" y="3053963"/>
                  <a:pt x="3016796" y="3028403"/>
                  <a:pt x="3032507" y="3012693"/>
                </a:cubicBezTo>
                <a:cubicBezTo>
                  <a:pt x="3040362" y="3004837"/>
                  <a:pt x="3050680" y="3000910"/>
                  <a:pt x="3060997" y="3000910"/>
                </a:cubicBezTo>
                <a:close/>
                <a:moveTo>
                  <a:pt x="695183" y="2995710"/>
                </a:moveTo>
                <a:cubicBezTo>
                  <a:pt x="706828" y="2995710"/>
                  <a:pt x="718473" y="3000144"/>
                  <a:pt x="727342" y="3009013"/>
                </a:cubicBezTo>
                <a:cubicBezTo>
                  <a:pt x="745079" y="3026751"/>
                  <a:pt x="745079" y="3055593"/>
                  <a:pt x="727342" y="3073331"/>
                </a:cubicBezTo>
                <a:cubicBezTo>
                  <a:pt x="709604" y="3091068"/>
                  <a:pt x="680762" y="3091068"/>
                  <a:pt x="663024" y="3073331"/>
                </a:cubicBezTo>
                <a:cubicBezTo>
                  <a:pt x="645287" y="3055593"/>
                  <a:pt x="645287" y="3026751"/>
                  <a:pt x="663024" y="3009013"/>
                </a:cubicBezTo>
                <a:cubicBezTo>
                  <a:pt x="671893" y="3000144"/>
                  <a:pt x="683538" y="2995710"/>
                  <a:pt x="695183" y="2995710"/>
                </a:cubicBezTo>
                <a:close/>
                <a:moveTo>
                  <a:pt x="2822237" y="2986058"/>
                </a:moveTo>
                <a:cubicBezTo>
                  <a:pt x="2830789" y="2986499"/>
                  <a:pt x="2839179" y="2990008"/>
                  <a:pt x="2845679" y="2996497"/>
                </a:cubicBezTo>
                <a:lnTo>
                  <a:pt x="2845657" y="2996497"/>
                </a:lnTo>
                <a:cubicBezTo>
                  <a:pt x="2846538" y="2997378"/>
                  <a:pt x="2847398" y="2998326"/>
                  <a:pt x="2848191" y="2999317"/>
                </a:cubicBezTo>
                <a:cubicBezTo>
                  <a:pt x="2860618" y="3014675"/>
                  <a:pt x="2858238" y="3037282"/>
                  <a:pt x="2842903" y="3049709"/>
                </a:cubicBezTo>
                <a:cubicBezTo>
                  <a:pt x="2828603" y="3061277"/>
                  <a:pt x="2808045" y="3060220"/>
                  <a:pt x="2795045" y="3047241"/>
                </a:cubicBezTo>
                <a:cubicBezTo>
                  <a:pt x="2794163" y="3046360"/>
                  <a:pt x="2793304" y="3045413"/>
                  <a:pt x="2792511" y="3044421"/>
                </a:cubicBezTo>
                <a:cubicBezTo>
                  <a:pt x="2786495" y="3036974"/>
                  <a:pt x="2783719" y="3027653"/>
                  <a:pt x="2784733" y="3018134"/>
                </a:cubicBezTo>
                <a:cubicBezTo>
                  <a:pt x="2785724" y="3008616"/>
                  <a:pt x="2790373" y="3000067"/>
                  <a:pt x="2797821" y="2994029"/>
                </a:cubicBezTo>
                <a:cubicBezTo>
                  <a:pt x="2804971" y="2988245"/>
                  <a:pt x="2813685" y="2985617"/>
                  <a:pt x="2822237" y="2986058"/>
                </a:cubicBezTo>
                <a:close/>
                <a:moveTo>
                  <a:pt x="931752" y="2982858"/>
                </a:moveTo>
                <a:cubicBezTo>
                  <a:pt x="942174" y="2981756"/>
                  <a:pt x="952398" y="2984797"/>
                  <a:pt x="960528" y="2991385"/>
                </a:cubicBezTo>
                <a:cubicBezTo>
                  <a:pt x="961608" y="2992267"/>
                  <a:pt x="962644" y="2993192"/>
                  <a:pt x="963613" y="2994162"/>
                </a:cubicBezTo>
                <a:cubicBezTo>
                  <a:pt x="977825" y="3008374"/>
                  <a:pt x="978993" y="3030893"/>
                  <a:pt x="966323" y="3046537"/>
                </a:cubicBezTo>
                <a:cubicBezTo>
                  <a:pt x="959735" y="3054689"/>
                  <a:pt x="950371" y="3059757"/>
                  <a:pt x="939948" y="3060859"/>
                </a:cubicBezTo>
                <a:cubicBezTo>
                  <a:pt x="929526" y="3061961"/>
                  <a:pt x="919302" y="3058920"/>
                  <a:pt x="911172" y="3052332"/>
                </a:cubicBezTo>
                <a:cubicBezTo>
                  <a:pt x="910092" y="3051450"/>
                  <a:pt x="909057" y="3050525"/>
                  <a:pt x="908087" y="3049555"/>
                </a:cubicBezTo>
                <a:cubicBezTo>
                  <a:pt x="893875" y="3035344"/>
                  <a:pt x="892707" y="3012825"/>
                  <a:pt x="905377" y="2997180"/>
                </a:cubicBezTo>
                <a:cubicBezTo>
                  <a:pt x="911965" y="2989028"/>
                  <a:pt x="921330" y="2983960"/>
                  <a:pt x="931752" y="2982858"/>
                </a:cubicBezTo>
                <a:close/>
                <a:moveTo>
                  <a:pt x="3300765" y="2972788"/>
                </a:moveTo>
                <a:cubicBezTo>
                  <a:pt x="3311272" y="2971681"/>
                  <a:pt x="3322201" y="2974573"/>
                  <a:pt x="3331048" y="2981734"/>
                </a:cubicBezTo>
                <a:cubicBezTo>
                  <a:pt x="3332171" y="2982660"/>
                  <a:pt x="3333273" y="2983629"/>
                  <a:pt x="3334286" y="2984665"/>
                </a:cubicBezTo>
                <a:cubicBezTo>
                  <a:pt x="3349248" y="2999626"/>
                  <a:pt x="3350459" y="3023312"/>
                  <a:pt x="3337129" y="3039772"/>
                </a:cubicBezTo>
                <a:cubicBezTo>
                  <a:pt x="3330188" y="3048343"/>
                  <a:pt x="3320339" y="3053698"/>
                  <a:pt x="3309366" y="3054843"/>
                </a:cubicBezTo>
                <a:cubicBezTo>
                  <a:pt x="3298415" y="3055989"/>
                  <a:pt x="3287662" y="3052816"/>
                  <a:pt x="3279091" y="3045875"/>
                </a:cubicBezTo>
                <a:cubicBezTo>
                  <a:pt x="3277967" y="3044950"/>
                  <a:pt x="3276866" y="3043980"/>
                  <a:pt x="3275852" y="3042945"/>
                </a:cubicBezTo>
                <a:cubicBezTo>
                  <a:pt x="3260891" y="3027984"/>
                  <a:pt x="3259679" y="3004297"/>
                  <a:pt x="3273010" y="2987838"/>
                </a:cubicBezTo>
                <a:cubicBezTo>
                  <a:pt x="3280171" y="2979002"/>
                  <a:pt x="3290257" y="2973895"/>
                  <a:pt x="3300765" y="2972788"/>
                </a:cubicBezTo>
                <a:close/>
                <a:moveTo>
                  <a:pt x="453633" y="2965252"/>
                </a:moveTo>
                <a:cubicBezTo>
                  <a:pt x="465234" y="2965853"/>
                  <a:pt x="476615" y="2970618"/>
                  <a:pt x="485429" y="2979421"/>
                </a:cubicBezTo>
                <a:lnTo>
                  <a:pt x="485429" y="2979399"/>
                </a:lnTo>
                <a:cubicBezTo>
                  <a:pt x="486641" y="2980611"/>
                  <a:pt x="487786" y="2981889"/>
                  <a:pt x="488866" y="2983233"/>
                </a:cubicBezTo>
                <a:cubicBezTo>
                  <a:pt x="497041" y="2993324"/>
                  <a:pt x="500787" y="3005994"/>
                  <a:pt x="499420" y="3018906"/>
                </a:cubicBezTo>
                <a:cubicBezTo>
                  <a:pt x="498054" y="3031818"/>
                  <a:pt x="491753" y="3043430"/>
                  <a:pt x="481683" y="3051604"/>
                </a:cubicBezTo>
                <a:cubicBezTo>
                  <a:pt x="462293" y="3067315"/>
                  <a:pt x="434398" y="3065861"/>
                  <a:pt x="416770" y="3048255"/>
                </a:cubicBezTo>
                <a:cubicBezTo>
                  <a:pt x="415559" y="3047043"/>
                  <a:pt x="414413" y="3045766"/>
                  <a:pt x="413333" y="3044422"/>
                </a:cubicBezTo>
                <a:cubicBezTo>
                  <a:pt x="396477" y="3023599"/>
                  <a:pt x="399694" y="2992928"/>
                  <a:pt x="420516" y="2976072"/>
                </a:cubicBezTo>
                <a:cubicBezTo>
                  <a:pt x="430211" y="2968216"/>
                  <a:pt x="442032" y="2964652"/>
                  <a:pt x="453633" y="2965252"/>
                </a:cubicBezTo>
                <a:close/>
                <a:moveTo>
                  <a:pt x="2605704" y="2942252"/>
                </a:moveTo>
                <a:cubicBezTo>
                  <a:pt x="2612719" y="2942981"/>
                  <a:pt x="2619489" y="2946028"/>
                  <a:pt x="2624722" y="2951261"/>
                </a:cubicBezTo>
                <a:cubicBezTo>
                  <a:pt x="2626286" y="2952826"/>
                  <a:pt x="2627674" y="2954544"/>
                  <a:pt x="2628886" y="2956417"/>
                </a:cubicBezTo>
                <a:cubicBezTo>
                  <a:pt x="2638361" y="2971026"/>
                  <a:pt x="2634196" y="2990614"/>
                  <a:pt x="2619610" y="3000089"/>
                </a:cubicBezTo>
                <a:cubicBezTo>
                  <a:pt x="2607183" y="3008153"/>
                  <a:pt x="2590569" y="3006434"/>
                  <a:pt x="2580103" y="2995968"/>
                </a:cubicBezTo>
                <a:cubicBezTo>
                  <a:pt x="2578538" y="2994404"/>
                  <a:pt x="2577150" y="2992685"/>
                  <a:pt x="2575938" y="2990812"/>
                </a:cubicBezTo>
                <a:cubicBezTo>
                  <a:pt x="2566464" y="2976204"/>
                  <a:pt x="2570628" y="2956615"/>
                  <a:pt x="2585215" y="2947141"/>
                </a:cubicBezTo>
                <a:cubicBezTo>
                  <a:pt x="2591428" y="2943108"/>
                  <a:pt x="2598689" y="2941522"/>
                  <a:pt x="2605704" y="2942252"/>
                </a:cubicBezTo>
                <a:close/>
                <a:moveTo>
                  <a:pt x="1146763" y="2940599"/>
                </a:moveTo>
                <a:cubicBezTo>
                  <a:pt x="1155227" y="2938801"/>
                  <a:pt x="1164377" y="2940222"/>
                  <a:pt x="1172188" y="2945290"/>
                </a:cubicBezTo>
                <a:cubicBezTo>
                  <a:pt x="1174193" y="2946590"/>
                  <a:pt x="1176044" y="2948088"/>
                  <a:pt x="1177697" y="2949763"/>
                </a:cubicBezTo>
                <a:cubicBezTo>
                  <a:pt x="1188890" y="2960956"/>
                  <a:pt x="1190741" y="2978738"/>
                  <a:pt x="1182103" y="2992024"/>
                </a:cubicBezTo>
                <a:cubicBezTo>
                  <a:pt x="1177190" y="2999582"/>
                  <a:pt x="1169610" y="3004804"/>
                  <a:pt x="1160796" y="3006677"/>
                </a:cubicBezTo>
                <a:cubicBezTo>
                  <a:pt x="1151961" y="3008550"/>
                  <a:pt x="1142949" y="3006875"/>
                  <a:pt x="1135369" y="3001962"/>
                </a:cubicBezTo>
                <a:cubicBezTo>
                  <a:pt x="1133364" y="3000662"/>
                  <a:pt x="1131513" y="2999163"/>
                  <a:pt x="1129861" y="2997489"/>
                </a:cubicBezTo>
                <a:cubicBezTo>
                  <a:pt x="1118667" y="2986296"/>
                  <a:pt x="1116816" y="2968514"/>
                  <a:pt x="1125454" y="2955227"/>
                </a:cubicBezTo>
                <a:cubicBezTo>
                  <a:pt x="1130522" y="2947416"/>
                  <a:pt x="1138300" y="2942398"/>
                  <a:pt x="1146763" y="2940599"/>
                </a:cubicBezTo>
                <a:close/>
                <a:moveTo>
                  <a:pt x="2936824" y="2881182"/>
                </a:moveTo>
                <a:cubicBezTo>
                  <a:pt x="2945995" y="2881182"/>
                  <a:pt x="2955167" y="2884674"/>
                  <a:pt x="2962152" y="2891659"/>
                </a:cubicBezTo>
                <a:cubicBezTo>
                  <a:pt x="2976121" y="2905629"/>
                  <a:pt x="2976121" y="2928346"/>
                  <a:pt x="2962152" y="2942316"/>
                </a:cubicBezTo>
                <a:cubicBezTo>
                  <a:pt x="2948182" y="2956285"/>
                  <a:pt x="2925443" y="2956285"/>
                  <a:pt x="2911495" y="2942316"/>
                </a:cubicBezTo>
                <a:cubicBezTo>
                  <a:pt x="2897526" y="2928346"/>
                  <a:pt x="2897526" y="2905629"/>
                  <a:pt x="2911495" y="2891659"/>
                </a:cubicBezTo>
                <a:cubicBezTo>
                  <a:pt x="2918480" y="2884674"/>
                  <a:pt x="2927652" y="2881182"/>
                  <a:pt x="2936824" y="2881182"/>
                </a:cubicBezTo>
                <a:close/>
                <a:moveTo>
                  <a:pt x="819368" y="2876544"/>
                </a:moveTo>
                <a:cubicBezTo>
                  <a:pt x="829729" y="2876544"/>
                  <a:pt x="840091" y="2880488"/>
                  <a:pt x="847979" y="2888376"/>
                </a:cubicBezTo>
                <a:cubicBezTo>
                  <a:pt x="863755" y="2904153"/>
                  <a:pt x="863755" y="2929823"/>
                  <a:pt x="847979" y="2945599"/>
                </a:cubicBezTo>
                <a:cubicBezTo>
                  <a:pt x="832202" y="2961375"/>
                  <a:pt x="806533" y="2961375"/>
                  <a:pt x="790756" y="2945599"/>
                </a:cubicBezTo>
                <a:cubicBezTo>
                  <a:pt x="774980" y="2929823"/>
                  <a:pt x="774980" y="2904153"/>
                  <a:pt x="790756" y="2888376"/>
                </a:cubicBezTo>
                <a:cubicBezTo>
                  <a:pt x="798645" y="2880488"/>
                  <a:pt x="809006" y="2876544"/>
                  <a:pt x="819368" y="2876544"/>
                </a:cubicBezTo>
                <a:close/>
                <a:moveTo>
                  <a:pt x="3174247" y="2873877"/>
                </a:moveTo>
                <a:cubicBezTo>
                  <a:pt x="3183771" y="2872875"/>
                  <a:pt x="3193675" y="2875497"/>
                  <a:pt x="3201685" y="2881986"/>
                </a:cubicBezTo>
                <a:cubicBezTo>
                  <a:pt x="3202720" y="2882823"/>
                  <a:pt x="3203712" y="2883705"/>
                  <a:pt x="3204637" y="2884630"/>
                </a:cubicBezTo>
                <a:cubicBezTo>
                  <a:pt x="3218188" y="2898181"/>
                  <a:pt x="3219312" y="2919664"/>
                  <a:pt x="3207215" y="2934581"/>
                </a:cubicBezTo>
                <a:cubicBezTo>
                  <a:pt x="3194237" y="2950600"/>
                  <a:pt x="3170638" y="2953090"/>
                  <a:pt x="3154619" y="2940112"/>
                </a:cubicBezTo>
                <a:cubicBezTo>
                  <a:pt x="3153584" y="2939275"/>
                  <a:pt x="3152615" y="2938393"/>
                  <a:pt x="3151667" y="2937468"/>
                </a:cubicBezTo>
                <a:cubicBezTo>
                  <a:pt x="3138116" y="2923917"/>
                  <a:pt x="3136992" y="2902434"/>
                  <a:pt x="3149089" y="2887516"/>
                </a:cubicBezTo>
                <a:cubicBezTo>
                  <a:pt x="3155578" y="2879507"/>
                  <a:pt x="3164722" y="2874880"/>
                  <a:pt x="3174247" y="2873877"/>
                </a:cubicBezTo>
                <a:close/>
                <a:moveTo>
                  <a:pt x="580316" y="2866978"/>
                </a:moveTo>
                <a:cubicBezTo>
                  <a:pt x="590840" y="2867521"/>
                  <a:pt x="601163" y="2871839"/>
                  <a:pt x="609150" y="2879827"/>
                </a:cubicBezTo>
                <a:cubicBezTo>
                  <a:pt x="610252" y="2880929"/>
                  <a:pt x="611287" y="2882097"/>
                  <a:pt x="612279" y="2883309"/>
                </a:cubicBezTo>
                <a:cubicBezTo>
                  <a:pt x="619682" y="2892453"/>
                  <a:pt x="623098" y="2903955"/>
                  <a:pt x="621864" y="2915655"/>
                </a:cubicBezTo>
                <a:cubicBezTo>
                  <a:pt x="620630" y="2927355"/>
                  <a:pt x="614923" y="2937887"/>
                  <a:pt x="605757" y="2945312"/>
                </a:cubicBezTo>
                <a:cubicBezTo>
                  <a:pt x="588174" y="2959547"/>
                  <a:pt x="562856" y="2958246"/>
                  <a:pt x="546882" y="2942272"/>
                </a:cubicBezTo>
                <a:cubicBezTo>
                  <a:pt x="545780" y="2941170"/>
                  <a:pt x="544744" y="2940002"/>
                  <a:pt x="543753" y="2938790"/>
                </a:cubicBezTo>
                <a:cubicBezTo>
                  <a:pt x="528461" y="2919907"/>
                  <a:pt x="531370" y="2892078"/>
                  <a:pt x="550275" y="2876786"/>
                </a:cubicBezTo>
                <a:cubicBezTo>
                  <a:pt x="559067" y="2869669"/>
                  <a:pt x="569792" y="2866435"/>
                  <a:pt x="580316" y="2866978"/>
                </a:cubicBezTo>
                <a:close/>
                <a:moveTo>
                  <a:pt x="2716689" y="2860244"/>
                </a:moveTo>
                <a:cubicBezTo>
                  <a:pt x="2724227" y="2860635"/>
                  <a:pt x="2731619" y="2863731"/>
                  <a:pt x="2737337" y="2869449"/>
                </a:cubicBezTo>
                <a:cubicBezTo>
                  <a:pt x="2738131" y="2870242"/>
                  <a:pt x="2738880" y="2871080"/>
                  <a:pt x="2739585" y="2871939"/>
                </a:cubicBezTo>
                <a:cubicBezTo>
                  <a:pt x="2750536" y="2885468"/>
                  <a:pt x="2748443" y="2905387"/>
                  <a:pt x="2734914" y="2916360"/>
                </a:cubicBezTo>
                <a:cubicBezTo>
                  <a:pt x="2722310" y="2926561"/>
                  <a:pt x="2704176" y="2925614"/>
                  <a:pt x="2692740" y="2914178"/>
                </a:cubicBezTo>
                <a:cubicBezTo>
                  <a:pt x="2691947" y="2913385"/>
                  <a:pt x="2691198" y="2912548"/>
                  <a:pt x="2690493" y="2911688"/>
                </a:cubicBezTo>
                <a:cubicBezTo>
                  <a:pt x="2679542" y="2898160"/>
                  <a:pt x="2681635" y="2878241"/>
                  <a:pt x="2695164" y="2867268"/>
                </a:cubicBezTo>
                <a:cubicBezTo>
                  <a:pt x="2701466" y="2862167"/>
                  <a:pt x="2709150" y="2859853"/>
                  <a:pt x="2716689" y="2860244"/>
                </a:cubicBezTo>
                <a:close/>
                <a:moveTo>
                  <a:pt x="1037539" y="2857424"/>
                </a:moveTo>
                <a:cubicBezTo>
                  <a:pt x="1046347" y="2856498"/>
                  <a:pt x="1055508" y="2858927"/>
                  <a:pt x="1062922" y="2864932"/>
                </a:cubicBezTo>
                <a:cubicBezTo>
                  <a:pt x="1063869" y="2865703"/>
                  <a:pt x="1064794" y="2866518"/>
                  <a:pt x="1065654" y="2867378"/>
                </a:cubicBezTo>
                <a:cubicBezTo>
                  <a:pt x="1078191" y="2879915"/>
                  <a:pt x="1079227" y="2899768"/>
                  <a:pt x="1068033" y="2913583"/>
                </a:cubicBezTo>
                <a:cubicBezTo>
                  <a:pt x="1062216" y="2920767"/>
                  <a:pt x="1053954" y="2925261"/>
                  <a:pt x="1044765" y="2926209"/>
                </a:cubicBezTo>
                <a:cubicBezTo>
                  <a:pt x="1035577" y="2927178"/>
                  <a:pt x="1026565" y="2924512"/>
                  <a:pt x="1019382" y="2918695"/>
                </a:cubicBezTo>
                <a:cubicBezTo>
                  <a:pt x="1018435" y="2917924"/>
                  <a:pt x="1017509" y="2917109"/>
                  <a:pt x="1016650" y="2916249"/>
                </a:cubicBezTo>
                <a:cubicBezTo>
                  <a:pt x="1004113" y="2903712"/>
                  <a:pt x="1003077" y="2883859"/>
                  <a:pt x="1014270" y="2870044"/>
                </a:cubicBezTo>
                <a:cubicBezTo>
                  <a:pt x="1020275" y="2862629"/>
                  <a:pt x="1028730" y="2858349"/>
                  <a:pt x="1037539" y="2857424"/>
                </a:cubicBezTo>
                <a:close/>
                <a:moveTo>
                  <a:pt x="3410061" y="2820819"/>
                </a:moveTo>
                <a:cubicBezTo>
                  <a:pt x="3420087" y="2818704"/>
                  <a:pt x="3430332" y="2820599"/>
                  <a:pt x="3438926" y="2826173"/>
                </a:cubicBezTo>
                <a:cubicBezTo>
                  <a:pt x="3441195" y="2827650"/>
                  <a:pt x="3443311" y="2829346"/>
                  <a:pt x="3445183" y="2831241"/>
                </a:cubicBezTo>
                <a:lnTo>
                  <a:pt x="3446696" y="2834433"/>
                </a:lnTo>
                <a:lnTo>
                  <a:pt x="3446696" y="2881605"/>
                </a:lnTo>
                <a:lnTo>
                  <a:pt x="3425992" y="2895823"/>
                </a:lnTo>
                <a:cubicBezTo>
                  <a:pt x="3415966" y="2897960"/>
                  <a:pt x="3405720" y="2896043"/>
                  <a:pt x="3397127" y="2890469"/>
                </a:cubicBezTo>
                <a:cubicBezTo>
                  <a:pt x="3394858" y="2888993"/>
                  <a:pt x="3392742" y="2887296"/>
                  <a:pt x="3390870" y="2885401"/>
                </a:cubicBezTo>
                <a:cubicBezTo>
                  <a:pt x="3378156" y="2872687"/>
                  <a:pt x="3376062" y="2852526"/>
                  <a:pt x="3385868" y="2837433"/>
                </a:cubicBezTo>
                <a:cubicBezTo>
                  <a:pt x="3391442" y="2828839"/>
                  <a:pt x="3400036" y="2822934"/>
                  <a:pt x="3410061" y="2820819"/>
                </a:cubicBezTo>
                <a:close/>
                <a:moveTo>
                  <a:pt x="343094" y="2811127"/>
                </a:moveTo>
                <a:cubicBezTo>
                  <a:pt x="353643" y="2812226"/>
                  <a:pt x="363823" y="2816809"/>
                  <a:pt x="371689" y="2824675"/>
                </a:cubicBezTo>
                <a:lnTo>
                  <a:pt x="371689" y="2824697"/>
                </a:lnTo>
                <a:cubicBezTo>
                  <a:pt x="374024" y="2827033"/>
                  <a:pt x="376139" y="2829655"/>
                  <a:pt x="377968" y="2832453"/>
                </a:cubicBezTo>
                <a:cubicBezTo>
                  <a:pt x="384865" y="2843096"/>
                  <a:pt x="387223" y="2855787"/>
                  <a:pt x="384601" y="2868193"/>
                </a:cubicBezTo>
                <a:cubicBezTo>
                  <a:pt x="381956" y="2880598"/>
                  <a:pt x="374663" y="2891240"/>
                  <a:pt x="364021" y="2898137"/>
                </a:cubicBezTo>
                <a:cubicBezTo>
                  <a:pt x="345336" y="2910278"/>
                  <a:pt x="320349" y="2907678"/>
                  <a:pt x="304617" y="2891923"/>
                </a:cubicBezTo>
                <a:cubicBezTo>
                  <a:pt x="302281" y="2889588"/>
                  <a:pt x="300166" y="2886966"/>
                  <a:pt x="298337" y="2884167"/>
                </a:cubicBezTo>
                <a:cubicBezTo>
                  <a:pt x="291440" y="2873525"/>
                  <a:pt x="289083" y="2860833"/>
                  <a:pt x="291705" y="2848428"/>
                </a:cubicBezTo>
                <a:cubicBezTo>
                  <a:pt x="294349" y="2836023"/>
                  <a:pt x="301642" y="2825380"/>
                  <a:pt x="312285" y="2818484"/>
                </a:cubicBezTo>
                <a:cubicBezTo>
                  <a:pt x="321627" y="2812413"/>
                  <a:pt x="332545" y="2810028"/>
                  <a:pt x="343094" y="2811127"/>
                </a:cubicBezTo>
                <a:close/>
                <a:moveTo>
                  <a:pt x="3038202" y="2767499"/>
                </a:moveTo>
                <a:cubicBezTo>
                  <a:pt x="3046669" y="2766610"/>
                  <a:pt x="3055477" y="2768940"/>
                  <a:pt x="3062605" y="2774702"/>
                </a:cubicBezTo>
                <a:cubicBezTo>
                  <a:pt x="3063508" y="2775451"/>
                  <a:pt x="3064390" y="2776244"/>
                  <a:pt x="3065227" y="2777060"/>
                </a:cubicBezTo>
                <a:cubicBezTo>
                  <a:pt x="3077280" y="2789113"/>
                  <a:pt x="3078249" y="2808194"/>
                  <a:pt x="3067519" y="2821458"/>
                </a:cubicBezTo>
                <a:cubicBezTo>
                  <a:pt x="3061922" y="2828355"/>
                  <a:pt x="3053990" y="2832674"/>
                  <a:pt x="3045154" y="2833599"/>
                </a:cubicBezTo>
                <a:cubicBezTo>
                  <a:pt x="3036318" y="2834525"/>
                  <a:pt x="3027659" y="2831969"/>
                  <a:pt x="3020762" y="2826372"/>
                </a:cubicBezTo>
                <a:cubicBezTo>
                  <a:pt x="3019859" y="2825645"/>
                  <a:pt x="3018977" y="2824830"/>
                  <a:pt x="3018140" y="2824015"/>
                </a:cubicBezTo>
                <a:cubicBezTo>
                  <a:pt x="3006087" y="2811962"/>
                  <a:pt x="3005096" y="2792880"/>
                  <a:pt x="3015848" y="2779616"/>
                </a:cubicBezTo>
                <a:cubicBezTo>
                  <a:pt x="3021610" y="2772499"/>
                  <a:pt x="3029735" y="2768389"/>
                  <a:pt x="3038202" y="2767499"/>
                </a:cubicBezTo>
                <a:close/>
                <a:moveTo>
                  <a:pt x="2818479" y="2767095"/>
                </a:moveTo>
                <a:cubicBezTo>
                  <a:pt x="2826565" y="2767095"/>
                  <a:pt x="2834652" y="2770174"/>
                  <a:pt x="2840810" y="2776333"/>
                </a:cubicBezTo>
                <a:cubicBezTo>
                  <a:pt x="2853127" y="2788650"/>
                  <a:pt x="2853127" y="2808679"/>
                  <a:pt x="2840810" y="2820996"/>
                </a:cubicBezTo>
                <a:cubicBezTo>
                  <a:pt x="2828493" y="2833313"/>
                  <a:pt x="2808464" y="2833313"/>
                  <a:pt x="2796147" y="2820996"/>
                </a:cubicBezTo>
                <a:cubicBezTo>
                  <a:pt x="2783830" y="2808679"/>
                  <a:pt x="2783830" y="2788650"/>
                  <a:pt x="2796147" y="2776333"/>
                </a:cubicBezTo>
                <a:cubicBezTo>
                  <a:pt x="2802306" y="2770174"/>
                  <a:pt x="2810392" y="2767095"/>
                  <a:pt x="2818479" y="2767095"/>
                </a:cubicBezTo>
                <a:close/>
                <a:moveTo>
                  <a:pt x="937721" y="2762988"/>
                </a:moveTo>
                <a:cubicBezTo>
                  <a:pt x="946862" y="2762985"/>
                  <a:pt x="956001" y="2766461"/>
                  <a:pt x="962952" y="2773424"/>
                </a:cubicBezTo>
                <a:cubicBezTo>
                  <a:pt x="976878" y="2787350"/>
                  <a:pt x="976878" y="2810001"/>
                  <a:pt x="962952" y="2823904"/>
                </a:cubicBezTo>
                <a:cubicBezTo>
                  <a:pt x="949027" y="2837830"/>
                  <a:pt x="926376" y="2837830"/>
                  <a:pt x="912472" y="2823904"/>
                </a:cubicBezTo>
                <a:cubicBezTo>
                  <a:pt x="898547" y="2809979"/>
                  <a:pt x="898547" y="2787327"/>
                  <a:pt x="912472" y="2773424"/>
                </a:cubicBezTo>
                <a:cubicBezTo>
                  <a:pt x="919435" y="2766472"/>
                  <a:pt x="928579" y="2762990"/>
                  <a:pt x="937721" y="2762988"/>
                </a:cubicBezTo>
                <a:close/>
                <a:moveTo>
                  <a:pt x="716565" y="2761305"/>
                </a:moveTo>
                <a:cubicBezTo>
                  <a:pt x="725926" y="2761790"/>
                  <a:pt x="735109" y="2765635"/>
                  <a:pt x="742215" y="2772741"/>
                </a:cubicBezTo>
                <a:lnTo>
                  <a:pt x="742215" y="2772763"/>
                </a:lnTo>
                <a:cubicBezTo>
                  <a:pt x="743184" y="2773732"/>
                  <a:pt x="744132" y="2774768"/>
                  <a:pt x="744991" y="2775848"/>
                </a:cubicBezTo>
                <a:cubicBezTo>
                  <a:pt x="751579" y="2783978"/>
                  <a:pt x="754620" y="2794202"/>
                  <a:pt x="753519" y="2804624"/>
                </a:cubicBezTo>
                <a:cubicBezTo>
                  <a:pt x="752417" y="2815046"/>
                  <a:pt x="747327" y="2824411"/>
                  <a:pt x="739196" y="2830999"/>
                </a:cubicBezTo>
                <a:cubicBezTo>
                  <a:pt x="723552" y="2843669"/>
                  <a:pt x="701033" y="2842501"/>
                  <a:pt x="686821" y="2828289"/>
                </a:cubicBezTo>
                <a:cubicBezTo>
                  <a:pt x="685852" y="2827320"/>
                  <a:pt x="684904" y="2826284"/>
                  <a:pt x="684045" y="2825204"/>
                </a:cubicBezTo>
                <a:cubicBezTo>
                  <a:pt x="670428" y="2808392"/>
                  <a:pt x="673028" y="2783648"/>
                  <a:pt x="689840" y="2770031"/>
                </a:cubicBezTo>
                <a:cubicBezTo>
                  <a:pt x="697662" y="2763696"/>
                  <a:pt x="707203" y="2760820"/>
                  <a:pt x="716565" y="2761305"/>
                </a:cubicBezTo>
                <a:close/>
                <a:moveTo>
                  <a:pt x="3273858" y="2735443"/>
                </a:moveTo>
                <a:cubicBezTo>
                  <a:pt x="3282561" y="2733592"/>
                  <a:pt x="3291969" y="2735052"/>
                  <a:pt x="3300001" y="2740263"/>
                </a:cubicBezTo>
                <a:cubicBezTo>
                  <a:pt x="3302050" y="2741585"/>
                  <a:pt x="3303967" y="2743149"/>
                  <a:pt x="3305686" y="2744846"/>
                </a:cubicBezTo>
                <a:cubicBezTo>
                  <a:pt x="3317188" y="2756347"/>
                  <a:pt x="3319105" y="2774636"/>
                  <a:pt x="3310225" y="2788319"/>
                </a:cubicBezTo>
                <a:cubicBezTo>
                  <a:pt x="3299803" y="2804382"/>
                  <a:pt x="3278232" y="2808965"/>
                  <a:pt x="3262169" y="2798543"/>
                </a:cubicBezTo>
                <a:cubicBezTo>
                  <a:pt x="3260119" y="2797221"/>
                  <a:pt x="3258202" y="2795656"/>
                  <a:pt x="3256484" y="2793960"/>
                </a:cubicBezTo>
                <a:cubicBezTo>
                  <a:pt x="3244982" y="2782458"/>
                  <a:pt x="3243065" y="2764170"/>
                  <a:pt x="3251945" y="2750487"/>
                </a:cubicBezTo>
                <a:cubicBezTo>
                  <a:pt x="3257156" y="2742455"/>
                  <a:pt x="3265154" y="2737294"/>
                  <a:pt x="3273858" y="2735443"/>
                </a:cubicBezTo>
                <a:close/>
                <a:moveTo>
                  <a:pt x="479596" y="2726609"/>
                </a:moveTo>
                <a:cubicBezTo>
                  <a:pt x="489164" y="2727609"/>
                  <a:pt x="498396" y="2731768"/>
                  <a:pt x="505524" y="2738896"/>
                </a:cubicBezTo>
                <a:cubicBezTo>
                  <a:pt x="507639" y="2741012"/>
                  <a:pt x="509556" y="2743391"/>
                  <a:pt x="511209" y="2745925"/>
                </a:cubicBezTo>
                <a:cubicBezTo>
                  <a:pt x="517466" y="2755576"/>
                  <a:pt x="519604" y="2767078"/>
                  <a:pt x="517224" y="2778337"/>
                </a:cubicBezTo>
                <a:cubicBezTo>
                  <a:pt x="514844" y="2789597"/>
                  <a:pt x="508212" y="2799226"/>
                  <a:pt x="498561" y="2805505"/>
                </a:cubicBezTo>
                <a:cubicBezTo>
                  <a:pt x="481617" y="2816522"/>
                  <a:pt x="458944" y="2814143"/>
                  <a:pt x="444688" y="2799887"/>
                </a:cubicBezTo>
                <a:cubicBezTo>
                  <a:pt x="442572" y="2797771"/>
                  <a:pt x="440656" y="2795392"/>
                  <a:pt x="439003" y="2792858"/>
                </a:cubicBezTo>
                <a:cubicBezTo>
                  <a:pt x="432745" y="2783207"/>
                  <a:pt x="430608" y="2771705"/>
                  <a:pt x="432988" y="2760446"/>
                </a:cubicBezTo>
                <a:cubicBezTo>
                  <a:pt x="435389" y="2749186"/>
                  <a:pt x="442000" y="2739557"/>
                  <a:pt x="451651" y="2733278"/>
                </a:cubicBezTo>
                <a:cubicBezTo>
                  <a:pt x="460123" y="2727769"/>
                  <a:pt x="470027" y="2725610"/>
                  <a:pt x="479596" y="2726609"/>
                </a:cubicBezTo>
                <a:close/>
                <a:moveTo>
                  <a:pt x="2908557" y="2666112"/>
                </a:moveTo>
                <a:cubicBezTo>
                  <a:pt x="2916013" y="2665330"/>
                  <a:pt x="2923769" y="2667385"/>
                  <a:pt x="2930049" y="2672464"/>
                </a:cubicBezTo>
                <a:cubicBezTo>
                  <a:pt x="2930842" y="2673125"/>
                  <a:pt x="2931635" y="2673808"/>
                  <a:pt x="2932362" y="2674535"/>
                </a:cubicBezTo>
                <a:cubicBezTo>
                  <a:pt x="2942983" y="2685155"/>
                  <a:pt x="2943842" y="2701945"/>
                  <a:pt x="2934389" y="2713623"/>
                </a:cubicBezTo>
                <a:cubicBezTo>
                  <a:pt x="2929476" y="2719705"/>
                  <a:pt x="2922469" y="2723495"/>
                  <a:pt x="2914691" y="2724310"/>
                </a:cubicBezTo>
                <a:cubicBezTo>
                  <a:pt x="2906913" y="2725125"/>
                  <a:pt x="2899289" y="2722878"/>
                  <a:pt x="2893208" y="2717942"/>
                </a:cubicBezTo>
                <a:cubicBezTo>
                  <a:pt x="2892414" y="2717281"/>
                  <a:pt x="2891621" y="2716598"/>
                  <a:pt x="2890894" y="2715871"/>
                </a:cubicBezTo>
                <a:cubicBezTo>
                  <a:pt x="2880273" y="2705250"/>
                  <a:pt x="2879414" y="2688460"/>
                  <a:pt x="2888867" y="2676782"/>
                </a:cubicBezTo>
                <a:cubicBezTo>
                  <a:pt x="2893945" y="2670513"/>
                  <a:pt x="2901101" y="2666894"/>
                  <a:pt x="2908557" y="2666112"/>
                </a:cubicBezTo>
                <a:close/>
                <a:moveTo>
                  <a:pt x="846345" y="2660642"/>
                </a:moveTo>
                <a:cubicBezTo>
                  <a:pt x="854605" y="2661067"/>
                  <a:pt x="862708" y="2664454"/>
                  <a:pt x="868976" y="2670723"/>
                </a:cubicBezTo>
                <a:cubicBezTo>
                  <a:pt x="869836" y="2671582"/>
                  <a:pt x="870651" y="2672508"/>
                  <a:pt x="871422" y="2673455"/>
                </a:cubicBezTo>
                <a:cubicBezTo>
                  <a:pt x="877239" y="2680638"/>
                  <a:pt x="879905" y="2689650"/>
                  <a:pt x="878936" y="2698838"/>
                </a:cubicBezTo>
                <a:cubicBezTo>
                  <a:pt x="877966" y="2708027"/>
                  <a:pt x="873493" y="2716290"/>
                  <a:pt x="866310" y="2722107"/>
                </a:cubicBezTo>
                <a:cubicBezTo>
                  <a:pt x="852517" y="2733278"/>
                  <a:pt x="832642" y="2732264"/>
                  <a:pt x="820105" y="2719727"/>
                </a:cubicBezTo>
                <a:cubicBezTo>
                  <a:pt x="819245" y="2718868"/>
                  <a:pt x="818430" y="2717942"/>
                  <a:pt x="817659" y="2716995"/>
                </a:cubicBezTo>
                <a:cubicBezTo>
                  <a:pt x="805650" y="2702166"/>
                  <a:pt x="807942" y="2680352"/>
                  <a:pt x="822771" y="2668343"/>
                </a:cubicBezTo>
                <a:cubicBezTo>
                  <a:pt x="829668" y="2662757"/>
                  <a:pt x="838085" y="2660218"/>
                  <a:pt x="846345" y="2660642"/>
                </a:cubicBezTo>
                <a:close/>
                <a:moveTo>
                  <a:pt x="249497" y="2644890"/>
                </a:moveTo>
                <a:cubicBezTo>
                  <a:pt x="259167" y="2646419"/>
                  <a:pt x="268361" y="2650947"/>
                  <a:pt x="275665" y="2658252"/>
                </a:cubicBezTo>
                <a:cubicBezTo>
                  <a:pt x="279190" y="2661777"/>
                  <a:pt x="282121" y="2665831"/>
                  <a:pt x="284412" y="2670304"/>
                </a:cubicBezTo>
                <a:cubicBezTo>
                  <a:pt x="290185" y="2681608"/>
                  <a:pt x="291199" y="2694498"/>
                  <a:pt x="287277" y="2706572"/>
                </a:cubicBezTo>
                <a:cubicBezTo>
                  <a:pt x="283355" y="2718647"/>
                  <a:pt x="274960" y="2728474"/>
                  <a:pt x="263656" y="2734225"/>
                </a:cubicBezTo>
                <a:cubicBezTo>
                  <a:pt x="245236" y="2743612"/>
                  <a:pt x="223069" y="2740108"/>
                  <a:pt x="208461" y="2725500"/>
                </a:cubicBezTo>
                <a:cubicBezTo>
                  <a:pt x="204935" y="2721974"/>
                  <a:pt x="202005" y="2717920"/>
                  <a:pt x="199713" y="2713447"/>
                </a:cubicBezTo>
                <a:cubicBezTo>
                  <a:pt x="193940" y="2702143"/>
                  <a:pt x="192927" y="2689254"/>
                  <a:pt x="196849" y="2677179"/>
                </a:cubicBezTo>
                <a:cubicBezTo>
                  <a:pt x="200771" y="2665104"/>
                  <a:pt x="209166" y="2655277"/>
                  <a:pt x="220469" y="2649526"/>
                </a:cubicBezTo>
                <a:cubicBezTo>
                  <a:pt x="229680" y="2644832"/>
                  <a:pt x="239826" y="2643362"/>
                  <a:pt x="249497" y="2644890"/>
                </a:cubicBezTo>
                <a:close/>
                <a:moveTo>
                  <a:pt x="3127402" y="2643565"/>
                </a:moveTo>
                <a:cubicBezTo>
                  <a:pt x="3135130" y="2641924"/>
                  <a:pt x="3143481" y="2643224"/>
                  <a:pt x="3150609" y="2647851"/>
                </a:cubicBezTo>
                <a:cubicBezTo>
                  <a:pt x="3152438" y="2649041"/>
                  <a:pt x="3154135" y="2650408"/>
                  <a:pt x="3155655" y="2651928"/>
                </a:cubicBezTo>
                <a:cubicBezTo>
                  <a:pt x="3165879" y="2662152"/>
                  <a:pt x="3167575" y="2678391"/>
                  <a:pt x="3159687" y="2690532"/>
                </a:cubicBezTo>
                <a:cubicBezTo>
                  <a:pt x="3150411" y="2704810"/>
                  <a:pt x="3131263" y="2708864"/>
                  <a:pt x="3117007" y="2699610"/>
                </a:cubicBezTo>
                <a:cubicBezTo>
                  <a:pt x="3115179" y="2698420"/>
                  <a:pt x="3113482" y="2697054"/>
                  <a:pt x="3111961" y="2695533"/>
                </a:cubicBezTo>
                <a:cubicBezTo>
                  <a:pt x="3101738" y="2685309"/>
                  <a:pt x="3100041" y="2669070"/>
                  <a:pt x="3107929" y="2656930"/>
                </a:cubicBezTo>
                <a:cubicBezTo>
                  <a:pt x="3112568" y="2649790"/>
                  <a:pt x="3119674" y="2645207"/>
                  <a:pt x="3127402" y="2643565"/>
                </a:cubicBezTo>
                <a:close/>
                <a:moveTo>
                  <a:pt x="626404" y="2635689"/>
                </a:moveTo>
                <a:cubicBezTo>
                  <a:pt x="634914" y="2636576"/>
                  <a:pt x="643128" y="2640272"/>
                  <a:pt x="649473" y="2646618"/>
                </a:cubicBezTo>
                <a:lnTo>
                  <a:pt x="649451" y="2646618"/>
                </a:lnTo>
                <a:cubicBezTo>
                  <a:pt x="651346" y="2648513"/>
                  <a:pt x="653043" y="2650606"/>
                  <a:pt x="654519" y="2652876"/>
                </a:cubicBezTo>
                <a:cubicBezTo>
                  <a:pt x="666021" y="2670591"/>
                  <a:pt x="660975" y="2694366"/>
                  <a:pt x="643260" y="2705868"/>
                </a:cubicBezTo>
                <a:cubicBezTo>
                  <a:pt x="628188" y="2715651"/>
                  <a:pt x="608027" y="2713558"/>
                  <a:pt x="595335" y="2700866"/>
                </a:cubicBezTo>
                <a:cubicBezTo>
                  <a:pt x="593440" y="2698971"/>
                  <a:pt x="591744" y="2696878"/>
                  <a:pt x="590268" y="2694609"/>
                </a:cubicBezTo>
                <a:cubicBezTo>
                  <a:pt x="584693" y="2686015"/>
                  <a:pt x="582798" y="2675791"/>
                  <a:pt x="584935" y="2665788"/>
                </a:cubicBezTo>
                <a:cubicBezTo>
                  <a:pt x="587073" y="2655785"/>
                  <a:pt x="592956" y="2647191"/>
                  <a:pt x="601549" y="2641616"/>
                </a:cubicBezTo>
                <a:cubicBezTo>
                  <a:pt x="609085" y="2636724"/>
                  <a:pt x="617893" y="2634802"/>
                  <a:pt x="626404" y="2635689"/>
                </a:cubicBezTo>
                <a:close/>
                <a:moveTo>
                  <a:pt x="3358912" y="2587778"/>
                </a:moveTo>
                <a:cubicBezTo>
                  <a:pt x="3366588" y="2585285"/>
                  <a:pt x="3375214" y="2585715"/>
                  <a:pt x="3382959" y="2589660"/>
                </a:cubicBezTo>
                <a:cubicBezTo>
                  <a:pt x="3385934" y="2591180"/>
                  <a:pt x="3388622" y="2593119"/>
                  <a:pt x="3390936" y="2595455"/>
                </a:cubicBezTo>
                <a:cubicBezTo>
                  <a:pt x="3400609" y="2605128"/>
                  <a:pt x="3402944" y="2619846"/>
                  <a:pt x="3396708" y="2632053"/>
                </a:cubicBezTo>
                <a:cubicBezTo>
                  <a:pt x="3392897" y="2639545"/>
                  <a:pt x="3386375" y="2645119"/>
                  <a:pt x="3378376" y="2647719"/>
                </a:cubicBezTo>
                <a:cubicBezTo>
                  <a:pt x="3370378" y="2650319"/>
                  <a:pt x="3361829" y="2649636"/>
                  <a:pt x="3354337" y="2645825"/>
                </a:cubicBezTo>
                <a:cubicBezTo>
                  <a:pt x="3351362" y="2644304"/>
                  <a:pt x="3348674" y="2642365"/>
                  <a:pt x="3346361" y="2640030"/>
                </a:cubicBezTo>
                <a:cubicBezTo>
                  <a:pt x="3336688" y="2630357"/>
                  <a:pt x="3334352" y="2615638"/>
                  <a:pt x="3340566" y="2603431"/>
                </a:cubicBezTo>
                <a:cubicBezTo>
                  <a:pt x="3344510" y="2595686"/>
                  <a:pt x="3351236" y="2590271"/>
                  <a:pt x="3358912" y="2587778"/>
                </a:cubicBezTo>
                <a:close/>
                <a:moveTo>
                  <a:pt x="394272" y="2575125"/>
                </a:moveTo>
                <a:cubicBezTo>
                  <a:pt x="403044" y="2576510"/>
                  <a:pt x="411384" y="2580614"/>
                  <a:pt x="418005" y="2587236"/>
                </a:cubicBezTo>
                <a:lnTo>
                  <a:pt x="418027" y="2587236"/>
                </a:lnTo>
                <a:cubicBezTo>
                  <a:pt x="421222" y="2590431"/>
                  <a:pt x="423888" y="2594111"/>
                  <a:pt x="425959" y="2598165"/>
                </a:cubicBezTo>
                <a:cubicBezTo>
                  <a:pt x="431181" y="2608433"/>
                  <a:pt x="432107" y="2620111"/>
                  <a:pt x="428537" y="2631061"/>
                </a:cubicBezTo>
                <a:cubicBezTo>
                  <a:pt x="424990" y="2642013"/>
                  <a:pt x="417366" y="2650914"/>
                  <a:pt x="407098" y="2656158"/>
                </a:cubicBezTo>
                <a:cubicBezTo>
                  <a:pt x="390396" y="2664663"/>
                  <a:pt x="370279" y="2661491"/>
                  <a:pt x="357037" y="2648248"/>
                </a:cubicBezTo>
                <a:cubicBezTo>
                  <a:pt x="353842" y="2645053"/>
                  <a:pt x="351176" y="2641374"/>
                  <a:pt x="349104" y="2637319"/>
                </a:cubicBezTo>
                <a:cubicBezTo>
                  <a:pt x="338308" y="2616145"/>
                  <a:pt x="346769" y="2590122"/>
                  <a:pt x="367944" y="2579325"/>
                </a:cubicBezTo>
                <a:cubicBezTo>
                  <a:pt x="376295" y="2575072"/>
                  <a:pt x="385499" y="2573739"/>
                  <a:pt x="394272" y="2575125"/>
                </a:cubicBezTo>
                <a:close/>
                <a:moveTo>
                  <a:pt x="2987810" y="2556017"/>
                </a:moveTo>
                <a:cubicBezTo>
                  <a:pt x="2994613" y="2554570"/>
                  <a:pt x="3001967" y="2555716"/>
                  <a:pt x="3008247" y="2559804"/>
                </a:cubicBezTo>
                <a:cubicBezTo>
                  <a:pt x="3009855" y="2560839"/>
                  <a:pt x="3011354" y="2562051"/>
                  <a:pt x="3012676" y="2563395"/>
                </a:cubicBezTo>
                <a:cubicBezTo>
                  <a:pt x="3021666" y="2572385"/>
                  <a:pt x="3023164" y="2586685"/>
                  <a:pt x="3016223" y="2597372"/>
                </a:cubicBezTo>
                <a:cubicBezTo>
                  <a:pt x="3008070" y="2609931"/>
                  <a:pt x="2991215" y="2613523"/>
                  <a:pt x="2978655" y="2605348"/>
                </a:cubicBezTo>
                <a:cubicBezTo>
                  <a:pt x="2977047" y="2604313"/>
                  <a:pt x="2975548" y="2603101"/>
                  <a:pt x="2974226" y="2601757"/>
                </a:cubicBezTo>
                <a:cubicBezTo>
                  <a:pt x="2965236" y="2592767"/>
                  <a:pt x="2963738" y="2578467"/>
                  <a:pt x="2970679" y="2567780"/>
                </a:cubicBezTo>
                <a:cubicBezTo>
                  <a:pt x="2974755" y="2561500"/>
                  <a:pt x="2981007" y="2557462"/>
                  <a:pt x="2987810" y="2556017"/>
                </a:cubicBezTo>
                <a:close/>
                <a:moveTo>
                  <a:pt x="766268" y="2549039"/>
                </a:moveTo>
                <a:cubicBezTo>
                  <a:pt x="773773" y="2549821"/>
                  <a:pt x="781017" y="2553082"/>
                  <a:pt x="786613" y="2558679"/>
                </a:cubicBezTo>
                <a:cubicBezTo>
                  <a:pt x="788288" y="2560354"/>
                  <a:pt x="789786" y="2562205"/>
                  <a:pt x="791086" y="2564188"/>
                </a:cubicBezTo>
                <a:cubicBezTo>
                  <a:pt x="796000" y="2571746"/>
                  <a:pt x="797675" y="2580780"/>
                  <a:pt x="795802" y="2589615"/>
                </a:cubicBezTo>
                <a:cubicBezTo>
                  <a:pt x="793929" y="2598451"/>
                  <a:pt x="788729" y="2606009"/>
                  <a:pt x="781149" y="2610922"/>
                </a:cubicBezTo>
                <a:cubicBezTo>
                  <a:pt x="767862" y="2619560"/>
                  <a:pt x="750081" y="2617709"/>
                  <a:pt x="738888" y="2606515"/>
                </a:cubicBezTo>
                <a:cubicBezTo>
                  <a:pt x="737213" y="2604841"/>
                  <a:pt x="735715" y="2602990"/>
                  <a:pt x="734415" y="2601007"/>
                </a:cubicBezTo>
                <a:cubicBezTo>
                  <a:pt x="729501" y="2593449"/>
                  <a:pt x="727826" y="2584415"/>
                  <a:pt x="729699" y="2575580"/>
                </a:cubicBezTo>
                <a:cubicBezTo>
                  <a:pt x="731572" y="2566744"/>
                  <a:pt x="736772" y="2559186"/>
                  <a:pt x="744352" y="2554273"/>
                </a:cubicBezTo>
                <a:cubicBezTo>
                  <a:pt x="750996" y="2549954"/>
                  <a:pt x="758763" y="2548257"/>
                  <a:pt x="766268" y="2549039"/>
                </a:cubicBezTo>
                <a:close/>
                <a:moveTo>
                  <a:pt x="3203513" y="2511416"/>
                </a:moveTo>
                <a:cubicBezTo>
                  <a:pt x="3210630" y="2509103"/>
                  <a:pt x="3218210" y="2509698"/>
                  <a:pt x="3224864" y="2513091"/>
                </a:cubicBezTo>
                <a:cubicBezTo>
                  <a:pt x="3227508" y="2514435"/>
                  <a:pt x="3229888" y="2516154"/>
                  <a:pt x="3231959" y="2518225"/>
                </a:cubicBezTo>
                <a:cubicBezTo>
                  <a:pt x="3240552" y="2526818"/>
                  <a:pt x="3242624" y="2539862"/>
                  <a:pt x="3237093" y="2550703"/>
                </a:cubicBezTo>
                <a:cubicBezTo>
                  <a:pt x="3230086" y="2564452"/>
                  <a:pt x="3213208" y="2569939"/>
                  <a:pt x="3199459" y="2562932"/>
                </a:cubicBezTo>
                <a:cubicBezTo>
                  <a:pt x="3196815" y="2561588"/>
                  <a:pt x="3194435" y="2559869"/>
                  <a:pt x="3192364" y="2557798"/>
                </a:cubicBezTo>
                <a:cubicBezTo>
                  <a:pt x="3183771" y="2549205"/>
                  <a:pt x="3181699" y="2536161"/>
                  <a:pt x="3187230" y="2525320"/>
                </a:cubicBezTo>
                <a:cubicBezTo>
                  <a:pt x="3190623" y="2518665"/>
                  <a:pt x="3196396" y="2513730"/>
                  <a:pt x="3203513" y="2511416"/>
                </a:cubicBezTo>
                <a:close/>
                <a:moveTo>
                  <a:pt x="550003" y="2500118"/>
                </a:moveTo>
                <a:cubicBezTo>
                  <a:pt x="557806" y="2501352"/>
                  <a:pt x="565226" y="2505004"/>
                  <a:pt x="571120" y="2510887"/>
                </a:cubicBezTo>
                <a:lnTo>
                  <a:pt x="571142" y="2510887"/>
                </a:lnTo>
                <a:cubicBezTo>
                  <a:pt x="573985" y="2513730"/>
                  <a:pt x="576364" y="2516991"/>
                  <a:pt x="578193" y="2520604"/>
                </a:cubicBezTo>
                <a:cubicBezTo>
                  <a:pt x="587800" y="2539444"/>
                  <a:pt x="580264" y="2562579"/>
                  <a:pt x="561425" y="2572186"/>
                </a:cubicBezTo>
                <a:cubicBezTo>
                  <a:pt x="546574" y="2579766"/>
                  <a:pt x="528660" y="2576924"/>
                  <a:pt x="516894" y="2565157"/>
                </a:cubicBezTo>
                <a:cubicBezTo>
                  <a:pt x="514052" y="2562315"/>
                  <a:pt x="511672" y="2559054"/>
                  <a:pt x="509843" y="2555440"/>
                </a:cubicBezTo>
                <a:cubicBezTo>
                  <a:pt x="505194" y="2546318"/>
                  <a:pt x="504379" y="2535918"/>
                  <a:pt x="507530" y="2526179"/>
                </a:cubicBezTo>
                <a:cubicBezTo>
                  <a:pt x="510703" y="2516440"/>
                  <a:pt x="517467" y="2508508"/>
                  <a:pt x="526589" y="2503858"/>
                </a:cubicBezTo>
                <a:cubicBezTo>
                  <a:pt x="534015" y="2500068"/>
                  <a:pt x="542200" y="2498884"/>
                  <a:pt x="550003" y="2500118"/>
                </a:cubicBezTo>
                <a:close/>
                <a:moveTo>
                  <a:pt x="173726" y="2470025"/>
                </a:moveTo>
                <a:cubicBezTo>
                  <a:pt x="182510" y="2471893"/>
                  <a:pt x="190767" y="2476250"/>
                  <a:pt x="197377" y="2482860"/>
                </a:cubicBezTo>
                <a:lnTo>
                  <a:pt x="197377" y="2482838"/>
                </a:lnTo>
                <a:cubicBezTo>
                  <a:pt x="202071" y="2487531"/>
                  <a:pt x="205662" y="2493084"/>
                  <a:pt x="208064" y="2499342"/>
                </a:cubicBezTo>
                <a:cubicBezTo>
                  <a:pt x="212603" y="2511152"/>
                  <a:pt x="212250" y="2523998"/>
                  <a:pt x="207116" y="2535544"/>
                </a:cubicBezTo>
                <a:cubicBezTo>
                  <a:pt x="201982" y="2547089"/>
                  <a:pt x="192640" y="2555947"/>
                  <a:pt x="180852" y="2560486"/>
                </a:cubicBezTo>
                <a:cubicBezTo>
                  <a:pt x="163423" y="2567185"/>
                  <a:pt x="143614" y="2562976"/>
                  <a:pt x="130394" y="2549756"/>
                </a:cubicBezTo>
                <a:cubicBezTo>
                  <a:pt x="125700" y="2545063"/>
                  <a:pt x="122109" y="2539510"/>
                  <a:pt x="119707" y="2533252"/>
                </a:cubicBezTo>
                <a:cubicBezTo>
                  <a:pt x="115168" y="2521442"/>
                  <a:pt x="115521" y="2508596"/>
                  <a:pt x="120654" y="2497050"/>
                </a:cubicBezTo>
                <a:cubicBezTo>
                  <a:pt x="125788" y="2485504"/>
                  <a:pt x="135131" y="2476647"/>
                  <a:pt x="146919" y="2472129"/>
                </a:cubicBezTo>
                <a:cubicBezTo>
                  <a:pt x="155634" y="2468780"/>
                  <a:pt x="164943" y="2468158"/>
                  <a:pt x="173726" y="2470025"/>
                </a:cubicBezTo>
                <a:close/>
                <a:moveTo>
                  <a:pt x="3055438" y="2438649"/>
                </a:moveTo>
                <a:cubicBezTo>
                  <a:pt x="3061432" y="2436704"/>
                  <a:pt x="3068169" y="2437040"/>
                  <a:pt x="3074217" y="2440114"/>
                </a:cubicBezTo>
                <a:cubicBezTo>
                  <a:pt x="3076531" y="2441304"/>
                  <a:pt x="3078624" y="2442825"/>
                  <a:pt x="3080453" y="2444631"/>
                </a:cubicBezTo>
                <a:cubicBezTo>
                  <a:pt x="3088010" y="2452189"/>
                  <a:pt x="3089817" y="2463669"/>
                  <a:pt x="3084970" y="2473188"/>
                </a:cubicBezTo>
                <a:cubicBezTo>
                  <a:pt x="3081995" y="2479049"/>
                  <a:pt x="3076905" y="2483389"/>
                  <a:pt x="3070647" y="2485416"/>
                </a:cubicBezTo>
                <a:cubicBezTo>
                  <a:pt x="3064390" y="2487444"/>
                  <a:pt x="3057736" y="2486915"/>
                  <a:pt x="3051874" y="2483940"/>
                </a:cubicBezTo>
                <a:cubicBezTo>
                  <a:pt x="3049561" y="2482750"/>
                  <a:pt x="3047468" y="2481230"/>
                  <a:pt x="3045639" y="2479423"/>
                </a:cubicBezTo>
                <a:cubicBezTo>
                  <a:pt x="3038081" y="2471865"/>
                  <a:pt x="3036274" y="2460386"/>
                  <a:pt x="3041122" y="2450867"/>
                </a:cubicBezTo>
                <a:cubicBezTo>
                  <a:pt x="3044195" y="2444818"/>
                  <a:pt x="3049445" y="2440593"/>
                  <a:pt x="3055438" y="2438649"/>
                </a:cubicBezTo>
                <a:close/>
                <a:moveTo>
                  <a:pt x="3446696" y="2429495"/>
                </a:moveTo>
                <a:lnTo>
                  <a:pt x="3446696" y="2485696"/>
                </a:lnTo>
                <a:lnTo>
                  <a:pt x="3428966" y="2486166"/>
                </a:lnTo>
                <a:cubicBezTo>
                  <a:pt x="3424956" y="2484623"/>
                  <a:pt x="3421387" y="2482310"/>
                  <a:pt x="3418368" y="2479291"/>
                </a:cubicBezTo>
                <a:cubicBezTo>
                  <a:pt x="3409885" y="2470808"/>
                  <a:pt x="3407174" y="2458072"/>
                  <a:pt x="3411471" y="2446879"/>
                </a:cubicBezTo>
                <a:cubicBezTo>
                  <a:pt x="3414478" y="2439057"/>
                  <a:pt x="3420384" y="2433185"/>
                  <a:pt x="3427495" y="2430018"/>
                </a:cubicBezTo>
                <a:close/>
                <a:moveTo>
                  <a:pt x="698444" y="2428598"/>
                </a:moveTo>
                <a:cubicBezTo>
                  <a:pt x="705324" y="2429686"/>
                  <a:pt x="711862" y="2432909"/>
                  <a:pt x="717051" y="2438109"/>
                </a:cubicBezTo>
                <a:cubicBezTo>
                  <a:pt x="719563" y="2440621"/>
                  <a:pt x="721657" y="2443485"/>
                  <a:pt x="723265" y="2446680"/>
                </a:cubicBezTo>
                <a:cubicBezTo>
                  <a:pt x="731726" y="2463294"/>
                  <a:pt x="725094" y="2483697"/>
                  <a:pt x="708480" y="2492158"/>
                </a:cubicBezTo>
                <a:cubicBezTo>
                  <a:pt x="695370" y="2498835"/>
                  <a:pt x="679593" y="2496345"/>
                  <a:pt x="669215" y="2485945"/>
                </a:cubicBezTo>
                <a:cubicBezTo>
                  <a:pt x="666704" y="2483433"/>
                  <a:pt x="664610" y="2480569"/>
                  <a:pt x="663002" y="2477373"/>
                </a:cubicBezTo>
                <a:cubicBezTo>
                  <a:pt x="654541" y="2460760"/>
                  <a:pt x="661173" y="2440356"/>
                  <a:pt x="677787" y="2431895"/>
                </a:cubicBezTo>
                <a:cubicBezTo>
                  <a:pt x="684342" y="2428557"/>
                  <a:pt x="691564" y="2427510"/>
                  <a:pt x="698444" y="2428598"/>
                </a:cubicBezTo>
                <a:close/>
                <a:moveTo>
                  <a:pt x="325236" y="2415808"/>
                </a:moveTo>
                <a:cubicBezTo>
                  <a:pt x="333201" y="2417501"/>
                  <a:pt x="340688" y="2421451"/>
                  <a:pt x="346681" y="2427445"/>
                </a:cubicBezTo>
                <a:lnTo>
                  <a:pt x="346703" y="2427445"/>
                </a:lnTo>
                <a:cubicBezTo>
                  <a:pt x="350955" y="2431697"/>
                  <a:pt x="354216" y="2436743"/>
                  <a:pt x="356398" y="2442406"/>
                </a:cubicBezTo>
                <a:cubicBezTo>
                  <a:pt x="364881" y="2464506"/>
                  <a:pt x="353798" y="2489383"/>
                  <a:pt x="331698" y="2497866"/>
                </a:cubicBezTo>
                <a:cubicBezTo>
                  <a:pt x="315877" y="2503925"/>
                  <a:pt x="297919" y="2500113"/>
                  <a:pt x="285933" y="2488127"/>
                </a:cubicBezTo>
                <a:cubicBezTo>
                  <a:pt x="281680" y="2483874"/>
                  <a:pt x="278419" y="2478828"/>
                  <a:pt x="276238" y="2473166"/>
                </a:cubicBezTo>
                <a:cubicBezTo>
                  <a:pt x="267755" y="2451065"/>
                  <a:pt x="278838" y="2426189"/>
                  <a:pt x="300916" y="2417706"/>
                </a:cubicBezTo>
                <a:cubicBezTo>
                  <a:pt x="308826" y="2414676"/>
                  <a:pt x="317271" y="2414114"/>
                  <a:pt x="325236" y="2415808"/>
                </a:cubicBezTo>
                <a:close/>
                <a:moveTo>
                  <a:pt x="3285568" y="2369671"/>
                </a:moveTo>
                <a:cubicBezTo>
                  <a:pt x="3289138" y="2371038"/>
                  <a:pt x="3292289" y="2373087"/>
                  <a:pt x="3294977" y="2375753"/>
                </a:cubicBezTo>
                <a:cubicBezTo>
                  <a:pt x="3302512" y="2383289"/>
                  <a:pt x="3304914" y="2394570"/>
                  <a:pt x="3301102" y="2404507"/>
                </a:cubicBezTo>
                <a:cubicBezTo>
                  <a:pt x="3298524" y="2411228"/>
                  <a:pt x="3293478" y="2416560"/>
                  <a:pt x="3286890" y="2419491"/>
                </a:cubicBezTo>
                <a:cubicBezTo>
                  <a:pt x="3280302" y="2422421"/>
                  <a:pt x="3272965" y="2422619"/>
                  <a:pt x="3266244" y="2420042"/>
                </a:cubicBezTo>
                <a:cubicBezTo>
                  <a:pt x="3262675" y="2418675"/>
                  <a:pt x="3259524" y="2416626"/>
                  <a:pt x="3256836" y="2413938"/>
                </a:cubicBezTo>
                <a:cubicBezTo>
                  <a:pt x="3249300" y="2406402"/>
                  <a:pt x="3246898" y="2395121"/>
                  <a:pt x="3250710" y="2385184"/>
                </a:cubicBezTo>
                <a:cubicBezTo>
                  <a:pt x="3253288" y="2378463"/>
                  <a:pt x="3258334" y="2373131"/>
                  <a:pt x="3264922" y="2370200"/>
                </a:cubicBezTo>
                <a:cubicBezTo>
                  <a:pt x="3271511" y="2367270"/>
                  <a:pt x="3278848" y="2367072"/>
                  <a:pt x="3285568" y="2369671"/>
                </a:cubicBezTo>
                <a:close/>
                <a:moveTo>
                  <a:pt x="488249" y="2357489"/>
                </a:moveTo>
                <a:cubicBezTo>
                  <a:pt x="495333" y="2358996"/>
                  <a:pt x="501988" y="2362510"/>
                  <a:pt x="507309" y="2367842"/>
                </a:cubicBezTo>
                <a:cubicBezTo>
                  <a:pt x="511098" y="2371632"/>
                  <a:pt x="513985" y="2376105"/>
                  <a:pt x="515924" y="2381151"/>
                </a:cubicBezTo>
                <a:cubicBezTo>
                  <a:pt x="519582" y="2390670"/>
                  <a:pt x="519317" y="2401048"/>
                  <a:pt x="515153" y="2410368"/>
                </a:cubicBezTo>
                <a:cubicBezTo>
                  <a:pt x="511010" y="2419689"/>
                  <a:pt x="503475" y="2426828"/>
                  <a:pt x="493956" y="2430485"/>
                </a:cubicBezTo>
                <a:cubicBezTo>
                  <a:pt x="479876" y="2435884"/>
                  <a:pt x="463901" y="2432490"/>
                  <a:pt x="453259" y="2421826"/>
                </a:cubicBezTo>
                <a:cubicBezTo>
                  <a:pt x="449469" y="2418036"/>
                  <a:pt x="446583" y="2413563"/>
                  <a:pt x="444644" y="2408517"/>
                </a:cubicBezTo>
                <a:cubicBezTo>
                  <a:pt x="440986" y="2398999"/>
                  <a:pt x="441250" y="2388621"/>
                  <a:pt x="445415" y="2379300"/>
                </a:cubicBezTo>
                <a:cubicBezTo>
                  <a:pt x="449557" y="2369980"/>
                  <a:pt x="457093" y="2362841"/>
                  <a:pt x="466612" y="2359183"/>
                </a:cubicBezTo>
                <a:cubicBezTo>
                  <a:pt x="473652" y="2356484"/>
                  <a:pt x="481165" y="2355983"/>
                  <a:pt x="488249" y="2357489"/>
                </a:cubicBezTo>
                <a:close/>
                <a:moveTo>
                  <a:pt x="3128179" y="2312779"/>
                </a:moveTo>
                <a:cubicBezTo>
                  <a:pt x="3131308" y="2313991"/>
                  <a:pt x="3134084" y="2315776"/>
                  <a:pt x="3136442" y="2318134"/>
                </a:cubicBezTo>
                <a:lnTo>
                  <a:pt x="3136442" y="2318089"/>
                </a:lnTo>
                <a:cubicBezTo>
                  <a:pt x="3143052" y="2324700"/>
                  <a:pt x="3145167" y="2334637"/>
                  <a:pt x="3141818" y="2343385"/>
                </a:cubicBezTo>
                <a:cubicBezTo>
                  <a:pt x="3139549" y="2349290"/>
                  <a:pt x="3135120" y="2353983"/>
                  <a:pt x="3129325" y="2356561"/>
                </a:cubicBezTo>
                <a:cubicBezTo>
                  <a:pt x="3123530" y="2359139"/>
                  <a:pt x="3117096" y="2359315"/>
                  <a:pt x="3111169" y="2357046"/>
                </a:cubicBezTo>
                <a:cubicBezTo>
                  <a:pt x="3108040" y="2355834"/>
                  <a:pt x="3105264" y="2354049"/>
                  <a:pt x="3102906" y="2351691"/>
                </a:cubicBezTo>
                <a:cubicBezTo>
                  <a:pt x="3096296" y="2345081"/>
                  <a:pt x="3094180" y="2335144"/>
                  <a:pt x="3097530" y="2326418"/>
                </a:cubicBezTo>
                <a:cubicBezTo>
                  <a:pt x="3102223" y="2314211"/>
                  <a:pt x="3115972" y="2308086"/>
                  <a:pt x="3128179" y="2312779"/>
                </a:cubicBezTo>
                <a:close/>
                <a:moveTo>
                  <a:pt x="643513" y="2301944"/>
                </a:moveTo>
                <a:cubicBezTo>
                  <a:pt x="649759" y="2303271"/>
                  <a:pt x="655632" y="2306367"/>
                  <a:pt x="660336" y="2311060"/>
                </a:cubicBezTo>
                <a:cubicBezTo>
                  <a:pt x="663685" y="2314410"/>
                  <a:pt x="666241" y="2318354"/>
                  <a:pt x="667937" y="2322783"/>
                </a:cubicBezTo>
                <a:cubicBezTo>
                  <a:pt x="674592" y="2340123"/>
                  <a:pt x="665910" y="2359624"/>
                  <a:pt x="648569" y="2366278"/>
                </a:cubicBezTo>
                <a:cubicBezTo>
                  <a:pt x="636164" y="2371037"/>
                  <a:pt x="622062" y="2368040"/>
                  <a:pt x="612676" y="2358654"/>
                </a:cubicBezTo>
                <a:cubicBezTo>
                  <a:pt x="609327" y="2355327"/>
                  <a:pt x="606771" y="2351361"/>
                  <a:pt x="605074" y="2346932"/>
                </a:cubicBezTo>
                <a:cubicBezTo>
                  <a:pt x="598420" y="2329591"/>
                  <a:pt x="607101" y="2310091"/>
                  <a:pt x="624442" y="2303437"/>
                </a:cubicBezTo>
                <a:cubicBezTo>
                  <a:pt x="630645" y="2301057"/>
                  <a:pt x="637266" y="2300616"/>
                  <a:pt x="643513" y="2301944"/>
                </a:cubicBezTo>
                <a:close/>
                <a:moveTo>
                  <a:pt x="92406" y="2288409"/>
                </a:moveTo>
                <a:cubicBezTo>
                  <a:pt x="108469" y="2284112"/>
                  <a:pt x="125788" y="2288740"/>
                  <a:pt x="137554" y="2300528"/>
                </a:cubicBezTo>
                <a:lnTo>
                  <a:pt x="137554" y="2300506"/>
                </a:lnTo>
                <a:cubicBezTo>
                  <a:pt x="143327" y="2306279"/>
                  <a:pt x="147492" y="2313506"/>
                  <a:pt x="149607" y="2321416"/>
                </a:cubicBezTo>
                <a:cubicBezTo>
                  <a:pt x="152846" y="2333469"/>
                  <a:pt x="151171" y="2346050"/>
                  <a:pt x="144936" y="2356869"/>
                </a:cubicBezTo>
                <a:cubicBezTo>
                  <a:pt x="138700" y="2367666"/>
                  <a:pt x="128630" y="2375400"/>
                  <a:pt x="116578" y="2378639"/>
                </a:cubicBezTo>
                <a:cubicBezTo>
                  <a:pt x="100515" y="2382957"/>
                  <a:pt x="83196" y="2378308"/>
                  <a:pt x="71430" y="2366520"/>
                </a:cubicBezTo>
                <a:cubicBezTo>
                  <a:pt x="65679" y="2360769"/>
                  <a:pt x="61493" y="2353520"/>
                  <a:pt x="59377" y="2345610"/>
                </a:cubicBezTo>
                <a:cubicBezTo>
                  <a:pt x="52701" y="2320733"/>
                  <a:pt x="67530" y="2295063"/>
                  <a:pt x="92406" y="2288409"/>
                </a:cubicBezTo>
                <a:close/>
                <a:moveTo>
                  <a:pt x="251251" y="2250312"/>
                </a:moveTo>
                <a:cubicBezTo>
                  <a:pt x="265837" y="2246412"/>
                  <a:pt x="281525" y="2250621"/>
                  <a:pt x="292212" y="2261307"/>
                </a:cubicBezTo>
                <a:cubicBezTo>
                  <a:pt x="297434" y="2266530"/>
                  <a:pt x="301224" y="2273096"/>
                  <a:pt x="303141" y="2280279"/>
                </a:cubicBezTo>
                <a:cubicBezTo>
                  <a:pt x="306071" y="2291208"/>
                  <a:pt x="304573" y="2302621"/>
                  <a:pt x="298910" y="2312426"/>
                </a:cubicBezTo>
                <a:cubicBezTo>
                  <a:pt x="293248" y="2322232"/>
                  <a:pt x="284125" y="2329238"/>
                  <a:pt x="273197" y="2332169"/>
                </a:cubicBezTo>
                <a:cubicBezTo>
                  <a:pt x="258632" y="2336069"/>
                  <a:pt x="242922" y="2331861"/>
                  <a:pt x="232235" y="2321174"/>
                </a:cubicBezTo>
                <a:cubicBezTo>
                  <a:pt x="227013" y="2315952"/>
                  <a:pt x="223223" y="2309386"/>
                  <a:pt x="221306" y="2302203"/>
                </a:cubicBezTo>
                <a:cubicBezTo>
                  <a:pt x="215269" y="2279640"/>
                  <a:pt x="228688" y="2256372"/>
                  <a:pt x="251251" y="2250312"/>
                </a:cubicBezTo>
                <a:close/>
                <a:moveTo>
                  <a:pt x="3330562" y="2222527"/>
                </a:moveTo>
                <a:cubicBezTo>
                  <a:pt x="3334638" y="2223629"/>
                  <a:pt x="3338362" y="2225767"/>
                  <a:pt x="3341336" y="2228741"/>
                </a:cubicBezTo>
                <a:lnTo>
                  <a:pt x="3341358" y="2228741"/>
                </a:lnTo>
                <a:cubicBezTo>
                  <a:pt x="3347440" y="2234823"/>
                  <a:pt x="3349820" y="2243724"/>
                  <a:pt x="3347616" y="2252031"/>
                </a:cubicBezTo>
                <a:cubicBezTo>
                  <a:pt x="3344179" y="2264855"/>
                  <a:pt x="3330958" y="2272501"/>
                  <a:pt x="3318113" y="2269064"/>
                </a:cubicBezTo>
                <a:cubicBezTo>
                  <a:pt x="3314036" y="2267962"/>
                  <a:pt x="3310312" y="2265824"/>
                  <a:pt x="3307338" y="2262850"/>
                </a:cubicBezTo>
                <a:cubicBezTo>
                  <a:pt x="3301256" y="2256768"/>
                  <a:pt x="3298877" y="2247845"/>
                  <a:pt x="3301080" y="2239560"/>
                </a:cubicBezTo>
                <a:cubicBezTo>
                  <a:pt x="3302755" y="2233346"/>
                  <a:pt x="3306721" y="2228146"/>
                  <a:pt x="3312295" y="2224929"/>
                </a:cubicBezTo>
                <a:cubicBezTo>
                  <a:pt x="3317870" y="2221712"/>
                  <a:pt x="3324348" y="2220853"/>
                  <a:pt x="3330562" y="2222527"/>
                </a:cubicBezTo>
                <a:close/>
                <a:moveTo>
                  <a:pt x="422103" y="2209373"/>
                </a:moveTo>
                <a:cubicBezTo>
                  <a:pt x="435059" y="2205891"/>
                  <a:pt x="449028" y="2209637"/>
                  <a:pt x="458525" y="2219156"/>
                </a:cubicBezTo>
                <a:cubicBezTo>
                  <a:pt x="463174" y="2223805"/>
                  <a:pt x="466545" y="2229644"/>
                  <a:pt x="468242" y="2236034"/>
                </a:cubicBezTo>
                <a:cubicBezTo>
                  <a:pt x="473618" y="2256107"/>
                  <a:pt x="461676" y="2276797"/>
                  <a:pt x="441603" y="2282196"/>
                </a:cubicBezTo>
                <a:cubicBezTo>
                  <a:pt x="428647" y="2285677"/>
                  <a:pt x="414677" y="2281931"/>
                  <a:pt x="405180" y="2272413"/>
                </a:cubicBezTo>
                <a:cubicBezTo>
                  <a:pt x="400531" y="2267763"/>
                  <a:pt x="397160" y="2261924"/>
                  <a:pt x="395463" y="2255534"/>
                </a:cubicBezTo>
                <a:cubicBezTo>
                  <a:pt x="390087" y="2235461"/>
                  <a:pt x="402030" y="2214771"/>
                  <a:pt x="422103" y="2209373"/>
                </a:cubicBezTo>
                <a:close/>
                <a:moveTo>
                  <a:pt x="3168149" y="2182050"/>
                </a:moveTo>
                <a:cubicBezTo>
                  <a:pt x="3171740" y="2183020"/>
                  <a:pt x="3175001" y="2184893"/>
                  <a:pt x="3177624" y="2187515"/>
                </a:cubicBezTo>
                <a:cubicBezTo>
                  <a:pt x="3182956" y="2192847"/>
                  <a:pt x="3185049" y="2200669"/>
                  <a:pt x="3183110" y="2207963"/>
                </a:cubicBezTo>
                <a:cubicBezTo>
                  <a:pt x="3181656" y="2213427"/>
                  <a:pt x="3178152" y="2217988"/>
                  <a:pt x="3173261" y="2220808"/>
                </a:cubicBezTo>
                <a:cubicBezTo>
                  <a:pt x="3168369" y="2223629"/>
                  <a:pt x="3162662" y="2224378"/>
                  <a:pt x="3157220" y="2222924"/>
                </a:cubicBezTo>
                <a:cubicBezTo>
                  <a:pt x="3153628" y="2221954"/>
                  <a:pt x="3150367" y="2220081"/>
                  <a:pt x="3147745" y="2217459"/>
                </a:cubicBezTo>
                <a:cubicBezTo>
                  <a:pt x="3142413" y="2212127"/>
                  <a:pt x="3140320" y="2204305"/>
                  <a:pt x="3142259" y="2197012"/>
                </a:cubicBezTo>
                <a:cubicBezTo>
                  <a:pt x="3145277" y="2185752"/>
                  <a:pt x="3156889" y="2179032"/>
                  <a:pt x="3168149" y="2182050"/>
                </a:cubicBezTo>
                <a:close/>
                <a:moveTo>
                  <a:pt x="584891" y="2170395"/>
                </a:moveTo>
                <a:cubicBezTo>
                  <a:pt x="596327" y="2167332"/>
                  <a:pt x="608622" y="2170637"/>
                  <a:pt x="617017" y="2179010"/>
                </a:cubicBezTo>
                <a:cubicBezTo>
                  <a:pt x="621115" y="2183108"/>
                  <a:pt x="624090" y="2188242"/>
                  <a:pt x="625588" y="2193883"/>
                </a:cubicBezTo>
                <a:cubicBezTo>
                  <a:pt x="630325" y="2211576"/>
                  <a:pt x="619793" y="2229843"/>
                  <a:pt x="602100" y="2234580"/>
                </a:cubicBezTo>
                <a:cubicBezTo>
                  <a:pt x="590664" y="2237643"/>
                  <a:pt x="578369" y="2234338"/>
                  <a:pt x="569974" y="2225965"/>
                </a:cubicBezTo>
                <a:cubicBezTo>
                  <a:pt x="565876" y="2221866"/>
                  <a:pt x="562901" y="2216732"/>
                  <a:pt x="561403" y="2211092"/>
                </a:cubicBezTo>
                <a:cubicBezTo>
                  <a:pt x="556665" y="2193398"/>
                  <a:pt x="567198" y="2175132"/>
                  <a:pt x="584891" y="2170395"/>
                </a:cubicBezTo>
                <a:close/>
                <a:moveTo>
                  <a:pt x="57372" y="2100326"/>
                </a:moveTo>
                <a:cubicBezTo>
                  <a:pt x="71783" y="2098035"/>
                  <a:pt x="86568" y="2102860"/>
                  <a:pt x="96902" y="2113172"/>
                </a:cubicBezTo>
                <a:lnTo>
                  <a:pt x="96902" y="2113194"/>
                </a:lnTo>
                <a:cubicBezTo>
                  <a:pt x="103754" y="2120047"/>
                  <a:pt x="108183" y="2128750"/>
                  <a:pt x="109703" y="2138357"/>
                </a:cubicBezTo>
                <a:cubicBezTo>
                  <a:pt x="113648" y="2163256"/>
                  <a:pt x="96593" y="2186744"/>
                  <a:pt x="71695" y="2190688"/>
                </a:cubicBezTo>
                <a:cubicBezTo>
                  <a:pt x="57284" y="2192980"/>
                  <a:pt x="42499" y="2188154"/>
                  <a:pt x="32165" y="2177820"/>
                </a:cubicBezTo>
                <a:cubicBezTo>
                  <a:pt x="25313" y="2170968"/>
                  <a:pt x="20884" y="2162264"/>
                  <a:pt x="19364" y="2152657"/>
                </a:cubicBezTo>
                <a:cubicBezTo>
                  <a:pt x="17447" y="2140583"/>
                  <a:pt x="20355" y="2128508"/>
                  <a:pt x="27538" y="2118615"/>
                </a:cubicBezTo>
                <a:cubicBezTo>
                  <a:pt x="34721" y="2108721"/>
                  <a:pt x="45320" y="2102243"/>
                  <a:pt x="57372" y="2100326"/>
                </a:cubicBezTo>
                <a:close/>
                <a:moveTo>
                  <a:pt x="219323" y="2079019"/>
                </a:moveTo>
                <a:cubicBezTo>
                  <a:pt x="232389" y="2076948"/>
                  <a:pt x="245786" y="2081311"/>
                  <a:pt x="255150" y="2090675"/>
                </a:cubicBezTo>
                <a:lnTo>
                  <a:pt x="255172" y="2090675"/>
                </a:lnTo>
                <a:cubicBezTo>
                  <a:pt x="261386" y="2096889"/>
                  <a:pt x="265396" y="2104777"/>
                  <a:pt x="266784" y="2113481"/>
                </a:cubicBezTo>
                <a:cubicBezTo>
                  <a:pt x="268525" y="2124432"/>
                  <a:pt x="265881" y="2135382"/>
                  <a:pt x="259381" y="2144350"/>
                </a:cubicBezTo>
                <a:cubicBezTo>
                  <a:pt x="252859" y="2153318"/>
                  <a:pt x="243252" y="2159201"/>
                  <a:pt x="232323" y="2160942"/>
                </a:cubicBezTo>
                <a:cubicBezTo>
                  <a:pt x="219257" y="2163013"/>
                  <a:pt x="205860" y="2158650"/>
                  <a:pt x="196473" y="2149286"/>
                </a:cubicBezTo>
                <a:cubicBezTo>
                  <a:pt x="190260" y="2143072"/>
                  <a:pt x="186250" y="2135184"/>
                  <a:pt x="184861" y="2126481"/>
                </a:cubicBezTo>
                <a:cubicBezTo>
                  <a:pt x="183121" y="2115530"/>
                  <a:pt x="185765" y="2104579"/>
                  <a:pt x="192265" y="2095611"/>
                </a:cubicBezTo>
                <a:cubicBezTo>
                  <a:pt x="198765" y="2086643"/>
                  <a:pt x="208394" y="2080760"/>
                  <a:pt x="219323" y="2079019"/>
                </a:cubicBezTo>
                <a:close/>
                <a:moveTo>
                  <a:pt x="3360463" y="2070184"/>
                </a:moveTo>
                <a:cubicBezTo>
                  <a:pt x="3365222" y="2070933"/>
                  <a:pt x="3369519" y="2073115"/>
                  <a:pt x="3372890" y="2076508"/>
                </a:cubicBezTo>
                <a:cubicBezTo>
                  <a:pt x="3378002" y="2081620"/>
                  <a:pt x="3380382" y="2088913"/>
                  <a:pt x="3379236" y="2096030"/>
                </a:cubicBezTo>
                <a:cubicBezTo>
                  <a:pt x="3378288" y="2102001"/>
                  <a:pt x="3375093" y="2107223"/>
                  <a:pt x="3370202" y="2110771"/>
                </a:cubicBezTo>
                <a:cubicBezTo>
                  <a:pt x="3365310" y="2114318"/>
                  <a:pt x="3359339" y="2115751"/>
                  <a:pt x="3353390" y="2114803"/>
                </a:cubicBezTo>
                <a:cubicBezTo>
                  <a:pt x="3348653" y="2114054"/>
                  <a:pt x="3344334" y="2111873"/>
                  <a:pt x="3340963" y="2108479"/>
                </a:cubicBezTo>
                <a:cubicBezTo>
                  <a:pt x="3335851" y="2103367"/>
                  <a:pt x="3333471" y="2096074"/>
                  <a:pt x="3334617" y="2088957"/>
                </a:cubicBezTo>
                <a:cubicBezTo>
                  <a:pt x="3335564" y="2082986"/>
                  <a:pt x="3338781" y="2077764"/>
                  <a:pt x="3343651" y="2074216"/>
                </a:cubicBezTo>
                <a:cubicBezTo>
                  <a:pt x="3348542" y="2070669"/>
                  <a:pt x="3354514" y="2069237"/>
                  <a:pt x="3360463" y="2070184"/>
                </a:cubicBezTo>
                <a:close/>
                <a:moveTo>
                  <a:pt x="393481" y="2056060"/>
                </a:moveTo>
                <a:cubicBezTo>
                  <a:pt x="405115" y="2054209"/>
                  <a:pt x="417013" y="2058087"/>
                  <a:pt x="425364" y="2066438"/>
                </a:cubicBezTo>
                <a:cubicBezTo>
                  <a:pt x="430895" y="2071969"/>
                  <a:pt x="434464" y="2078975"/>
                  <a:pt x="435698" y="2086731"/>
                </a:cubicBezTo>
                <a:cubicBezTo>
                  <a:pt x="437241" y="2096471"/>
                  <a:pt x="434905" y="2106210"/>
                  <a:pt x="429110" y="2114186"/>
                </a:cubicBezTo>
                <a:cubicBezTo>
                  <a:pt x="423315" y="2122162"/>
                  <a:pt x="414766" y="2127406"/>
                  <a:pt x="405049" y="2128949"/>
                </a:cubicBezTo>
                <a:cubicBezTo>
                  <a:pt x="393415" y="2130800"/>
                  <a:pt x="381516" y="2126922"/>
                  <a:pt x="373165" y="2118571"/>
                </a:cubicBezTo>
                <a:cubicBezTo>
                  <a:pt x="367635" y="2113040"/>
                  <a:pt x="364065" y="2106033"/>
                  <a:pt x="362831" y="2098277"/>
                </a:cubicBezTo>
                <a:cubicBezTo>
                  <a:pt x="361289" y="2088538"/>
                  <a:pt x="363625" y="2078799"/>
                  <a:pt x="369420" y="2070823"/>
                </a:cubicBezTo>
                <a:cubicBezTo>
                  <a:pt x="375215" y="2062846"/>
                  <a:pt x="383764" y="2057602"/>
                  <a:pt x="393481" y="2056060"/>
                </a:cubicBezTo>
                <a:close/>
                <a:moveTo>
                  <a:pt x="3194744" y="2046739"/>
                </a:moveTo>
                <a:cubicBezTo>
                  <a:pt x="3198909" y="2047400"/>
                  <a:pt x="3202676" y="2049317"/>
                  <a:pt x="3205651" y="2052292"/>
                </a:cubicBezTo>
                <a:cubicBezTo>
                  <a:pt x="3210124" y="2056765"/>
                  <a:pt x="3212217" y="2063177"/>
                  <a:pt x="3211226" y="2069434"/>
                </a:cubicBezTo>
                <a:cubicBezTo>
                  <a:pt x="3210388" y="2074657"/>
                  <a:pt x="3207590" y="2079262"/>
                  <a:pt x="3203293" y="2082368"/>
                </a:cubicBezTo>
                <a:cubicBezTo>
                  <a:pt x="3199019" y="2085475"/>
                  <a:pt x="3193775" y="2086731"/>
                  <a:pt x="3188530" y="2085916"/>
                </a:cubicBezTo>
                <a:cubicBezTo>
                  <a:pt x="3184366" y="2085255"/>
                  <a:pt x="3180598" y="2083338"/>
                  <a:pt x="3177624" y="2080363"/>
                </a:cubicBezTo>
                <a:cubicBezTo>
                  <a:pt x="3173151" y="2075890"/>
                  <a:pt x="3171058" y="2069479"/>
                  <a:pt x="3172049" y="2063221"/>
                </a:cubicBezTo>
                <a:cubicBezTo>
                  <a:pt x="3172886" y="2057999"/>
                  <a:pt x="3175685" y="2053394"/>
                  <a:pt x="3179981" y="2050287"/>
                </a:cubicBezTo>
                <a:cubicBezTo>
                  <a:pt x="3184256" y="2047180"/>
                  <a:pt x="3189500" y="2045924"/>
                  <a:pt x="3194744" y="2046739"/>
                </a:cubicBezTo>
                <a:close/>
                <a:moveTo>
                  <a:pt x="559486" y="2034202"/>
                </a:moveTo>
                <a:cubicBezTo>
                  <a:pt x="569732" y="2032571"/>
                  <a:pt x="580242" y="2035987"/>
                  <a:pt x="587580" y="2043346"/>
                </a:cubicBezTo>
                <a:cubicBezTo>
                  <a:pt x="592449" y="2048216"/>
                  <a:pt x="595600" y="2054407"/>
                  <a:pt x="596680" y="2061238"/>
                </a:cubicBezTo>
                <a:cubicBezTo>
                  <a:pt x="599478" y="2078953"/>
                  <a:pt x="587359" y="2095633"/>
                  <a:pt x="569644" y="2098431"/>
                </a:cubicBezTo>
                <a:cubicBezTo>
                  <a:pt x="559398" y="2100062"/>
                  <a:pt x="548888" y="2096647"/>
                  <a:pt x="541550" y="2089287"/>
                </a:cubicBezTo>
                <a:cubicBezTo>
                  <a:pt x="536681" y="2084418"/>
                  <a:pt x="533530" y="2078226"/>
                  <a:pt x="532450" y="2071396"/>
                </a:cubicBezTo>
                <a:cubicBezTo>
                  <a:pt x="531084" y="2062824"/>
                  <a:pt x="533155" y="2054231"/>
                  <a:pt x="538267" y="2047202"/>
                </a:cubicBezTo>
                <a:cubicBezTo>
                  <a:pt x="543379" y="2040173"/>
                  <a:pt x="550915" y="2035568"/>
                  <a:pt x="559486" y="2034202"/>
                </a:cubicBezTo>
                <a:close/>
                <a:moveTo>
                  <a:pt x="3374322" y="1917025"/>
                </a:moveTo>
                <a:cubicBezTo>
                  <a:pt x="3379192" y="1917289"/>
                  <a:pt x="3383753" y="1919316"/>
                  <a:pt x="3387190" y="1922753"/>
                </a:cubicBezTo>
                <a:lnTo>
                  <a:pt x="3387190" y="1922731"/>
                </a:lnTo>
                <a:cubicBezTo>
                  <a:pt x="3391134" y="1926676"/>
                  <a:pt x="3393205" y="1932118"/>
                  <a:pt x="3392919" y="1937671"/>
                </a:cubicBezTo>
                <a:cubicBezTo>
                  <a:pt x="3392654" y="1942915"/>
                  <a:pt x="3390341" y="1947740"/>
                  <a:pt x="3386441" y="1951244"/>
                </a:cubicBezTo>
                <a:cubicBezTo>
                  <a:pt x="3382541" y="1954747"/>
                  <a:pt x="3377495" y="1956532"/>
                  <a:pt x="3372273" y="1956267"/>
                </a:cubicBezTo>
                <a:cubicBezTo>
                  <a:pt x="3367403" y="1956003"/>
                  <a:pt x="3362842" y="1953976"/>
                  <a:pt x="3359405" y="1950538"/>
                </a:cubicBezTo>
                <a:cubicBezTo>
                  <a:pt x="3355461" y="1946594"/>
                  <a:pt x="3353390" y="1941174"/>
                  <a:pt x="3353676" y="1935621"/>
                </a:cubicBezTo>
                <a:cubicBezTo>
                  <a:pt x="3353941" y="1930377"/>
                  <a:pt x="3356254" y="1925552"/>
                  <a:pt x="3360154" y="1922048"/>
                </a:cubicBezTo>
                <a:cubicBezTo>
                  <a:pt x="3364054" y="1918545"/>
                  <a:pt x="3369100" y="1916760"/>
                  <a:pt x="3374322" y="1917025"/>
                </a:cubicBezTo>
                <a:close/>
                <a:moveTo>
                  <a:pt x="3207105" y="1910701"/>
                </a:moveTo>
                <a:cubicBezTo>
                  <a:pt x="3211358" y="1910921"/>
                  <a:pt x="3215368" y="1912706"/>
                  <a:pt x="3218365" y="1915702"/>
                </a:cubicBezTo>
                <a:lnTo>
                  <a:pt x="3218343" y="1915702"/>
                </a:lnTo>
                <a:cubicBezTo>
                  <a:pt x="3221780" y="1919140"/>
                  <a:pt x="3223609" y="1923921"/>
                  <a:pt x="3223367" y="1928769"/>
                </a:cubicBezTo>
                <a:cubicBezTo>
                  <a:pt x="3223124" y="1933352"/>
                  <a:pt x="3221119" y="1937582"/>
                  <a:pt x="3217704" y="1940667"/>
                </a:cubicBezTo>
                <a:cubicBezTo>
                  <a:pt x="3214288" y="1943752"/>
                  <a:pt x="3209882" y="1945294"/>
                  <a:pt x="3205298" y="1945052"/>
                </a:cubicBezTo>
                <a:cubicBezTo>
                  <a:pt x="3201046" y="1944832"/>
                  <a:pt x="3197036" y="1943047"/>
                  <a:pt x="3194039" y="1940050"/>
                </a:cubicBezTo>
                <a:cubicBezTo>
                  <a:pt x="3190602" y="1936613"/>
                  <a:pt x="3188773" y="1931831"/>
                  <a:pt x="3189015" y="1926984"/>
                </a:cubicBezTo>
                <a:cubicBezTo>
                  <a:pt x="3189522" y="1917509"/>
                  <a:pt x="3197631" y="1910194"/>
                  <a:pt x="3207105" y="1910701"/>
                </a:cubicBezTo>
                <a:close/>
                <a:moveTo>
                  <a:pt x="42103" y="1909996"/>
                </a:moveTo>
                <a:cubicBezTo>
                  <a:pt x="54662" y="1909335"/>
                  <a:pt x="66957" y="1914072"/>
                  <a:pt x="75859" y="1922952"/>
                </a:cubicBezTo>
                <a:cubicBezTo>
                  <a:pt x="83637" y="1930730"/>
                  <a:pt x="88220" y="1941064"/>
                  <a:pt x="88793" y="1952037"/>
                </a:cubicBezTo>
                <a:cubicBezTo>
                  <a:pt x="89410" y="1963891"/>
                  <a:pt x="85378" y="1975283"/>
                  <a:pt x="77445" y="1984097"/>
                </a:cubicBezTo>
                <a:cubicBezTo>
                  <a:pt x="69513" y="1992910"/>
                  <a:pt x="58606" y="1998110"/>
                  <a:pt x="46752" y="1998727"/>
                </a:cubicBezTo>
                <a:cubicBezTo>
                  <a:pt x="34192" y="1999388"/>
                  <a:pt x="21897" y="1994651"/>
                  <a:pt x="12996" y="1985771"/>
                </a:cubicBezTo>
                <a:cubicBezTo>
                  <a:pt x="5218" y="1977993"/>
                  <a:pt x="635" y="1967659"/>
                  <a:pt x="62" y="1956686"/>
                </a:cubicBezTo>
                <a:cubicBezTo>
                  <a:pt x="-555" y="1944832"/>
                  <a:pt x="3477" y="1933440"/>
                  <a:pt x="11409" y="1924627"/>
                </a:cubicBezTo>
                <a:cubicBezTo>
                  <a:pt x="19341" y="1915813"/>
                  <a:pt x="30248" y="1910613"/>
                  <a:pt x="42103" y="1909996"/>
                </a:cubicBezTo>
                <a:close/>
                <a:moveTo>
                  <a:pt x="205397" y="1905589"/>
                </a:moveTo>
                <a:cubicBezTo>
                  <a:pt x="216789" y="1904994"/>
                  <a:pt x="227938" y="1909268"/>
                  <a:pt x="236003" y="1917333"/>
                </a:cubicBezTo>
                <a:cubicBezTo>
                  <a:pt x="243054" y="1924384"/>
                  <a:pt x="247218" y="1933748"/>
                  <a:pt x="247747" y="1943708"/>
                </a:cubicBezTo>
                <a:cubicBezTo>
                  <a:pt x="248915" y="1965896"/>
                  <a:pt x="231816" y="1984889"/>
                  <a:pt x="209628" y="1986057"/>
                </a:cubicBezTo>
                <a:cubicBezTo>
                  <a:pt x="198236" y="1986652"/>
                  <a:pt x="187087" y="1982378"/>
                  <a:pt x="179023" y="1974291"/>
                </a:cubicBezTo>
                <a:cubicBezTo>
                  <a:pt x="171972" y="1967240"/>
                  <a:pt x="167807" y="1957876"/>
                  <a:pt x="167278" y="1947916"/>
                </a:cubicBezTo>
                <a:cubicBezTo>
                  <a:pt x="166706" y="1937164"/>
                  <a:pt x="170363" y="1926852"/>
                  <a:pt x="177568" y="1918853"/>
                </a:cubicBezTo>
                <a:cubicBezTo>
                  <a:pt x="184773" y="1910855"/>
                  <a:pt x="194645" y="1906140"/>
                  <a:pt x="205397" y="1905589"/>
                </a:cubicBezTo>
                <a:close/>
                <a:moveTo>
                  <a:pt x="381009" y="1900874"/>
                </a:moveTo>
                <a:cubicBezTo>
                  <a:pt x="391123" y="1900345"/>
                  <a:pt x="401060" y="1904157"/>
                  <a:pt x="408222" y="1911318"/>
                </a:cubicBezTo>
                <a:cubicBezTo>
                  <a:pt x="414479" y="1917575"/>
                  <a:pt x="418203" y="1925904"/>
                  <a:pt x="418666" y="1934762"/>
                </a:cubicBezTo>
                <a:cubicBezTo>
                  <a:pt x="419701" y="1954483"/>
                  <a:pt x="404498" y="1971383"/>
                  <a:pt x="384755" y="1972418"/>
                </a:cubicBezTo>
                <a:cubicBezTo>
                  <a:pt x="374642" y="1972947"/>
                  <a:pt x="364704" y="1969135"/>
                  <a:pt x="357543" y="1961974"/>
                </a:cubicBezTo>
                <a:cubicBezTo>
                  <a:pt x="351285" y="1955716"/>
                  <a:pt x="347562" y="1947388"/>
                  <a:pt x="347099" y="1938530"/>
                </a:cubicBezTo>
                <a:cubicBezTo>
                  <a:pt x="346063" y="1918809"/>
                  <a:pt x="361267" y="1901909"/>
                  <a:pt x="381009" y="1900874"/>
                </a:cubicBezTo>
                <a:close/>
                <a:moveTo>
                  <a:pt x="548336" y="1896334"/>
                </a:moveTo>
                <a:cubicBezTo>
                  <a:pt x="557260" y="1895872"/>
                  <a:pt x="566008" y="1899221"/>
                  <a:pt x="572332" y="1905545"/>
                </a:cubicBezTo>
                <a:cubicBezTo>
                  <a:pt x="577862" y="1911075"/>
                  <a:pt x="581123" y="1918413"/>
                  <a:pt x="581520" y="1926213"/>
                </a:cubicBezTo>
                <a:cubicBezTo>
                  <a:pt x="582423" y="1943598"/>
                  <a:pt x="569027" y="1958493"/>
                  <a:pt x="551642" y="1959396"/>
                </a:cubicBezTo>
                <a:cubicBezTo>
                  <a:pt x="542718" y="1959859"/>
                  <a:pt x="533970" y="1956509"/>
                  <a:pt x="527646" y="1950186"/>
                </a:cubicBezTo>
                <a:cubicBezTo>
                  <a:pt x="522116" y="1944655"/>
                  <a:pt x="518855" y="1937318"/>
                  <a:pt x="518458" y="1929518"/>
                </a:cubicBezTo>
                <a:cubicBezTo>
                  <a:pt x="518018" y="1921101"/>
                  <a:pt x="520882" y="1913014"/>
                  <a:pt x="526523" y="1906734"/>
                </a:cubicBezTo>
                <a:cubicBezTo>
                  <a:pt x="532163" y="1900477"/>
                  <a:pt x="539919" y="1896775"/>
                  <a:pt x="548336" y="1896334"/>
                </a:cubicBezTo>
                <a:close/>
                <a:moveTo>
                  <a:pt x="3205387" y="1773539"/>
                </a:moveTo>
                <a:cubicBezTo>
                  <a:pt x="3209661" y="1773319"/>
                  <a:pt x="3213848" y="1774927"/>
                  <a:pt x="3216866" y="1777946"/>
                </a:cubicBezTo>
                <a:lnTo>
                  <a:pt x="3216888" y="1777968"/>
                </a:lnTo>
                <a:cubicBezTo>
                  <a:pt x="3219533" y="1780612"/>
                  <a:pt x="3221097" y="1784137"/>
                  <a:pt x="3221295" y="1787861"/>
                </a:cubicBezTo>
                <a:cubicBezTo>
                  <a:pt x="3221736" y="1796190"/>
                  <a:pt x="3215302" y="1803329"/>
                  <a:pt x="3206973" y="1803748"/>
                </a:cubicBezTo>
                <a:cubicBezTo>
                  <a:pt x="3202698" y="1803968"/>
                  <a:pt x="3198512" y="1802360"/>
                  <a:pt x="3195471" y="1799341"/>
                </a:cubicBezTo>
                <a:cubicBezTo>
                  <a:pt x="3192827" y="1796697"/>
                  <a:pt x="3191263" y="1793171"/>
                  <a:pt x="3191064" y="1789448"/>
                </a:cubicBezTo>
                <a:cubicBezTo>
                  <a:pt x="3190624" y="1781119"/>
                  <a:pt x="3197058" y="1773980"/>
                  <a:pt x="3205387" y="1773539"/>
                </a:cubicBezTo>
                <a:close/>
                <a:moveTo>
                  <a:pt x="3372383" y="1762632"/>
                </a:moveTo>
                <a:cubicBezTo>
                  <a:pt x="3377275" y="1762368"/>
                  <a:pt x="3382056" y="1764218"/>
                  <a:pt x="3385537" y="1767678"/>
                </a:cubicBezTo>
                <a:cubicBezTo>
                  <a:pt x="3388556" y="1770696"/>
                  <a:pt x="3390363" y="1774729"/>
                  <a:pt x="3390583" y="1779003"/>
                </a:cubicBezTo>
                <a:cubicBezTo>
                  <a:pt x="3391090" y="1788544"/>
                  <a:pt x="3383731" y="1796697"/>
                  <a:pt x="3374212" y="1797203"/>
                </a:cubicBezTo>
                <a:cubicBezTo>
                  <a:pt x="3369320" y="1797468"/>
                  <a:pt x="3364539" y="1795617"/>
                  <a:pt x="3361058" y="1792158"/>
                </a:cubicBezTo>
                <a:cubicBezTo>
                  <a:pt x="3358039" y="1789139"/>
                  <a:pt x="3356232" y="1785107"/>
                  <a:pt x="3356012" y="1780832"/>
                </a:cubicBezTo>
                <a:cubicBezTo>
                  <a:pt x="3355505" y="1771291"/>
                  <a:pt x="3362864" y="1763139"/>
                  <a:pt x="3372383" y="1762632"/>
                </a:cubicBezTo>
                <a:close/>
                <a:moveTo>
                  <a:pt x="551664" y="1757145"/>
                </a:moveTo>
                <a:cubicBezTo>
                  <a:pt x="559464" y="1757564"/>
                  <a:pt x="566801" y="1760825"/>
                  <a:pt x="572332" y="1766333"/>
                </a:cubicBezTo>
                <a:cubicBezTo>
                  <a:pt x="578655" y="1772657"/>
                  <a:pt x="582005" y="1781405"/>
                  <a:pt x="581542" y="1790328"/>
                </a:cubicBezTo>
                <a:cubicBezTo>
                  <a:pt x="580639" y="1807713"/>
                  <a:pt x="565744" y="1821110"/>
                  <a:pt x="548359" y="1820207"/>
                </a:cubicBezTo>
                <a:cubicBezTo>
                  <a:pt x="540559" y="1819788"/>
                  <a:pt x="533221" y="1816527"/>
                  <a:pt x="527691" y="1811018"/>
                </a:cubicBezTo>
                <a:cubicBezTo>
                  <a:pt x="521367" y="1804695"/>
                  <a:pt x="518018" y="1795947"/>
                  <a:pt x="518480" y="1787023"/>
                </a:cubicBezTo>
                <a:cubicBezTo>
                  <a:pt x="519384" y="1769638"/>
                  <a:pt x="534279" y="1756242"/>
                  <a:pt x="551664" y="1757145"/>
                </a:cubicBezTo>
                <a:close/>
                <a:moveTo>
                  <a:pt x="384777" y="1744123"/>
                </a:moveTo>
                <a:cubicBezTo>
                  <a:pt x="393635" y="1744586"/>
                  <a:pt x="401964" y="1748287"/>
                  <a:pt x="408221" y="1754567"/>
                </a:cubicBezTo>
                <a:lnTo>
                  <a:pt x="408199" y="1754567"/>
                </a:lnTo>
                <a:cubicBezTo>
                  <a:pt x="415382" y="1761750"/>
                  <a:pt x="419172" y="1771665"/>
                  <a:pt x="418666" y="1781779"/>
                </a:cubicBezTo>
                <a:cubicBezTo>
                  <a:pt x="417630" y="1801500"/>
                  <a:pt x="400730" y="1816725"/>
                  <a:pt x="381009" y="1815690"/>
                </a:cubicBezTo>
                <a:cubicBezTo>
                  <a:pt x="372152" y="1815227"/>
                  <a:pt x="363823" y="1811525"/>
                  <a:pt x="357565" y="1805245"/>
                </a:cubicBezTo>
                <a:cubicBezTo>
                  <a:pt x="350382" y="1798062"/>
                  <a:pt x="346592" y="1788147"/>
                  <a:pt x="347121" y="1778033"/>
                </a:cubicBezTo>
                <a:cubicBezTo>
                  <a:pt x="348156" y="1758313"/>
                  <a:pt x="365057" y="1743087"/>
                  <a:pt x="384777" y="1744123"/>
                </a:cubicBezTo>
                <a:close/>
                <a:moveTo>
                  <a:pt x="209584" y="1730483"/>
                </a:moveTo>
                <a:cubicBezTo>
                  <a:pt x="219543" y="1731012"/>
                  <a:pt x="228908" y="1735177"/>
                  <a:pt x="235959" y="1742206"/>
                </a:cubicBezTo>
                <a:lnTo>
                  <a:pt x="235981" y="1742228"/>
                </a:lnTo>
                <a:cubicBezTo>
                  <a:pt x="244045" y="1750292"/>
                  <a:pt x="248320" y="1761441"/>
                  <a:pt x="247725" y="1772833"/>
                </a:cubicBezTo>
                <a:cubicBezTo>
                  <a:pt x="246557" y="1795021"/>
                  <a:pt x="227564" y="1812120"/>
                  <a:pt x="205375" y="1810952"/>
                </a:cubicBezTo>
                <a:cubicBezTo>
                  <a:pt x="195416" y="1810423"/>
                  <a:pt x="186051" y="1806259"/>
                  <a:pt x="179001" y="1799208"/>
                </a:cubicBezTo>
                <a:cubicBezTo>
                  <a:pt x="170936" y="1791143"/>
                  <a:pt x="166639" y="1779994"/>
                  <a:pt x="167256" y="1768602"/>
                </a:cubicBezTo>
                <a:cubicBezTo>
                  <a:pt x="167829" y="1757850"/>
                  <a:pt x="172545" y="1747978"/>
                  <a:pt x="180521" y="1740773"/>
                </a:cubicBezTo>
                <a:cubicBezTo>
                  <a:pt x="188519" y="1733568"/>
                  <a:pt x="198831" y="1729910"/>
                  <a:pt x="209584" y="1730483"/>
                </a:cubicBezTo>
                <a:close/>
                <a:moveTo>
                  <a:pt x="46752" y="1717815"/>
                </a:moveTo>
                <a:cubicBezTo>
                  <a:pt x="57747" y="1718388"/>
                  <a:pt x="68059" y="1722993"/>
                  <a:pt x="75837" y="1730749"/>
                </a:cubicBezTo>
                <a:cubicBezTo>
                  <a:pt x="84738" y="1739650"/>
                  <a:pt x="89454" y="1751945"/>
                  <a:pt x="88793" y="1764505"/>
                </a:cubicBezTo>
                <a:cubicBezTo>
                  <a:pt x="88176" y="1776359"/>
                  <a:pt x="82976" y="1787266"/>
                  <a:pt x="74162" y="1795198"/>
                </a:cubicBezTo>
                <a:cubicBezTo>
                  <a:pt x="65348" y="1803131"/>
                  <a:pt x="53957" y="1807163"/>
                  <a:pt x="42102" y="1806546"/>
                </a:cubicBezTo>
                <a:cubicBezTo>
                  <a:pt x="31107" y="1805973"/>
                  <a:pt x="20795" y="1801368"/>
                  <a:pt x="13017" y="1793612"/>
                </a:cubicBezTo>
                <a:cubicBezTo>
                  <a:pt x="4116" y="1784710"/>
                  <a:pt x="-600" y="1772415"/>
                  <a:pt x="61" y="1759856"/>
                </a:cubicBezTo>
                <a:cubicBezTo>
                  <a:pt x="678" y="1748001"/>
                  <a:pt x="5878" y="1737094"/>
                  <a:pt x="14692" y="1729162"/>
                </a:cubicBezTo>
                <a:cubicBezTo>
                  <a:pt x="23506" y="1721230"/>
                  <a:pt x="34897" y="1717198"/>
                  <a:pt x="46752" y="1717815"/>
                </a:cubicBezTo>
                <a:close/>
                <a:moveTo>
                  <a:pt x="3189631" y="1637743"/>
                </a:moveTo>
                <a:cubicBezTo>
                  <a:pt x="3193620" y="1637103"/>
                  <a:pt x="3197696" y="1638448"/>
                  <a:pt x="3200561" y="1641290"/>
                </a:cubicBezTo>
                <a:lnTo>
                  <a:pt x="3200583" y="1641290"/>
                </a:lnTo>
                <a:cubicBezTo>
                  <a:pt x="3202478" y="1643185"/>
                  <a:pt x="3203711" y="1645587"/>
                  <a:pt x="3204130" y="1648253"/>
                </a:cubicBezTo>
                <a:cubicBezTo>
                  <a:pt x="3204659" y="1651580"/>
                  <a:pt x="3203866" y="1654929"/>
                  <a:pt x="3201861" y="1657661"/>
                </a:cubicBezTo>
                <a:cubicBezTo>
                  <a:pt x="3199855" y="1660394"/>
                  <a:pt x="3196947" y="1662200"/>
                  <a:pt x="3193598" y="1662729"/>
                </a:cubicBezTo>
                <a:cubicBezTo>
                  <a:pt x="3189609" y="1663368"/>
                  <a:pt x="3185533" y="1662024"/>
                  <a:pt x="3182669" y="1659182"/>
                </a:cubicBezTo>
                <a:cubicBezTo>
                  <a:pt x="3180774" y="1657287"/>
                  <a:pt x="3179540" y="1654885"/>
                  <a:pt x="3179121" y="1652219"/>
                </a:cubicBezTo>
                <a:cubicBezTo>
                  <a:pt x="3178019" y="1645322"/>
                  <a:pt x="3182757" y="1638844"/>
                  <a:pt x="3189631" y="1637743"/>
                </a:cubicBezTo>
                <a:close/>
                <a:moveTo>
                  <a:pt x="569511" y="1619036"/>
                </a:moveTo>
                <a:cubicBezTo>
                  <a:pt x="576144" y="1620093"/>
                  <a:pt x="582159" y="1623134"/>
                  <a:pt x="586874" y="1627871"/>
                </a:cubicBezTo>
                <a:cubicBezTo>
                  <a:pt x="594013" y="1635010"/>
                  <a:pt x="597318" y="1645212"/>
                  <a:pt x="595754" y="1655171"/>
                </a:cubicBezTo>
                <a:cubicBezTo>
                  <a:pt x="593022" y="1672358"/>
                  <a:pt x="576827" y="1684146"/>
                  <a:pt x="559618" y="1681414"/>
                </a:cubicBezTo>
                <a:cubicBezTo>
                  <a:pt x="552986" y="1680356"/>
                  <a:pt x="546970" y="1677316"/>
                  <a:pt x="542255" y="1672578"/>
                </a:cubicBezTo>
                <a:cubicBezTo>
                  <a:pt x="535116" y="1665439"/>
                  <a:pt x="531811" y="1655238"/>
                  <a:pt x="533375" y="1645278"/>
                </a:cubicBezTo>
                <a:cubicBezTo>
                  <a:pt x="536108" y="1628092"/>
                  <a:pt x="552303" y="1616303"/>
                  <a:pt x="569511" y="1619036"/>
                </a:cubicBezTo>
                <a:close/>
                <a:moveTo>
                  <a:pt x="3354667" y="1609737"/>
                </a:moveTo>
                <a:cubicBezTo>
                  <a:pt x="3359250" y="1609009"/>
                  <a:pt x="3363943" y="1610530"/>
                  <a:pt x="3367205" y="1613813"/>
                </a:cubicBezTo>
                <a:lnTo>
                  <a:pt x="3367205" y="1613791"/>
                </a:lnTo>
                <a:cubicBezTo>
                  <a:pt x="3369386" y="1615972"/>
                  <a:pt x="3370774" y="1618727"/>
                  <a:pt x="3371259" y="1621767"/>
                </a:cubicBezTo>
                <a:cubicBezTo>
                  <a:pt x="3372515" y="1629677"/>
                  <a:pt x="3367094" y="1637125"/>
                  <a:pt x="3359184" y="1638381"/>
                </a:cubicBezTo>
                <a:cubicBezTo>
                  <a:pt x="3354601" y="1639108"/>
                  <a:pt x="3349908" y="1637588"/>
                  <a:pt x="3346647" y="1634305"/>
                </a:cubicBezTo>
                <a:cubicBezTo>
                  <a:pt x="3344465" y="1632123"/>
                  <a:pt x="3343077" y="1629369"/>
                  <a:pt x="3342593" y="1626328"/>
                </a:cubicBezTo>
                <a:cubicBezTo>
                  <a:pt x="3341976" y="1622494"/>
                  <a:pt x="3342901" y="1618660"/>
                  <a:pt x="3345192" y="1615532"/>
                </a:cubicBezTo>
                <a:cubicBezTo>
                  <a:pt x="3347462" y="1612403"/>
                  <a:pt x="3350833" y="1610332"/>
                  <a:pt x="3354667" y="1609737"/>
                </a:cubicBezTo>
                <a:close/>
                <a:moveTo>
                  <a:pt x="404872" y="1588650"/>
                </a:moveTo>
                <a:cubicBezTo>
                  <a:pt x="412386" y="1589840"/>
                  <a:pt x="419216" y="1593299"/>
                  <a:pt x="424570" y="1598676"/>
                </a:cubicBezTo>
                <a:lnTo>
                  <a:pt x="424570" y="1598698"/>
                </a:lnTo>
                <a:cubicBezTo>
                  <a:pt x="432657" y="1606784"/>
                  <a:pt x="436425" y="1618374"/>
                  <a:pt x="434640" y="1629655"/>
                </a:cubicBezTo>
                <a:cubicBezTo>
                  <a:pt x="433142" y="1639108"/>
                  <a:pt x="428052" y="1647415"/>
                  <a:pt x="420318" y="1653034"/>
                </a:cubicBezTo>
                <a:cubicBezTo>
                  <a:pt x="412584" y="1658652"/>
                  <a:pt x="403109" y="1660922"/>
                  <a:pt x="393657" y="1659424"/>
                </a:cubicBezTo>
                <a:cubicBezTo>
                  <a:pt x="386143" y="1658234"/>
                  <a:pt x="379312" y="1654774"/>
                  <a:pt x="373958" y="1649398"/>
                </a:cubicBezTo>
                <a:cubicBezTo>
                  <a:pt x="365872" y="1641312"/>
                  <a:pt x="362104" y="1629722"/>
                  <a:pt x="363889" y="1618440"/>
                </a:cubicBezTo>
                <a:cubicBezTo>
                  <a:pt x="366973" y="1598918"/>
                  <a:pt x="385372" y="1585565"/>
                  <a:pt x="404872" y="1588650"/>
                </a:cubicBezTo>
                <a:close/>
                <a:moveTo>
                  <a:pt x="232103" y="1556767"/>
                </a:moveTo>
                <a:cubicBezTo>
                  <a:pt x="240564" y="1558111"/>
                  <a:pt x="248232" y="1562011"/>
                  <a:pt x="254269" y="1568049"/>
                </a:cubicBezTo>
                <a:cubicBezTo>
                  <a:pt x="263369" y="1577149"/>
                  <a:pt x="267600" y="1590171"/>
                  <a:pt x="265595" y="1602863"/>
                </a:cubicBezTo>
                <a:cubicBezTo>
                  <a:pt x="262113" y="1624809"/>
                  <a:pt x="241445" y="1639836"/>
                  <a:pt x="219499" y="1636354"/>
                </a:cubicBezTo>
                <a:cubicBezTo>
                  <a:pt x="211038" y="1635010"/>
                  <a:pt x="203370" y="1631110"/>
                  <a:pt x="197333" y="1625073"/>
                </a:cubicBezTo>
                <a:cubicBezTo>
                  <a:pt x="188233" y="1615973"/>
                  <a:pt x="184002" y="1602951"/>
                  <a:pt x="186007" y="1590259"/>
                </a:cubicBezTo>
                <a:cubicBezTo>
                  <a:pt x="189489" y="1568313"/>
                  <a:pt x="210157" y="1553286"/>
                  <a:pt x="232103" y="1556767"/>
                </a:cubicBezTo>
                <a:close/>
                <a:moveTo>
                  <a:pt x="71496" y="1527153"/>
                </a:moveTo>
                <a:cubicBezTo>
                  <a:pt x="80816" y="1528629"/>
                  <a:pt x="89277" y="1532926"/>
                  <a:pt x="95932" y="1539580"/>
                </a:cubicBezTo>
                <a:lnTo>
                  <a:pt x="95910" y="1539580"/>
                </a:lnTo>
                <a:cubicBezTo>
                  <a:pt x="105957" y="1549628"/>
                  <a:pt x="110628" y="1563972"/>
                  <a:pt x="108403" y="1577986"/>
                </a:cubicBezTo>
                <a:cubicBezTo>
                  <a:pt x="104569" y="1602179"/>
                  <a:pt x="81764" y="1618749"/>
                  <a:pt x="57570" y="1614915"/>
                </a:cubicBezTo>
                <a:cubicBezTo>
                  <a:pt x="48228" y="1613438"/>
                  <a:pt x="39789" y="1609142"/>
                  <a:pt x="33134" y="1602487"/>
                </a:cubicBezTo>
                <a:cubicBezTo>
                  <a:pt x="23087" y="1592440"/>
                  <a:pt x="18416" y="1578096"/>
                  <a:pt x="20641" y="1564082"/>
                </a:cubicBezTo>
                <a:cubicBezTo>
                  <a:pt x="22492" y="1552360"/>
                  <a:pt x="28816" y="1542070"/>
                  <a:pt x="38423" y="1535085"/>
                </a:cubicBezTo>
                <a:cubicBezTo>
                  <a:pt x="48030" y="1528100"/>
                  <a:pt x="59774" y="1525280"/>
                  <a:pt x="71496" y="1527153"/>
                </a:cubicBezTo>
                <a:close/>
                <a:moveTo>
                  <a:pt x="601659" y="1483548"/>
                </a:moveTo>
                <a:cubicBezTo>
                  <a:pt x="607013" y="1484980"/>
                  <a:pt x="611905" y="1487800"/>
                  <a:pt x="615805" y="1491700"/>
                </a:cubicBezTo>
                <a:cubicBezTo>
                  <a:pt x="623759" y="1499655"/>
                  <a:pt x="626910" y="1511355"/>
                  <a:pt x="624002" y="1522218"/>
                </a:cubicBezTo>
                <a:cubicBezTo>
                  <a:pt x="619485" y="1539030"/>
                  <a:pt x="602144" y="1549055"/>
                  <a:pt x="585332" y="1544538"/>
                </a:cubicBezTo>
                <a:cubicBezTo>
                  <a:pt x="579977" y="1543106"/>
                  <a:pt x="575086" y="1540286"/>
                  <a:pt x="571186" y="1536386"/>
                </a:cubicBezTo>
                <a:cubicBezTo>
                  <a:pt x="563231" y="1528431"/>
                  <a:pt x="560081" y="1516731"/>
                  <a:pt x="562989" y="1505868"/>
                </a:cubicBezTo>
                <a:cubicBezTo>
                  <a:pt x="565170" y="1497716"/>
                  <a:pt x="570393" y="1490907"/>
                  <a:pt x="577708" y="1486699"/>
                </a:cubicBezTo>
                <a:cubicBezTo>
                  <a:pt x="585001" y="1482490"/>
                  <a:pt x="593528" y="1481366"/>
                  <a:pt x="601659" y="1483548"/>
                </a:cubicBezTo>
                <a:close/>
                <a:moveTo>
                  <a:pt x="441118" y="1436131"/>
                </a:moveTo>
                <a:cubicBezTo>
                  <a:pt x="447199" y="1437761"/>
                  <a:pt x="452730" y="1440956"/>
                  <a:pt x="457159" y="1445363"/>
                </a:cubicBezTo>
                <a:lnTo>
                  <a:pt x="457159" y="1445385"/>
                </a:lnTo>
                <a:cubicBezTo>
                  <a:pt x="466193" y="1454419"/>
                  <a:pt x="469762" y="1467684"/>
                  <a:pt x="466457" y="1480023"/>
                </a:cubicBezTo>
                <a:cubicBezTo>
                  <a:pt x="463989" y="1489277"/>
                  <a:pt x="458062" y="1496989"/>
                  <a:pt x="449755" y="1501770"/>
                </a:cubicBezTo>
                <a:cubicBezTo>
                  <a:pt x="441471" y="1506552"/>
                  <a:pt x="431820" y="1507830"/>
                  <a:pt x="422565" y="1505340"/>
                </a:cubicBezTo>
                <a:cubicBezTo>
                  <a:pt x="416484" y="1503709"/>
                  <a:pt x="410953" y="1500514"/>
                  <a:pt x="406525" y="1496085"/>
                </a:cubicBezTo>
                <a:cubicBezTo>
                  <a:pt x="397490" y="1487052"/>
                  <a:pt x="393921" y="1473787"/>
                  <a:pt x="397226" y="1461448"/>
                </a:cubicBezTo>
                <a:cubicBezTo>
                  <a:pt x="399694" y="1452194"/>
                  <a:pt x="405621" y="1444482"/>
                  <a:pt x="413928" y="1439700"/>
                </a:cubicBezTo>
                <a:cubicBezTo>
                  <a:pt x="422213" y="1434919"/>
                  <a:pt x="431864" y="1433641"/>
                  <a:pt x="441118" y="1436131"/>
                </a:cubicBezTo>
                <a:close/>
                <a:moveTo>
                  <a:pt x="272646" y="1386377"/>
                </a:moveTo>
                <a:cubicBezTo>
                  <a:pt x="279477" y="1388206"/>
                  <a:pt x="285712" y="1391798"/>
                  <a:pt x="290692" y="1396777"/>
                </a:cubicBezTo>
                <a:cubicBezTo>
                  <a:pt x="300850" y="1406935"/>
                  <a:pt x="304860" y="1421852"/>
                  <a:pt x="301136" y="1435734"/>
                </a:cubicBezTo>
                <a:cubicBezTo>
                  <a:pt x="295385" y="1457195"/>
                  <a:pt x="273241" y="1469975"/>
                  <a:pt x="251802" y="1464224"/>
                </a:cubicBezTo>
                <a:cubicBezTo>
                  <a:pt x="244971" y="1462395"/>
                  <a:pt x="238736" y="1458803"/>
                  <a:pt x="233756" y="1453824"/>
                </a:cubicBezTo>
                <a:cubicBezTo>
                  <a:pt x="223598" y="1443666"/>
                  <a:pt x="219588" y="1428749"/>
                  <a:pt x="223312" y="1414867"/>
                </a:cubicBezTo>
                <a:cubicBezTo>
                  <a:pt x="226088" y="1404467"/>
                  <a:pt x="232764" y="1395786"/>
                  <a:pt x="242085" y="1390410"/>
                </a:cubicBezTo>
                <a:cubicBezTo>
                  <a:pt x="251405" y="1385033"/>
                  <a:pt x="262268" y="1383601"/>
                  <a:pt x="272646" y="1386377"/>
                </a:cubicBezTo>
                <a:close/>
                <a:moveTo>
                  <a:pt x="647865" y="1352158"/>
                </a:moveTo>
                <a:cubicBezTo>
                  <a:pt x="652029" y="1353767"/>
                  <a:pt x="655731" y="1356168"/>
                  <a:pt x="658860" y="1359297"/>
                </a:cubicBezTo>
                <a:lnTo>
                  <a:pt x="658838" y="1359319"/>
                </a:lnTo>
                <a:cubicBezTo>
                  <a:pt x="667651" y="1368133"/>
                  <a:pt x="670472" y="1381353"/>
                  <a:pt x="665999" y="1392987"/>
                </a:cubicBezTo>
                <a:cubicBezTo>
                  <a:pt x="659763" y="1409249"/>
                  <a:pt x="641453" y="1417379"/>
                  <a:pt x="625214" y="1411144"/>
                </a:cubicBezTo>
                <a:cubicBezTo>
                  <a:pt x="621049" y="1409535"/>
                  <a:pt x="617347" y="1407133"/>
                  <a:pt x="614219" y="1404004"/>
                </a:cubicBezTo>
                <a:cubicBezTo>
                  <a:pt x="605405" y="1395191"/>
                  <a:pt x="602585" y="1381970"/>
                  <a:pt x="607058" y="1370336"/>
                </a:cubicBezTo>
                <a:cubicBezTo>
                  <a:pt x="610076" y="1362470"/>
                  <a:pt x="615981" y="1356235"/>
                  <a:pt x="623693" y="1352797"/>
                </a:cubicBezTo>
                <a:cubicBezTo>
                  <a:pt x="631405" y="1349360"/>
                  <a:pt x="639976" y="1349140"/>
                  <a:pt x="647865" y="1352158"/>
                </a:cubicBezTo>
                <a:close/>
                <a:moveTo>
                  <a:pt x="115983" y="1340105"/>
                </a:moveTo>
                <a:cubicBezTo>
                  <a:pt x="123519" y="1342133"/>
                  <a:pt x="130393" y="1346099"/>
                  <a:pt x="135880" y="1351563"/>
                </a:cubicBezTo>
                <a:lnTo>
                  <a:pt x="135880" y="1351585"/>
                </a:lnTo>
                <a:cubicBezTo>
                  <a:pt x="147095" y="1362801"/>
                  <a:pt x="151502" y="1379260"/>
                  <a:pt x="147404" y="1394552"/>
                </a:cubicBezTo>
                <a:cubicBezTo>
                  <a:pt x="144341" y="1406009"/>
                  <a:pt x="136982" y="1415594"/>
                  <a:pt x="126692" y="1421544"/>
                </a:cubicBezTo>
                <a:cubicBezTo>
                  <a:pt x="116402" y="1427471"/>
                  <a:pt x="104437" y="1429057"/>
                  <a:pt x="92979" y="1425972"/>
                </a:cubicBezTo>
                <a:cubicBezTo>
                  <a:pt x="85444" y="1423945"/>
                  <a:pt x="78569" y="1419979"/>
                  <a:pt x="73083" y="1414515"/>
                </a:cubicBezTo>
                <a:cubicBezTo>
                  <a:pt x="61867" y="1403299"/>
                  <a:pt x="57460" y="1386840"/>
                  <a:pt x="61559" y="1371548"/>
                </a:cubicBezTo>
                <a:cubicBezTo>
                  <a:pt x="64622" y="1360090"/>
                  <a:pt x="71981" y="1350505"/>
                  <a:pt x="82271" y="1344556"/>
                </a:cubicBezTo>
                <a:cubicBezTo>
                  <a:pt x="92539" y="1338629"/>
                  <a:pt x="104525" y="1337043"/>
                  <a:pt x="115983" y="1340105"/>
                </a:cubicBezTo>
                <a:close/>
                <a:moveTo>
                  <a:pt x="493119" y="1288238"/>
                </a:moveTo>
                <a:cubicBezTo>
                  <a:pt x="497856" y="1290044"/>
                  <a:pt x="502042" y="1292777"/>
                  <a:pt x="505612" y="1296324"/>
                </a:cubicBezTo>
                <a:lnTo>
                  <a:pt x="505612" y="1296346"/>
                </a:lnTo>
                <a:cubicBezTo>
                  <a:pt x="515615" y="1306350"/>
                  <a:pt x="518810" y="1321333"/>
                  <a:pt x="513743" y="1334531"/>
                </a:cubicBezTo>
                <a:cubicBezTo>
                  <a:pt x="506670" y="1352974"/>
                  <a:pt x="485891" y="1362228"/>
                  <a:pt x="467449" y="1355133"/>
                </a:cubicBezTo>
                <a:cubicBezTo>
                  <a:pt x="462712" y="1353326"/>
                  <a:pt x="458525" y="1350594"/>
                  <a:pt x="454956" y="1347047"/>
                </a:cubicBezTo>
                <a:cubicBezTo>
                  <a:pt x="444952" y="1337043"/>
                  <a:pt x="441757" y="1322060"/>
                  <a:pt x="446825" y="1308862"/>
                </a:cubicBezTo>
                <a:cubicBezTo>
                  <a:pt x="450262" y="1299938"/>
                  <a:pt x="456961" y="1292865"/>
                  <a:pt x="465708" y="1288965"/>
                </a:cubicBezTo>
                <a:cubicBezTo>
                  <a:pt x="474456" y="1285065"/>
                  <a:pt x="484195" y="1284822"/>
                  <a:pt x="493119" y="1288238"/>
                </a:cubicBezTo>
                <a:close/>
                <a:moveTo>
                  <a:pt x="683383" y="1224492"/>
                </a:moveTo>
                <a:cubicBezTo>
                  <a:pt x="691404" y="1221892"/>
                  <a:pt x="699953" y="1222553"/>
                  <a:pt x="707467" y="1226387"/>
                </a:cubicBezTo>
                <a:cubicBezTo>
                  <a:pt x="710441" y="1227908"/>
                  <a:pt x="713130" y="1229847"/>
                  <a:pt x="715465" y="1232182"/>
                </a:cubicBezTo>
                <a:cubicBezTo>
                  <a:pt x="725160" y="1241877"/>
                  <a:pt x="727496" y="1256618"/>
                  <a:pt x="721260" y="1268847"/>
                </a:cubicBezTo>
                <a:cubicBezTo>
                  <a:pt x="713350" y="1284359"/>
                  <a:pt x="694312" y="1290551"/>
                  <a:pt x="678800" y="1282640"/>
                </a:cubicBezTo>
                <a:cubicBezTo>
                  <a:pt x="675826" y="1281120"/>
                  <a:pt x="673138" y="1279181"/>
                  <a:pt x="670802" y="1276845"/>
                </a:cubicBezTo>
                <a:cubicBezTo>
                  <a:pt x="661107" y="1267150"/>
                  <a:pt x="658771" y="1252410"/>
                  <a:pt x="665007" y="1240181"/>
                </a:cubicBezTo>
                <a:cubicBezTo>
                  <a:pt x="668841" y="1232667"/>
                  <a:pt x="675363" y="1227092"/>
                  <a:pt x="683383" y="1224492"/>
                </a:cubicBezTo>
                <a:close/>
                <a:moveTo>
                  <a:pt x="330771" y="1221143"/>
                </a:moveTo>
                <a:cubicBezTo>
                  <a:pt x="336082" y="1223193"/>
                  <a:pt x="340819" y="1226255"/>
                  <a:pt x="344807" y="1230244"/>
                </a:cubicBezTo>
                <a:cubicBezTo>
                  <a:pt x="356044" y="1241481"/>
                  <a:pt x="359636" y="1258359"/>
                  <a:pt x="353951" y="1273188"/>
                </a:cubicBezTo>
                <a:cubicBezTo>
                  <a:pt x="350095" y="1283236"/>
                  <a:pt x="342560" y="1291168"/>
                  <a:pt x="332732" y="1295553"/>
                </a:cubicBezTo>
                <a:cubicBezTo>
                  <a:pt x="322905" y="1299937"/>
                  <a:pt x="311954" y="1300224"/>
                  <a:pt x="301907" y="1296368"/>
                </a:cubicBezTo>
                <a:cubicBezTo>
                  <a:pt x="296596" y="1294319"/>
                  <a:pt x="291859" y="1291256"/>
                  <a:pt x="287871" y="1287268"/>
                </a:cubicBezTo>
                <a:cubicBezTo>
                  <a:pt x="276634" y="1276030"/>
                  <a:pt x="273042" y="1259152"/>
                  <a:pt x="278727" y="1244323"/>
                </a:cubicBezTo>
                <a:cubicBezTo>
                  <a:pt x="282583" y="1234276"/>
                  <a:pt x="290118" y="1226343"/>
                  <a:pt x="299946" y="1221959"/>
                </a:cubicBezTo>
                <a:cubicBezTo>
                  <a:pt x="309773" y="1217574"/>
                  <a:pt x="320724" y="1217287"/>
                  <a:pt x="330771" y="1221143"/>
                </a:cubicBezTo>
                <a:close/>
                <a:moveTo>
                  <a:pt x="162400" y="1155821"/>
                </a:moveTo>
                <a:cubicBezTo>
                  <a:pt x="168170" y="1155622"/>
                  <a:pt x="174071" y="1156551"/>
                  <a:pt x="179794" y="1158743"/>
                </a:cubicBezTo>
                <a:cubicBezTo>
                  <a:pt x="185655" y="1160991"/>
                  <a:pt x="190877" y="1164362"/>
                  <a:pt x="195284" y="1168769"/>
                </a:cubicBezTo>
                <a:lnTo>
                  <a:pt x="195284" y="1168791"/>
                </a:lnTo>
                <a:cubicBezTo>
                  <a:pt x="207689" y="1181196"/>
                  <a:pt x="211633" y="1199793"/>
                  <a:pt x="205354" y="1216164"/>
                </a:cubicBezTo>
                <a:cubicBezTo>
                  <a:pt x="201101" y="1227247"/>
                  <a:pt x="192794" y="1235995"/>
                  <a:pt x="181931" y="1240842"/>
                </a:cubicBezTo>
                <a:cubicBezTo>
                  <a:pt x="171091" y="1245668"/>
                  <a:pt x="159016" y="1245976"/>
                  <a:pt x="147933" y="1241724"/>
                </a:cubicBezTo>
                <a:cubicBezTo>
                  <a:pt x="142072" y="1239476"/>
                  <a:pt x="136849" y="1236083"/>
                  <a:pt x="132443" y="1231676"/>
                </a:cubicBezTo>
                <a:cubicBezTo>
                  <a:pt x="120037" y="1219271"/>
                  <a:pt x="116093" y="1200674"/>
                  <a:pt x="122373" y="1184303"/>
                </a:cubicBezTo>
                <a:cubicBezTo>
                  <a:pt x="128967" y="1167149"/>
                  <a:pt x="145092" y="1156416"/>
                  <a:pt x="162400" y="1155821"/>
                </a:cubicBezTo>
                <a:close/>
                <a:moveTo>
                  <a:pt x="532968" y="1144470"/>
                </a:moveTo>
                <a:cubicBezTo>
                  <a:pt x="541694" y="1141633"/>
                  <a:pt x="551499" y="1142118"/>
                  <a:pt x="560301" y="1146602"/>
                </a:cubicBezTo>
                <a:cubicBezTo>
                  <a:pt x="563673" y="1148321"/>
                  <a:pt x="566735" y="1150546"/>
                  <a:pt x="569379" y="1153191"/>
                </a:cubicBezTo>
                <a:cubicBezTo>
                  <a:pt x="580374" y="1164186"/>
                  <a:pt x="583019" y="1180910"/>
                  <a:pt x="575946" y="1194791"/>
                </a:cubicBezTo>
                <a:cubicBezTo>
                  <a:pt x="566978" y="1212396"/>
                  <a:pt x="545362" y="1219425"/>
                  <a:pt x="527757" y="1210457"/>
                </a:cubicBezTo>
                <a:cubicBezTo>
                  <a:pt x="524386" y="1208739"/>
                  <a:pt x="521323" y="1206513"/>
                  <a:pt x="518679" y="1203869"/>
                </a:cubicBezTo>
                <a:cubicBezTo>
                  <a:pt x="507684" y="1192874"/>
                  <a:pt x="505040" y="1176150"/>
                  <a:pt x="512113" y="1162269"/>
                </a:cubicBezTo>
                <a:cubicBezTo>
                  <a:pt x="516597" y="1153466"/>
                  <a:pt x="524243" y="1147307"/>
                  <a:pt x="532968" y="1144470"/>
                </a:cubicBezTo>
                <a:close/>
                <a:moveTo>
                  <a:pt x="756184" y="1103063"/>
                </a:moveTo>
                <a:cubicBezTo>
                  <a:pt x="764425" y="1101300"/>
                  <a:pt x="772864" y="1102865"/>
                  <a:pt x="779959" y="1107470"/>
                </a:cubicBezTo>
                <a:cubicBezTo>
                  <a:pt x="781832" y="1108682"/>
                  <a:pt x="783550" y="1110092"/>
                  <a:pt x="785115" y="1111634"/>
                </a:cubicBezTo>
                <a:lnTo>
                  <a:pt x="785093" y="1111634"/>
                </a:lnTo>
                <a:cubicBezTo>
                  <a:pt x="795559" y="1122100"/>
                  <a:pt x="797300" y="1138714"/>
                  <a:pt x="789213" y="1151141"/>
                </a:cubicBezTo>
                <a:cubicBezTo>
                  <a:pt x="784630" y="1158214"/>
                  <a:pt x="777557" y="1163084"/>
                  <a:pt x="769294" y="1164824"/>
                </a:cubicBezTo>
                <a:cubicBezTo>
                  <a:pt x="761053" y="1166587"/>
                  <a:pt x="752614" y="1165023"/>
                  <a:pt x="745541" y="1160418"/>
                </a:cubicBezTo>
                <a:cubicBezTo>
                  <a:pt x="743669" y="1159206"/>
                  <a:pt x="741950" y="1157796"/>
                  <a:pt x="740385" y="1156253"/>
                </a:cubicBezTo>
                <a:cubicBezTo>
                  <a:pt x="729919" y="1145787"/>
                  <a:pt x="728179" y="1129173"/>
                  <a:pt x="736265" y="1116746"/>
                </a:cubicBezTo>
                <a:cubicBezTo>
                  <a:pt x="740848" y="1109673"/>
                  <a:pt x="747921" y="1104804"/>
                  <a:pt x="756184" y="1103063"/>
                </a:cubicBezTo>
                <a:close/>
                <a:moveTo>
                  <a:pt x="375115" y="1060515"/>
                </a:moveTo>
                <a:cubicBezTo>
                  <a:pt x="384926" y="1057325"/>
                  <a:pt x="395948" y="1057871"/>
                  <a:pt x="405841" y="1062917"/>
                </a:cubicBezTo>
                <a:cubicBezTo>
                  <a:pt x="409631" y="1064855"/>
                  <a:pt x="413069" y="1067345"/>
                  <a:pt x="416043" y="1070320"/>
                </a:cubicBezTo>
                <a:cubicBezTo>
                  <a:pt x="428426" y="1082703"/>
                  <a:pt x="431401" y="1101498"/>
                  <a:pt x="423447" y="1117098"/>
                </a:cubicBezTo>
                <a:cubicBezTo>
                  <a:pt x="413355" y="1136885"/>
                  <a:pt x="389051" y="1144795"/>
                  <a:pt x="369265" y="1134704"/>
                </a:cubicBezTo>
                <a:cubicBezTo>
                  <a:pt x="365475" y="1132765"/>
                  <a:pt x="362038" y="1130275"/>
                  <a:pt x="359063" y="1127300"/>
                </a:cubicBezTo>
                <a:cubicBezTo>
                  <a:pt x="346680" y="1114917"/>
                  <a:pt x="343727" y="1096122"/>
                  <a:pt x="351660" y="1080522"/>
                </a:cubicBezTo>
                <a:cubicBezTo>
                  <a:pt x="356706" y="1070628"/>
                  <a:pt x="365304" y="1063704"/>
                  <a:pt x="375115" y="1060515"/>
                </a:cubicBezTo>
                <a:close/>
                <a:moveTo>
                  <a:pt x="614935" y="1007765"/>
                </a:moveTo>
                <a:cubicBezTo>
                  <a:pt x="623908" y="1005859"/>
                  <a:pt x="633609" y="1007368"/>
                  <a:pt x="641893" y="1012745"/>
                </a:cubicBezTo>
                <a:cubicBezTo>
                  <a:pt x="644009" y="1014111"/>
                  <a:pt x="645970" y="1015720"/>
                  <a:pt x="647755" y="1017482"/>
                </a:cubicBezTo>
                <a:cubicBezTo>
                  <a:pt x="659631" y="1029359"/>
                  <a:pt x="661592" y="1048198"/>
                  <a:pt x="652426" y="1062300"/>
                </a:cubicBezTo>
                <a:cubicBezTo>
                  <a:pt x="641673" y="1078869"/>
                  <a:pt x="619441" y="1083585"/>
                  <a:pt x="602871" y="1072832"/>
                </a:cubicBezTo>
                <a:cubicBezTo>
                  <a:pt x="600756" y="1071466"/>
                  <a:pt x="598795" y="1069857"/>
                  <a:pt x="597010" y="1068095"/>
                </a:cubicBezTo>
                <a:cubicBezTo>
                  <a:pt x="585134" y="1056218"/>
                  <a:pt x="583173" y="1037379"/>
                  <a:pt x="592339" y="1023277"/>
                </a:cubicBezTo>
                <a:cubicBezTo>
                  <a:pt x="597715" y="1014992"/>
                  <a:pt x="605961" y="1009671"/>
                  <a:pt x="614935" y="1007765"/>
                </a:cubicBezTo>
                <a:close/>
                <a:moveTo>
                  <a:pt x="841236" y="989917"/>
                </a:moveTo>
                <a:cubicBezTo>
                  <a:pt x="849631" y="989036"/>
                  <a:pt x="857849" y="991482"/>
                  <a:pt x="864416" y="996770"/>
                </a:cubicBezTo>
                <a:cubicBezTo>
                  <a:pt x="865275" y="997475"/>
                  <a:pt x="866112" y="998224"/>
                  <a:pt x="866905" y="999017"/>
                </a:cubicBezTo>
                <a:cubicBezTo>
                  <a:pt x="878341" y="1010453"/>
                  <a:pt x="879289" y="1028587"/>
                  <a:pt x="869087" y="1041191"/>
                </a:cubicBezTo>
                <a:cubicBezTo>
                  <a:pt x="858136" y="1054720"/>
                  <a:pt x="838195" y="1056813"/>
                  <a:pt x="824666" y="1045862"/>
                </a:cubicBezTo>
                <a:cubicBezTo>
                  <a:pt x="823807" y="1045157"/>
                  <a:pt x="822969" y="1044408"/>
                  <a:pt x="822176" y="1043614"/>
                </a:cubicBezTo>
                <a:cubicBezTo>
                  <a:pt x="810740" y="1032179"/>
                  <a:pt x="809793" y="1014045"/>
                  <a:pt x="819995" y="1001441"/>
                </a:cubicBezTo>
                <a:cubicBezTo>
                  <a:pt x="825305" y="994875"/>
                  <a:pt x="832841" y="990799"/>
                  <a:pt x="841236" y="989917"/>
                </a:cubicBezTo>
                <a:close/>
                <a:moveTo>
                  <a:pt x="228337" y="982415"/>
                </a:moveTo>
                <a:cubicBezTo>
                  <a:pt x="239159" y="978900"/>
                  <a:pt x="251316" y="979506"/>
                  <a:pt x="262223" y="985070"/>
                </a:cubicBezTo>
                <a:cubicBezTo>
                  <a:pt x="266410" y="987208"/>
                  <a:pt x="270199" y="989940"/>
                  <a:pt x="273483" y="993245"/>
                </a:cubicBezTo>
                <a:cubicBezTo>
                  <a:pt x="287122" y="1006884"/>
                  <a:pt x="290405" y="1027618"/>
                  <a:pt x="281635" y="1044849"/>
                </a:cubicBezTo>
                <a:cubicBezTo>
                  <a:pt x="270508" y="1066685"/>
                  <a:pt x="243692" y="1075388"/>
                  <a:pt x="221879" y="1064261"/>
                </a:cubicBezTo>
                <a:cubicBezTo>
                  <a:pt x="217692" y="1062124"/>
                  <a:pt x="213902" y="1059369"/>
                  <a:pt x="210619" y="1056086"/>
                </a:cubicBezTo>
                <a:cubicBezTo>
                  <a:pt x="196980" y="1042447"/>
                  <a:pt x="193697" y="1021691"/>
                  <a:pt x="202467" y="1004482"/>
                </a:cubicBezTo>
                <a:cubicBezTo>
                  <a:pt x="208031" y="993564"/>
                  <a:pt x="217516" y="985929"/>
                  <a:pt x="228337" y="982415"/>
                </a:cubicBezTo>
                <a:close/>
                <a:moveTo>
                  <a:pt x="466722" y="907730"/>
                </a:moveTo>
                <a:cubicBezTo>
                  <a:pt x="477254" y="905483"/>
                  <a:pt x="488007" y="907488"/>
                  <a:pt x="497041" y="913349"/>
                </a:cubicBezTo>
                <a:cubicBezTo>
                  <a:pt x="499420" y="914891"/>
                  <a:pt x="501624" y="916676"/>
                  <a:pt x="503629" y="918681"/>
                </a:cubicBezTo>
                <a:cubicBezTo>
                  <a:pt x="516982" y="932034"/>
                  <a:pt x="519185" y="953231"/>
                  <a:pt x="508895" y="969095"/>
                </a:cubicBezTo>
                <a:cubicBezTo>
                  <a:pt x="503034" y="978129"/>
                  <a:pt x="494000" y="984321"/>
                  <a:pt x="483490" y="986568"/>
                </a:cubicBezTo>
                <a:cubicBezTo>
                  <a:pt x="472957" y="988816"/>
                  <a:pt x="462205" y="986811"/>
                  <a:pt x="453171" y="980950"/>
                </a:cubicBezTo>
                <a:cubicBezTo>
                  <a:pt x="450791" y="979407"/>
                  <a:pt x="448588" y="977622"/>
                  <a:pt x="446583" y="975617"/>
                </a:cubicBezTo>
                <a:cubicBezTo>
                  <a:pt x="433230" y="962265"/>
                  <a:pt x="431027" y="941068"/>
                  <a:pt x="441316" y="925203"/>
                </a:cubicBezTo>
                <a:cubicBezTo>
                  <a:pt x="447178" y="916169"/>
                  <a:pt x="456212" y="909978"/>
                  <a:pt x="466722" y="907730"/>
                </a:cubicBezTo>
                <a:close/>
                <a:moveTo>
                  <a:pt x="937691" y="886308"/>
                </a:moveTo>
                <a:cubicBezTo>
                  <a:pt x="945777" y="886308"/>
                  <a:pt x="953864" y="889387"/>
                  <a:pt x="960022" y="895546"/>
                </a:cubicBezTo>
                <a:cubicBezTo>
                  <a:pt x="972339" y="907863"/>
                  <a:pt x="972339" y="927892"/>
                  <a:pt x="960022" y="940209"/>
                </a:cubicBezTo>
                <a:cubicBezTo>
                  <a:pt x="947705" y="952526"/>
                  <a:pt x="927676" y="952526"/>
                  <a:pt x="915359" y="940209"/>
                </a:cubicBezTo>
                <a:cubicBezTo>
                  <a:pt x="903042" y="927892"/>
                  <a:pt x="903042" y="907863"/>
                  <a:pt x="915359" y="895546"/>
                </a:cubicBezTo>
                <a:cubicBezTo>
                  <a:pt x="921518" y="889387"/>
                  <a:pt x="929604" y="886308"/>
                  <a:pt x="937691" y="886308"/>
                </a:cubicBezTo>
                <a:close/>
                <a:moveTo>
                  <a:pt x="710764" y="880403"/>
                </a:moveTo>
                <a:cubicBezTo>
                  <a:pt x="719889" y="879444"/>
                  <a:pt x="729380" y="881961"/>
                  <a:pt x="737059" y="888186"/>
                </a:cubicBezTo>
                <a:cubicBezTo>
                  <a:pt x="738051" y="888979"/>
                  <a:pt x="738998" y="889839"/>
                  <a:pt x="739879" y="890720"/>
                </a:cubicBezTo>
                <a:cubicBezTo>
                  <a:pt x="752858" y="903698"/>
                  <a:pt x="753937" y="924278"/>
                  <a:pt x="742347" y="938578"/>
                </a:cubicBezTo>
                <a:cubicBezTo>
                  <a:pt x="729920" y="953936"/>
                  <a:pt x="707313" y="956316"/>
                  <a:pt x="691955" y="943866"/>
                </a:cubicBezTo>
                <a:cubicBezTo>
                  <a:pt x="690964" y="943073"/>
                  <a:pt x="690016" y="942214"/>
                  <a:pt x="689135" y="941332"/>
                </a:cubicBezTo>
                <a:cubicBezTo>
                  <a:pt x="676157" y="928354"/>
                  <a:pt x="675077" y="907775"/>
                  <a:pt x="686667" y="893474"/>
                </a:cubicBezTo>
                <a:cubicBezTo>
                  <a:pt x="692881" y="885795"/>
                  <a:pt x="701639" y="881361"/>
                  <a:pt x="710764" y="880403"/>
                </a:cubicBezTo>
                <a:close/>
                <a:moveTo>
                  <a:pt x="328898" y="814747"/>
                </a:moveTo>
                <a:cubicBezTo>
                  <a:pt x="340510" y="812279"/>
                  <a:pt x="352387" y="814482"/>
                  <a:pt x="362346" y="820938"/>
                </a:cubicBezTo>
                <a:cubicBezTo>
                  <a:pt x="364968" y="822635"/>
                  <a:pt x="367414" y="824618"/>
                  <a:pt x="369595" y="826821"/>
                </a:cubicBezTo>
                <a:cubicBezTo>
                  <a:pt x="384314" y="841540"/>
                  <a:pt x="386760" y="864918"/>
                  <a:pt x="375390" y="882413"/>
                </a:cubicBezTo>
                <a:cubicBezTo>
                  <a:pt x="368934" y="892373"/>
                  <a:pt x="358975" y="899203"/>
                  <a:pt x="347363" y="901671"/>
                </a:cubicBezTo>
                <a:cubicBezTo>
                  <a:pt x="335751" y="904139"/>
                  <a:pt x="323875" y="901936"/>
                  <a:pt x="313915" y="895480"/>
                </a:cubicBezTo>
                <a:cubicBezTo>
                  <a:pt x="311293" y="893783"/>
                  <a:pt x="308847" y="891800"/>
                  <a:pt x="306666" y="889597"/>
                </a:cubicBezTo>
                <a:cubicBezTo>
                  <a:pt x="291947" y="874878"/>
                  <a:pt x="289501" y="851500"/>
                  <a:pt x="300871" y="834004"/>
                </a:cubicBezTo>
                <a:cubicBezTo>
                  <a:pt x="307327" y="824045"/>
                  <a:pt x="317286" y="817214"/>
                  <a:pt x="328898" y="814747"/>
                </a:cubicBezTo>
                <a:close/>
                <a:moveTo>
                  <a:pt x="1042680" y="795453"/>
                </a:moveTo>
                <a:cubicBezTo>
                  <a:pt x="1049668" y="795813"/>
                  <a:pt x="1056521" y="798683"/>
                  <a:pt x="1061820" y="803994"/>
                </a:cubicBezTo>
                <a:cubicBezTo>
                  <a:pt x="1062547" y="804721"/>
                  <a:pt x="1063252" y="805492"/>
                  <a:pt x="1063891" y="806307"/>
                </a:cubicBezTo>
                <a:cubicBezTo>
                  <a:pt x="1074049" y="818845"/>
                  <a:pt x="1072110" y="837331"/>
                  <a:pt x="1059572" y="847489"/>
                </a:cubicBezTo>
                <a:cubicBezTo>
                  <a:pt x="1047894" y="856942"/>
                  <a:pt x="1031082" y="856082"/>
                  <a:pt x="1020484" y="845462"/>
                </a:cubicBezTo>
                <a:cubicBezTo>
                  <a:pt x="1019757" y="844735"/>
                  <a:pt x="1019051" y="843964"/>
                  <a:pt x="1018413" y="843148"/>
                </a:cubicBezTo>
                <a:cubicBezTo>
                  <a:pt x="1013499" y="837067"/>
                  <a:pt x="1011229" y="829443"/>
                  <a:pt x="1012045" y="821665"/>
                </a:cubicBezTo>
                <a:cubicBezTo>
                  <a:pt x="1012860" y="813887"/>
                  <a:pt x="1016650" y="806902"/>
                  <a:pt x="1022731" y="801967"/>
                </a:cubicBezTo>
                <a:cubicBezTo>
                  <a:pt x="1028570" y="797240"/>
                  <a:pt x="1035693" y="795092"/>
                  <a:pt x="1042680" y="795453"/>
                </a:cubicBezTo>
                <a:close/>
                <a:moveTo>
                  <a:pt x="573808" y="765434"/>
                </a:moveTo>
                <a:cubicBezTo>
                  <a:pt x="584516" y="764310"/>
                  <a:pt x="595005" y="767417"/>
                  <a:pt x="603377" y="774182"/>
                </a:cubicBezTo>
                <a:cubicBezTo>
                  <a:pt x="604479" y="775085"/>
                  <a:pt x="605559" y="776033"/>
                  <a:pt x="606550" y="777046"/>
                </a:cubicBezTo>
                <a:cubicBezTo>
                  <a:pt x="621159" y="791655"/>
                  <a:pt x="622349" y="814791"/>
                  <a:pt x="609327" y="830854"/>
                </a:cubicBezTo>
                <a:cubicBezTo>
                  <a:pt x="602562" y="839204"/>
                  <a:pt x="592933" y="844449"/>
                  <a:pt x="582225" y="845572"/>
                </a:cubicBezTo>
                <a:cubicBezTo>
                  <a:pt x="571516" y="846696"/>
                  <a:pt x="561028" y="843589"/>
                  <a:pt x="552655" y="836825"/>
                </a:cubicBezTo>
                <a:cubicBezTo>
                  <a:pt x="551553" y="835921"/>
                  <a:pt x="550474" y="834974"/>
                  <a:pt x="549482" y="833960"/>
                </a:cubicBezTo>
                <a:cubicBezTo>
                  <a:pt x="534873" y="819352"/>
                  <a:pt x="533684" y="796216"/>
                  <a:pt x="546706" y="780153"/>
                </a:cubicBezTo>
                <a:cubicBezTo>
                  <a:pt x="553470" y="771802"/>
                  <a:pt x="563099" y="766558"/>
                  <a:pt x="573808" y="765434"/>
                </a:cubicBezTo>
                <a:close/>
                <a:moveTo>
                  <a:pt x="819368" y="763749"/>
                </a:moveTo>
                <a:cubicBezTo>
                  <a:pt x="828539" y="763749"/>
                  <a:pt x="837711" y="767241"/>
                  <a:pt x="844696" y="774226"/>
                </a:cubicBezTo>
                <a:cubicBezTo>
                  <a:pt x="858665" y="788196"/>
                  <a:pt x="858665" y="810935"/>
                  <a:pt x="844696" y="824883"/>
                </a:cubicBezTo>
                <a:cubicBezTo>
                  <a:pt x="830726" y="838830"/>
                  <a:pt x="808009" y="838852"/>
                  <a:pt x="794039" y="824883"/>
                </a:cubicBezTo>
                <a:cubicBezTo>
                  <a:pt x="780070" y="810913"/>
                  <a:pt x="780070" y="788196"/>
                  <a:pt x="794039" y="774226"/>
                </a:cubicBezTo>
                <a:cubicBezTo>
                  <a:pt x="801024" y="767241"/>
                  <a:pt x="810196" y="763749"/>
                  <a:pt x="819368" y="763749"/>
                </a:cubicBezTo>
                <a:close/>
                <a:moveTo>
                  <a:pt x="1156608" y="715909"/>
                </a:moveTo>
                <a:cubicBezTo>
                  <a:pt x="1162643" y="716540"/>
                  <a:pt x="1168465" y="719162"/>
                  <a:pt x="1172960" y="723657"/>
                </a:cubicBezTo>
                <a:lnTo>
                  <a:pt x="1172960" y="723679"/>
                </a:lnTo>
                <a:cubicBezTo>
                  <a:pt x="1174304" y="725023"/>
                  <a:pt x="1175516" y="726522"/>
                  <a:pt x="1176552" y="728108"/>
                </a:cubicBezTo>
                <a:cubicBezTo>
                  <a:pt x="1184704" y="740667"/>
                  <a:pt x="1181135" y="757524"/>
                  <a:pt x="1168575" y="765676"/>
                </a:cubicBezTo>
                <a:cubicBezTo>
                  <a:pt x="1157889" y="772617"/>
                  <a:pt x="1143589" y="771119"/>
                  <a:pt x="1134599" y="762129"/>
                </a:cubicBezTo>
                <a:cubicBezTo>
                  <a:pt x="1133255" y="760785"/>
                  <a:pt x="1132043" y="759286"/>
                  <a:pt x="1131007" y="757678"/>
                </a:cubicBezTo>
                <a:cubicBezTo>
                  <a:pt x="1122854" y="745118"/>
                  <a:pt x="1126424" y="728262"/>
                  <a:pt x="1138983" y="720110"/>
                </a:cubicBezTo>
                <a:cubicBezTo>
                  <a:pt x="1144327" y="716639"/>
                  <a:pt x="1150573" y="715279"/>
                  <a:pt x="1156608" y="715909"/>
                </a:cubicBezTo>
                <a:close/>
                <a:moveTo>
                  <a:pt x="937572" y="661461"/>
                </a:moveTo>
                <a:cubicBezTo>
                  <a:pt x="945507" y="661868"/>
                  <a:pt x="953291" y="665124"/>
                  <a:pt x="959317" y="671150"/>
                </a:cubicBezTo>
                <a:cubicBezTo>
                  <a:pt x="960132" y="671965"/>
                  <a:pt x="960926" y="672847"/>
                  <a:pt x="961675" y="673772"/>
                </a:cubicBezTo>
                <a:cubicBezTo>
                  <a:pt x="967271" y="680669"/>
                  <a:pt x="969827" y="689328"/>
                  <a:pt x="968902" y="698164"/>
                </a:cubicBezTo>
                <a:cubicBezTo>
                  <a:pt x="967976" y="707000"/>
                  <a:pt x="963658" y="714932"/>
                  <a:pt x="956761" y="720529"/>
                </a:cubicBezTo>
                <a:cubicBezTo>
                  <a:pt x="943497" y="731259"/>
                  <a:pt x="924415" y="730268"/>
                  <a:pt x="912362" y="718237"/>
                </a:cubicBezTo>
                <a:cubicBezTo>
                  <a:pt x="911547" y="717422"/>
                  <a:pt x="910754" y="716541"/>
                  <a:pt x="910005" y="715615"/>
                </a:cubicBezTo>
                <a:cubicBezTo>
                  <a:pt x="904430" y="708718"/>
                  <a:pt x="901852" y="700059"/>
                  <a:pt x="902778" y="691223"/>
                </a:cubicBezTo>
                <a:cubicBezTo>
                  <a:pt x="903703" y="682388"/>
                  <a:pt x="908022" y="674455"/>
                  <a:pt x="914918" y="668859"/>
                </a:cubicBezTo>
                <a:cubicBezTo>
                  <a:pt x="921551" y="663493"/>
                  <a:pt x="929637" y="661053"/>
                  <a:pt x="937572" y="661461"/>
                </a:cubicBezTo>
                <a:close/>
                <a:moveTo>
                  <a:pt x="446483" y="658536"/>
                </a:moveTo>
                <a:cubicBezTo>
                  <a:pt x="457798" y="657346"/>
                  <a:pt x="469564" y="660464"/>
                  <a:pt x="479083" y="668176"/>
                </a:cubicBezTo>
                <a:cubicBezTo>
                  <a:pt x="480295" y="669167"/>
                  <a:pt x="481485" y="670225"/>
                  <a:pt x="482586" y="671327"/>
                </a:cubicBezTo>
                <a:lnTo>
                  <a:pt x="482586" y="671349"/>
                </a:lnTo>
                <a:cubicBezTo>
                  <a:pt x="498693" y="687456"/>
                  <a:pt x="500015" y="712971"/>
                  <a:pt x="485649" y="730686"/>
                </a:cubicBezTo>
                <a:cubicBezTo>
                  <a:pt x="478180" y="739919"/>
                  <a:pt x="467559" y="745670"/>
                  <a:pt x="455771" y="746904"/>
                </a:cubicBezTo>
                <a:cubicBezTo>
                  <a:pt x="443961" y="748137"/>
                  <a:pt x="432393" y="744722"/>
                  <a:pt x="423160" y="737253"/>
                </a:cubicBezTo>
                <a:cubicBezTo>
                  <a:pt x="421948" y="736261"/>
                  <a:pt x="420759" y="735203"/>
                  <a:pt x="419657" y="734102"/>
                </a:cubicBezTo>
                <a:cubicBezTo>
                  <a:pt x="403550" y="717995"/>
                  <a:pt x="402228" y="692479"/>
                  <a:pt x="416594" y="674742"/>
                </a:cubicBezTo>
                <a:cubicBezTo>
                  <a:pt x="424306" y="665223"/>
                  <a:pt x="435169" y="659725"/>
                  <a:pt x="446483" y="658536"/>
                </a:cubicBezTo>
                <a:close/>
                <a:moveTo>
                  <a:pt x="1278181" y="648992"/>
                </a:moveTo>
                <a:cubicBezTo>
                  <a:pt x="1283186" y="649783"/>
                  <a:pt x="1287945" y="652124"/>
                  <a:pt x="1291724" y="655903"/>
                </a:cubicBezTo>
                <a:cubicBezTo>
                  <a:pt x="1293553" y="657732"/>
                  <a:pt x="1295073" y="659825"/>
                  <a:pt x="1296241" y="662138"/>
                </a:cubicBezTo>
                <a:cubicBezTo>
                  <a:pt x="1302388" y="674213"/>
                  <a:pt x="1297585" y="689064"/>
                  <a:pt x="1285488" y="695234"/>
                </a:cubicBezTo>
                <a:cubicBezTo>
                  <a:pt x="1275970" y="700081"/>
                  <a:pt x="1264490" y="698274"/>
                  <a:pt x="1256932" y="690717"/>
                </a:cubicBezTo>
                <a:cubicBezTo>
                  <a:pt x="1255103" y="688888"/>
                  <a:pt x="1253583" y="686795"/>
                  <a:pt x="1252415" y="684481"/>
                </a:cubicBezTo>
                <a:cubicBezTo>
                  <a:pt x="1249440" y="678620"/>
                  <a:pt x="1248912" y="671966"/>
                  <a:pt x="1250939" y="665708"/>
                </a:cubicBezTo>
                <a:cubicBezTo>
                  <a:pt x="1252966" y="659450"/>
                  <a:pt x="1257307" y="654382"/>
                  <a:pt x="1263168" y="651386"/>
                </a:cubicBezTo>
                <a:cubicBezTo>
                  <a:pt x="1267927" y="648962"/>
                  <a:pt x="1273177" y="648202"/>
                  <a:pt x="1278181" y="648992"/>
                </a:cubicBezTo>
                <a:close/>
                <a:moveTo>
                  <a:pt x="695194" y="635086"/>
                </a:moveTo>
                <a:cubicBezTo>
                  <a:pt x="705512" y="635086"/>
                  <a:pt x="715829" y="639013"/>
                  <a:pt x="723684" y="646869"/>
                </a:cubicBezTo>
                <a:cubicBezTo>
                  <a:pt x="739394" y="662579"/>
                  <a:pt x="739394" y="688139"/>
                  <a:pt x="723684" y="703849"/>
                </a:cubicBezTo>
                <a:cubicBezTo>
                  <a:pt x="707974" y="719559"/>
                  <a:pt x="682414" y="719559"/>
                  <a:pt x="666704" y="703849"/>
                </a:cubicBezTo>
                <a:cubicBezTo>
                  <a:pt x="650993" y="688139"/>
                  <a:pt x="650993" y="662579"/>
                  <a:pt x="666704" y="646869"/>
                </a:cubicBezTo>
                <a:cubicBezTo>
                  <a:pt x="674559" y="639013"/>
                  <a:pt x="684877" y="635086"/>
                  <a:pt x="695194" y="635086"/>
                </a:cubicBezTo>
                <a:close/>
                <a:moveTo>
                  <a:pt x="1406455" y="593513"/>
                </a:moveTo>
                <a:cubicBezTo>
                  <a:pt x="1410856" y="594449"/>
                  <a:pt x="1414993" y="596631"/>
                  <a:pt x="1418309" y="599936"/>
                </a:cubicBezTo>
                <a:lnTo>
                  <a:pt x="1418287" y="599936"/>
                </a:lnTo>
                <a:cubicBezTo>
                  <a:pt x="1420645" y="602294"/>
                  <a:pt x="1422452" y="605070"/>
                  <a:pt x="1423641" y="608199"/>
                </a:cubicBezTo>
                <a:cubicBezTo>
                  <a:pt x="1428335" y="620406"/>
                  <a:pt x="1422209" y="634155"/>
                  <a:pt x="1410002" y="638848"/>
                </a:cubicBezTo>
                <a:cubicBezTo>
                  <a:pt x="1401255" y="642197"/>
                  <a:pt x="1391339" y="640082"/>
                  <a:pt x="1384707" y="633472"/>
                </a:cubicBezTo>
                <a:cubicBezTo>
                  <a:pt x="1382350" y="631114"/>
                  <a:pt x="1380543" y="628338"/>
                  <a:pt x="1379353" y="625209"/>
                </a:cubicBezTo>
                <a:cubicBezTo>
                  <a:pt x="1377083" y="619304"/>
                  <a:pt x="1377260" y="612848"/>
                  <a:pt x="1379838" y="607053"/>
                </a:cubicBezTo>
                <a:cubicBezTo>
                  <a:pt x="1382416" y="601258"/>
                  <a:pt x="1387087" y="596829"/>
                  <a:pt x="1393014" y="594560"/>
                </a:cubicBezTo>
                <a:cubicBezTo>
                  <a:pt x="1397388" y="592885"/>
                  <a:pt x="1402054" y="592576"/>
                  <a:pt x="1406455" y="593513"/>
                </a:cubicBezTo>
                <a:close/>
                <a:moveTo>
                  <a:pt x="1065843" y="571914"/>
                </a:moveTo>
                <a:cubicBezTo>
                  <a:pt x="1072699" y="572630"/>
                  <a:pt x="1079315" y="575610"/>
                  <a:pt x="1084426" y="580722"/>
                </a:cubicBezTo>
                <a:cubicBezTo>
                  <a:pt x="1085947" y="582243"/>
                  <a:pt x="1087313" y="583939"/>
                  <a:pt x="1088503" y="585768"/>
                </a:cubicBezTo>
                <a:cubicBezTo>
                  <a:pt x="1092998" y="592687"/>
                  <a:pt x="1094518" y="600928"/>
                  <a:pt x="1092799" y="608992"/>
                </a:cubicBezTo>
                <a:cubicBezTo>
                  <a:pt x="1091081" y="617057"/>
                  <a:pt x="1086343" y="623975"/>
                  <a:pt x="1079425" y="628448"/>
                </a:cubicBezTo>
                <a:cubicBezTo>
                  <a:pt x="1067284" y="636337"/>
                  <a:pt x="1051045" y="634640"/>
                  <a:pt x="1040821" y="624416"/>
                </a:cubicBezTo>
                <a:cubicBezTo>
                  <a:pt x="1039301" y="622896"/>
                  <a:pt x="1037934" y="621199"/>
                  <a:pt x="1036745" y="619370"/>
                </a:cubicBezTo>
                <a:cubicBezTo>
                  <a:pt x="1032250" y="612452"/>
                  <a:pt x="1030729" y="604211"/>
                  <a:pt x="1032448" y="596146"/>
                </a:cubicBezTo>
                <a:cubicBezTo>
                  <a:pt x="1034167" y="588082"/>
                  <a:pt x="1038904" y="581163"/>
                  <a:pt x="1045823" y="576690"/>
                </a:cubicBezTo>
                <a:cubicBezTo>
                  <a:pt x="1051893" y="572746"/>
                  <a:pt x="1058988" y="571198"/>
                  <a:pt x="1065843" y="571914"/>
                </a:cubicBezTo>
                <a:close/>
                <a:moveTo>
                  <a:pt x="1528414" y="553246"/>
                </a:moveTo>
                <a:cubicBezTo>
                  <a:pt x="1535685" y="551307"/>
                  <a:pt x="1543529" y="553400"/>
                  <a:pt x="1548861" y="558732"/>
                </a:cubicBezTo>
                <a:cubicBezTo>
                  <a:pt x="1551462" y="561332"/>
                  <a:pt x="1553356" y="564615"/>
                  <a:pt x="1554326" y="568207"/>
                </a:cubicBezTo>
                <a:cubicBezTo>
                  <a:pt x="1557345" y="579466"/>
                  <a:pt x="1550624" y="591078"/>
                  <a:pt x="1539365" y="594097"/>
                </a:cubicBezTo>
                <a:cubicBezTo>
                  <a:pt x="1532094" y="596036"/>
                  <a:pt x="1524249" y="593943"/>
                  <a:pt x="1518917" y="588611"/>
                </a:cubicBezTo>
                <a:cubicBezTo>
                  <a:pt x="1516317" y="586010"/>
                  <a:pt x="1514422" y="582727"/>
                  <a:pt x="1513453" y="579136"/>
                </a:cubicBezTo>
                <a:cubicBezTo>
                  <a:pt x="1511998" y="573671"/>
                  <a:pt x="1512748" y="567987"/>
                  <a:pt x="1515568" y="563095"/>
                </a:cubicBezTo>
                <a:cubicBezTo>
                  <a:pt x="1518388" y="558203"/>
                  <a:pt x="1522949" y="554700"/>
                  <a:pt x="1528414" y="553246"/>
                </a:cubicBezTo>
                <a:close/>
                <a:moveTo>
                  <a:pt x="2088080" y="532248"/>
                </a:moveTo>
                <a:cubicBezTo>
                  <a:pt x="2090746" y="532666"/>
                  <a:pt x="2093148" y="533900"/>
                  <a:pt x="2095043" y="535795"/>
                </a:cubicBezTo>
                <a:lnTo>
                  <a:pt x="2095065" y="535773"/>
                </a:lnTo>
                <a:cubicBezTo>
                  <a:pt x="2097930" y="538638"/>
                  <a:pt x="2099252" y="542714"/>
                  <a:pt x="2098613" y="546702"/>
                </a:cubicBezTo>
                <a:cubicBezTo>
                  <a:pt x="2098084" y="550029"/>
                  <a:pt x="2096277" y="552982"/>
                  <a:pt x="2093545" y="554965"/>
                </a:cubicBezTo>
                <a:cubicBezTo>
                  <a:pt x="2090813" y="556948"/>
                  <a:pt x="2087463" y="557741"/>
                  <a:pt x="2084136" y="557234"/>
                </a:cubicBezTo>
                <a:cubicBezTo>
                  <a:pt x="2081492" y="556816"/>
                  <a:pt x="2079068" y="555582"/>
                  <a:pt x="2077173" y="553687"/>
                </a:cubicBezTo>
                <a:cubicBezTo>
                  <a:pt x="2074309" y="550822"/>
                  <a:pt x="2072987" y="546746"/>
                  <a:pt x="2073604" y="542758"/>
                </a:cubicBezTo>
                <a:cubicBezTo>
                  <a:pt x="2074706" y="535861"/>
                  <a:pt x="2081184" y="531146"/>
                  <a:pt x="2088080" y="532248"/>
                </a:cubicBezTo>
                <a:close/>
                <a:moveTo>
                  <a:pt x="1666943" y="525152"/>
                </a:moveTo>
                <a:cubicBezTo>
                  <a:pt x="1673200" y="524161"/>
                  <a:pt x="1679590" y="526254"/>
                  <a:pt x="1684085" y="530727"/>
                </a:cubicBezTo>
                <a:cubicBezTo>
                  <a:pt x="1687060" y="533701"/>
                  <a:pt x="1688977" y="537469"/>
                  <a:pt x="1689638" y="541634"/>
                </a:cubicBezTo>
                <a:cubicBezTo>
                  <a:pt x="1691356" y="552430"/>
                  <a:pt x="1683953" y="562610"/>
                  <a:pt x="1673156" y="564329"/>
                </a:cubicBezTo>
                <a:cubicBezTo>
                  <a:pt x="1666898" y="565320"/>
                  <a:pt x="1660509" y="563227"/>
                  <a:pt x="1656014" y="558754"/>
                </a:cubicBezTo>
                <a:cubicBezTo>
                  <a:pt x="1653039" y="555779"/>
                  <a:pt x="1651122" y="552012"/>
                  <a:pt x="1650461" y="547847"/>
                </a:cubicBezTo>
                <a:cubicBezTo>
                  <a:pt x="1649624" y="542625"/>
                  <a:pt x="1650880" y="537381"/>
                  <a:pt x="1654008" y="533084"/>
                </a:cubicBezTo>
                <a:cubicBezTo>
                  <a:pt x="1657115" y="528810"/>
                  <a:pt x="1661720" y="525989"/>
                  <a:pt x="1666943" y="525152"/>
                </a:cubicBezTo>
                <a:close/>
                <a:moveTo>
                  <a:pt x="827261" y="520819"/>
                </a:moveTo>
                <a:cubicBezTo>
                  <a:pt x="836190" y="521279"/>
                  <a:pt x="844949" y="524942"/>
                  <a:pt x="851724" y="531718"/>
                </a:cubicBezTo>
                <a:cubicBezTo>
                  <a:pt x="852649" y="532644"/>
                  <a:pt x="853553" y="533635"/>
                  <a:pt x="854368" y="534671"/>
                </a:cubicBezTo>
                <a:cubicBezTo>
                  <a:pt x="867346" y="550689"/>
                  <a:pt x="864856" y="574288"/>
                  <a:pt x="848837" y="587266"/>
                </a:cubicBezTo>
                <a:cubicBezTo>
                  <a:pt x="833920" y="599341"/>
                  <a:pt x="812459" y="598239"/>
                  <a:pt x="798886" y="584688"/>
                </a:cubicBezTo>
                <a:cubicBezTo>
                  <a:pt x="797961" y="583763"/>
                  <a:pt x="797057" y="582771"/>
                  <a:pt x="796242" y="581736"/>
                </a:cubicBezTo>
                <a:cubicBezTo>
                  <a:pt x="783264" y="565717"/>
                  <a:pt x="785754" y="542118"/>
                  <a:pt x="801772" y="529140"/>
                </a:cubicBezTo>
                <a:cubicBezTo>
                  <a:pt x="809231" y="523102"/>
                  <a:pt x="818331" y="520359"/>
                  <a:pt x="827261" y="520819"/>
                </a:cubicBezTo>
                <a:close/>
                <a:moveTo>
                  <a:pt x="579713" y="515490"/>
                </a:moveTo>
                <a:cubicBezTo>
                  <a:pt x="591094" y="515490"/>
                  <a:pt x="602474" y="519819"/>
                  <a:pt x="611133" y="528479"/>
                </a:cubicBezTo>
                <a:cubicBezTo>
                  <a:pt x="628452" y="545798"/>
                  <a:pt x="628452" y="574002"/>
                  <a:pt x="611133" y="591320"/>
                </a:cubicBezTo>
                <a:cubicBezTo>
                  <a:pt x="593815" y="608639"/>
                  <a:pt x="565611" y="608639"/>
                  <a:pt x="548292" y="591320"/>
                </a:cubicBezTo>
                <a:cubicBezTo>
                  <a:pt x="530973" y="574002"/>
                  <a:pt x="530973" y="545798"/>
                  <a:pt x="548292" y="528479"/>
                </a:cubicBezTo>
                <a:cubicBezTo>
                  <a:pt x="556952" y="519819"/>
                  <a:pt x="568332" y="515490"/>
                  <a:pt x="579713" y="515490"/>
                </a:cubicBezTo>
                <a:close/>
                <a:moveTo>
                  <a:pt x="1948495" y="515038"/>
                </a:moveTo>
                <a:cubicBezTo>
                  <a:pt x="1952240" y="515237"/>
                  <a:pt x="1955744" y="516801"/>
                  <a:pt x="1958388" y="519445"/>
                </a:cubicBezTo>
                <a:lnTo>
                  <a:pt x="1958388" y="519489"/>
                </a:lnTo>
                <a:cubicBezTo>
                  <a:pt x="1961407" y="522508"/>
                  <a:pt x="1963015" y="526694"/>
                  <a:pt x="1962795" y="530969"/>
                </a:cubicBezTo>
                <a:cubicBezTo>
                  <a:pt x="1962574" y="535001"/>
                  <a:pt x="1960812" y="538725"/>
                  <a:pt x="1957815" y="541413"/>
                </a:cubicBezTo>
                <a:cubicBezTo>
                  <a:pt x="1954818" y="544123"/>
                  <a:pt x="1950940" y="545490"/>
                  <a:pt x="1946908" y="545269"/>
                </a:cubicBezTo>
                <a:cubicBezTo>
                  <a:pt x="1943162" y="545071"/>
                  <a:pt x="1939659" y="543506"/>
                  <a:pt x="1937015" y="540862"/>
                </a:cubicBezTo>
                <a:cubicBezTo>
                  <a:pt x="1933996" y="537844"/>
                  <a:pt x="1932388" y="533635"/>
                  <a:pt x="1932608" y="529361"/>
                </a:cubicBezTo>
                <a:cubicBezTo>
                  <a:pt x="1933049" y="521032"/>
                  <a:pt x="1940166" y="514620"/>
                  <a:pt x="1948495" y="515038"/>
                </a:cubicBezTo>
                <a:close/>
                <a:moveTo>
                  <a:pt x="1807586" y="513011"/>
                </a:moveTo>
                <a:cubicBezTo>
                  <a:pt x="1812455" y="512747"/>
                  <a:pt x="1817215" y="514576"/>
                  <a:pt x="1820652" y="518035"/>
                </a:cubicBezTo>
                <a:lnTo>
                  <a:pt x="1820652" y="518013"/>
                </a:lnTo>
                <a:cubicBezTo>
                  <a:pt x="1823671" y="521032"/>
                  <a:pt x="1825433" y="525020"/>
                  <a:pt x="1825676" y="529272"/>
                </a:cubicBezTo>
                <a:cubicBezTo>
                  <a:pt x="1826160" y="538747"/>
                  <a:pt x="1818867" y="546856"/>
                  <a:pt x="1809393" y="547362"/>
                </a:cubicBezTo>
                <a:cubicBezTo>
                  <a:pt x="1804523" y="547627"/>
                  <a:pt x="1799764" y="545776"/>
                  <a:pt x="1796326" y="542339"/>
                </a:cubicBezTo>
                <a:cubicBezTo>
                  <a:pt x="1793308" y="539320"/>
                  <a:pt x="1791545" y="535332"/>
                  <a:pt x="1791302" y="531079"/>
                </a:cubicBezTo>
                <a:cubicBezTo>
                  <a:pt x="1791060" y="526496"/>
                  <a:pt x="1792625" y="522089"/>
                  <a:pt x="1795687" y="518674"/>
                </a:cubicBezTo>
                <a:cubicBezTo>
                  <a:pt x="1798772" y="515259"/>
                  <a:pt x="1802981" y="513231"/>
                  <a:pt x="1807586" y="513011"/>
                </a:cubicBezTo>
                <a:close/>
                <a:moveTo>
                  <a:pt x="1218129" y="504418"/>
                </a:moveTo>
                <a:lnTo>
                  <a:pt x="1218151" y="504440"/>
                </a:lnTo>
                <a:lnTo>
                  <a:pt x="1218141" y="504435"/>
                </a:lnTo>
                <a:close/>
                <a:moveTo>
                  <a:pt x="1202755" y="496576"/>
                </a:moveTo>
                <a:lnTo>
                  <a:pt x="1218141" y="504435"/>
                </a:lnTo>
                <a:lnTo>
                  <a:pt x="1223285" y="511513"/>
                </a:lnTo>
                <a:cubicBezTo>
                  <a:pt x="1226678" y="518167"/>
                  <a:pt x="1227273" y="525747"/>
                  <a:pt x="1224960" y="532864"/>
                </a:cubicBezTo>
                <a:cubicBezTo>
                  <a:pt x="1222646" y="539959"/>
                  <a:pt x="1217711" y="545754"/>
                  <a:pt x="1211056" y="549147"/>
                </a:cubicBezTo>
                <a:cubicBezTo>
                  <a:pt x="1200215" y="554678"/>
                  <a:pt x="1187171" y="552606"/>
                  <a:pt x="1178578" y="544013"/>
                </a:cubicBezTo>
                <a:cubicBezTo>
                  <a:pt x="1176507" y="541942"/>
                  <a:pt x="1174788" y="539562"/>
                  <a:pt x="1173444" y="536918"/>
                </a:cubicBezTo>
                <a:cubicBezTo>
                  <a:pt x="1166437" y="523169"/>
                  <a:pt x="1171924" y="506291"/>
                  <a:pt x="1185673" y="499306"/>
                </a:cubicBezTo>
                <a:cubicBezTo>
                  <a:pt x="1191094" y="496540"/>
                  <a:pt x="1197065" y="495676"/>
                  <a:pt x="1202755" y="496576"/>
                </a:cubicBezTo>
                <a:close/>
                <a:moveTo>
                  <a:pt x="1347200" y="434058"/>
                </a:moveTo>
                <a:cubicBezTo>
                  <a:pt x="1352207" y="435121"/>
                  <a:pt x="1356911" y="437599"/>
                  <a:pt x="1360668" y="441356"/>
                </a:cubicBezTo>
                <a:lnTo>
                  <a:pt x="1360624" y="441379"/>
                </a:lnTo>
                <a:cubicBezTo>
                  <a:pt x="1363290" y="444045"/>
                  <a:pt x="1365339" y="447218"/>
                  <a:pt x="1366727" y="450787"/>
                </a:cubicBezTo>
                <a:cubicBezTo>
                  <a:pt x="1372060" y="464669"/>
                  <a:pt x="1365097" y="480313"/>
                  <a:pt x="1351215" y="485645"/>
                </a:cubicBezTo>
                <a:cubicBezTo>
                  <a:pt x="1341278" y="489457"/>
                  <a:pt x="1329997" y="487055"/>
                  <a:pt x="1322461" y="479520"/>
                </a:cubicBezTo>
                <a:cubicBezTo>
                  <a:pt x="1319795" y="476853"/>
                  <a:pt x="1317746" y="473681"/>
                  <a:pt x="1316379" y="470111"/>
                </a:cubicBezTo>
                <a:cubicBezTo>
                  <a:pt x="1313802" y="463391"/>
                  <a:pt x="1313978" y="456053"/>
                  <a:pt x="1316930" y="449465"/>
                </a:cubicBezTo>
                <a:cubicBezTo>
                  <a:pt x="1319861" y="442877"/>
                  <a:pt x="1325171" y="437831"/>
                  <a:pt x="1331913" y="435253"/>
                </a:cubicBezTo>
                <a:cubicBezTo>
                  <a:pt x="1336882" y="433347"/>
                  <a:pt x="1342192" y="432994"/>
                  <a:pt x="1347200" y="434058"/>
                </a:cubicBezTo>
                <a:close/>
                <a:moveTo>
                  <a:pt x="970603" y="420779"/>
                </a:moveTo>
                <a:cubicBezTo>
                  <a:pt x="978321" y="421586"/>
                  <a:pt x="985768" y="424941"/>
                  <a:pt x="991530" y="430692"/>
                </a:cubicBezTo>
                <a:cubicBezTo>
                  <a:pt x="993249" y="432410"/>
                  <a:pt x="994791" y="434305"/>
                  <a:pt x="996113" y="436376"/>
                </a:cubicBezTo>
                <a:cubicBezTo>
                  <a:pt x="1006536" y="452439"/>
                  <a:pt x="1001975" y="473989"/>
                  <a:pt x="985890" y="484433"/>
                </a:cubicBezTo>
                <a:cubicBezTo>
                  <a:pt x="972206" y="493313"/>
                  <a:pt x="953940" y="491396"/>
                  <a:pt x="942416" y="479894"/>
                </a:cubicBezTo>
                <a:cubicBezTo>
                  <a:pt x="940698" y="478175"/>
                  <a:pt x="939155" y="476280"/>
                  <a:pt x="937833" y="474209"/>
                </a:cubicBezTo>
                <a:cubicBezTo>
                  <a:pt x="927411" y="458146"/>
                  <a:pt x="931972" y="436597"/>
                  <a:pt x="948057" y="426153"/>
                </a:cubicBezTo>
                <a:cubicBezTo>
                  <a:pt x="954899" y="421713"/>
                  <a:pt x="962886" y="419972"/>
                  <a:pt x="970603" y="420779"/>
                </a:cubicBezTo>
                <a:close/>
                <a:moveTo>
                  <a:pt x="724697" y="390047"/>
                </a:moveTo>
                <a:cubicBezTo>
                  <a:pt x="734547" y="390556"/>
                  <a:pt x="744209" y="394599"/>
                  <a:pt x="751689" y="402069"/>
                </a:cubicBezTo>
                <a:cubicBezTo>
                  <a:pt x="752703" y="403083"/>
                  <a:pt x="753694" y="404185"/>
                  <a:pt x="754620" y="405308"/>
                </a:cubicBezTo>
                <a:cubicBezTo>
                  <a:pt x="768942" y="422980"/>
                  <a:pt x="766209" y="449024"/>
                  <a:pt x="748516" y="463346"/>
                </a:cubicBezTo>
                <a:cubicBezTo>
                  <a:pt x="732057" y="476677"/>
                  <a:pt x="708370" y="475443"/>
                  <a:pt x="693409" y="460504"/>
                </a:cubicBezTo>
                <a:cubicBezTo>
                  <a:pt x="692395" y="459490"/>
                  <a:pt x="691404" y="458389"/>
                  <a:pt x="690478" y="457265"/>
                </a:cubicBezTo>
                <a:cubicBezTo>
                  <a:pt x="683537" y="448694"/>
                  <a:pt x="680365" y="437941"/>
                  <a:pt x="681510" y="426990"/>
                </a:cubicBezTo>
                <a:cubicBezTo>
                  <a:pt x="682656" y="416017"/>
                  <a:pt x="688010" y="406168"/>
                  <a:pt x="696582" y="399227"/>
                </a:cubicBezTo>
                <a:cubicBezTo>
                  <a:pt x="704812" y="392561"/>
                  <a:pt x="714848" y="389537"/>
                  <a:pt x="724697" y="390047"/>
                </a:cubicBezTo>
                <a:close/>
                <a:moveTo>
                  <a:pt x="1484324" y="388761"/>
                </a:moveTo>
                <a:cubicBezTo>
                  <a:pt x="1492609" y="386536"/>
                  <a:pt x="1501533" y="388938"/>
                  <a:pt x="1507614" y="395019"/>
                </a:cubicBezTo>
                <a:cubicBezTo>
                  <a:pt x="1510589" y="397994"/>
                  <a:pt x="1512726" y="401717"/>
                  <a:pt x="1513828" y="405794"/>
                </a:cubicBezTo>
                <a:cubicBezTo>
                  <a:pt x="1515502" y="412007"/>
                  <a:pt x="1514643" y="418507"/>
                  <a:pt x="1511426" y="424060"/>
                </a:cubicBezTo>
                <a:cubicBezTo>
                  <a:pt x="1508209" y="429635"/>
                  <a:pt x="1503009" y="433623"/>
                  <a:pt x="1496795" y="435275"/>
                </a:cubicBezTo>
                <a:cubicBezTo>
                  <a:pt x="1488510" y="437501"/>
                  <a:pt x="1479587" y="435099"/>
                  <a:pt x="1473505" y="429018"/>
                </a:cubicBezTo>
                <a:cubicBezTo>
                  <a:pt x="1470531" y="426043"/>
                  <a:pt x="1468393" y="422319"/>
                  <a:pt x="1467291" y="418243"/>
                </a:cubicBezTo>
                <a:cubicBezTo>
                  <a:pt x="1465617" y="412029"/>
                  <a:pt x="1466476" y="405529"/>
                  <a:pt x="1469693" y="399977"/>
                </a:cubicBezTo>
                <a:cubicBezTo>
                  <a:pt x="1472910" y="394402"/>
                  <a:pt x="1478110" y="390414"/>
                  <a:pt x="1484324" y="388761"/>
                </a:cubicBezTo>
                <a:close/>
                <a:moveTo>
                  <a:pt x="2114587" y="365119"/>
                </a:moveTo>
                <a:cubicBezTo>
                  <a:pt x="2117628" y="365603"/>
                  <a:pt x="2120404" y="367014"/>
                  <a:pt x="2122564" y="369173"/>
                </a:cubicBezTo>
                <a:cubicBezTo>
                  <a:pt x="2125847" y="372456"/>
                  <a:pt x="2127367" y="377149"/>
                  <a:pt x="2126640" y="381710"/>
                </a:cubicBezTo>
                <a:cubicBezTo>
                  <a:pt x="2126023" y="385544"/>
                  <a:pt x="2123974" y="388893"/>
                  <a:pt x="2120823" y="391185"/>
                </a:cubicBezTo>
                <a:cubicBezTo>
                  <a:pt x="2117694" y="393455"/>
                  <a:pt x="2113860" y="394380"/>
                  <a:pt x="2110026" y="393785"/>
                </a:cubicBezTo>
                <a:cubicBezTo>
                  <a:pt x="2106985" y="393300"/>
                  <a:pt x="2104209" y="391890"/>
                  <a:pt x="2102050" y="389731"/>
                </a:cubicBezTo>
                <a:cubicBezTo>
                  <a:pt x="2098767" y="386448"/>
                  <a:pt x="2097246" y="381754"/>
                  <a:pt x="2097974" y="377193"/>
                </a:cubicBezTo>
                <a:cubicBezTo>
                  <a:pt x="2099229" y="369283"/>
                  <a:pt x="2106677" y="363885"/>
                  <a:pt x="2114587" y="365119"/>
                </a:cubicBezTo>
                <a:close/>
                <a:moveTo>
                  <a:pt x="1640347" y="357098"/>
                </a:moveTo>
                <a:cubicBezTo>
                  <a:pt x="1647464" y="355974"/>
                  <a:pt x="1654779" y="358354"/>
                  <a:pt x="1659869" y="363444"/>
                </a:cubicBezTo>
                <a:lnTo>
                  <a:pt x="1659869" y="363466"/>
                </a:lnTo>
                <a:cubicBezTo>
                  <a:pt x="1663262" y="366859"/>
                  <a:pt x="1665444" y="371155"/>
                  <a:pt x="1666193" y="375893"/>
                </a:cubicBezTo>
                <a:cubicBezTo>
                  <a:pt x="1667140" y="381864"/>
                  <a:pt x="1665708" y="387835"/>
                  <a:pt x="1662161" y="392705"/>
                </a:cubicBezTo>
                <a:cubicBezTo>
                  <a:pt x="1658613" y="397574"/>
                  <a:pt x="1653369" y="400791"/>
                  <a:pt x="1647420" y="401739"/>
                </a:cubicBezTo>
                <a:cubicBezTo>
                  <a:pt x="1640303" y="402863"/>
                  <a:pt x="1632988" y="400483"/>
                  <a:pt x="1627898" y="395393"/>
                </a:cubicBezTo>
                <a:cubicBezTo>
                  <a:pt x="1624504" y="392000"/>
                  <a:pt x="1622323" y="387703"/>
                  <a:pt x="1621574" y="382966"/>
                </a:cubicBezTo>
                <a:cubicBezTo>
                  <a:pt x="1619635" y="370649"/>
                  <a:pt x="1628052" y="359059"/>
                  <a:pt x="1640347" y="357098"/>
                </a:cubicBezTo>
                <a:close/>
                <a:moveTo>
                  <a:pt x="1957352" y="345773"/>
                </a:moveTo>
                <a:cubicBezTo>
                  <a:pt x="1961627" y="345993"/>
                  <a:pt x="1965659" y="347778"/>
                  <a:pt x="1968678" y="350819"/>
                </a:cubicBezTo>
                <a:cubicBezTo>
                  <a:pt x="1972137" y="354278"/>
                  <a:pt x="1973988" y="359081"/>
                  <a:pt x="1973723" y="363973"/>
                </a:cubicBezTo>
                <a:cubicBezTo>
                  <a:pt x="1973217" y="373492"/>
                  <a:pt x="1965064" y="380851"/>
                  <a:pt x="1955523" y="380344"/>
                </a:cubicBezTo>
                <a:cubicBezTo>
                  <a:pt x="1951249" y="380124"/>
                  <a:pt x="1947216" y="378339"/>
                  <a:pt x="1944198" y="375298"/>
                </a:cubicBezTo>
                <a:cubicBezTo>
                  <a:pt x="1940738" y="371839"/>
                  <a:pt x="1938888" y="367036"/>
                  <a:pt x="1939152" y="362144"/>
                </a:cubicBezTo>
                <a:cubicBezTo>
                  <a:pt x="1939659" y="352603"/>
                  <a:pt x="1947811" y="345266"/>
                  <a:pt x="1957352" y="345773"/>
                </a:cubicBezTo>
                <a:close/>
                <a:moveTo>
                  <a:pt x="1798707" y="343437"/>
                </a:moveTo>
                <a:cubicBezTo>
                  <a:pt x="1804259" y="343151"/>
                  <a:pt x="1809702" y="345244"/>
                  <a:pt x="1813646" y="349166"/>
                </a:cubicBezTo>
                <a:lnTo>
                  <a:pt x="1813624" y="349166"/>
                </a:lnTo>
                <a:cubicBezTo>
                  <a:pt x="1817061" y="352603"/>
                  <a:pt x="1819088" y="357164"/>
                  <a:pt x="1819353" y="362034"/>
                </a:cubicBezTo>
                <a:cubicBezTo>
                  <a:pt x="1819617" y="367278"/>
                  <a:pt x="1817854" y="372302"/>
                  <a:pt x="1814329" y="376202"/>
                </a:cubicBezTo>
                <a:cubicBezTo>
                  <a:pt x="1810826" y="380102"/>
                  <a:pt x="1806000" y="382393"/>
                  <a:pt x="1800756" y="382680"/>
                </a:cubicBezTo>
                <a:cubicBezTo>
                  <a:pt x="1795203" y="382966"/>
                  <a:pt x="1789761" y="380873"/>
                  <a:pt x="1785839" y="376951"/>
                </a:cubicBezTo>
                <a:cubicBezTo>
                  <a:pt x="1782401" y="373514"/>
                  <a:pt x="1780374" y="368952"/>
                  <a:pt x="1780110" y="364083"/>
                </a:cubicBezTo>
                <a:cubicBezTo>
                  <a:pt x="1779846" y="358839"/>
                  <a:pt x="1781608" y="353815"/>
                  <a:pt x="1785134" y="349915"/>
                </a:cubicBezTo>
                <a:cubicBezTo>
                  <a:pt x="1788637" y="346015"/>
                  <a:pt x="1793463" y="343723"/>
                  <a:pt x="1798707" y="343437"/>
                </a:cubicBezTo>
                <a:close/>
                <a:moveTo>
                  <a:pt x="1123543" y="336554"/>
                </a:moveTo>
                <a:cubicBezTo>
                  <a:pt x="1129955" y="337565"/>
                  <a:pt x="1136053" y="340561"/>
                  <a:pt x="1140900" y="345398"/>
                </a:cubicBezTo>
                <a:lnTo>
                  <a:pt x="1140900" y="345420"/>
                </a:lnTo>
                <a:cubicBezTo>
                  <a:pt x="1143235" y="347756"/>
                  <a:pt x="1145174" y="350444"/>
                  <a:pt x="1146694" y="353419"/>
                </a:cubicBezTo>
                <a:cubicBezTo>
                  <a:pt x="1154583" y="368909"/>
                  <a:pt x="1148413" y="387924"/>
                  <a:pt x="1132923" y="395812"/>
                </a:cubicBezTo>
                <a:cubicBezTo>
                  <a:pt x="1120716" y="402026"/>
                  <a:pt x="1106020" y="399713"/>
                  <a:pt x="1096325" y="390018"/>
                </a:cubicBezTo>
                <a:cubicBezTo>
                  <a:pt x="1093989" y="387682"/>
                  <a:pt x="1092050" y="384994"/>
                  <a:pt x="1090530" y="382019"/>
                </a:cubicBezTo>
                <a:cubicBezTo>
                  <a:pt x="1082641" y="366529"/>
                  <a:pt x="1088811" y="347536"/>
                  <a:pt x="1104301" y="339626"/>
                </a:cubicBezTo>
                <a:cubicBezTo>
                  <a:pt x="1110405" y="336519"/>
                  <a:pt x="1117131" y="335544"/>
                  <a:pt x="1123543" y="336554"/>
                </a:cubicBezTo>
                <a:close/>
                <a:moveTo>
                  <a:pt x="882051" y="280236"/>
                </a:moveTo>
                <a:cubicBezTo>
                  <a:pt x="890570" y="281125"/>
                  <a:pt x="898789" y="284827"/>
                  <a:pt x="905135" y="291173"/>
                </a:cubicBezTo>
                <a:cubicBezTo>
                  <a:pt x="907030" y="293068"/>
                  <a:pt x="908727" y="295183"/>
                  <a:pt x="910203" y="297430"/>
                </a:cubicBezTo>
                <a:cubicBezTo>
                  <a:pt x="915777" y="306024"/>
                  <a:pt x="917672" y="316269"/>
                  <a:pt x="915557" y="326295"/>
                </a:cubicBezTo>
                <a:cubicBezTo>
                  <a:pt x="913420" y="336320"/>
                  <a:pt x="907515" y="344914"/>
                  <a:pt x="898943" y="350488"/>
                </a:cubicBezTo>
                <a:cubicBezTo>
                  <a:pt x="883850" y="360294"/>
                  <a:pt x="863667" y="358178"/>
                  <a:pt x="850975" y="345487"/>
                </a:cubicBezTo>
                <a:cubicBezTo>
                  <a:pt x="849080" y="343592"/>
                  <a:pt x="847384" y="341476"/>
                  <a:pt x="845907" y="339229"/>
                </a:cubicBezTo>
                <a:cubicBezTo>
                  <a:pt x="840333" y="330636"/>
                  <a:pt x="838438" y="320390"/>
                  <a:pt x="840553" y="310364"/>
                </a:cubicBezTo>
                <a:cubicBezTo>
                  <a:pt x="842690" y="300339"/>
                  <a:pt x="848595" y="291745"/>
                  <a:pt x="857167" y="286171"/>
                </a:cubicBezTo>
                <a:cubicBezTo>
                  <a:pt x="864714" y="281268"/>
                  <a:pt x="873533" y="279346"/>
                  <a:pt x="882051" y="280236"/>
                </a:cubicBezTo>
                <a:close/>
                <a:moveTo>
                  <a:pt x="1284915" y="266780"/>
                </a:moveTo>
                <a:cubicBezTo>
                  <a:pt x="1290556" y="267981"/>
                  <a:pt x="1295855" y="270779"/>
                  <a:pt x="1300096" y="275021"/>
                </a:cubicBezTo>
                <a:cubicBezTo>
                  <a:pt x="1303115" y="278039"/>
                  <a:pt x="1305429" y="281609"/>
                  <a:pt x="1306971" y="285619"/>
                </a:cubicBezTo>
                <a:cubicBezTo>
                  <a:pt x="1312986" y="301263"/>
                  <a:pt x="1305142" y="318891"/>
                  <a:pt x="1289476" y="324906"/>
                </a:cubicBezTo>
                <a:cubicBezTo>
                  <a:pt x="1278261" y="329203"/>
                  <a:pt x="1265547" y="326492"/>
                  <a:pt x="1257064" y="318009"/>
                </a:cubicBezTo>
                <a:cubicBezTo>
                  <a:pt x="1254045" y="314991"/>
                  <a:pt x="1251732" y="311421"/>
                  <a:pt x="1250189" y="307411"/>
                </a:cubicBezTo>
                <a:cubicBezTo>
                  <a:pt x="1247281" y="299831"/>
                  <a:pt x="1247501" y="291568"/>
                  <a:pt x="1250806" y="284143"/>
                </a:cubicBezTo>
                <a:cubicBezTo>
                  <a:pt x="1254111" y="276717"/>
                  <a:pt x="1260105" y="271033"/>
                  <a:pt x="1267684" y="268124"/>
                </a:cubicBezTo>
                <a:cubicBezTo>
                  <a:pt x="1273292" y="265975"/>
                  <a:pt x="1279274" y="265579"/>
                  <a:pt x="1284915" y="266780"/>
                </a:cubicBezTo>
                <a:close/>
                <a:moveTo>
                  <a:pt x="1438096" y="216146"/>
                </a:moveTo>
                <a:cubicBezTo>
                  <a:pt x="1447438" y="213634"/>
                  <a:pt x="1457508" y="216344"/>
                  <a:pt x="1464361" y="223197"/>
                </a:cubicBezTo>
                <a:cubicBezTo>
                  <a:pt x="1467710" y="226546"/>
                  <a:pt x="1470134" y="230754"/>
                  <a:pt x="1471368" y="235360"/>
                </a:cubicBezTo>
                <a:cubicBezTo>
                  <a:pt x="1475246" y="249836"/>
                  <a:pt x="1466630" y="264753"/>
                  <a:pt x="1452154" y="268631"/>
                </a:cubicBezTo>
                <a:cubicBezTo>
                  <a:pt x="1442811" y="271143"/>
                  <a:pt x="1432742" y="268433"/>
                  <a:pt x="1425889" y="261580"/>
                </a:cubicBezTo>
                <a:cubicBezTo>
                  <a:pt x="1422540" y="258231"/>
                  <a:pt x="1420116" y="254022"/>
                  <a:pt x="1418882" y="249417"/>
                </a:cubicBezTo>
                <a:cubicBezTo>
                  <a:pt x="1415004" y="234941"/>
                  <a:pt x="1423620" y="220024"/>
                  <a:pt x="1438096" y="216146"/>
                </a:cubicBezTo>
                <a:close/>
                <a:moveTo>
                  <a:pt x="2142373" y="189727"/>
                </a:moveTo>
                <a:cubicBezTo>
                  <a:pt x="2145832" y="190278"/>
                  <a:pt x="2148961" y="191865"/>
                  <a:pt x="2151429" y="194333"/>
                </a:cubicBezTo>
                <a:cubicBezTo>
                  <a:pt x="2155153" y="198056"/>
                  <a:pt x="2156893" y="203389"/>
                  <a:pt x="2156056" y="208567"/>
                </a:cubicBezTo>
                <a:cubicBezTo>
                  <a:pt x="2154624" y="217534"/>
                  <a:pt x="2146185" y="223682"/>
                  <a:pt x="2137195" y="222272"/>
                </a:cubicBezTo>
                <a:cubicBezTo>
                  <a:pt x="2133735" y="221721"/>
                  <a:pt x="2130607" y="220134"/>
                  <a:pt x="2128139" y="217667"/>
                </a:cubicBezTo>
                <a:cubicBezTo>
                  <a:pt x="2124415" y="213943"/>
                  <a:pt x="2122674" y="208611"/>
                  <a:pt x="2123512" y="203433"/>
                </a:cubicBezTo>
                <a:cubicBezTo>
                  <a:pt x="2124944" y="194465"/>
                  <a:pt x="2133383" y="188317"/>
                  <a:pt x="2142373" y="189727"/>
                </a:cubicBezTo>
                <a:close/>
                <a:moveTo>
                  <a:pt x="1049935" y="187812"/>
                </a:moveTo>
                <a:cubicBezTo>
                  <a:pt x="1057016" y="188933"/>
                  <a:pt x="1063747" y="192249"/>
                  <a:pt x="1069090" y="197593"/>
                </a:cubicBezTo>
                <a:cubicBezTo>
                  <a:pt x="1071668" y="200171"/>
                  <a:pt x="1073828" y="203146"/>
                  <a:pt x="1075480" y="206407"/>
                </a:cubicBezTo>
                <a:cubicBezTo>
                  <a:pt x="1084184" y="223505"/>
                  <a:pt x="1077375" y="244504"/>
                  <a:pt x="1060277" y="253207"/>
                </a:cubicBezTo>
                <a:cubicBezTo>
                  <a:pt x="1046792" y="260082"/>
                  <a:pt x="1030553" y="257504"/>
                  <a:pt x="1019866" y="246817"/>
                </a:cubicBezTo>
                <a:cubicBezTo>
                  <a:pt x="1017288" y="244239"/>
                  <a:pt x="1015129" y="241265"/>
                  <a:pt x="1013476" y="238004"/>
                </a:cubicBezTo>
                <a:cubicBezTo>
                  <a:pt x="1009246" y="229719"/>
                  <a:pt x="1008519" y="220288"/>
                  <a:pt x="1011383" y="211452"/>
                </a:cubicBezTo>
                <a:cubicBezTo>
                  <a:pt x="1014247" y="202617"/>
                  <a:pt x="1020395" y="195412"/>
                  <a:pt x="1028680" y="191203"/>
                </a:cubicBezTo>
                <a:cubicBezTo>
                  <a:pt x="1035423" y="187765"/>
                  <a:pt x="1042854" y="186691"/>
                  <a:pt x="1049935" y="187812"/>
                </a:cubicBezTo>
                <a:close/>
                <a:moveTo>
                  <a:pt x="1612430" y="180804"/>
                </a:moveTo>
                <a:cubicBezTo>
                  <a:pt x="1620472" y="179526"/>
                  <a:pt x="1628713" y="182214"/>
                  <a:pt x="1634486" y="187965"/>
                </a:cubicBezTo>
                <a:lnTo>
                  <a:pt x="1634464" y="187965"/>
                </a:lnTo>
                <a:cubicBezTo>
                  <a:pt x="1638276" y="191777"/>
                  <a:pt x="1640744" y="196646"/>
                  <a:pt x="1641603" y="202001"/>
                </a:cubicBezTo>
                <a:cubicBezTo>
                  <a:pt x="1642660" y="208721"/>
                  <a:pt x="1641052" y="215463"/>
                  <a:pt x="1637042" y="220994"/>
                </a:cubicBezTo>
                <a:cubicBezTo>
                  <a:pt x="1633032" y="226502"/>
                  <a:pt x="1627126" y="230138"/>
                  <a:pt x="1620406" y="231196"/>
                </a:cubicBezTo>
                <a:cubicBezTo>
                  <a:pt x="1612364" y="232474"/>
                  <a:pt x="1604123" y="229786"/>
                  <a:pt x="1598350" y="224035"/>
                </a:cubicBezTo>
                <a:cubicBezTo>
                  <a:pt x="1594516" y="220201"/>
                  <a:pt x="1592048" y="215353"/>
                  <a:pt x="1591211" y="209999"/>
                </a:cubicBezTo>
                <a:cubicBezTo>
                  <a:pt x="1590153" y="203279"/>
                  <a:pt x="1591762" y="196536"/>
                  <a:pt x="1595772" y="191006"/>
                </a:cubicBezTo>
                <a:cubicBezTo>
                  <a:pt x="1599782" y="185497"/>
                  <a:pt x="1605687" y="181861"/>
                  <a:pt x="1612430" y="180804"/>
                </a:cubicBezTo>
                <a:close/>
                <a:moveTo>
                  <a:pt x="1966651" y="168090"/>
                </a:moveTo>
                <a:cubicBezTo>
                  <a:pt x="1971498" y="168354"/>
                  <a:pt x="1976059" y="170381"/>
                  <a:pt x="1979475" y="173797"/>
                </a:cubicBezTo>
                <a:lnTo>
                  <a:pt x="1979497" y="173819"/>
                </a:lnTo>
                <a:cubicBezTo>
                  <a:pt x="1983419" y="177741"/>
                  <a:pt x="1985512" y="183161"/>
                  <a:pt x="1985204" y="188714"/>
                </a:cubicBezTo>
                <a:cubicBezTo>
                  <a:pt x="1984939" y="193936"/>
                  <a:pt x="1982648" y="198739"/>
                  <a:pt x="1978748" y="202243"/>
                </a:cubicBezTo>
                <a:cubicBezTo>
                  <a:pt x="1974848" y="205746"/>
                  <a:pt x="1969846" y="207531"/>
                  <a:pt x="1964602" y="207245"/>
                </a:cubicBezTo>
                <a:cubicBezTo>
                  <a:pt x="1959754" y="207002"/>
                  <a:pt x="1955193" y="204953"/>
                  <a:pt x="1951778" y="201538"/>
                </a:cubicBezTo>
                <a:cubicBezTo>
                  <a:pt x="1947856" y="197616"/>
                  <a:pt x="1945763" y="192195"/>
                  <a:pt x="1946049" y="186643"/>
                </a:cubicBezTo>
                <a:cubicBezTo>
                  <a:pt x="1946622" y="175846"/>
                  <a:pt x="1955854" y="167539"/>
                  <a:pt x="1966651" y="168090"/>
                </a:cubicBezTo>
                <a:close/>
                <a:moveTo>
                  <a:pt x="1789386" y="165534"/>
                </a:moveTo>
                <a:cubicBezTo>
                  <a:pt x="1795666" y="165203"/>
                  <a:pt x="1801814" y="167561"/>
                  <a:pt x="1806265" y="172012"/>
                </a:cubicBezTo>
                <a:lnTo>
                  <a:pt x="1806265" y="171990"/>
                </a:lnTo>
                <a:cubicBezTo>
                  <a:pt x="1810143" y="175868"/>
                  <a:pt x="1812456" y="181046"/>
                  <a:pt x="1812743" y="186532"/>
                </a:cubicBezTo>
                <a:cubicBezTo>
                  <a:pt x="1813382" y="198761"/>
                  <a:pt x="1803951" y="209227"/>
                  <a:pt x="1791722" y="209888"/>
                </a:cubicBezTo>
                <a:cubicBezTo>
                  <a:pt x="1785442" y="210219"/>
                  <a:pt x="1779295" y="207861"/>
                  <a:pt x="1774844" y="203410"/>
                </a:cubicBezTo>
                <a:cubicBezTo>
                  <a:pt x="1770966" y="199532"/>
                  <a:pt x="1768652" y="194354"/>
                  <a:pt x="1768366" y="188868"/>
                </a:cubicBezTo>
                <a:cubicBezTo>
                  <a:pt x="1768057" y="182941"/>
                  <a:pt x="1770063" y="177256"/>
                  <a:pt x="1774051" y="172849"/>
                </a:cubicBezTo>
                <a:cubicBezTo>
                  <a:pt x="1778017" y="168442"/>
                  <a:pt x="1783481" y="165842"/>
                  <a:pt x="1789386" y="165534"/>
                </a:cubicBezTo>
                <a:close/>
                <a:moveTo>
                  <a:pt x="1227064" y="111203"/>
                </a:moveTo>
                <a:cubicBezTo>
                  <a:pt x="1233294" y="112530"/>
                  <a:pt x="1239150" y="115626"/>
                  <a:pt x="1243843" y="120319"/>
                </a:cubicBezTo>
                <a:cubicBezTo>
                  <a:pt x="1247170" y="123646"/>
                  <a:pt x="1249726" y="127591"/>
                  <a:pt x="1251423" y="132019"/>
                </a:cubicBezTo>
                <a:cubicBezTo>
                  <a:pt x="1258055" y="149316"/>
                  <a:pt x="1249396" y="168772"/>
                  <a:pt x="1232099" y="175405"/>
                </a:cubicBezTo>
                <a:cubicBezTo>
                  <a:pt x="1219716" y="180164"/>
                  <a:pt x="1205680" y="177167"/>
                  <a:pt x="1196293" y="167781"/>
                </a:cubicBezTo>
                <a:cubicBezTo>
                  <a:pt x="1192966" y="164454"/>
                  <a:pt x="1190410" y="160510"/>
                  <a:pt x="1188714" y="156081"/>
                </a:cubicBezTo>
                <a:cubicBezTo>
                  <a:pt x="1182081" y="138784"/>
                  <a:pt x="1190741" y="119328"/>
                  <a:pt x="1208038" y="112696"/>
                </a:cubicBezTo>
                <a:cubicBezTo>
                  <a:pt x="1214230" y="110316"/>
                  <a:pt x="1220834" y="109875"/>
                  <a:pt x="1227064" y="111203"/>
                </a:cubicBezTo>
                <a:close/>
                <a:moveTo>
                  <a:pt x="1395086" y="55650"/>
                </a:moveTo>
                <a:cubicBezTo>
                  <a:pt x="1405420" y="52874"/>
                  <a:pt x="1416547" y="55870"/>
                  <a:pt x="1424127" y="63428"/>
                </a:cubicBezTo>
                <a:lnTo>
                  <a:pt x="1424127" y="63450"/>
                </a:lnTo>
                <a:cubicBezTo>
                  <a:pt x="1427829" y="67152"/>
                  <a:pt x="1430517" y="71801"/>
                  <a:pt x="1431883" y="76891"/>
                </a:cubicBezTo>
                <a:cubicBezTo>
                  <a:pt x="1433954" y="84647"/>
                  <a:pt x="1432897" y="92733"/>
                  <a:pt x="1428886" y="99674"/>
                </a:cubicBezTo>
                <a:cubicBezTo>
                  <a:pt x="1424876" y="106615"/>
                  <a:pt x="1418398" y="111594"/>
                  <a:pt x="1410642" y="113666"/>
                </a:cubicBezTo>
                <a:cubicBezTo>
                  <a:pt x="1400308" y="116442"/>
                  <a:pt x="1389181" y="113445"/>
                  <a:pt x="1381601" y="105866"/>
                </a:cubicBezTo>
                <a:cubicBezTo>
                  <a:pt x="1377899" y="102164"/>
                  <a:pt x="1375211" y="97515"/>
                  <a:pt x="1373845" y="92425"/>
                </a:cubicBezTo>
                <a:cubicBezTo>
                  <a:pt x="1369548" y="76428"/>
                  <a:pt x="1379089" y="59925"/>
                  <a:pt x="1395086" y="55650"/>
                </a:cubicBezTo>
                <a:close/>
                <a:moveTo>
                  <a:pt x="2168197" y="26631"/>
                </a:moveTo>
                <a:cubicBezTo>
                  <a:pt x="2172031" y="27248"/>
                  <a:pt x="2175512" y="29011"/>
                  <a:pt x="2178267" y="31743"/>
                </a:cubicBezTo>
                <a:cubicBezTo>
                  <a:pt x="2182409" y="35885"/>
                  <a:pt x="2184326" y="41790"/>
                  <a:pt x="2183422" y="47563"/>
                </a:cubicBezTo>
                <a:cubicBezTo>
                  <a:pt x="2181836" y="57523"/>
                  <a:pt x="2172450" y="64353"/>
                  <a:pt x="2162490" y="62767"/>
                </a:cubicBezTo>
                <a:cubicBezTo>
                  <a:pt x="2158656" y="62150"/>
                  <a:pt x="2155175" y="60387"/>
                  <a:pt x="2152420" y="57655"/>
                </a:cubicBezTo>
                <a:cubicBezTo>
                  <a:pt x="2148278" y="53513"/>
                  <a:pt x="2146361" y="47607"/>
                  <a:pt x="2147265" y="41834"/>
                </a:cubicBezTo>
                <a:cubicBezTo>
                  <a:pt x="2148851" y="31875"/>
                  <a:pt x="2158238" y="25044"/>
                  <a:pt x="2168197" y="26631"/>
                </a:cubicBezTo>
                <a:close/>
                <a:moveTo>
                  <a:pt x="1586430" y="16825"/>
                </a:moveTo>
                <a:cubicBezTo>
                  <a:pt x="1595332" y="15415"/>
                  <a:pt x="1604432" y="18390"/>
                  <a:pt x="1610822" y="24758"/>
                </a:cubicBezTo>
                <a:cubicBezTo>
                  <a:pt x="1615052" y="28988"/>
                  <a:pt x="1617784" y="34365"/>
                  <a:pt x="1618710" y="40270"/>
                </a:cubicBezTo>
                <a:cubicBezTo>
                  <a:pt x="1621134" y="55627"/>
                  <a:pt x="1610623" y="70126"/>
                  <a:pt x="1595266" y="72550"/>
                </a:cubicBezTo>
                <a:cubicBezTo>
                  <a:pt x="1586364" y="73960"/>
                  <a:pt x="1577264" y="70985"/>
                  <a:pt x="1570874" y="64617"/>
                </a:cubicBezTo>
                <a:cubicBezTo>
                  <a:pt x="1566643" y="60387"/>
                  <a:pt x="1563911" y="55033"/>
                  <a:pt x="1562986" y="49105"/>
                </a:cubicBezTo>
                <a:cubicBezTo>
                  <a:pt x="1560562" y="33748"/>
                  <a:pt x="1571072" y="19249"/>
                  <a:pt x="1586430" y="16825"/>
                </a:cubicBezTo>
                <a:close/>
                <a:moveTo>
                  <a:pt x="1975332" y="2922"/>
                </a:moveTo>
                <a:cubicBezTo>
                  <a:pt x="1980708" y="3209"/>
                  <a:pt x="1985754" y="5456"/>
                  <a:pt x="1989544" y="9246"/>
                </a:cubicBezTo>
                <a:cubicBezTo>
                  <a:pt x="1993884" y="13587"/>
                  <a:pt x="1996198" y="19602"/>
                  <a:pt x="1995890" y="25750"/>
                </a:cubicBezTo>
                <a:cubicBezTo>
                  <a:pt x="1995273" y="37714"/>
                  <a:pt x="1985027" y="46924"/>
                  <a:pt x="1973062" y="46307"/>
                </a:cubicBezTo>
                <a:cubicBezTo>
                  <a:pt x="1967686" y="46021"/>
                  <a:pt x="1962640" y="43774"/>
                  <a:pt x="1958850" y="39984"/>
                </a:cubicBezTo>
                <a:cubicBezTo>
                  <a:pt x="1954509" y="35643"/>
                  <a:pt x="1952196" y="29628"/>
                  <a:pt x="1952504" y="23480"/>
                </a:cubicBezTo>
                <a:cubicBezTo>
                  <a:pt x="1953143" y="11516"/>
                  <a:pt x="1963367" y="2305"/>
                  <a:pt x="1975332" y="2922"/>
                </a:cubicBezTo>
                <a:close/>
                <a:moveTo>
                  <a:pt x="1780705" y="35"/>
                </a:moveTo>
                <a:cubicBezTo>
                  <a:pt x="1787646" y="-339"/>
                  <a:pt x="1794454" y="2283"/>
                  <a:pt x="1799390" y="7218"/>
                </a:cubicBezTo>
                <a:cubicBezTo>
                  <a:pt x="1803687" y="11515"/>
                  <a:pt x="1806243" y="17244"/>
                  <a:pt x="1806551" y="23325"/>
                </a:cubicBezTo>
                <a:cubicBezTo>
                  <a:pt x="1806904" y="29891"/>
                  <a:pt x="1804656" y="36193"/>
                  <a:pt x="1800271" y="41063"/>
                </a:cubicBezTo>
                <a:cubicBezTo>
                  <a:pt x="1795864" y="45954"/>
                  <a:pt x="1789849" y="48819"/>
                  <a:pt x="1783283" y="49171"/>
                </a:cubicBezTo>
                <a:cubicBezTo>
                  <a:pt x="1776342" y="49546"/>
                  <a:pt x="1769512" y="46924"/>
                  <a:pt x="1764598" y="41988"/>
                </a:cubicBezTo>
                <a:cubicBezTo>
                  <a:pt x="1760302" y="37692"/>
                  <a:pt x="1757745" y="31963"/>
                  <a:pt x="1757437" y="25881"/>
                </a:cubicBezTo>
                <a:cubicBezTo>
                  <a:pt x="1757084" y="19315"/>
                  <a:pt x="1759332" y="13013"/>
                  <a:pt x="1763717" y="8144"/>
                </a:cubicBezTo>
                <a:cubicBezTo>
                  <a:pt x="1768124" y="3252"/>
                  <a:pt x="1774139" y="388"/>
                  <a:pt x="1780705" y="35"/>
                </a:cubicBezTo>
                <a:close/>
              </a:path>
            </a:pathLst>
          </a:custGeom>
          <a:gradFill>
            <a:gsLst>
              <a:gs pos="100000">
                <a:schemeClr val="bg2">
                  <a:alpha val="41000"/>
                </a:schemeClr>
              </a:gs>
              <a:gs pos="0">
                <a:schemeClr val="accent4">
                  <a:alpha val="31000"/>
                </a:schemeClr>
              </a:gs>
            </a:gsLst>
            <a:path path="circle">
              <a:fillToRect l="100000" t="100000"/>
            </a:path>
          </a:gradFill>
          <a:ln w="2202" cap="flat">
            <a:noFill/>
            <a:prstDash val="solid"/>
            <a:miter/>
          </a:ln>
        </p:spPr>
        <p:txBody>
          <a:bodyPr rtlCol="0" anchor="ctr"/>
          <a:lstStyle/>
          <a:p>
            <a:endParaRPr lang="en-US"/>
          </a:p>
        </p:txBody>
      </p:sp>
    </p:spTree>
    <p:custDataLst>
      <p:tags r:id="rId1"/>
    </p:custDataLst>
    <p:extLst>
      <p:ext uri="{BB962C8B-B14F-4D97-AF65-F5344CB8AC3E}">
        <p14:creationId xmlns:p14="http://schemas.microsoft.com/office/powerpoint/2010/main" val="3869893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736">
          <p15:clr>
            <a:srgbClr val="5ACBF0"/>
          </p15:clr>
        </p15:guide>
        <p15:guide id="2" orient="horz" pos="2496">
          <p15:clr>
            <a:srgbClr val="5ACBF0"/>
          </p15:clr>
        </p15:guide>
        <p15:guide id="3" pos="613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 - Light Gray">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grpSp>
        <p:nvGrpSpPr>
          <p:cNvPr id="3" name="Group 2">
            <a:extLst>
              <a:ext uri="{FF2B5EF4-FFF2-40B4-BE49-F238E27FC236}">
                <a16:creationId xmlns:a16="http://schemas.microsoft.com/office/drawing/2014/main" id="{8FC453A4-8F7F-CF3B-3E60-2C7A9C45DC8F}"/>
              </a:ext>
            </a:extLst>
          </p:cNvPr>
          <p:cNvGrpSpPr/>
          <p:nvPr userDrawn="1"/>
        </p:nvGrpSpPr>
        <p:grpSpPr>
          <a:xfrm>
            <a:off x="0" y="6302825"/>
            <a:ext cx="12192000" cy="555175"/>
            <a:chOff x="0" y="6302825"/>
            <a:chExt cx="12192000" cy="555175"/>
          </a:xfrm>
        </p:grpSpPr>
        <p:sp>
          <p:nvSpPr>
            <p:cNvPr id="4" name="Rectangle 3">
              <a:extLst>
                <a:ext uri="{FF2B5EF4-FFF2-40B4-BE49-F238E27FC236}">
                  <a16:creationId xmlns:a16="http://schemas.microsoft.com/office/drawing/2014/main" id="{5F51698D-3E07-DCF0-12C1-94025BC850C6}"/>
                </a:ext>
              </a:extLst>
            </p:cNvPr>
            <p:cNvSpPr/>
            <p:nvPr userDrawn="1"/>
          </p:nvSpPr>
          <p:spPr bwMode="auto">
            <a:xfrm>
              <a:off x="0" y="6302825"/>
              <a:ext cx="12192000" cy="555175"/>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091EDA2D-892D-AB94-F3E6-12DB8ECE4EFC}"/>
                </a:ext>
              </a:extLst>
            </p:cNvPr>
            <p:cNvPicPr>
              <a:picLocks noChangeAspect="1"/>
            </p:cNvPicPr>
            <p:nvPr userDrawn="1"/>
          </p:nvPicPr>
          <p:blipFill>
            <a:blip r:embed="rId4">
              <a:lum bright="100000"/>
              <a:alphaModFix amt="95000"/>
              <a:extLst>
                <a:ext uri="{96DAC541-7B7A-43D3-8B79-37D633B846F1}">
                  <asvg:svgBlip xmlns:asvg="http://schemas.microsoft.com/office/drawing/2016/SVG/main" r:embed="rId5"/>
                </a:ext>
              </a:extLst>
            </a:blip>
            <a:srcRect l="69160" t="-1" r="6144" b="46989"/>
            <a:stretch/>
          </p:blipFill>
          <p:spPr>
            <a:xfrm rot="16200000" flipH="1">
              <a:off x="11318567" y="5984567"/>
              <a:ext cx="555172" cy="1191694"/>
            </a:xfrm>
            <a:custGeom>
              <a:avLst/>
              <a:gdLst>
                <a:gd name="connsiteX0" fmla="*/ 0 w 647700"/>
                <a:gd name="connsiteY0" fmla="*/ 1390308 h 1390308"/>
                <a:gd name="connsiteX1" fmla="*/ 0 w 647700"/>
                <a:gd name="connsiteY1" fmla="*/ 0 h 1390308"/>
                <a:gd name="connsiteX2" fmla="*/ 647700 w 647700"/>
                <a:gd name="connsiteY2" fmla="*/ 0 h 1390308"/>
                <a:gd name="connsiteX3" fmla="*/ 647700 w 647700"/>
                <a:gd name="connsiteY3" fmla="*/ 1390308 h 1390308"/>
              </a:gdLst>
              <a:ahLst/>
              <a:cxnLst>
                <a:cxn ang="0">
                  <a:pos x="connsiteX0" y="connsiteY0"/>
                </a:cxn>
                <a:cxn ang="0">
                  <a:pos x="connsiteX1" y="connsiteY1"/>
                </a:cxn>
                <a:cxn ang="0">
                  <a:pos x="connsiteX2" y="connsiteY2"/>
                </a:cxn>
                <a:cxn ang="0">
                  <a:pos x="connsiteX3" y="connsiteY3"/>
                </a:cxn>
              </a:cxnLst>
              <a:rect l="l" t="t" r="r" b="b"/>
              <a:pathLst>
                <a:path w="647700" h="1390308">
                  <a:moveTo>
                    <a:pt x="0" y="1390308"/>
                  </a:moveTo>
                  <a:lnTo>
                    <a:pt x="0" y="0"/>
                  </a:lnTo>
                  <a:lnTo>
                    <a:pt x="647700" y="0"/>
                  </a:lnTo>
                  <a:lnTo>
                    <a:pt x="647700" y="1390308"/>
                  </a:lnTo>
                  <a:close/>
                </a:path>
              </a:pathLst>
            </a:custGeom>
            <a:effectLst/>
          </p:spPr>
        </p:pic>
      </p:grpSp>
    </p:spTree>
    <p:custDataLst>
      <p:tags r:id="rId1"/>
    </p:custDataLst>
    <p:extLst>
      <p:ext uri="{BB962C8B-B14F-4D97-AF65-F5344CB8AC3E}">
        <p14:creationId xmlns:p14="http://schemas.microsoft.com/office/powerpoint/2010/main" val="4032874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heme 6 - Light">
    <p:bg>
      <p:bgPr>
        <a:solidFill>
          <a:schemeClr val="bg1">
            <a:lumMod val="95000"/>
          </a:schemeClr>
        </a:solidFill>
        <a:effectLst/>
      </p:bgPr>
    </p:bg>
    <p:spTree>
      <p:nvGrpSpPr>
        <p:cNvPr id="1" name=""/>
        <p:cNvGrpSpPr/>
        <p:nvPr/>
      </p:nvGrpSpPr>
      <p:grpSpPr>
        <a:xfrm>
          <a:off x="0" y="0"/>
          <a:ext cx="0" cy="0"/>
          <a:chOff x="0" y="0"/>
          <a:chExt cx="0" cy="0"/>
        </a:xfrm>
      </p:grpSpPr>
      <p:grpSp>
        <p:nvGrpSpPr>
          <p:cNvPr id="22" name="Group 21" descr="Theme 6 16x9 background live shapes">
            <a:extLst>
              <a:ext uri="{FF2B5EF4-FFF2-40B4-BE49-F238E27FC236}">
                <a16:creationId xmlns:a16="http://schemas.microsoft.com/office/drawing/2014/main" id="{015E8758-8AD5-33E3-7075-9EBD7214B07A}"/>
              </a:ext>
            </a:extLst>
          </p:cNvPr>
          <p:cNvGrpSpPr>
            <a:grpSpLocks noChangeAspect="1"/>
          </p:cNvGrpSpPr>
          <p:nvPr userDrawn="1"/>
        </p:nvGrpSpPr>
        <p:grpSpPr>
          <a:xfrm>
            <a:off x="0" y="-1008856"/>
            <a:ext cx="1534583" cy="863263"/>
            <a:chOff x="0" y="-1402736"/>
            <a:chExt cx="1918074" cy="1078992"/>
          </a:xfrm>
        </p:grpSpPr>
        <p:sp>
          <p:nvSpPr>
            <p:cNvPr id="23" name="Rectangle 22">
              <a:hlinkClick r:id="" action="ppaction://noaction"/>
              <a:extLst>
                <a:ext uri="{FF2B5EF4-FFF2-40B4-BE49-F238E27FC236}">
                  <a16:creationId xmlns:a16="http://schemas.microsoft.com/office/drawing/2014/main" id="{D750F67A-569C-CBA2-940A-441C138FAA30}"/>
                </a:ext>
                <a:ext uri="{C183D7F6-B498-43B3-948B-1728B52AA6E4}">
                  <adec:decorative xmlns:adec="http://schemas.microsoft.com/office/drawing/2017/decorative" val="1"/>
                </a:ext>
              </a:extLst>
            </p:cNvPr>
            <p:cNvSpPr/>
            <p:nvPr userDrawn="1"/>
          </p:nvSpPr>
          <p:spPr bwMode="auto">
            <a:xfrm>
              <a:off x="0" y="-1402736"/>
              <a:ext cx="1918074" cy="10789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pic>
          <p:nvPicPr>
            <p:cNvPr id="24" name="Picture 23">
              <a:extLst>
                <a:ext uri="{FF2B5EF4-FFF2-40B4-BE49-F238E27FC236}">
                  <a16:creationId xmlns:a16="http://schemas.microsoft.com/office/drawing/2014/main" id="{642E5D0F-EA15-A97B-1246-F92FD64DC2DD}"/>
                </a:ext>
                <a:ext uri="{C183D7F6-B498-43B3-948B-1728B52AA6E4}">
                  <adec:decorative xmlns:adec="http://schemas.microsoft.com/office/drawing/2017/decorative" val="1"/>
                </a:ext>
              </a:extLst>
            </p:cNvPr>
            <p:cNvPicPr>
              <a:picLocks noChangeAspect="1"/>
            </p:cNvPicPr>
            <p:nvPr userDrawn="1"/>
          </p:nvPicPr>
          <p:blipFill>
            <a:blip r:embed="rId2">
              <a:alphaModFix amt="75000"/>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l="20372" t="12009" r="20372" b="40594"/>
            <a:stretch/>
          </p:blipFill>
          <p:spPr>
            <a:xfrm>
              <a:off x="0" y="-1402736"/>
              <a:ext cx="1918074" cy="1078992"/>
            </a:xfrm>
            <a:prstGeom prst="rect">
              <a:avLst/>
            </a:prstGeom>
          </p:spPr>
        </p:pic>
        <p:sp>
          <p:nvSpPr>
            <p:cNvPr id="25" name="Rectangle 24">
              <a:hlinkClick r:id="" action="ppaction://noaction"/>
              <a:extLst>
                <a:ext uri="{FF2B5EF4-FFF2-40B4-BE49-F238E27FC236}">
                  <a16:creationId xmlns:a16="http://schemas.microsoft.com/office/drawing/2014/main" id="{86D236A9-3859-42A3-96A9-00BF164F3442}"/>
                </a:ext>
                <a:ext uri="{C183D7F6-B498-43B3-948B-1728B52AA6E4}">
                  <adec:decorative xmlns:adec="http://schemas.microsoft.com/office/drawing/2017/decorative" val="1"/>
                </a:ext>
              </a:extLst>
            </p:cNvPr>
            <p:cNvSpPr/>
            <p:nvPr userDrawn="1"/>
          </p:nvSpPr>
          <p:spPr bwMode="auto">
            <a:xfrm>
              <a:off x="0" y="-1402735"/>
              <a:ext cx="1918074" cy="1078991"/>
            </a:xfrm>
            <a:prstGeom prst="rect">
              <a:avLst/>
            </a:prstGeom>
            <a:gradFill flip="none" rotWithShape="1">
              <a:gsLst>
                <a:gs pos="60000">
                  <a:srgbClr val="E2F1F9">
                    <a:alpha val="60000"/>
                  </a:srgbClr>
                </a:gs>
                <a:gs pos="0">
                  <a:srgbClr val="FFECEE">
                    <a:alpha val="6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374667" fontAlgn="base">
                <a:lnSpc>
                  <a:spcPct val="100000"/>
                </a:lnSpc>
                <a:spcBef>
                  <a:spcPct val="0"/>
                </a:spcBef>
                <a:spcAft>
                  <a:spcPct val="0"/>
                </a:spcAft>
                <a:buClrTx/>
                <a:buSzTx/>
                <a:buFontTx/>
                <a:buNone/>
                <a:tabLst/>
              </a:pPr>
              <a:endParaRPr kumimoji="0" lang="en-US" sz="500" b="0" i="0" u="none" strike="noStrike" cap="none" spc="0" normalizeH="0" baseline="0">
                <a:ln>
                  <a:noFill/>
                </a:ln>
                <a:solidFill>
                  <a:srgbClr val="091F2C"/>
                </a:solidFill>
                <a:effectLst/>
                <a:uLnTx/>
                <a:uFillTx/>
                <a:latin typeface="Segoe UI"/>
                <a:cs typeface="Segoe UI" pitchFamily="34" charset="0"/>
              </a:endParaRPr>
            </a:p>
          </p:txBody>
        </p:sp>
      </p:grpSp>
    </p:spTree>
    <p:extLst>
      <p:ext uri="{BB962C8B-B14F-4D97-AF65-F5344CB8AC3E}">
        <p14:creationId xmlns:p14="http://schemas.microsoft.com/office/powerpoint/2010/main" val="156680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heme 6 - Light-TitleOnly">
    <p:bg>
      <p:bgPr>
        <a:solidFill>
          <a:schemeClr val="bg1">
            <a:lumMod val="95000"/>
          </a:schemeClr>
        </a:solidFill>
        <a:effectLst/>
      </p:bgPr>
    </p:bg>
    <p:spTree>
      <p:nvGrpSpPr>
        <p:cNvPr id="1" name=""/>
        <p:cNvGrpSpPr/>
        <p:nvPr/>
      </p:nvGrpSpPr>
      <p:grpSpPr>
        <a:xfrm>
          <a:off x="0" y="0"/>
          <a:ext cx="0" cy="0"/>
          <a:chOff x="0" y="0"/>
          <a:chExt cx="0" cy="0"/>
        </a:xfrm>
      </p:grpSpPr>
      <p:grpSp>
        <p:nvGrpSpPr>
          <p:cNvPr id="22" name="Group 21" descr="Theme 6 16x9 background live shapes">
            <a:extLst>
              <a:ext uri="{FF2B5EF4-FFF2-40B4-BE49-F238E27FC236}">
                <a16:creationId xmlns:a16="http://schemas.microsoft.com/office/drawing/2014/main" id="{015E8758-8AD5-33E3-7075-9EBD7214B07A}"/>
              </a:ext>
            </a:extLst>
          </p:cNvPr>
          <p:cNvGrpSpPr>
            <a:grpSpLocks noChangeAspect="1"/>
          </p:cNvGrpSpPr>
          <p:nvPr userDrawn="1"/>
        </p:nvGrpSpPr>
        <p:grpSpPr>
          <a:xfrm>
            <a:off x="0" y="-1008856"/>
            <a:ext cx="1534583" cy="863263"/>
            <a:chOff x="0" y="-1402736"/>
            <a:chExt cx="1918074" cy="1078992"/>
          </a:xfrm>
        </p:grpSpPr>
        <p:sp>
          <p:nvSpPr>
            <p:cNvPr id="23" name="Rectangle 22">
              <a:hlinkClick r:id="" action="ppaction://noaction"/>
              <a:extLst>
                <a:ext uri="{FF2B5EF4-FFF2-40B4-BE49-F238E27FC236}">
                  <a16:creationId xmlns:a16="http://schemas.microsoft.com/office/drawing/2014/main" id="{D750F67A-569C-CBA2-940A-441C138FAA30}"/>
                </a:ext>
                <a:ext uri="{C183D7F6-B498-43B3-948B-1728B52AA6E4}">
                  <adec:decorative xmlns:adec="http://schemas.microsoft.com/office/drawing/2017/decorative" val="1"/>
                </a:ext>
              </a:extLst>
            </p:cNvPr>
            <p:cNvSpPr/>
            <p:nvPr userDrawn="1"/>
          </p:nvSpPr>
          <p:spPr bwMode="auto">
            <a:xfrm>
              <a:off x="0" y="-1402736"/>
              <a:ext cx="1918074" cy="10789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pic>
          <p:nvPicPr>
            <p:cNvPr id="24" name="Picture 23">
              <a:extLst>
                <a:ext uri="{FF2B5EF4-FFF2-40B4-BE49-F238E27FC236}">
                  <a16:creationId xmlns:a16="http://schemas.microsoft.com/office/drawing/2014/main" id="{642E5D0F-EA15-A97B-1246-F92FD64DC2DD}"/>
                </a:ext>
                <a:ext uri="{C183D7F6-B498-43B3-948B-1728B52AA6E4}">
                  <adec:decorative xmlns:adec="http://schemas.microsoft.com/office/drawing/2017/decorative" val="1"/>
                </a:ext>
              </a:extLst>
            </p:cNvPr>
            <p:cNvPicPr>
              <a:picLocks noChangeAspect="1"/>
            </p:cNvPicPr>
            <p:nvPr userDrawn="1"/>
          </p:nvPicPr>
          <p:blipFill>
            <a:blip r:embed="rId2">
              <a:alphaModFix amt="75000"/>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l="20372" t="12009" r="20372" b="40594"/>
            <a:stretch/>
          </p:blipFill>
          <p:spPr>
            <a:xfrm>
              <a:off x="0" y="-1402736"/>
              <a:ext cx="1918074" cy="1078992"/>
            </a:xfrm>
            <a:prstGeom prst="rect">
              <a:avLst/>
            </a:prstGeom>
          </p:spPr>
        </p:pic>
        <p:sp>
          <p:nvSpPr>
            <p:cNvPr id="25" name="Rectangle 24">
              <a:hlinkClick r:id="" action="ppaction://noaction"/>
              <a:extLst>
                <a:ext uri="{FF2B5EF4-FFF2-40B4-BE49-F238E27FC236}">
                  <a16:creationId xmlns:a16="http://schemas.microsoft.com/office/drawing/2014/main" id="{86D236A9-3859-42A3-96A9-00BF164F3442}"/>
                </a:ext>
                <a:ext uri="{C183D7F6-B498-43B3-948B-1728B52AA6E4}">
                  <adec:decorative xmlns:adec="http://schemas.microsoft.com/office/drawing/2017/decorative" val="1"/>
                </a:ext>
              </a:extLst>
            </p:cNvPr>
            <p:cNvSpPr/>
            <p:nvPr userDrawn="1"/>
          </p:nvSpPr>
          <p:spPr bwMode="auto">
            <a:xfrm>
              <a:off x="0" y="-1402735"/>
              <a:ext cx="1918074" cy="1078991"/>
            </a:xfrm>
            <a:prstGeom prst="rect">
              <a:avLst/>
            </a:prstGeom>
            <a:gradFill flip="none" rotWithShape="1">
              <a:gsLst>
                <a:gs pos="60000">
                  <a:srgbClr val="E2F1F9">
                    <a:alpha val="60000"/>
                  </a:srgbClr>
                </a:gs>
                <a:gs pos="0">
                  <a:srgbClr val="FFECEE">
                    <a:alpha val="6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374667" fontAlgn="base">
                <a:lnSpc>
                  <a:spcPct val="100000"/>
                </a:lnSpc>
                <a:spcBef>
                  <a:spcPct val="0"/>
                </a:spcBef>
                <a:spcAft>
                  <a:spcPct val="0"/>
                </a:spcAft>
                <a:buClrTx/>
                <a:buSzTx/>
                <a:buFontTx/>
                <a:buNone/>
                <a:tabLst/>
              </a:pPr>
              <a:endParaRPr kumimoji="0" lang="en-US" sz="500" b="0" i="0" u="none" strike="noStrike" cap="none" spc="0" normalizeH="0" baseline="0">
                <a:ln>
                  <a:noFill/>
                </a:ln>
                <a:solidFill>
                  <a:srgbClr val="091F2C"/>
                </a:solidFill>
                <a:effectLst/>
                <a:uLnTx/>
                <a:uFillTx/>
                <a:latin typeface="Segoe UI"/>
                <a:cs typeface="Segoe UI" pitchFamily="34" charset="0"/>
              </a:endParaRPr>
            </a:p>
          </p:txBody>
        </p:sp>
      </p:grpSp>
      <p:sp>
        <p:nvSpPr>
          <p:cNvPr id="2" name="Title 2">
            <a:extLst>
              <a:ext uri="{FF2B5EF4-FFF2-40B4-BE49-F238E27FC236}">
                <a16:creationId xmlns:a16="http://schemas.microsoft.com/office/drawing/2014/main" id="{CFBA275F-02D0-8293-CC4D-2B024C9150FF}"/>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567408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98F600-D5BD-59DA-B002-E32D3B25FAB9}"/>
              </a:ext>
            </a:extLst>
          </p:cNvPr>
          <p:cNvSpPr/>
          <p:nvPr userDrawn="1"/>
        </p:nvSpPr>
        <p:spPr bwMode="auto">
          <a:xfrm>
            <a:off x="18961" y="40981"/>
            <a:ext cx="4000498" cy="6858000"/>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FB4870D1-C516-D108-238C-CFDACD99C153}"/>
              </a:ext>
            </a:extLst>
          </p:cNvPr>
          <p:cNvSpPr/>
          <p:nvPr userDrawn="1"/>
        </p:nvSpPr>
        <p:spPr>
          <a:xfrm rot="10800000" flipH="1">
            <a:off x="-1" y="0"/>
            <a:ext cx="4000499" cy="4464112"/>
          </a:xfrm>
          <a:custGeom>
            <a:avLst/>
            <a:gdLst>
              <a:gd name="connsiteX0" fmla="*/ 2089182 w 4000499"/>
              <a:gd name="connsiteY0" fmla="*/ 60061 h 4464112"/>
              <a:gd name="connsiteX1" fmla="*/ 2118790 w 4000499"/>
              <a:gd name="connsiteY1" fmla="*/ 33398 h 4464112"/>
              <a:gd name="connsiteX2" fmla="*/ 2110559 w 4000499"/>
              <a:gd name="connsiteY2" fmla="*/ 11992 h 4464112"/>
              <a:gd name="connsiteX3" fmla="*/ 2092126 w 4000499"/>
              <a:gd name="connsiteY3" fmla="*/ 3790 h 4464112"/>
              <a:gd name="connsiteX4" fmla="*/ 2062518 w 4000499"/>
              <a:gd name="connsiteY4" fmla="*/ 30454 h 4464112"/>
              <a:gd name="connsiteX5" fmla="*/ 2070749 w 4000499"/>
              <a:gd name="connsiteY5" fmla="*/ 51860 h 4464112"/>
              <a:gd name="connsiteX6" fmla="*/ 2089182 w 4000499"/>
              <a:gd name="connsiteY6" fmla="*/ 60061 h 4464112"/>
              <a:gd name="connsiteX7" fmla="*/ 1843037 w 4000499"/>
              <a:gd name="connsiteY7" fmla="*/ 63776 h 4464112"/>
              <a:gd name="connsiteX8" fmla="*/ 1865070 w 4000499"/>
              <a:gd name="connsiteY8" fmla="*/ 53259 h 4464112"/>
              <a:gd name="connsiteX9" fmla="*/ 1873215 w 4000499"/>
              <a:gd name="connsiteY9" fmla="*/ 30253 h 4464112"/>
              <a:gd name="connsiteX10" fmla="*/ 1863928 w 4000499"/>
              <a:gd name="connsiteY10" fmla="*/ 9362 h 4464112"/>
              <a:gd name="connsiteX11" fmla="*/ 1839693 w 4000499"/>
              <a:gd name="connsiteY11" fmla="*/ 46 h 4464112"/>
              <a:gd name="connsiteX12" fmla="*/ 1817659 w 4000499"/>
              <a:gd name="connsiteY12" fmla="*/ 10563 h 4464112"/>
              <a:gd name="connsiteX13" fmla="*/ 1809514 w 4000499"/>
              <a:gd name="connsiteY13" fmla="*/ 33568 h 4464112"/>
              <a:gd name="connsiteX14" fmla="*/ 1818802 w 4000499"/>
              <a:gd name="connsiteY14" fmla="*/ 54459 h 4464112"/>
              <a:gd name="connsiteX15" fmla="*/ 1843037 w 4000499"/>
              <a:gd name="connsiteY15" fmla="*/ 63776 h 4464112"/>
              <a:gd name="connsiteX16" fmla="*/ 2334872 w 4000499"/>
              <a:gd name="connsiteY16" fmla="*/ 81410 h 4464112"/>
              <a:gd name="connsiteX17" fmla="*/ 2362021 w 4000499"/>
              <a:gd name="connsiteY17" fmla="*/ 61690 h 4464112"/>
              <a:gd name="connsiteX18" fmla="*/ 2355335 w 4000499"/>
              <a:gd name="connsiteY18" fmla="*/ 41171 h 4464112"/>
              <a:gd name="connsiteX19" fmla="*/ 2342274 w 4000499"/>
              <a:gd name="connsiteY19" fmla="*/ 34541 h 4464112"/>
              <a:gd name="connsiteX20" fmla="*/ 2315125 w 4000499"/>
              <a:gd name="connsiteY20" fmla="*/ 54259 h 4464112"/>
              <a:gd name="connsiteX21" fmla="*/ 2321811 w 4000499"/>
              <a:gd name="connsiteY21" fmla="*/ 74779 h 4464112"/>
              <a:gd name="connsiteX22" fmla="*/ 2334872 w 4000499"/>
              <a:gd name="connsiteY22" fmla="*/ 81410 h 4464112"/>
              <a:gd name="connsiteX23" fmla="*/ 1599177 w 4000499"/>
              <a:gd name="connsiteY23" fmla="*/ 94098 h 4464112"/>
              <a:gd name="connsiteX24" fmla="*/ 1629584 w 4000499"/>
              <a:gd name="connsiteY24" fmla="*/ 52231 h 4464112"/>
              <a:gd name="connsiteX25" fmla="*/ 1619353 w 4000499"/>
              <a:gd name="connsiteY25" fmla="*/ 32112 h 4464112"/>
              <a:gd name="connsiteX26" fmla="*/ 1587717 w 4000499"/>
              <a:gd name="connsiteY26" fmla="*/ 21822 h 4464112"/>
              <a:gd name="connsiteX27" fmla="*/ 1557309 w 4000499"/>
              <a:gd name="connsiteY27" fmla="*/ 63690 h 4464112"/>
              <a:gd name="connsiteX28" fmla="*/ 1567540 w 4000499"/>
              <a:gd name="connsiteY28" fmla="*/ 83809 h 4464112"/>
              <a:gd name="connsiteX29" fmla="*/ 1599177 w 4000499"/>
              <a:gd name="connsiteY29" fmla="*/ 94098 h 4464112"/>
              <a:gd name="connsiteX30" fmla="*/ 1359718 w 4000499"/>
              <a:gd name="connsiteY30" fmla="*/ 147426 h 4464112"/>
              <a:gd name="connsiteX31" fmla="*/ 1383380 w 4000499"/>
              <a:gd name="connsiteY31" fmla="*/ 129278 h 4464112"/>
              <a:gd name="connsiteX32" fmla="*/ 1387268 w 4000499"/>
              <a:gd name="connsiteY32" fmla="*/ 99729 h 4464112"/>
              <a:gd name="connsiteX33" fmla="*/ 1377208 w 4000499"/>
              <a:gd name="connsiteY33" fmla="*/ 82296 h 4464112"/>
              <a:gd name="connsiteX34" fmla="*/ 1377208 w 4000499"/>
              <a:gd name="connsiteY34" fmla="*/ 82267 h 4464112"/>
              <a:gd name="connsiteX35" fmla="*/ 1339541 w 4000499"/>
              <a:gd name="connsiteY35" fmla="*/ 72179 h 4464112"/>
              <a:gd name="connsiteX36" fmla="*/ 1311992 w 4000499"/>
              <a:gd name="connsiteY36" fmla="*/ 119876 h 4464112"/>
              <a:gd name="connsiteX37" fmla="*/ 1322051 w 4000499"/>
              <a:gd name="connsiteY37" fmla="*/ 137309 h 4464112"/>
              <a:gd name="connsiteX38" fmla="*/ 1359718 w 4000499"/>
              <a:gd name="connsiteY38" fmla="*/ 147426 h 4464112"/>
              <a:gd name="connsiteX39" fmla="*/ 1103468 w 4000499"/>
              <a:gd name="connsiteY39" fmla="*/ 229438 h 4464112"/>
              <a:gd name="connsiteX40" fmla="*/ 1128146 w 4000499"/>
              <a:gd name="connsiteY40" fmla="*/ 227502 h 4464112"/>
              <a:gd name="connsiteX41" fmla="*/ 1153209 w 4000499"/>
              <a:gd name="connsiteY41" fmla="*/ 171230 h 4464112"/>
              <a:gd name="connsiteX42" fmla="*/ 1143378 w 4000499"/>
              <a:gd name="connsiteY42" fmla="*/ 156055 h 4464112"/>
              <a:gd name="connsiteX43" fmla="*/ 1121615 w 4000499"/>
              <a:gd name="connsiteY43" fmla="*/ 144232 h 4464112"/>
              <a:gd name="connsiteX44" fmla="*/ 1096938 w 4000499"/>
              <a:gd name="connsiteY44" fmla="*/ 146168 h 4464112"/>
              <a:gd name="connsiteX45" fmla="*/ 1071875 w 4000499"/>
              <a:gd name="connsiteY45" fmla="*/ 202439 h 4464112"/>
              <a:gd name="connsiteX46" fmla="*/ 1081705 w 4000499"/>
              <a:gd name="connsiteY46" fmla="*/ 217614 h 4464112"/>
              <a:gd name="connsiteX47" fmla="*/ 1103468 w 4000499"/>
              <a:gd name="connsiteY47" fmla="*/ 229438 h 4464112"/>
              <a:gd name="connsiteX48" fmla="*/ 2078209 w 4000499"/>
              <a:gd name="connsiteY48" fmla="*/ 268799 h 4464112"/>
              <a:gd name="connsiteX49" fmla="*/ 2096557 w 4000499"/>
              <a:gd name="connsiteY49" fmla="*/ 262311 h 4464112"/>
              <a:gd name="connsiteX50" fmla="*/ 2104930 w 4000499"/>
              <a:gd name="connsiteY50" fmla="*/ 244764 h 4464112"/>
              <a:gd name="connsiteX51" fmla="*/ 2097528 w 4000499"/>
              <a:gd name="connsiteY51" fmla="*/ 225445 h 4464112"/>
              <a:gd name="connsiteX52" fmla="*/ 2097500 w 4000499"/>
              <a:gd name="connsiteY52" fmla="*/ 225417 h 4464112"/>
              <a:gd name="connsiteX53" fmla="*/ 2080867 w 4000499"/>
              <a:gd name="connsiteY53" fmla="*/ 218015 h 4464112"/>
              <a:gd name="connsiteX54" fmla="*/ 2054146 w 4000499"/>
              <a:gd name="connsiteY54" fmla="*/ 242078 h 4464112"/>
              <a:gd name="connsiteX55" fmla="*/ 2061576 w 4000499"/>
              <a:gd name="connsiteY55" fmla="*/ 261397 h 4464112"/>
              <a:gd name="connsiteX56" fmla="*/ 2078209 w 4000499"/>
              <a:gd name="connsiteY56" fmla="*/ 268799 h 4464112"/>
              <a:gd name="connsiteX57" fmla="*/ 1853982 w 4000499"/>
              <a:gd name="connsiteY57" fmla="*/ 272227 h 4464112"/>
              <a:gd name="connsiteX58" fmla="*/ 1881247 w 4000499"/>
              <a:gd name="connsiteY58" fmla="*/ 241934 h 4464112"/>
              <a:gd name="connsiteX59" fmla="*/ 1872845 w 4000499"/>
              <a:gd name="connsiteY59" fmla="*/ 223073 h 4464112"/>
              <a:gd name="connsiteX60" fmla="*/ 1872845 w 4000499"/>
              <a:gd name="connsiteY60" fmla="*/ 223102 h 4464112"/>
              <a:gd name="connsiteX61" fmla="*/ 1850952 w 4000499"/>
              <a:gd name="connsiteY61" fmla="*/ 214699 h 4464112"/>
              <a:gd name="connsiteX62" fmla="*/ 1831063 w 4000499"/>
              <a:gd name="connsiteY62" fmla="*/ 224187 h 4464112"/>
              <a:gd name="connsiteX63" fmla="*/ 1823689 w 4000499"/>
              <a:gd name="connsiteY63" fmla="*/ 244964 h 4464112"/>
              <a:gd name="connsiteX64" fmla="*/ 1832091 w 4000499"/>
              <a:gd name="connsiteY64" fmla="*/ 263825 h 4464112"/>
              <a:gd name="connsiteX65" fmla="*/ 1853982 w 4000499"/>
              <a:gd name="connsiteY65" fmla="*/ 272227 h 4464112"/>
              <a:gd name="connsiteX66" fmla="*/ 2302064 w 4000499"/>
              <a:gd name="connsiteY66" fmla="*/ 288289 h 4464112"/>
              <a:gd name="connsiteX67" fmla="*/ 2326527 w 4000499"/>
              <a:gd name="connsiteY67" fmla="*/ 270513 h 4464112"/>
              <a:gd name="connsiteX68" fmla="*/ 2320526 w 4000499"/>
              <a:gd name="connsiteY68" fmla="*/ 252052 h 4464112"/>
              <a:gd name="connsiteX69" fmla="*/ 2308780 w 4000499"/>
              <a:gd name="connsiteY69" fmla="*/ 246078 h 4464112"/>
              <a:gd name="connsiteX70" fmla="*/ 2284317 w 4000499"/>
              <a:gd name="connsiteY70" fmla="*/ 263855 h 4464112"/>
              <a:gd name="connsiteX71" fmla="*/ 2290318 w 4000499"/>
              <a:gd name="connsiteY71" fmla="*/ 282316 h 4464112"/>
              <a:gd name="connsiteX72" fmla="*/ 2302064 w 4000499"/>
              <a:gd name="connsiteY72" fmla="*/ 288289 h 4464112"/>
              <a:gd name="connsiteX73" fmla="*/ 1631784 w 4000499"/>
              <a:gd name="connsiteY73" fmla="*/ 299864 h 4464112"/>
              <a:gd name="connsiteX74" fmla="*/ 1653361 w 4000499"/>
              <a:gd name="connsiteY74" fmla="*/ 286632 h 4464112"/>
              <a:gd name="connsiteX75" fmla="*/ 1659277 w 4000499"/>
              <a:gd name="connsiteY75" fmla="*/ 261998 h 4464112"/>
              <a:gd name="connsiteX76" fmla="*/ 1650017 w 4000499"/>
              <a:gd name="connsiteY76" fmla="*/ 243793 h 4464112"/>
              <a:gd name="connsiteX77" fmla="*/ 1650046 w 4000499"/>
              <a:gd name="connsiteY77" fmla="*/ 243793 h 4464112"/>
              <a:gd name="connsiteX78" fmla="*/ 1621439 w 4000499"/>
              <a:gd name="connsiteY78" fmla="*/ 234505 h 4464112"/>
              <a:gd name="connsiteX79" fmla="*/ 1599833 w 4000499"/>
              <a:gd name="connsiteY79" fmla="*/ 247737 h 4464112"/>
              <a:gd name="connsiteX80" fmla="*/ 1593918 w 4000499"/>
              <a:gd name="connsiteY80" fmla="*/ 272371 h 4464112"/>
              <a:gd name="connsiteX81" fmla="*/ 1603177 w 4000499"/>
              <a:gd name="connsiteY81" fmla="*/ 290576 h 4464112"/>
              <a:gd name="connsiteX82" fmla="*/ 1631784 w 4000499"/>
              <a:gd name="connsiteY82" fmla="*/ 299864 h 4464112"/>
              <a:gd name="connsiteX83" fmla="*/ 877723 w 4000499"/>
              <a:gd name="connsiteY83" fmla="*/ 332810 h 4464112"/>
              <a:gd name="connsiteX84" fmla="*/ 905291 w 4000499"/>
              <a:gd name="connsiteY84" fmla="*/ 328412 h 4464112"/>
              <a:gd name="connsiteX85" fmla="*/ 925009 w 4000499"/>
              <a:gd name="connsiteY85" fmla="*/ 267712 h 4464112"/>
              <a:gd name="connsiteX86" fmla="*/ 916721 w 4000499"/>
              <a:gd name="connsiteY86" fmla="*/ 256280 h 4464112"/>
              <a:gd name="connsiteX87" fmla="*/ 891877 w 4000499"/>
              <a:gd name="connsiteY87" fmla="*/ 243594 h 4464112"/>
              <a:gd name="connsiteX88" fmla="*/ 864309 w 4000499"/>
              <a:gd name="connsiteY88" fmla="*/ 247992 h 4464112"/>
              <a:gd name="connsiteX89" fmla="*/ 841875 w 4000499"/>
              <a:gd name="connsiteY89" fmla="*/ 274255 h 4464112"/>
              <a:gd name="connsiteX90" fmla="*/ 844590 w 4000499"/>
              <a:gd name="connsiteY90" fmla="*/ 308694 h 4464112"/>
              <a:gd name="connsiteX91" fmla="*/ 852877 w 4000499"/>
              <a:gd name="connsiteY91" fmla="*/ 320124 h 4464112"/>
              <a:gd name="connsiteX92" fmla="*/ 877723 w 4000499"/>
              <a:gd name="connsiteY92" fmla="*/ 332810 h 4464112"/>
              <a:gd name="connsiteX93" fmla="*/ 1413559 w 4000499"/>
              <a:gd name="connsiteY93" fmla="*/ 348417 h 4464112"/>
              <a:gd name="connsiteX94" fmla="*/ 1438480 w 4000499"/>
              <a:gd name="connsiteY94" fmla="*/ 305264 h 4464112"/>
              <a:gd name="connsiteX95" fmla="*/ 1429392 w 4000499"/>
              <a:gd name="connsiteY95" fmla="*/ 289489 h 4464112"/>
              <a:gd name="connsiteX96" fmla="*/ 1395326 w 4000499"/>
              <a:gd name="connsiteY96" fmla="*/ 280344 h 4464112"/>
              <a:gd name="connsiteX97" fmla="*/ 1370405 w 4000499"/>
              <a:gd name="connsiteY97" fmla="*/ 323496 h 4464112"/>
              <a:gd name="connsiteX98" fmla="*/ 1379493 w 4000499"/>
              <a:gd name="connsiteY98" fmla="*/ 339272 h 4464112"/>
              <a:gd name="connsiteX99" fmla="*/ 1413559 w 4000499"/>
              <a:gd name="connsiteY99" fmla="*/ 348417 h 4464112"/>
              <a:gd name="connsiteX100" fmla="*/ 1180216 w 4000499"/>
              <a:gd name="connsiteY100" fmla="*/ 423149 h 4464112"/>
              <a:gd name="connsiteX101" fmla="*/ 1202564 w 4000499"/>
              <a:gd name="connsiteY101" fmla="*/ 421406 h 4464112"/>
              <a:gd name="connsiteX102" fmla="*/ 1225255 w 4000499"/>
              <a:gd name="connsiteY102" fmla="*/ 370451 h 4464112"/>
              <a:gd name="connsiteX103" fmla="*/ 1216339 w 4000499"/>
              <a:gd name="connsiteY103" fmla="*/ 356705 h 4464112"/>
              <a:gd name="connsiteX104" fmla="*/ 1196648 w 4000499"/>
              <a:gd name="connsiteY104" fmla="*/ 346016 h 4464112"/>
              <a:gd name="connsiteX105" fmla="*/ 1174300 w 4000499"/>
              <a:gd name="connsiteY105" fmla="*/ 347760 h 4464112"/>
              <a:gd name="connsiteX106" fmla="*/ 1152409 w 4000499"/>
              <a:gd name="connsiteY106" fmla="*/ 368536 h 4464112"/>
              <a:gd name="connsiteX107" fmla="*/ 1151609 w 4000499"/>
              <a:gd name="connsiteY107" fmla="*/ 398715 h 4464112"/>
              <a:gd name="connsiteX108" fmla="*/ 1160526 w 4000499"/>
              <a:gd name="connsiteY108" fmla="*/ 412461 h 4464112"/>
              <a:gd name="connsiteX109" fmla="*/ 1180216 w 4000499"/>
              <a:gd name="connsiteY109" fmla="*/ 423149 h 4464112"/>
              <a:gd name="connsiteX110" fmla="*/ 663764 w 4000499"/>
              <a:gd name="connsiteY110" fmla="*/ 462286 h 4464112"/>
              <a:gd name="connsiteX111" fmla="*/ 696039 w 4000499"/>
              <a:gd name="connsiteY111" fmla="*/ 454587 h 4464112"/>
              <a:gd name="connsiteX112" fmla="*/ 717588 w 4000499"/>
              <a:gd name="connsiteY112" fmla="*/ 423208 h 4464112"/>
              <a:gd name="connsiteX113" fmla="*/ 710643 w 4000499"/>
              <a:gd name="connsiteY113" fmla="*/ 385770 h 4464112"/>
              <a:gd name="connsiteX114" fmla="*/ 704070 w 4000499"/>
              <a:gd name="connsiteY114" fmla="*/ 377654 h 4464112"/>
              <a:gd name="connsiteX115" fmla="*/ 674130 w 4000499"/>
              <a:gd name="connsiteY115" fmla="*/ 363469 h 4464112"/>
              <a:gd name="connsiteX116" fmla="*/ 641855 w 4000499"/>
              <a:gd name="connsiteY116" fmla="*/ 371167 h 4464112"/>
              <a:gd name="connsiteX117" fmla="*/ 620307 w 4000499"/>
              <a:gd name="connsiteY117" fmla="*/ 402545 h 4464112"/>
              <a:gd name="connsiteX118" fmla="*/ 627251 w 4000499"/>
              <a:gd name="connsiteY118" fmla="*/ 439984 h 4464112"/>
              <a:gd name="connsiteX119" fmla="*/ 633824 w 4000499"/>
              <a:gd name="connsiteY119" fmla="*/ 448100 h 4464112"/>
              <a:gd name="connsiteX120" fmla="*/ 663764 w 4000499"/>
              <a:gd name="connsiteY120" fmla="*/ 462286 h 4464112"/>
              <a:gd name="connsiteX121" fmla="*/ 2066434 w 4000499"/>
              <a:gd name="connsiteY121" fmla="*/ 493310 h 4464112"/>
              <a:gd name="connsiteX122" fmla="*/ 2090039 w 4000499"/>
              <a:gd name="connsiteY122" fmla="*/ 472076 h 4464112"/>
              <a:gd name="connsiteX123" fmla="*/ 2083496 w 4000499"/>
              <a:gd name="connsiteY123" fmla="*/ 455016 h 4464112"/>
              <a:gd name="connsiteX124" fmla="*/ 2068806 w 4000499"/>
              <a:gd name="connsiteY124" fmla="*/ 448471 h 4464112"/>
              <a:gd name="connsiteX125" fmla="*/ 2045200 w 4000499"/>
              <a:gd name="connsiteY125" fmla="*/ 469704 h 4464112"/>
              <a:gd name="connsiteX126" fmla="*/ 2051745 w 4000499"/>
              <a:gd name="connsiteY126" fmla="*/ 486765 h 4464112"/>
              <a:gd name="connsiteX127" fmla="*/ 2066434 w 4000499"/>
              <a:gd name="connsiteY127" fmla="*/ 493310 h 4464112"/>
              <a:gd name="connsiteX128" fmla="*/ 1865699 w 4000499"/>
              <a:gd name="connsiteY128" fmla="*/ 496340 h 4464112"/>
              <a:gd name="connsiteX129" fmla="*/ 1883304 w 4000499"/>
              <a:gd name="connsiteY129" fmla="*/ 487938 h 4464112"/>
              <a:gd name="connsiteX130" fmla="*/ 1889820 w 4000499"/>
              <a:gd name="connsiteY130" fmla="*/ 469562 h 4464112"/>
              <a:gd name="connsiteX131" fmla="*/ 1882389 w 4000499"/>
              <a:gd name="connsiteY131" fmla="*/ 452872 h 4464112"/>
              <a:gd name="connsiteX132" fmla="*/ 1882418 w 4000499"/>
              <a:gd name="connsiteY132" fmla="*/ 452872 h 4464112"/>
              <a:gd name="connsiteX133" fmla="*/ 1863042 w 4000499"/>
              <a:gd name="connsiteY133" fmla="*/ 445441 h 4464112"/>
              <a:gd name="connsiteX134" fmla="*/ 1845437 w 4000499"/>
              <a:gd name="connsiteY134" fmla="*/ 453843 h 4464112"/>
              <a:gd name="connsiteX135" fmla="*/ 1838921 w 4000499"/>
              <a:gd name="connsiteY135" fmla="*/ 472219 h 4464112"/>
              <a:gd name="connsiteX136" fmla="*/ 1846352 w 4000499"/>
              <a:gd name="connsiteY136" fmla="*/ 488909 h 4464112"/>
              <a:gd name="connsiteX137" fmla="*/ 1865699 w 4000499"/>
              <a:gd name="connsiteY137" fmla="*/ 496340 h 4464112"/>
              <a:gd name="connsiteX138" fmla="*/ 2266826 w 4000499"/>
              <a:gd name="connsiteY138" fmla="*/ 510743 h 4464112"/>
              <a:gd name="connsiteX139" fmla="*/ 2280829 w 4000499"/>
              <a:gd name="connsiteY139" fmla="*/ 507371 h 4464112"/>
              <a:gd name="connsiteX140" fmla="*/ 2288374 w 4000499"/>
              <a:gd name="connsiteY140" fmla="*/ 495082 h 4464112"/>
              <a:gd name="connsiteX141" fmla="*/ 2283087 w 4000499"/>
              <a:gd name="connsiteY141" fmla="*/ 478821 h 4464112"/>
              <a:gd name="connsiteX142" fmla="*/ 2272741 w 4000499"/>
              <a:gd name="connsiteY142" fmla="*/ 473563 h 4464112"/>
              <a:gd name="connsiteX143" fmla="*/ 2251194 w 4000499"/>
              <a:gd name="connsiteY143" fmla="*/ 489223 h 4464112"/>
              <a:gd name="connsiteX144" fmla="*/ 2256481 w 4000499"/>
              <a:gd name="connsiteY144" fmla="*/ 505485 h 4464112"/>
              <a:gd name="connsiteX145" fmla="*/ 2266826 w 4000499"/>
              <a:gd name="connsiteY145" fmla="*/ 510743 h 4464112"/>
              <a:gd name="connsiteX146" fmla="*/ 974558 w 4000499"/>
              <a:gd name="connsiteY146" fmla="*/ 517353 h 4464112"/>
              <a:gd name="connsiteX147" fmla="*/ 999513 w 4000499"/>
              <a:gd name="connsiteY147" fmla="*/ 513372 h 4464112"/>
              <a:gd name="connsiteX148" fmla="*/ 1017375 w 4000499"/>
              <a:gd name="connsiteY148" fmla="*/ 458388 h 4464112"/>
              <a:gd name="connsiteX149" fmla="*/ 1009860 w 4000499"/>
              <a:gd name="connsiteY149" fmla="*/ 448013 h 4464112"/>
              <a:gd name="connsiteX150" fmla="*/ 1009860 w 4000499"/>
              <a:gd name="connsiteY150" fmla="*/ 447985 h 4464112"/>
              <a:gd name="connsiteX151" fmla="*/ 987348 w 4000499"/>
              <a:gd name="connsiteY151" fmla="*/ 436514 h 4464112"/>
              <a:gd name="connsiteX152" fmla="*/ 962390 w 4000499"/>
              <a:gd name="connsiteY152" fmla="*/ 440498 h 4464112"/>
              <a:gd name="connsiteX153" fmla="*/ 944529 w 4000499"/>
              <a:gd name="connsiteY153" fmla="*/ 495483 h 4464112"/>
              <a:gd name="connsiteX154" fmla="*/ 952045 w 4000499"/>
              <a:gd name="connsiteY154" fmla="*/ 505857 h 4464112"/>
              <a:gd name="connsiteX155" fmla="*/ 974558 w 4000499"/>
              <a:gd name="connsiteY155" fmla="*/ 517353 h 4464112"/>
              <a:gd name="connsiteX156" fmla="*/ 1666821 w 4000499"/>
              <a:gd name="connsiteY156" fmla="*/ 521060 h 4464112"/>
              <a:gd name="connsiteX157" fmla="*/ 1685940 w 4000499"/>
              <a:gd name="connsiteY157" fmla="*/ 509342 h 4464112"/>
              <a:gd name="connsiteX158" fmla="*/ 1691170 w 4000499"/>
              <a:gd name="connsiteY158" fmla="*/ 487537 h 4464112"/>
              <a:gd name="connsiteX159" fmla="*/ 1682967 w 4000499"/>
              <a:gd name="connsiteY159" fmla="*/ 471419 h 4464112"/>
              <a:gd name="connsiteX160" fmla="*/ 1682967 w 4000499"/>
              <a:gd name="connsiteY160" fmla="*/ 471391 h 4464112"/>
              <a:gd name="connsiteX161" fmla="*/ 1657648 w 4000499"/>
              <a:gd name="connsiteY161" fmla="*/ 463160 h 4464112"/>
              <a:gd name="connsiteX162" fmla="*/ 1633299 w 4000499"/>
              <a:gd name="connsiteY162" fmla="*/ 496711 h 4464112"/>
              <a:gd name="connsiteX163" fmla="*/ 1641501 w 4000499"/>
              <a:gd name="connsiteY163" fmla="*/ 512829 h 4464112"/>
              <a:gd name="connsiteX164" fmla="*/ 1666821 w 4000499"/>
              <a:gd name="connsiteY164" fmla="*/ 521060 h 4464112"/>
              <a:gd name="connsiteX165" fmla="*/ 1471459 w 4000499"/>
              <a:gd name="connsiteY165" fmla="*/ 564556 h 4464112"/>
              <a:gd name="connsiteX166" fmla="*/ 1490436 w 4000499"/>
              <a:gd name="connsiteY166" fmla="*/ 550010 h 4464112"/>
              <a:gd name="connsiteX167" fmla="*/ 1493551 w 4000499"/>
              <a:gd name="connsiteY167" fmla="*/ 526319 h 4464112"/>
              <a:gd name="connsiteX168" fmla="*/ 1485491 w 4000499"/>
              <a:gd name="connsiteY168" fmla="*/ 512344 h 4464112"/>
              <a:gd name="connsiteX169" fmla="*/ 1455284 w 4000499"/>
              <a:gd name="connsiteY169" fmla="*/ 504227 h 4464112"/>
              <a:gd name="connsiteX170" fmla="*/ 1436308 w 4000499"/>
              <a:gd name="connsiteY170" fmla="*/ 518774 h 4464112"/>
              <a:gd name="connsiteX171" fmla="*/ 1433192 w 4000499"/>
              <a:gd name="connsiteY171" fmla="*/ 542465 h 4464112"/>
              <a:gd name="connsiteX172" fmla="*/ 1441252 w 4000499"/>
              <a:gd name="connsiteY172" fmla="*/ 556441 h 4464112"/>
              <a:gd name="connsiteX173" fmla="*/ 1471459 w 4000499"/>
              <a:gd name="connsiteY173" fmla="*/ 564556 h 4464112"/>
              <a:gd name="connsiteX174" fmla="*/ 464468 w 4000499"/>
              <a:gd name="connsiteY174" fmla="*/ 612871 h 4464112"/>
              <a:gd name="connsiteX175" fmla="*/ 500934 w 4000499"/>
              <a:gd name="connsiteY175" fmla="*/ 600965 h 4464112"/>
              <a:gd name="connsiteX176" fmla="*/ 508851 w 4000499"/>
              <a:gd name="connsiteY176" fmla="*/ 525689 h 4464112"/>
              <a:gd name="connsiteX177" fmla="*/ 505049 w 4000499"/>
              <a:gd name="connsiteY177" fmla="*/ 521488 h 4464112"/>
              <a:gd name="connsiteX178" fmla="*/ 470040 w 4000499"/>
              <a:gd name="connsiteY178" fmla="*/ 505895 h 4464112"/>
              <a:gd name="connsiteX179" fmla="*/ 433575 w 4000499"/>
              <a:gd name="connsiteY179" fmla="*/ 517802 h 4464112"/>
              <a:gd name="connsiteX180" fmla="*/ 414026 w 4000499"/>
              <a:gd name="connsiteY180" fmla="*/ 553810 h 4464112"/>
              <a:gd name="connsiteX181" fmla="*/ 425658 w 4000499"/>
              <a:gd name="connsiteY181" fmla="*/ 593077 h 4464112"/>
              <a:gd name="connsiteX182" fmla="*/ 429459 w 4000499"/>
              <a:gd name="connsiteY182" fmla="*/ 597278 h 4464112"/>
              <a:gd name="connsiteX183" fmla="*/ 464468 w 4000499"/>
              <a:gd name="connsiteY183" fmla="*/ 612871 h 4464112"/>
              <a:gd name="connsiteX184" fmla="*/ 1262825 w 4000499"/>
              <a:gd name="connsiteY184" fmla="*/ 631433 h 4464112"/>
              <a:gd name="connsiteX185" fmla="*/ 1282640 w 4000499"/>
              <a:gd name="connsiteY185" fmla="*/ 629887 h 4464112"/>
              <a:gd name="connsiteX186" fmla="*/ 1302759 w 4000499"/>
              <a:gd name="connsiteY186" fmla="*/ 584675 h 4464112"/>
              <a:gd name="connsiteX187" fmla="*/ 1294844 w 4000499"/>
              <a:gd name="connsiteY187" fmla="*/ 572473 h 4464112"/>
              <a:gd name="connsiteX188" fmla="*/ 1294901 w 4000499"/>
              <a:gd name="connsiteY188" fmla="*/ 572443 h 4464112"/>
              <a:gd name="connsiteX189" fmla="*/ 1277433 w 4000499"/>
              <a:gd name="connsiteY189" fmla="*/ 562978 h 4464112"/>
              <a:gd name="connsiteX190" fmla="*/ 1257605 w 4000499"/>
              <a:gd name="connsiteY190" fmla="*/ 564528 h 4464112"/>
              <a:gd name="connsiteX191" fmla="*/ 1238172 w 4000499"/>
              <a:gd name="connsiteY191" fmla="*/ 582961 h 4464112"/>
              <a:gd name="connsiteX192" fmla="*/ 1237458 w 4000499"/>
              <a:gd name="connsiteY192" fmla="*/ 609739 h 4464112"/>
              <a:gd name="connsiteX193" fmla="*/ 1245346 w 4000499"/>
              <a:gd name="connsiteY193" fmla="*/ 621942 h 4464112"/>
              <a:gd name="connsiteX194" fmla="*/ 1262825 w 4000499"/>
              <a:gd name="connsiteY194" fmla="*/ 631433 h 4464112"/>
              <a:gd name="connsiteX195" fmla="*/ 779566 w 4000499"/>
              <a:gd name="connsiteY195" fmla="*/ 635284 h 4464112"/>
              <a:gd name="connsiteX196" fmla="*/ 808810 w 4000499"/>
              <a:gd name="connsiteY196" fmla="*/ 628315 h 4464112"/>
              <a:gd name="connsiteX197" fmla="*/ 822070 w 4000499"/>
              <a:gd name="connsiteY197" fmla="*/ 565984 h 4464112"/>
              <a:gd name="connsiteX198" fmla="*/ 816125 w 4000499"/>
              <a:gd name="connsiteY198" fmla="*/ 558612 h 4464112"/>
              <a:gd name="connsiteX199" fmla="*/ 788983 w 4000499"/>
              <a:gd name="connsiteY199" fmla="*/ 545755 h 4464112"/>
              <a:gd name="connsiteX200" fmla="*/ 759740 w 4000499"/>
              <a:gd name="connsiteY200" fmla="*/ 552725 h 4464112"/>
              <a:gd name="connsiteX201" fmla="*/ 746480 w 4000499"/>
              <a:gd name="connsiteY201" fmla="*/ 615054 h 4464112"/>
              <a:gd name="connsiteX202" fmla="*/ 752424 w 4000499"/>
              <a:gd name="connsiteY202" fmla="*/ 622427 h 4464112"/>
              <a:gd name="connsiteX203" fmla="*/ 779566 w 4000499"/>
              <a:gd name="connsiteY203" fmla="*/ 635284 h 4464112"/>
              <a:gd name="connsiteX204" fmla="*/ 1110055 w 4000499"/>
              <a:gd name="connsiteY204" fmla="*/ 654264 h 4464112"/>
              <a:gd name="connsiteX205" fmla="*/ 1110026 w 4000499"/>
              <a:gd name="connsiteY205" fmla="*/ 654235 h 4464112"/>
              <a:gd name="connsiteX206" fmla="*/ 1110042 w 4000499"/>
              <a:gd name="connsiteY206" fmla="*/ 654257 h 4464112"/>
              <a:gd name="connsiteX207" fmla="*/ 2055260 w 4000499"/>
              <a:gd name="connsiteY207" fmla="*/ 707219 h 4464112"/>
              <a:gd name="connsiteX208" fmla="*/ 2069406 w 4000499"/>
              <a:gd name="connsiteY208" fmla="*/ 702218 h 4464112"/>
              <a:gd name="connsiteX209" fmla="*/ 2075866 w 4000499"/>
              <a:gd name="connsiteY209" fmla="*/ 688672 h 4464112"/>
              <a:gd name="connsiteX210" fmla="*/ 2070150 w 4000499"/>
              <a:gd name="connsiteY210" fmla="*/ 673782 h 4464112"/>
              <a:gd name="connsiteX211" fmla="*/ 2070150 w 4000499"/>
              <a:gd name="connsiteY211" fmla="*/ 673725 h 4464112"/>
              <a:gd name="connsiteX212" fmla="*/ 2057318 w 4000499"/>
              <a:gd name="connsiteY212" fmla="*/ 668009 h 4464112"/>
              <a:gd name="connsiteX213" fmla="*/ 2036713 w 4000499"/>
              <a:gd name="connsiteY213" fmla="*/ 686586 h 4464112"/>
              <a:gd name="connsiteX214" fmla="*/ 2042429 w 4000499"/>
              <a:gd name="connsiteY214" fmla="*/ 701503 h 4464112"/>
              <a:gd name="connsiteX215" fmla="*/ 2055260 w 4000499"/>
              <a:gd name="connsiteY215" fmla="*/ 707219 h 4464112"/>
              <a:gd name="connsiteX216" fmla="*/ 1876902 w 4000499"/>
              <a:gd name="connsiteY216" fmla="*/ 709934 h 4464112"/>
              <a:gd name="connsiteX217" fmla="*/ 1898021 w 4000499"/>
              <a:gd name="connsiteY217" fmla="*/ 686471 h 4464112"/>
              <a:gd name="connsiteX218" fmla="*/ 1891505 w 4000499"/>
              <a:gd name="connsiteY218" fmla="*/ 671868 h 4464112"/>
              <a:gd name="connsiteX219" fmla="*/ 1891505 w 4000499"/>
              <a:gd name="connsiteY219" fmla="*/ 671897 h 4464112"/>
              <a:gd name="connsiteX220" fmla="*/ 1874558 w 4000499"/>
              <a:gd name="connsiteY220" fmla="*/ 665381 h 4464112"/>
              <a:gd name="connsiteX221" fmla="*/ 1859125 w 4000499"/>
              <a:gd name="connsiteY221" fmla="*/ 672725 h 4464112"/>
              <a:gd name="connsiteX222" fmla="*/ 1853437 w 4000499"/>
              <a:gd name="connsiteY222" fmla="*/ 688815 h 4464112"/>
              <a:gd name="connsiteX223" fmla="*/ 1859954 w 4000499"/>
              <a:gd name="connsiteY223" fmla="*/ 703419 h 4464112"/>
              <a:gd name="connsiteX224" fmla="*/ 1876902 w 4000499"/>
              <a:gd name="connsiteY224" fmla="*/ 709934 h 4464112"/>
              <a:gd name="connsiteX225" fmla="*/ 1078697 w 4000499"/>
              <a:gd name="connsiteY225" fmla="*/ 715789 h 4464112"/>
              <a:gd name="connsiteX226" fmla="*/ 1100853 w 4000499"/>
              <a:gd name="connsiteY226" fmla="*/ 712249 h 4464112"/>
              <a:gd name="connsiteX227" fmla="*/ 1118886 w 4000499"/>
              <a:gd name="connsiteY227" fmla="*/ 691130 h 4464112"/>
              <a:gd name="connsiteX228" fmla="*/ 1116714 w 4000499"/>
              <a:gd name="connsiteY228" fmla="*/ 663438 h 4464112"/>
              <a:gd name="connsiteX229" fmla="*/ 1110042 w 4000499"/>
              <a:gd name="connsiteY229" fmla="*/ 654257 h 4464112"/>
              <a:gd name="connsiteX230" fmla="*/ 1090086 w 4000499"/>
              <a:gd name="connsiteY230" fmla="*/ 644064 h 4464112"/>
              <a:gd name="connsiteX231" fmla="*/ 1067931 w 4000499"/>
              <a:gd name="connsiteY231" fmla="*/ 647605 h 4464112"/>
              <a:gd name="connsiteX232" fmla="*/ 1052069 w 4000499"/>
              <a:gd name="connsiteY232" fmla="*/ 696388 h 4464112"/>
              <a:gd name="connsiteX233" fmla="*/ 1058728 w 4000499"/>
              <a:gd name="connsiteY233" fmla="*/ 705590 h 4464112"/>
              <a:gd name="connsiteX234" fmla="*/ 1078697 w 4000499"/>
              <a:gd name="connsiteY234" fmla="*/ 715789 h 4464112"/>
              <a:gd name="connsiteX235" fmla="*/ 2233246 w 4000499"/>
              <a:gd name="connsiteY235" fmla="*/ 722738 h 4464112"/>
              <a:gd name="connsiteX236" fmla="*/ 2245450 w 4000499"/>
              <a:gd name="connsiteY236" fmla="*/ 719795 h 4464112"/>
              <a:gd name="connsiteX237" fmla="*/ 2252023 w 4000499"/>
              <a:gd name="connsiteY237" fmla="*/ 709078 h 4464112"/>
              <a:gd name="connsiteX238" fmla="*/ 2247421 w 4000499"/>
              <a:gd name="connsiteY238" fmla="*/ 694903 h 4464112"/>
              <a:gd name="connsiteX239" fmla="*/ 2247392 w 4000499"/>
              <a:gd name="connsiteY239" fmla="*/ 694931 h 4464112"/>
              <a:gd name="connsiteX240" fmla="*/ 2238361 w 4000499"/>
              <a:gd name="connsiteY240" fmla="*/ 690331 h 4464112"/>
              <a:gd name="connsiteX241" fmla="*/ 2219586 w 4000499"/>
              <a:gd name="connsiteY241" fmla="*/ 703962 h 4464112"/>
              <a:gd name="connsiteX242" fmla="*/ 2224215 w 4000499"/>
              <a:gd name="connsiteY242" fmla="*/ 718137 h 4464112"/>
              <a:gd name="connsiteX243" fmla="*/ 2233246 w 4000499"/>
              <a:gd name="connsiteY243" fmla="*/ 722738 h 4464112"/>
              <a:gd name="connsiteX244" fmla="*/ 1700201 w 4000499"/>
              <a:gd name="connsiteY244" fmla="*/ 731940 h 4464112"/>
              <a:gd name="connsiteX245" fmla="*/ 1721578 w 4000499"/>
              <a:gd name="connsiteY245" fmla="*/ 702505 h 4464112"/>
              <a:gd name="connsiteX246" fmla="*/ 1714376 w 4000499"/>
              <a:gd name="connsiteY246" fmla="*/ 688358 h 4464112"/>
              <a:gd name="connsiteX247" fmla="*/ 1692143 w 4000499"/>
              <a:gd name="connsiteY247" fmla="*/ 681127 h 4464112"/>
              <a:gd name="connsiteX248" fmla="*/ 1675366 w 4000499"/>
              <a:gd name="connsiteY248" fmla="*/ 691415 h 4464112"/>
              <a:gd name="connsiteX249" fmla="*/ 1670765 w 4000499"/>
              <a:gd name="connsiteY249" fmla="*/ 710563 h 4464112"/>
              <a:gd name="connsiteX250" fmla="*/ 1677968 w 4000499"/>
              <a:gd name="connsiteY250" fmla="*/ 724710 h 4464112"/>
              <a:gd name="connsiteX251" fmla="*/ 1700201 w 4000499"/>
              <a:gd name="connsiteY251" fmla="*/ 731940 h 4464112"/>
              <a:gd name="connsiteX252" fmla="*/ 1526673 w 4000499"/>
              <a:gd name="connsiteY252" fmla="*/ 770550 h 4464112"/>
              <a:gd name="connsiteX253" fmla="*/ 1546077 w 4000499"/>
              <a:gd name="connsiteY253" fmla="*/ 736970 h 4464112"/>
              <a:gd name="connsiteX254" fmla="*/ 1538989 w 4000499"/>
              <a:gd name="connsiteY254" fmla="*/ 724681 h 4464112"/>
              <a:gd name="connsiteX255" fmla="*/ 1512469 w 4000499"/>
              <a:gd name="connsiteY255" fmla="*/ 717566 h 4464112"/>
              <a:gd name="connsiteX256" fmla="*/ 1495808 w 4000499"/>
              <a:gd name="connsiteY256" fmla="*/ 730340 h 4464112"/>
              <a:gd name="connsiteX257" fmla="*/ 1493065 w 4000499"/>
              <a:gd name="connsiteY257" fmla="*/ 751145 h 4464112"/>
              <a:gd name="connsiteX258" fmla="*/ 1500152 w 4000499"/>
              <a:gd name="connsiteY258" fmla="*/ 763434 h 4464112"/>
              <a:gd name="connsiteX259" fmla="*/ 1526673 w 4000499"/>
              <a:gd name="connsiteY259" fmla="*/ 770550 h 4464112"/>
              <a:gd name="connsiteX260" fmla="*/ 598004 w 4000499"/>
              <a:gd name="connsiteY260" fmla="*/ 772482 h 4464112"/>
              <a:gd name="connsiteX261" fmla="*/ 631051 w 4000499"/>
              <a:gd name="connsiteY261" fmla="*/ 761690 h 4464112"/>
              <a:gd name="connsiteX262" fmla="*/ 638225 w 4000499"/>
              <a:gd name="connsiteY262" fmla="*/ 693474 h 4464112"/>
              <a:gd name="connsiteX263" fmla="*/ 634796 w 4000499"/>
              <a:gd name="connsiteY263" fmla="*/ 689644 h 4464112"/>
              <a:gd name="connsiteX264" fmla="*/ 603067 w 4000499"/>
              <a:gd name="connsiteY264" fmla="*/ 675508 h 4464112"/>
              <a:gd name="connsiteX265" fmla="*/ 570007 w 4000499"/>
              <a:gd name="connsiteY265" fmla="*/ 686300 h 4464112"/>
              <a:gd name="connsiteX266" fmla="*/ 562835 w 4000499"/>
              <a:gd name="connsiteY266" fmla="*/ 754518 h 4464112"/>
              <a:gd name="connsiteX267" fmla="*/ 566264 w 4000499"/>
              <a:gd name="connsiteY267" fmla="*/ 758346 h 4464112"/>
              <a:gd name="connsiteX268" fmla="*/ 598004 w 4000499"/>
              <a:gd name="connsiteY268" fmla="*/ 772482 h 4464112"/>
              <a:gd name="connsiteX269" fmla="*/ 281994 w 4000499"/>
              <a:gd name="connsiteY269" fmla="*/ 783795 h 4464112"/>
              <a:gd name="connsiteX270" fmla="*/ 322747 w 4000499"/>
              <a:gd name="connsiteY270" fmla="*/ 766948 h 4464112"/>
              <a:gd name="connsiteX271" fmla="*/ 322747 w 4000499"/>
              <a:gd name="connsiteY271" fmla="*/ 685443 h 4464112"/>
              <a:gd name="connsiteX272" fmla="*/ 281995 w 4000499"/>
              <a:gd name="connsiteY272" fmla="*/ 668596 h 4464112"/>
              <a:gd name="connsiteX273" fmla="*/ 241241 w 4000499"/>
              <a:gd name="connsiteY273" fmla="*/ 685443 h 4464112"/>
              <a:gd name="connsiteX274" fmla="*/ 241241 w 4000499"/>
              <a:gd name="connsiteY274" fmla="*/ 766948 h 4464112"/>
              <a:gd name="connsiteX275" fmla="*/ 281994 w 4000499"/>
              <a:gd name="connsiteY275" fmla="*/ 783795 h 4464112"/>
              <a:gd name="connsiteX276" fmla="*/ 904159 w 4000499"/>
              <a:gd name="connsiteY276" fmla="*/ 821298 h 4464112"/>
              <a:gd name="connsiteX277" fmla="*/ 930126 w 4000499"/>
              <a:gd name="connsiteY277" fmla="*/ 815103 h 4464112"/>
              <a:gd name="connsiteX278" fmla="*/ 947472 w 4000499"/>
              <a:gd name="connsiteY278" fmla="*/ 789869 h 4464112"/>
              <a:gd name="connsiteX279" fmla="*/ 941900 w 4000499"/>
              <a:gd name="connsiteY279" fmla="*/ 759747 h 4464112"/>
              <a:gd name="connsiteX280" fmla="*/ 936612 w 4000499"/>
              <a:gd name="connsiteY280" fmla="*/ 753202 h 4464112"/>
              <a:gd name="connsiteX281" fmla="*/ 912510 w 4000499"/>
              <a:gd name="connsiteY281" fmla="*/ 741778 h 4464112"/>
              <a:gd name="connsiteX282" fmla="*/ 886544 w 4000499"/>
              <a:gd name="connsiteY282" fmla="*/ 747973 h 4464112"/>
              <a:gd name="connsiteX283" fmla="*/ 869196 w 4000499"/>
              <a:gd name="connsiteY283" fmla="*/ 773207 h 4464112"/>
              <a:gd name="connsiteX284" fmla="*/ 874770 w 4000499"/>
              <a:gd name="connsiteY284" fmla="*/ 803329 h 4464112"/>
              <a:gd name="connsiteX285" fmla="*/ 880056 w 4000499"/>
              <a:gd name="connsiteY285" fmla="*/ 809874 h 4464112"/>
              <a:gd name="connsiteX286" fmla="*/ 904159 w 4000499"/>
              <a:gd name="connsiteY286" fmla="*/ 821298 h 4464112"/>
              <a:gd name="connsiteX287" fmla="*/ 1341455 w 4000499"/>
              <a:gd name="connsiteY287" fmla="*/ 829950 h 4464112"/>
              <a:gd name="connsiteX288" fmla="*/ 1358888 w 4000499"/>
              <a:gd name="connsiteY288" fmla="*/ 828592 h 4464112"/>
              <a:gd name="connsiteX289" fmla="*/ 1376577 w 4000499"/>
              <a:gd name="connsiteY289" fmla="*/ 788840 h 4464112"/>
              <a:gd name="connsiteX290" fmla="*/ 1369633 w 4000499"/>
              <a:gd name="connsiteY290" fmla="*/ 778123 h 4464112"/>
              <a:gd name="connsiteX291" fmla="*/ 1369662 w 4000499"/>
              <a:gd name="connsiteY291" fmla="*/ 778123 h 4464112"/>
              <a:gd name="connsiteX292" fmla="*/ 1354287 w 4000499"/>
              <a:gd name="connsiteY292" fmla="*/ 769792 h 4464112"/>
              <a:gd name="connsiteX293" fmla="*/ 1336854 w 4000499"/>
              <a:gd name="connsiteY293" fmla="*/ 771150 h 4464112"/>
              <a:gd name="connsiteX294" fmla="*/ 1319765 w 4000499"/>
              <a:gd name="connsiteY294" fmla="*/ 787354 h 4464112"/>
              <a:gd name="connsiteX295" fmla="*/ 1319136 w 4000499"/>
              <a:gd name="connsiteY295" fmla="*/ 810902 h 4464112"/>
              <a:gd name="connsiteX296" fmla="*/ 1326080 w 4000499"/>
              <a:gd name="connsiteY296" fmla="*/ 821620 h 4464112"/>
              <a:gd name="connsiteX297" fmla="*/ 1341455 w 4000499"/>
              <a:gd name="connsiteY297" fmla="*/ 829950 h 4464112"/>
              <a:gd name="connsiteX298" fmla="*/ 1177920 w 4000499"/>
              <a:gd name="connsiteY298" fmla="*/ 904829 h 4464112"/>
              <a:gd name="connsiteX299" fmla="*/ 1197392 w 4000499"/>
              <a:gd name="connsiteY299" fmla="*/ 901726 h 4464112"/>
              <a:gd name="connsiteX300" fmla="*/ 1211339 w 4000499"/>
              <a:gd name="connsiteY300" fmla="*/ 858800 h 4464112"/>
              <a:gd name="connsiteX301" fmla="*/ 1205480 w 4000499"/>
              <a:gd name="connsiteY301" fmla="*/ 850713 h 4464112"/>
              <a:gd name="connsiteX302" fmla="*/ 1187915 w 4000499"/>
              <a:gd name="connsiteY302" fmla="*/ 841749 h 4464112"/>
              <a:gd name="connsiteX303" fmla="*/ 1168443 w 4000499"/>
              <a:gd name="connsiteY303" fmla="*/ 844854 h 4464112"/>
              <a:gd name="connsiteX304" fmla="*/ 1152581 w 4000499"/>
              <a:gd name="connsiteY304" fmla="*/ 863430 h 4464112"/>
              <a:gd name="connsiteX305" fmla="*/ 1154496 w 4000499"/>
              <a:gd name="connsiteY305" fmla="*/ 887779 h 4464112"/>
              <a:gd name="connsiteX306" fmla="*/ 1160354 w 4000499"/>
              <a:gd name="connsiteY306" fmla="*/ 895867 h 4464112"/>
              <a:gd name="connsiteX307" fmla="*/ 1177920 w 4000499"/>
              <a:gd name="connsiteY307" fmla="*/ 904829 h 4464112"/>
              <a:gd name="connsiteX308" fmla="*/ 431775 w 4000499"/>
              <a:gd name="connsiteY308" fmla="*/ 928181 h 4464112"/>
              <a:gd name="connsiteX309" fmla="*/ 468726 w 4000499"/>
              <a:gd name="connsiteY309" fmla="*/ 912899 h 4464112"/>
              <a:gd name="connsiteX310" fmla="*/ 468726 w 4000499"/>
              <a:gd name="connsiteY310" fmla="*/ 838996 h 4464112"/>
              <a:gd name="connsiteX311" fmla="*/ 431775 w 4000499"/>
              <a:gd name="connsiteY311" fmla="*/ 823713 h 4464112"/>
              <a:gd name="connsiteX312" fmla="*/ 394823 w 4000499"/>
              <a:gd name="connsiteY312" fmla="*/ 838996 h 4464112"/>
              <a:gd name="connsiteX313" fmla="*/ 394823 w 4000499"/>
              <a:gd name="connsiteY313" fmla="*/ 912899 h 4464112"/>
              <a:gd name="connsiteX314" fmla="*/ 431775 w 4000499"/>
              <a:gd name="connsiteY314" fmla="*/ 928181 h 4464112"/>
              <a:gd name="connsiteX315" fmla="*/ 741648 w 4000499"/>
              <a:gd name="connsiteY315" fmla="*/ 944117 h 4464112"/>
              <a:gd name="connsiteX316" fmla="*/ 771030 w 4000499"/>
              <a:gd name="connsiteY316" fmla="*/ 934533 h 4464112"/>
              <a:gd name="connsiteX317" fmla="*/ 786777 w 4000499"/>
              <a:gd name="connsiteY317" fmla="*/ 905526 h 4464112"/>
              <a:gd name="connsiteX318" fmla="*/ 777403 w 4000499"/>
              <a:gd name="connsiteY318" fmla="*/ 873889 h 4464112"/>
              <a:gd name="connsiteX319" fmla="*/ 774345 w 4000499"/>
              <a:gd name="connsiteY319" fmla="*/ 870488 h 4464112"/>
              <a:gd name="connsiteX320" fmla="*/ 746141 w 4000499"/>
              <a:gd name="connsiteY320" fmla="*/ 857922 h 4464112"/>
              <a:gd name="connsiteX321" fmla="*/ 716759 w 4000499"/>
              <a:gd name="connsiteY321" fmla="*/ 867517 h 4464112"/>
              <a:gd name="connsiteX322" fmla="*/ 701013 w 4000499"/>
              <a:gd name="connsiteY322" fmla="*/ 896523 h 4464112"/>
              <a:gd name="connsiteX323" fmla="*/ 710387 w 4000499"/>
              <a:gd name="connsiteY323" fmla="*/ 928160 h 4464112"/>
              <a:gd name="connsiteX324" fmla="*/ 713444 w 4000499"/>
              <a:gd name="connsiteY324" fmla="*/ 931561 h 4464112"/>
              <a:gd name="connsiteX325" fmla="*/ 741648 w 4000499"/>
              <a:gd name="connsiteY325" fmla="*/ 944117 h 4464112"/>
              <a:gd name="connsiteX326" fmla="*/ 121241 w 4000499"/>
              <a:gd name="connsiteY326" fmla="*/ 968742 h 4464112"/>
              <a:gd name="connsiteX327" fmla="*/ 159993 w 4000499"/>
              <a:gd name="connsiteY327" fmla="*/ 947707 h 4464112"/>
              <a:gd name="connsiteX328" fmla="*/ 156020 w 4000499"/>
              <a:gd name="connsiteY328" fmla="*/ 870746 h 4464112"/>
              <a:gd name="connsiteX329" fmla="*/ 156020 w 4000499"/>
              <a:gd name="connsiteY329" fmla="*/ 870718 h 4464112"/>
              <a:gd name="connsiteX330" fmla="*/ 151476 w 4000499"/>
              <a:gd name="connsiteY330" fmla="*/ 866631 h 4464112"/>
              <a:gd name="connsiteX331" fmla="*/ 109194 w 4000499"/>
              <a:gd name="connsiteY331" fmla="*/ 854128 h 4464112"/>
              <a:gd name="connsiteX332" fmla="*/ 70428 w 4000499"/>
              <a:gd name="connsiteY332" fmla="*/ 875147 h 4464112"/>
              <a:gd name="connsiteX333" fmla="*/ 74400 w 4000499"/>
              <a:gd name="connsiteY333" fmla="*/ 952138 h 4464112"/>
              <a:gd name="connsiteX334" fmla="*/ 78944 w 4000499"/>
              <a:gd name="connsiteY334" fmla="*/ 956225 h 4464112"/>
              <a:gd name="connsiteX335" fmla="*/ 121241 w 4000499"/>
              <a:gd name="connsiteY335" fmla="*/ 968742 h 4464112"/>
              <a:gd name="connsiteX336" fmla="*/ 1022896 w 4000499"/>
              <a:gd name="connsiteY336" fmla="*/ 998538 h 4464112"/>
              <a:gd name="connsiteX337" fmla="*/ 1045754 w 4000499"/>
              <a:gd name="connsiteY337" fmla="*/ 993090 h 4464112"/>
              <a:gd name="connsiteX338" fmla="*/ 1056101 w 4000499"/>
              <a:gd name="connsiteY338" fmla="*/ 944363 h 4464112"/>
              <a:gd name="connsiteX339" fmla="*/ 1051442 w 4000499"/>
              <a:gd name="connsiteY339" fmla="*/ 938619 h 4464112"/>
              <a:gd name="connsiteX340" fmla="*/ 1051442 w 4000499"/>
              <a:gd name="connsiteY340" fmla="*/ 938590 h 4464112"/>
              <a:gd name="connsiteX341" fmla="*/ 1030233 w 4000499"/>
              <a:gd name="connsiteY341" fmla="*/ 928541 h 4464112"/>
              <a:gd name="connsiteX342" fmla="*/ 1007373 w 4000499"/>
              <a:gd name="connsiteY342" fmla="*/ 933990 h 4464112"/>
              <a:gd name="connsiteX343" fmla="*/ 997028 w 4000499"/>
              <a:gd name="connsiteY343" fmla="*/ 982716 h 4464112"/>
              <a:gd name="connsiteX344" fmla="*/ 1001687 w 4000499"/>
              <a:gd name="connsiteY344" fmla="*/ 988489 h 4464112"/>
              <a:gd name="connsiteX345" fmla="*/ 1022896 w 4000499"/>
              <a:gd name="connsiteY345" fmla="*/ 998538 h 4464112"/>
              <a:gd name="connsiteX346" fmla="*/ 592829 w 4000499"/>
              <a:gd name="connsiteY346" fmla="*/ 1083459 h 4464112"/>
              <a:gd name="connsiteX347" fmla="*/ 625680 w 4000499"/>
              <a:gd name="connsiteY347" fmla="*/ 1069882 h 4464112"/>
              <a:gd name="connsiteX348" fmla="*/ 625680 w 4000499"/>
              <a:gd name="connsiteY348" fmla="*/ 1004179 h 4464112"/>
              <a:gd name="connsiteX349" fmla="*/ 592830 w 4000499"/>
              <a:gd name="connsiteY349" fmla="*/ 990590 h 4464112"/>
              <a:gd name="connsiteX350" fmla="*/ 559978 w 4000499"/>
              <a:gd name="connsiteY350" fmla="*/ 1004179 h 4464112"/>
              <a:gd name="connsiteX351" fmla="*/ 559978 w 4000499"/>
              <a:gd name="connsiteY351" fmla="*/ 1069882 h 4464112"/>
              <a:gd name="connsiteX352" fmla="*/ 592829 w 4000499"/>
              <a:gd name="connsiteY352" fmla="*/ 1083459 h 4464112"/>
              <a:gd name="connsiteX353" fmla="*/ 285253 w 4000499"/>
              <a:gd name="connsiteY353" fmla="*/ 1096715 h 4464112"/>
              <a:gd name="connsiteX354" fmla="*/ 320404 w 4000499"/>
              <a:gd name="connsiteY354" fmla="*/ 1077626 h 4464112"/>
              <a:gd name="connsiteX355" fmla="*/ 316802 w 4000499"/>
              <a:gd name="connsiteY355" fmla="*/ 1007837 h 4464112"/>
              <a:gd name="connsiteX356" fmla="*/ 312687 w 4000499"/>
              <a:gd name="connsiteY356" fmla="*/ 1004122 h 4464112"/>
              <a:gd name="connsiteX357" fmla="*/ 274336 w 4000499"/>
              <a:gd name="connsiteY357" fmla="*/ 992776 h 4464112"/>
              <a:gd name="connsiteX358" fmla="*/ 239184 w 4000499"/>
              <a:gd name="connsiteY358" fmla="*/ 1011866 h 4464112"/>
              <a:gd name="connsiteX359" fmla="*/ 242785 w 4000499"/>
              <a:gd name="connsiteY359" fmla="*/ 1081655 h 4464112"/>
              <a:gd name="connsiteX360" fmla="*/ 246900 w 4000499"/>
              <a:gd name="connsiteY360" fmla="*/ 1085370 h 4464112"/>
              <a:gd name="connsiteX361" fmla="*/ 285253 w 4000499"/>
              <a:gd name="connsiteY361" fmla="*/ 1096715 h 4464112"/>
              <a:gd name="connsiteX362" fmla="*/ 878502 w 4000499"/>
              <a:gd name="connsiteY362" fmla="*/ 1107650 h 4464112"/>
              <a:gd name="connsiteX363" fmla="*/ 904376 w 4000499"/>
              <a:gd name="connsiteY363" fmla="*/ 1099202 h 4464112"/>
              <a:gd name="connsiteX364" fmla="*/ 909978 w 4000499"/>
              <a:gd name="connsiteY364" fmla="*/ 1045788 h 4464112"/>
              <a:gd name="connsiteX365" fmla="*/ 907292 w 4000499"/>
              <a:gd name="connsiteY365" fmla="*/ 1042788 h 4464112"/>
              <a:gd name="connsiteX366" fmla="*/ 882467 w 4000499"/>
              <a:gd name="connsiteY366" fmla="*/ 1031711 h 4464112"/>
              <a:gd name="connsiteX367" fmla="*/ 856593 w 4000499"/>
              <a:gd name="connsiteY367" fmla="*/ 1040159 h 4464112"/>
              <a:gd name="connsiteX368" fmla="*/ 842733 w 4000499"/>
              <a:gd name="connsiteY368" fmla="*/ 1065708 h 4464112"/>
              <a:gd name="connsiteX369" fmla="*/ 850993 w 4000499"/>
              <a:gd name="connsiteY369" fmla="*/ 1093571 h 4464112"/>
              <a:gd name="connsiteX370" fmla="*/ 853679 w 4000499"/>
              <a:gd name="connsiteY370" fmla="*/ 1096573 h 4464112"/>
              <a:gd name="connsiteX371" fmla="*/ 878502 w 4000499"/>
              <a:gd name="connsiteY371" fmla="*/ 1107650 h 4464112"/>
              <a:gd name="connsiteX372" fmla="*/ 0 w 4000499"/>
              <a:gd name="connsiteY372" fmla="*/ 1156170 h 4464112"/>
              <a:gd name="connsiteX373" fmla="*/ 16986 w 4000499"/>
              <a:gd name="connsiteY373" fmla="*/ 1144499 h 4464112"/>
              <a:gd name="connsiteX374" fmla="*/ 9469 w 4000499"/>
              <a:gd name="connsiteY374" fmla="*/ 1072395 h 4464112"/>
              <a:gd name="connsiteX375" fmla="*/ 67 w 4000499"/>
              <a:gd name="connsiteY375" fmla="*/ 1064765 h 4464112"/>
              <a:gd name="connsiteX376" fmla="*/ 0 w 4000499"/>
              <a:gd name="connsiteY376" fmla="*/ 1064752 h 4464112"/>
              <a:gd name="connsiteX377" fmla="*/ 746295 w 4000499"/>
              <a:gd name="connsiteY377" fmla="*/ 1231442 h 4464112"/>
              <a:gd name="connsiteX378" fmla="*/ 775259 w 4000499"/>
              <a:gd name="connsiteY378" fmla="*/ 1219461 h 4464112"/>
              <a:gd name="connsiteX379" fmla="*/ 775259 w 4000499"/>
              <a:gd name="connsiteY379" fmla="*/ 1161532 h 4464112"/>
              <a:gd name="connsiteX380" fmla="*/ 746296 w 4000499"/>
              <a:gd name="connsiteY380" fmla="*/ 1149550 h 4464112"/>
              <a:gd name="connsiteX381" fmla="*/ 717331 w 4000499"/>
              <a:gd name="connsiteY381" fmla="*/ 1161532 h 4464112"/>
              <a:gd name="connsiteX382" fmla="*/ 717331 w 4000499"/>
              <a:gd name="connsiteY382" fmla="*/ 1219461 h 4464112"/>
              <a:gd name="connsiteX383" fmla="*/ 746295 w 4000499"/>
              <a:gd name="connsiteY383" fmla="*/ 1231442 h 4464112"/>
              <a:gd name="connsiteX384" fmla="*/ 461679 w 4000499"/>
              <a:gd name="connsiteY384" fmla="*/ 1234300 h 4464112"/>
              <a:gd name="connsiteX385" fmla="*/ 492932 w 4000499"/>
              <a:gd name="connsiteY385" fmla="*/ 1217345 h 4464112"/>
              <a:gd name="connsiteX386" fmla="*/ 489731 w 4000499"/>
              <a:gd name="connsiteY386" fmla="*/ 1155273 h 4464112"/>
              <a:gd name="connsiteX387" fmla="*/ 486074 w 4000499"/>
              <a:gd name="connsiteY387" fmla="*/ 1151986 h 4464112"/>
              <a:gd name="connsiteX388" fmla="*/ 451969 w 4000499"/>
              <a:gd name="connsiteY388" fmla="*/ 1141892 h 4464112"/>
              <a:gd name="connsiteX389" fmla="*/ 420715 w 4000499"/>
              <a:gd name="connsiteY389" fmla="*/ 1158845 h 4464112"/>
              <a:gd name="connsiteX390" fmla="*/ 423916 w 4000499"/>
              <a:gd name="connsiteY390" fmla="*/ 1220917 h 4464112"/>
              <a:gd name="connsiteX391" fmla="*/ 427574 w 4000499"/>
              <a:gd name="connsiteY391" fmla="*/ 1224204 h 4464112"/>
              <a:gd name="connsiteX392" fmla="*/ 461679 w 4000499"/>
              <a:gd name="connsiteY392" fmla="*/ 1234300 h 4464112"/>
              <a:gd name="connsiteX393" fmla="*/ 157192 w 4000499"/>
              <a:gd name="connsiteY393" fmla="*/ 1279589 h 4464112"/>
              <a:gd name="connsiteX394" fmla="*/ 190143 w 4000499"/>
              <a:gd name="connsiteY394" fmla="*/ 1256926 h 4464112"/>
              <a:gd name="connsiteX395" fmla="*/ 183313 w 4000499"/>
              <a:gd name="connsiteY395" fmla="*/ 1191539 h 4464112"/>
              <a:gd name="connsiteX396" fmla="*/ 174768 w 4000499"/>
              <a:gd name="connsiteY396" fmla="*/ 1184623 h 4464112"/>
              <a:gd name="connsiteX397" fmla="*/ 135444 w 4000499"/>
              <a:gd name="connsiteY397" fmla="*/ 1177335 h 4464112"/>
              <a:gd name="connsiteX398" fmla="*/ 102492 w 4000499"/>
              <a:gd name="connsiteY398" fmla="*/ 1199998 h 4464112"/>
              <a:gd name="connsiteX399" fmla="*/ 109324 w 4000499"/>
              <a:gd name="connsiteY399" fmla="*/ 1265385 h 4464112"/>
              <a:gd name="connsiteX400" fmla="*/ 117868 w 4000499"/>
              <a:gd name="connsiteY400" fmla="*/ 1272302 h 4464112"/>
              <a:gd name="connsiteX401" fmla="*/ 157192 w 4000499"/>
              <a:gd name="connsiteY401" fmla="*/ 1279589 h 4464112"/>
              <a:gd name="connsiteX402" fmla="*/ 629762 w 4000499"/>
              <a:gd name="connsiteY402" fmla="*/ 1365371 h 4464112"/>
              <a:gd name="connsiteX403" fmla="*/ 657316 w 4000499"/>
              <a:gd name="connsiteY403" fmla="*/ 1350435 h 4464112"/>
              <a:gd name="connsiteX404" fmla="*/ 654485 w 4000499"/>
              <a:gd name="connsiteY404" fmla="*/ 1295735 h 4464112"/>
              <a:gd name="connsiteX405" fmla="*/ 651257 w 4000499"/>
              <a:gd name="connsiteY405" fmla="*/ 1292821 h 4464112"/>
              <a:gd name="connsiteX406" fmla="*/ 621193 w 4000499"/>
              <a:gd name="connsiteY406" fmla="*/ 1283932 h 4464112"/>
              <a:gd name="connsiteX407" fmla="*/ 593643 w 4000499"/>
              <a:gd name="connsiteY407" fmla="*/ 1298879 h 4464112"/>
              <a:gd name="connsiteX408" fmla="*/ 596472 w 4000499"/>
              <a:gd name="connsiteY408" fmla="*/ 1353578 h 4464112"/>
              <a:gd name="connsiteX409" fmla="*/ 599701 w 4000499"/>
              <a:gd name="connsiteY409" fmla="*/ 1356494 h 4464112"/>
              <a:gd name="connsiteX410" fmla="*/ 629762 w 4000499"/>
              <a:gd name="connsiteY410" fmla="*/ 1365371 h 4464112"/>
              <a:gd name="connsiteX411" fmla="*/ 346997 w 4000499"/>
              <a:gd name="connsiteY411" fmla="*/ 1397933 h 4464112"/>
              <a:gd name="connsiteX412" fmla="*/ 376304 w 4000499"/>
              <a:gd name="connsiteY412" fmla="*/ 1377814 h 4464112"/>
              <a:gd name="connsiteX413" fmla="*/ 370246 w 4000499"/>
              <a:gd name="connsiteY413" fmla="*/ 1319684 h 4464112"/>
              <a:gd name="connsiteX414" fmla="*/ 362643 w 4000499"/>
              <a:gd name="connsiteY414" fmla="*/ 1313540 h 4464112"/>
              <a:gd name="connsiteX415" fmla="*/ 327678 w 4000499"/>
              <a:gd name="connsiteY415" fmla="*/ 1307081 h 4464112"/>
              <a:gd name="connsiteX416" fmla="*/ 298371 w 4000499"/>
              <a:gd name="connsiteY416" fmla="*/ 1327201 h 4464112"/>
              <a:gd name="connsiteX417" fmla="*/ 304429 w 4000499"/>
              <a:gd name="connsiteY417" fmla="*/ 1385330 h 4464112"/>
              <a:gd name="connsiteX418" fmla="*/ 312031 w 4000499"/>
              <a:gd name="connsiteY418" fmla="*/ 1391474 h 4464112"/>
              <a:gd name="connsiteX419" fmla="*/ 346997 w 4000499"/>
              <a:gd name="connsiteY419" fmla="*/ 1397933 h 4464112"/>
              <a:gd name="connsiteX420" fmla="*/ 48894 w 4000499"/>
              <a:gd name="connsiteY420" fmla="*/ 1474837 h 4464112"/>
              <a:gd name="connsiteX421" fmla="*/ 79316 w 4000499"/>
              <a:gd name="connsiteY421" fmla="*/ 1448887 h 4464112"/>
              <a:gd name="connsiteX422" fmla="*/ 69713 w 4000499"/>
              <a:gd name="connsiteY422" fmla="*/ 1388216 h 4464112"/>
              <a:gd name="connsiteX423" fmla="*/ 56481 w 4000499"/>
              <a:gd name="connsiteY423" fmla="*/ 1378614 h 4464112"/>
              <a:gd name="connsiteX424" fmla="*/ 16629 w 4000499"/>
              <a:gd name="connsiteY424" fmla="*/ 1375499 h 4464112"/>
              <a:gd name="connsiteX425" fmla="*/ 0 w 4000499"/>
              <a:gd name="connsiteY425" fmla="*/ 1389683 h 4464112"/>
              <a:gd name="connsiteX426" fmla="*/ 0 w 4000499"/>
              <a:gd name="connsiteY426" fmla="*/ 1465161 h 4464112"/>
              <a:gd name="connsiteX427" fmla="*/ 9041 w 4000499"/>
              <a:gd name="connsiteY427" fmla="*/ 1471723 h 4464112"/>
              <a:gd name="connsiteX428" fmla="*/ 48894 w 4000499"/>
              <a:gd name="connsiteY428" fmla="*/ 1474837 h 4464112"/>
              <a:gd name="connsiteX429" fmla="*/ 527883 w 4000499"/>
              <a:gd name="connsiteY429" fmla="*/ 1510788 h 4464112"/>
              <a:gd name="connsiteX430" fmla="*/ 553718 w 4000499"/>
              <a:gd name="connsiteY430" fmla="*/ 1493041 h 4464112"/>
              <a:gd name="connsiteX431" fmla="*/ 548375 w 4000499"/>
              <a:gd name="connsiteY431" fmla="*/ 1441800 h 4464112"/>
              <a:gd name="connsiteX432" fmla="*/ 548403 w 4000499"/>
              <a:gd name="connsiteY432" fmla="*/ 1441800 h 4464112"/>
              <a:gd name="connsiteX433" fmla="*/ 541716 w 4000499"/>
              <a:gd name="connsiteY433" fmla="*/ 1436400 h 4464112"/>
              <a:gd name="connsiteX434" fmla="*/ 510879 w 4000499"/>
              <a:gd name="connsiteY434" fmla="*/ 1430684 h 4464112"/>
              <a:gd name="connsiteX435" fmla="*/ 485044 w 4000499"/>
              <a:gd name="connsiteY435" fmla="*/ 1448431 h 4464112"/>
              <a:gd name="connsiteX436" fmla="*/ 490388 w 4000499"/>
              <a:gd name="connsiteY436" fmla="*/ 1499672 h 4464112"/>
              <a:gd name="connsiteX437" fmla="*/ 497075 w 4000499"/>
              <a:gd name="connsiteY437" fmla="*/ 1505074 h 4464112"/>
              <a:gd name="connsiteX438" fmla="*/ 527883 w 4000499"/>
              <a:gd name="connsiteY438" fmla="*/ 1510788 h 4464112"/>
              <a:gd name="connsiteX439" fmla="*/ 250059 w 4000499"/>
              <a:gd name="connsiteY439" fmla="*/ 1572740 h 4464112"/>
              <a:gd name="connsiteX440" fmla="*/ 277109 w 4000499"/>
              <a:gd name="connsiteY440" fmla="*/ 1549656 h 4464112"/>
              <a:gd name="connsiteX441" fmla="*/ 268591 w 4000499"/>
              <a:gd name="connsiteY441" fmla="*/ 1495700 h 4464112"/>
              <a:gd name="connsiteX442" fmla="*/ 256817 w 4000499"/>
              <a:gd name="connsiteY442" fmla="*/ 1487154 h 4464112"/>
              <a:gd name="connsiteX443" fmla="*/ 221366 w 4000499"/>
              <a:gd name="connsiteY443" fmla="*/ 1484389 h 4464112"/>
              <a:gd name="connsiteX444" fmla="*/ 194317 w 4000499"/>
              <a:gd name="connsiteY444" fmla="*/ 1507475 h 4464112"/>
              <a:gd name="connsiteX445" fmla="*/ 202833 w 4000499"/>
              <a:gd name="connsiteY445" fmla="*/ 1561430 h 4464112"/>
              <a:gd name="connsiteX446" fmla="*/ 214607 w 4000499"/>
              <a:gd name="connsiteY446" fmla="*/ 1569975 h 4464112"/>
              <a:gd name="connsiteX447" fmla="*/ 250059 w 4000499"/>
              <a:gd name="connsiteY447" fmla="*/ 1572740 h 4464112"/>
              <a:gd name="connsiteX448" fmla="*/ 441744 w 4000499"/>
              <a:gd name="connsiteY448" fmla="*/ 1666045 h 4464112"/>
              <a:gd name="connsiteX449" fmla="*/ 465582 w 4000499"/>
              <a:gd name="connsiteY449" fmla="*/ 1645707 h 4464112"/>
              <a:gd name="connsiteX450" fmla="*/ 458066 w 4000499"/>
              <a:gd name="connsiteY450" fmla="*/ 1598152 h 4464112"/>
              <a:gd name="connsiteX451" fmla="*/ 447693 w 4000499"/>
              <a:gd name="connsiteY451" fmla="*/ 1590636 h 4464112"/>
              <a:gd name="connsiteX452" fmla="*/ 416456 w 4000499"/>
              <a:gd name="connsiteY452" fmla="*/ 1588178 h 4464112"/>
              <a:gd name="connsiteX453" fmla="*/ 392622 w 4000499"/>
              <a:gd name="connsiteY453" fmla="*/ 1608527 h 4464112"/>
              <a:gd name="connsiteX454" fmla="*/ 400138 w 4000499"/>
              <a:gd name="connsiteY454" fmla="*/ 1656081 h 4464112"/>
              <a:gd name="connsiteX455" fmla="*/ 410511 w 4000499"/>
              <a:gd name="connsiteY455" fmla="*/ 1663597 h 4464112"/>
              <a:gd name="connsiteX456" fmla="*/ 441744 w 4000499"/>
              <a:gd name="connsiteY456" fmla="*/ 1666045 h 4464112"/>
              <a:gd name="connsiteX457" fmla="*/ 136387 w 4000499"/>
              <a:gd name="connsiteY457" fmla="*/ 1757621 h 4464112"/>
              <a:gd name="connsiteX458" fmla="*/ 196431 w 4000499"/>
              <a:gd name="connsiteY458" fmla="*/ 1730900 h 4464112"/>
              <a:gd name="connsiteX459" fmla="*/ 185885 w 4000499"/>
              <a:gd name="connsiteY459" fmla="*/ 1681374 h 4464112"/>
              <a:gd name="connsiteX460" fmla="*/ 185885 w 4000499"/>
              <a:gd name="connsiteY460" fmla="*/ 1681345 h 4464112"/>
              <a:gd name="connsiteX461" fmla="*/ 169681 w 4000499"/>
              <a:gd name="connsiteY461" fmla="*/ 1670858 h 4464112"/>
              <a:gd name="connsiteX462" fmla="*/ 134129 w 4000499"/>
              <a:gd name="connsiteY462" fmla="*/ 1671801 h 4464112"/>
              <a:gd name="connsiteX463" fmla="*/ 109638 w 4000499"/>
              <a:gd name="connsiteY463" fmla="*/ 1697607 h 4464112"/>
              <a:gd name="connsiteX464" fmla="*/ 120183 w 4000499"/>
              <a:gd name="connsiteY464" fmla="*/ 1747133 h 4464112"/>
              <a:gd name="connsiteX465" fmla="*/ 136387 w 4000499"/>
              <a:gd name="connsiteY465" fmla="*/ 1757621 h 4464112"/>
              <a:gd name="connsiteX466" fmla="*/ 341010 w 4000499"/>
              <a:gd name="connsiteY466" fmla="*/ 1830268 h 4464112"/>
              <a:gd name="connsiteX467" fmla="*/ 393908 w 4000499"/>
              <a:gd name="connsiteY467" fmla="*/ 1806718 h 4464112"/>
              <a:gd name="connsiteX468" fmla="*/ 384621 w 4000499"/>
              <a:gd name="connsiteY468" fmla="*/ 1763050 h 4464112"/>
              <a:gd name="connsiteX469" fmla="*/ 384649 w 4000499"/>
              <a:gd name="connsiteY469" fmla="*/ 1763021 h 4464112"/>
              <a:gd name="connsiteX470" fmla="*/ 370388 w 4000499"/>
              <a:gd name="connsiteY470" fmla="*/ 1753762 h 4464112"/>
              <a:gd name="connsiteX471" fmla="*/ 339037 w 4000499"/>
              <a:gd name="connsiteY471" fmla="*/ 1754591 h 4464112"/>
              <a:gd name="connsiteX472" fmla="*/ 317461 w 4000499"/>
              <a:gd name="connsiteY472" fmla="*/ 1777340 h 4464112"/>
              <a:gd name="connsiteX473" fmla="*/ 326749 w 4000499"/>
              <a:gd name="connsiteY473" fmla="*/ 1821007 h 4464112"/>
              <a:gd name="connsiteX474" fmla="*/ 341010 w 4000499"/>
              <a:gd name="connsiteY474" fmla="*/ 1830268 h 4464112"/>
              <a:gd name="connsiteX475" fmla="*/ 78172 w 4000499"/>
              <a:gd name="connsiteY475" fmla="*/ 1952441 h 4464112"/>
              <a:gd name="connsiteX476" fmla="*/ 113438 w 4000499"/>
              <a:gd name="connsiteY476" fmla="*/ 1947811 h 4464112"/>
              <a:gd name="connsiteX477" fmla="*/ 135100 w 4000499"/>
              <a:gd name="connsiteY477" fmla="*/ 1919605 h 4464112"/>
              <a:gd name="connsiteX478" fmla="*/ 123041 w 4000499"/>
              <a:gd name="connsiteY478" fmla="*/ 1874679 h 4464112"/>
              <a:gd name="connsiteX479" fmla="*/ 123041 w 4000499"/>
              <a:gd name="connsiteY479" fmla="*/ 1874650 h 4464112"/>
              <a:gd name="connsiteX480" fmla="*/ 102236 w 4000499"/>
              <a:gd name="connsiteY480" fmla="*/ 1862676 h 4464112"/>
              <a:gd name="connsiteX481" fmla="*/ 66970 w 4000499"/>
              <a:gd name="connsiteY481" fmla="*/ 1867305 h 4464112"/>
              <a:gd name="connsiteX482" fmla="*/ 45307 w 4000499"/>
              <a:gd name="connsiteY482" fmla="*/ 1895513 h 4464112"/>
              <a:gd name="connsiteX483" fmla="*/ 57368 w 4000499"/>
              <a:gd name="connsiteY483" fmla="*/ 1940437 h 4464112"/>
              <a:gd name="connsiteX484" fmla="*/ 78172 w 4000499"/>
              <a:gd name="connsiteY484" fmla="*/ 1952441 h 4464112"/>
              <a:gd name="connsiteX485" fmla="*/ 289282 w 4000499"/>
              <a:gd name="connsiteY485" fmla="*/ 2003281 h 4464112"/>
              <a:gd name="connsiteX486" fmla="*/ 339438 w 4000499"/>
              <a:gd name="connsiteY486" fmla="*/ 1974332 h 4464112"/>
              <a:gd name="connsiteX487" fmla="*/ 328806 w 4000499"/>
              <a:gd name="connsiteY487" fmla="*/ 1934750 h 4464112"/>
              <a:gd name="connsiteX488" fmla="*/ 310459 w 4000499"/>
              <a:gd name="connsiteY488" fmla="*/ 1924177 h 4464112"/>
              <a:gd name="connsiteX489" fmla="*/ 279394 w 4000499"/>
              <a:gd name="connsiteY489" fmla="*/ 1928264 h 4464112"/>
              <a:gd name="connsiteX490" fmla="*/ 260303 w 4000499"/>
              <a:gd name="connsiteY490" fmla="*/ 1953126 h 4464112"/>
              <a:gd name="connsiteX491" fmla="*/ 270935 w 4000499"/>
              <a:gd name="connsiteY491" fmla="*/ 1992708 h 4464112"/>
              <a:gd name="connsiteX492" fmla="*/ 289282 w 4000499"/>
              <a:gd name="connsiteY492" fmla="*/ 2003281 h 4464112"/>
              <a:gd name="connsiteX493" fmla="*/ 3886996 w 4000499"/>
              <a:gd name="connsiteY493" fmla="*/ 2124996 h 4464112"/>
              <a:gd name="connsiteX494" fmla="*/ 3902658 w 4000499"/>
              <a:gd name="connsiteY494" fmla="*/ 2103448 h 4464112"/>
              <a:gd name="connsiteX495" fmla="*/ 3897400 w 4000499"/>
              <a:gd name="connsiteY495" fmla="*/ 2093103 h 4464112"/>
              <a:gd name="connsiteX496" fmla="*/ 3897400 w 4000499"/>
              <a:gd name="connsiteY496" fmla="*/ 2093131 h 4464112"/>
              <a:gd name="connsiteX497" fmla="*/ 3881138 w 4000499"/>
              <a:gd name="connsiteY497" fmla="*/ 2087845 h 4464112"/>
              <a:gd name="connsiteX498" fmla="*/ 3868849 w 4000499"/>
              <a:gd name="connsiteY498" fmla="*/ 2095361 h 4464112"/>
              <a:gd name="connsiteX499" fmla="*/ 3865478 w 4000499"/>
              <a:gd name="connsiteY499" fmla="*/ 2109363 h 4464112"/>
              <a:gd name="connsiteX500" fmla="*/ 3870736 w 4000499"/>
              <a:gd name="connsiteY500" fmla="*/ 2119710 h 4464112"/>
              <a:gd name="connsiteX501" fmla="*/ 3886996 w 4000499"/>
              <a:gd name="connsiteY501" fmla="*/ 2124996 h 4464112"/>
              <a:gd name="connsiteX502" fmla="*/ 40678 w 4000499"/>
              <a:gd name="connsiteY502" fmla="*/ 2152289 h 4464112"/>
              <a:gd name="connsiteX503" fmla="*/ 75258 w 4000499"/>
              <a:gd name="connsiteY503" fmla="*/ 2144002 h 4464112"/>
              <a:gd name="connsiteX504" fmla="*/ 93833 w 4000499"/>
              <a:gd name="connsiteY504" fmla="*/ 2113679 h 4464112"/>
              <a:gd name="connsiteX505" fmla="*/ 80773 w 4000499"/>
              <a:gd name="connsiteY505" fmla="*/ 2073527 h 4464112"/>
              <a:gd name="connsiteX506" fmla="*/ 80773 w 4000499"/>
              <a:gd name="connsiteY506" fmla="*/ 2073499 h 4464112"/>
              <a:gd name="connsiteX507" fmla="*/ 55224 w 4000499"/>
              <a:gd name="connsiteY507" fmla="*/ 2060495 h 4464112"/>
              <a:gd name="connsiteX508" fmla="*/ 2069 w 4000499"/>
              <a:gd name="connsiteY508" fmla="*/ 2099133 h 4464112"/>
              <a:gd name="connsiteX509" fmla="*/ 15128 w 4000499"/>
              <a:gd name="connsiteY509" fmla="*/ 2139286 h 4464112"/>
              <a:gd name="connsiteX510" fmla="*/ 40678 w 4000499"/>
              <a:gd name="connsiteY510" fmla="*/ 2152289 h 4464112"/>
              <a:gd name="connsiteX511" fmla="*/ 3672229 w 4000499"/>
              <a:gd name="connsiteY511" fmla="*/ 2156576 h 4464112"/>
              <a:gd name="connsiteX512" fmla="*/ 3682946 w 4000499"/>
              <a:gd name="connsiteY512" fmla="*/ 2150003 h 4464112"/>
              <a:gd name="connsiteX513" fmla="*/ 3685889 w 4000499"/>
              <a:gd name="connsiteY513" fmla="*/ 2137800 h 4464112"/>
              <a:gd name="connsiteX514" fmla="*/ 3681289 w 4000499"/>
              <a:gd name="connsiteY514" fmla="*/ 2128769 h 4464112"/>
              <a:gd name="connsiteX515" fmla="*/ 3681260 w 4000499"/>
              <a:gd name="connsiteY515" fmla="*/ 2128769 h 4464112"/>
              <a:gd name="connsiteX516" fmla="*/ 3667084 w 4000499"/>
              <a:gd name="connsiteY516" fmla="*/ 2124169 h 4464112"/>
              <a:gd name="connsiteX517" fmla="*/ 3653452 w 4000499"/>
              <a:gd name="connsiteY517" fmla="*/ 2142944 h 4464112"/>
              <a:gd name="connsiteX518" fmla="*/ 3658054 w 4000499"/>
              <a:gd name="connsiteY518" fmla="*/ 2151975 h 4464112"/>
              <a:gd name="connsiteX519" fmla="*/ 3672229 w 4000499"/>
              <a:gd name="connsiteY519" fmla="*/ 2156576 h 4464112"/>
              <a:gd name="connsiteX520" fmla="*/ 255931 w 4000499"/>
              <a:gd name="connsiteY520" fmla="*/ 2180811 h 4464112"/>
              <a:gd name="connsiteX521" fmla="*/ 302800 w 4000499"/>
              <a:gd name="connsiteY521" fmla="*/ 2146773 h 4464112"/>
              <a:gd name="connsiteX522" fmla="*/ 291283 w 4000499"/>
              <a:gd name="connsiteY522" fmla="*/ 2111365 h 4464112"/>
              <a:gd name="connsiteX523" fmla="*/ 268762 w 4000499"/>
              <a:gd name="connsiteY523" fmla="*/ 2099906 h 4464112"/>
              <a:gd name="connsiteX524" fmla="*/ 221894 w 4000499"/>
              <a:gd name="connsiteY524" fmla="*/ 2133942 h 4464112"/>
              <a:gd name="connsiteX525" fmla="*/ 233411 w 4000499"/>
              <a:gd name="connsiteY525" fmla="*/ 2169350 h 4464112"/>
              <a:gd name="connsiteX526" fmla="*/ 255931 w 4000499"/>
              <a:gd name="connsiteY526" fmla="*/ 2180811 h 4464112"/>
              <a:gd name="connsiteX527" fmla="*/ 3906488 w 4000499"/>
              <a:gd name="connsiteY527" fmla="*/ 2330990 h 4464112"/>
              <a:gd name="connsiteX528" fmla="*/ 3927721 w 4000499"/>
              <a:gd name="connsiteY528" fmla="*/ 2307384 h 4464112"/>
              <a:gd name="connsiteX529" fmla="*/ 3921176 w 4000499"/>
              <a:gd name="connsiteY529" fmla="*/ 2292696 h 4464112"/>
              <a:gd name="connsiteX530" fmla="*/ 3904116 w 4000499"/>
              <a:gd name="connsiteY530" fmla="*/ 2286151 h 4464112"/>
              <a:gd name="connsiteX531" fmla="*/ 3882882 w 4000499"/>
              <a:gd name="connsiteY531" fmla="*/ 2309757 h 4464112"/>
              <a:gd name="connsiteX532" fmla="*/ 3889427 w 4000499"/>
              <a:gd name="connsiteY532" fmla="*/ 2324447 h 4464112"/>
              <a:gd name="connsiteX533" fmla="*/ 3906488 w 4000499"/>
              <a:gd name="connsiteY533" fmla="*/ 2330990 h 4464112"/>
              <a:gd name="connsiteX534" fmla="*/ 3689577 w 4000499"/>
              <a:gd name="connsiteY534" fmla="*/ 2339479 h 4464112"/>
              <a:gd name="connsiteX535" fmla="*/ 3708153 w 4000499"/>
              <a:gd name="connsiteY535" fmla="*/ 2318873 h 4464112"/>
              <a:gd name="connsiteX536" fmla="*/ 3702437 w 4000499"/>
              <a:gd name="connsiteY536" fmla="*/ 2306042 h 4464112"/>
              <a:gd name="connsiteX537" fmla="*/ 3702408 w 4000499"/>
              <a:gd name="connsiteY537" fmla="*/ 2306013 h 4464112"/>
              <a:gd name="connsiteX538" fmla="*/ 3687520 w 4000499"/>
              <a:gd name="connsiteY538" fmla="*/ 2300297 h 4464112"/>
              <a:gd name="connsiteX539" fmla="*/ 3668943 w 4000499"/>
              <a:gd name="connsiteY539" fmla="*/ 2320932 h 4464112"/>
              <a:gd name="connsiteX540" fmla="*/ 3674659 w 4000499"/>
              <a:gd name="connsiteY540" fmla="*/ 2333763 h 4464112"/>
              <a:gd name="connsiteX541" fmla="*/ 3689577 w 4000499"/>
              <a:gd name="connsiteY541" fmla="*/ 2339479 h 4464112"/>
              <a:gd name="connsiteX542" fmla="*/ 24274 w 4000499"/>
              <a:gd name="connsiteY542" fmla="*/ 2354968 h 4464112"/>
              <a:gd name="connsiteX543" fmla="*/ 73115 w 4000499"/>
              <a:gd name="connsiteY543" fmla="*/ 2310985 h 4464112"/>
              <a:gd name="connsiteX544" fmla="*/ 59539 w 4000499"/>
              <a:gd name="connsiteY544" fmla="*/ 2275691 h 4464112"/>
              <a:gd name="connsiteX545" fmla="*/ 59568 w 4000499"/>
              <a:gd name="connsiteY545" fmla="*/ 2275691 h 4464112"/>
              <a:gd name="connsiteX546" fmla="*/ 29161 w 4000499"/>
              <a:gd name="connsiteY546" fmla="*/ 2262145 h 4464112"/>
              <a:gd name="connsiteX547" fmla="*/ 0 w 4000499"/>
              <a:gd name="connsiteY547" fmla="*/ 2272497 h 4464112"/>
              <a:gd name="connsiteX548" fmla="*/ 0 w 4000499"/>
              <a:gd name="connsiteY548" fmla="*/ 2344154 h 4464112"/>
              <a:gd name="connsiteX549" fmla="*/ 241328 w 4000499"/>
              <a:gd name="connsiteY549" fmla="*/ 2360826 h 4464112"/>
              <a:gd name="connsiteX550" fmla="*/ 284367 w 4000499"/>
              <a:gd name="connsiteY550" fmla="*/ 2322073 h 4464112"/>
              <a:gd name="connsiteX551" fmla="*/ 272421 w 4000499"/>
              <a:gd name="connsiteY551" fmla="*/ 2290952 h 4464112"/>
              <a:gd name="connsiteX552" fmla="*/ 245615 w 4000499"/>
              <a:gd name="connsiteY552" fmla="*/ 2279035 h 4464112"/>
              <a:gd name="connsiteX553" fmla="*/ 202575 w 4000499"/>
              <a:gd name="connsiteY553" fmla="*/ 2317787 h 4464112"/>
              <a:gd name="connsiteX554" fmla="*/ 214522 w 4000499"/>
              <a:gd name="connsiteY554" fmla="*/ 2348908 h 4464112"/>
              <a:gd name="connsiteX555" fmla="*/ 241328 w 4000499"/>
              <a:gd name="connsiteY555" fmla="*/ 2360826 h 4464112"/>
              <a:gd name="connsiteX556" fmla="*/ 3687404 w 4000499"/>
              <a:gd name="connsiteY556" fmla="*/ 2522752 h 4464112"/>
              <a:gd name="connsiteX557" fmla="*/ 3703495 w 4000499"/>
              <a:gd name="connsiteY557" fmla="*/ 2517064 h 4464112"/>
              <a:gd name="connsiteX558" fmla="*/ 3710840 w 4000499"/>
              <a:gd name="connsiteY558" fmla="*/ 2501632 h 4464112"/>
              <a:gd name="connsiteX559" fmla="*/ 3704324 w 4000499"/>
              <a:gd name="connsiteY559" fmla="*/ 2484684 h 4464112"/>
              <a:gd name="connsiteX560" fmla="*/ 3704352 w 4000499"/>
              <a:gd name="connsiteY560" fmla="*/ 2484684 h 4464112"/>
              <a:gd name="connsiteX561" fmla="*/ 3689748 w 4000499"/>
              <a:gd name="connsiteY561" fmla="*/ 2478198 h 4464112"/>
              <a:gd name="connsiteX562" fmla="*/ 3666285 w 4000499"/>
              <a:gd name="connsiteY562" fmla="*/ 2499317 h 4464112"/>
              <a:gd name="connsiteX563" fmla="*/ 3672801 w 4000499"/>
              <a:gd name="connsiteY563" fmla="*/ 2516264 h 4464112"/>
              <a:gd name="connsiteX564" fmla="*/ 3687404 w 4000499"/>
              <a:gd name="connsiteY564" fmla="*/ 2522752 h 4464112"/>
              <a:gd name="connsiteX565" fmla="*/ 3903973 w 4000499"/>
              <a:gd name="connsiteY565" fmla="*/ 2537298 h 4464112"/>
              <a:gd name="connsiteX566" fmla="*/ 3922349 w 4000499"/>
              <a:gd name="connsiteY566" fmla="*/ 2530783 h 4464112"/>
              <a:gd name="connsiteX567" fmla="*/ 3930751 w 4000499"/>
              <a:gd name="connsiteY567" fmla="*/ 2513178 h 4464112"/>
              <a:gd name="connsiteX568" fmla="*/ 3923320 w 4000499"/>
              <a:gd name="connsiteY568" fmla="*/ 2493801 h 4464112"/>
              <a:gd name="connsiteX569" fmla="*/ 3923320 w 4000499"/>
              <a:gd name="connsiteY569" fmla="*/ 2493830 h 4464112"/>
              <a:gd name="connsiteX570" fmla="*/ 3906630 w 4000499"/>
              <a:gd name="connsiteY570" fmla="*/ 2486400 h 4464112"/>
              <a:gd name="connsiteX571" fmla="*/ 3888254 w 4000499"/>
              <a:gd name="connsiteY571" fmla="*/ 2492915 h 4464112"/>
              <a:gd name="connsiteX572" fmla="*/ 3879852 w 4000499"/>
              <a:gd name="connsiteY572" fmla="*/ 2510519 h 4464112"/>
              <a:gd name="connsiteX573" fmla="*/ 3887283 w 4000499"/>
              <a:gd name="connsiteY573" fmla="*/ 2529867 h 4464112"/>
              <a:gd name="connsiteX574" fmla="*/ 3903973 w 4000499"/>
              <a:gd name="connsiteY574" fmla="*/ 2537298 h 4464112"/>
              <a:gd name="connsiteX575" fmla="*/ 245586 w 4000499"/>
              <a:gd name="connsiteY575" fmla="*/ 2541356 h 4464112"/>
              <a:gd name="connsiteX576" fmla="*/ 284338 w 4000499"/>
              <a:gd name="connsiteY576" fmla="*/ 2498317 h 4464112"/>
              <a:gd name="connsiteX577" fmla="*/ 272421 w 4000499"/>
              <a:gd name="connsiteY577" fmla="*/ 2471511 h 4464112"/>
              <a:gd name="connsiteX578" fmla="*/ 241298 w 4000499"/>
              <a:gd name="connsiteY578" fmla="*/ 2459564 h 4464112"/>
              <a:gd name="connsiteX579" fmla="*/ 213007 w 4000499"/>
              <a:gd name="connsiteY579" fmla="*/ 2473053 h 4464112"/>
              <a:gd name="connsiteX580" fmla="*/ 202546 w 4000499"/>
              <a:gd name="connsiteY580" fmla="*/ 2502604 h 4464112"/>
              <a:gd name="connsiteX581" fmla="*/ 214463 w 4000499"/>
              <a:gd name="connsiteY581" fmla="*/ 2529410 h 4464112"/>
              <a:gd name="connsiteX582" fmla="*/ 245586 w 4000499"/>
              <a:gd name="connsiteY582" fmla="*/ 2541356 h 4464112"/>
              <a:gd name="connsiteX583" fmla="*/ 29132 w 4000499"/>
              <a:gd name="connsiteY583" fmla="*/ 2558246 h 4464112"/>
              <a:gd name="connsiteX584" fmla="*/ 73115 w 4000499"/>
              <a:gd name="connsiteY584" fmla="*/ 2509406 h 4464112"/>
              <a:gd name="connsiteX585" fmla="*/ 59569 w 4000499"/>
              <a:gd name="connsiteY585" fmla="*/ 2478998 h 4464112"/>
              <a:gd name="connsiteX586" fmla="*/ 24274 w 4000499"/>
              <a:gd name="connsiteY586" fmla="*/ 2465453 h 4464112"/>
              <a:gd name="connsiteX587" fmla="*/ 0 w 4000499"/>
              <a:gd name="connsiteY587" fmla="*/ 2477047 h 4464112"/>
              <a:gd name="connsiteX588" fmla="*/ 0 w 4000499"/>
              <a:gd name="connsiteY588" fmla="*/ 2547065 h 4464112"/>
              <a:gd name="connsiteX589" fmla="*/ 3665656 w 4000499"/>
              <a:gd name="connsiteY589" fmla="*/ 2705454 h 4464112"/>
              <a:gd name="connsiteX590" fmla="*/ 3684804 w 4000499"/>
              <a:gd name="connsiteY590" fmla="*/ 2700852 h 4464112"/>
              <a:gd name="connsiteX591" fmla="*/ 3695093 w 4000499"/>
              <a:gd name="connsiteY591" fmla="*/ 2684076 h 4464112"/>
              <a:gd name="connsiteX592" fmla="*/ 3687862 w 4000499"/>
              <a:gd name="connsiteY592" fmla="*/ 2661843 h 4464112"/>
              <a:gd name="connsiteX593" fmla="*/ 3673716 w 4000499"/>
              <a:gd name="connsiteY593" fmla="*/ 2654641 h 4464112"/>
              <a:gd name="connsiteX594" fmla="*/ 3654568 w 4000499"/>
              <a:gd name="connsiteY594" fmla="*/ 2659242 h 4464112"/>
              <a:gd name="connsiteX595" fmla="*/ 3644280 w 4000499"/>
              <a:gd name="connsiteY595" fmla="*/ 2676018 h 4464112"/>
              <a:gd name="connsiteX596" fmla="*/ 3651511 w 4000499"/>
              <a:gd name="connsiteY596" fmla="*/ 2698251 h 4464112"/>
              <a:gd name="connsiteX597" fmla="*/ 3665656 w 4000499"/>
              <a:gd name="connsiteY597" fmla="*/ 2705454 h 4464112"/>
              <a:gd name="connsiteX598" fmla="*/ 268935 w 4000499"/>
              <a:gd name="connsiteY598" fmla="*/ 2721686 h 4464112"/>
              <a:gd name="connsiteX599" fmla="*/ 304001 w 4000499"/>
              <a:gd name="connsiteY599" fmla="*/ 2673446 h 4464112"/>
              <a:gd name="connsiteX600" fmla="*/ 292198 w 4000499"/>
              <a:gd name="connsiteY600" fmla="*/ 2650240 h 4464112"/>
              <a:gd name="connsiteX601" fmla="*/ 255760 w 4000499"/>
              <a:gd name="connsiteY601" fmla="*/ 2638380 h 4464112"/>
              <a:gd name="connsiteX602" fmla="*/ 228239 w 4000499"/>
              <a:gd name="connsiteY602" fmla="*/ 2655241 h 4464112"/>
              <a:gd name="connsiteX603" fmla="*/ 220694 w 4000499"/>
              <a:gd name="connsiteY603" fmla="*/ 2686621 h 4464112"/>
              <a:gd name="connsiteX604" fmla="*/ 232497 w 4000499"/>
              <a:gd name="connsiteY604" fmla="*/ 2709826 h 4464112"/>
              <a:gd name="connsiteX605" fmla="*/ 268935 w 4000499"/>
              <a:gd name="connsiteY605" fmla="*/ 2721686 h 4464112"/>
              <a:gd name="connsiteX606" fmla="*/ 3879481 w 4000499"/>
              <a:gd name="connsiteY606" fmla="*/ 2742920 h 4464112"/>
              <a:gd name="connsiteX607" fmla="*/ 3901287 w 4000499"/>
              <a:gd name="connsiteY607" fmla="*/ 2737691 h 4464112"/>
              <a:gd name="connsiteX608" fmla="*/ 3913004 w 4000499"/>
              <a:gd name="connsiteY608" fmla="*/ 2718572 h 4464112"/>
              <a:gd name="connsiteX609" fmla="*/ 3904773 w 4000499"/>
              <a:gd name="connsiteY609" fmla="*/ 2693251 h 4464112"/>
              <a:gd name="connsiteX610" fmla="*/ 3888655 w 4000499"/>
              <a:gd name="connsiteY610" fmla="*/ 2685049 h 4464112"/>
              <a:gd name="connsiteX611" fmla="*/ 3866850 w 4000499"/>
              <a:gd name="connsiteY611" fmla="*/ 2690279 h 4464112"/>
              <a:gd name="connsiteX612" fmla="*/ 3855133 w 4000499"/>
              <a:gd name="connsiteY612" fmla="*/ 2709398 h 4464112"/>
              <a:gd name="connsiteX613" fmla="*/ 3863363 w 4000499"/>
              <a:gd name="connsiteY613" fmla="*/ 2734718 h 4464112"/>
              <a:gd name="connsiteX614" fmla="*/ 3879481 w 4000499"/>
              <a:gd name="connsiteY614" fmla="*/ 2742920 h 4464112"/>
              <a:gd name="connsiteX615" fmla="*/ 55454 w 4000499"/>
              <a:gd name="connsiteY615" fmla="*/ 2761268 h 4464112"/>
              <a:gd name="connsiteX616" fmla="*/ 86661 w 4000499"/>
              <a:gd name="connsiteY616" fmla="*/ 2742120 h 4464112"/>
              <a:gd name="connsiteX617" fmla="*/ 95206 w 4000499"/>
              <a:gd name="connsiteY617" fmla="*/ 2706511 h 4464112"/>
              <a:gd name="connsiteX618" fmla="*/ 81802 w 4000499"/>
              <a:gd name="connsiteY618" fmla="*/ 2680190 h 4464112"/>
              <a:gd name="connsiteX619" fmla="*/ 40450 w 4000499"/>
              <a:gd name="connsiteY619" fmla="*/ 2666730 h 4464112"/>
              <a:gd name="connsiteX620" fmla="*/ 9242 w 4000499"/>
              <a:gd name="connsiteY620" fmla="*/ 2685878 h 4464112"/>
              <a:gd name="connsiteX621" fmla="*/ 696 w 4000499"/>
              <a:gd name="connsiteY621" fmla="*/ 2721486 h 4464112"/>
              <a:gd name="connsiteX622" fmla="*/ 14100 w 4000499"/>
              <a:gd name="connsiteY622" fmla="*/ 2747807 h 4464112"/>
              <a:gd name="connsiteX623" fmla="*/ 55454 w 4000499"/>
              <a:gd name="connsiteY623" fmla="*/ 2761268 h 4464112"/>
              <a:gd name="connsiteX624" fmla="*/ 3625047 w 4000499"/>
              <a:gd name="connsiteY624" fmla="*/ 2883154 h 4464112"/>
              <a:gd name="connsiteX625" fmla="*/ 3645852 w 4000499"/>
              <a:gd name="connsiteY625" fmla="*/ 2880410 h 4464112"/>
              <a:gd name="connsiteX626" fmla="*/ 3658626 w 4000499"/>
              <a:gd name="connsiteY626" fmla="*/ 2863750 h 4464112"/>
              <a:gd name="connsiteX627" fmla="*/ 3651511 w 4000499"/>
              <a:gd name="connsiteY627" fmla="*/ 2837228 h 4464112"/>
              <a:gd name="connsiteX628" fmla="*/ 3639222 w 4000499"/>
              <a:gd name="connsiteY628" fmla="*/ 2830140 h 4464112"/>
              <a:gd name="connsiteX629" fmla="*/ 3605642 w 4000499"/>
              <a:gd name="connsiteY629" fmla="*/ 2849546 h 4464112"/>
              <a:gd name="connsiteX630" fmla="*/ 3612758 w 4000499"/>
              <a:gd name="connsiteY630" fmla="*/ 2876066 h 4464112"/>
              <a:gd name="connsiteX631" fmla="*/ 3625047 w 4000499"/>
              <a:gd name="connsiteY631" fmla="*/ 2883154 h 4464112"/>
              <a:gd name="connsiteX632" fmla="*/ 311031 w 4000499"/>
              <a:gd name="connsiteY632" fmla="*/ 2898272 h 4464112"/>
              <a:gd name="connsiteX633" fmla="*/ 341495 w 4000499"/>
              <a:gd name="connsiteY633" fmla="*/ 2845488 h 4464112"/>
              <a:gd name="connsiteX634" fmla="*/ 330378 w 4000499"/>
              <a:gd name="connsiteY634" fmla="*/ 2826197 h 4464112"/>
              <a:gd name="connsiteX635" fmla="*/ 288710 w 4000499"/>
              <a:gd name="connsiteY635" fmla="*/ 2815024 h 4464112"/>
              <a:gd name="connsiteX636" fmla="*/ 258246 w 4000499"/>
              <a:gd name="connsiteY636" fmla="*/ 2867808 h 4464112"/>
              <a:gd name="connsiteX637" fmla="*/ 269363 w 4000499"/>
              <a:gd name="connsiteY637" fmla="*/ 2887099 h 4464112"/>
              <a:gd name="connsiteX638" fmla="*/ 311031 w 4000499"/>
              <a:gd name="connsiteY638" fmla="*/ 2898272 h 4464112"/>
              <a:gd name="connsiteX639" fmla="*/ 3833727 w 4000499"/>
              <a:gd name="connsiteY639" fmla="*/ 2942998 h 4464112"/>
              <a:gd name="connsiteX640" fmla="*/ 3871993 w 4000499"/>
              <a:gd name="connsiteY640" fmla="*/ 2920906 h 4464112"/>
              <a:gd name="connsiteX641" fmla="*/ 3863876 w 4000499"/>
              <a:gd name="connsiteY641" fmla="*/ 2890699 h 4464112"/>
              <a:gd name="connsiteX642" fmla="*/ 3863847 w 4000499"/>
              <a:gd name="connsiteY642" fmla="*/ 2890699 h 4464112"/>
              <a:gd name="connsiteX643" fmla="*/ 3849873 w 4000499"/>
              <a:gd name="connsiteY643" fmla="*/ 2882639 h 4464112"/>
              <a:gd name="connsiteX644" fmla="*/ 3826181 w 4000499"/>
              <a:gd name="connsiteY644" fmla="*/ 2885755 h 4464112"/>
              <a:gd name="connsiteX645" fmla="*/ 3811635 w 4000499"/>
              <a:gd name="connsiteY645" fmla="*/ 2904731 h 4464112"/>
              <a:gd name="connsiteX646" fmla="*/ 3819752 w 4000499"/>
              <a:gd name="connsiteY646" fmla="*/ 2934939 h 4464112"/>
              <a:gd name="connsiteX647" fmla="*/ 3833727 w 4000499"/>
              <a:gd name="connsiteY647" fmla="*/ 2942998 h 4464112"/>
              <a:gd name="connsiteX648" fmla="*/ 102865 w 4000499"/>
              <a:gd name="connsiteY648" fmla="*/ 2960031 h 4464112"/>
              <a:gd name="connsiteX649" fmla="*/ 137416 w 4000499"/>
              <a:gd name="connsiteY649" fmla="*/ 2900158 h 4464112"/>
              <a:gd name="connsiteX650" fmla="*/ 124813 w 4000499"/>
              <a:gd name="connsiteY650" fmla="*/ 2878267 h 4464112"/>
              <a:gd name="connsiteX651" fmla="*/ 77573 w 4000499"/>
              <a:gd name="connsiteY651" fmla="*/ 2865579 h 4464112"/>
              <a:gd name="connsiteX652" fmla="*/ 43020 w 4000499"/>
              <a:gd name="connsiteY652" fmla="*/ 2925450 h 4464112"/>
              <a:gd name="connsiteX653" fmla="*/ 55624 w 4000499"/>
              <a:gd name="connsiteY653" fmla="*/ 2947342 h 4464112"/>
              <a:gd name="connsiteX654" fmla="*/ 102865 w 4000499"/>
              <a:gd name="connsiteY654" fmla="*/ 2960031 h 4464112"/>
              <a:gd name="connsiteX655" fmla="*/ 3565318 w 4000499"/>
              <a:gd name="connsiteY655" fmla="*/ 3057112 h 4464112"/>
              <a:gd name="connsiteX656" fmla="*/ 3588867 w 4000499"/>
              <a:gd name="connsiteY656" fmla="*/ 3056483 h 4464112"/>
              <a:gd name="connsiteX657" fmla="*/ 3605070 w 4000499"/>
              <a:gd name="connsiteY657" fmla="*/ 3039393 h 4464112"/>
              <a:gd name="connsiteX658" fmla="*/ 3598098 w 4000499"/>
              <a:gd name="connsiteY658" fmla="*/ 3006584 h 4464112"/>
              <a:gd name="connsiteX659" fmla="*/ 3598098 w 4000499"/>
              <a:gd name="connsiteY659" fmla="*/ 3006643 h 4464112"/>
              <a:gd name="connsiteX660" fmla="*/ 3587380 w 4000499"/>
              <a:gd name="connsiteY660" fmla="*/ 2999697 h 4464112"/>
              <a:gd name="connsiteX661" fmla="*/ 3547628 w 4000499"/>
              <a:gd name="connsiteY661" fmla="*/ 3017387 h 4464112"/>
              <a:gd name="connsiteX662" fmla="*/ 3554601 w 4000499"/>
              <a:gd name="connsiteY662" fmla="*/ 3050166 h 4464112"/>
              <a:gd name="connsiteX663" fmla="*/ 3565318 w 4000499"/>
              <a:gd name="connsiteY663" fmla="*/ 3057112 h 4464112"/>
              <a:gd name="connsiteX664" fmla="*/ 346556 w 4000499"/>
              <a:gd name="connsiteY664" fmla="*/ 3071022 h 4464112"/>
              <a:gd name="connsiteX665" fmla="*/ 371301 w 4000499"/>
              <a:gd name="connsiteY665" fmla="*/ 3069086 h 4464112"/>
              <a:gd name="connsiteX666" fmla="*/ 396422 w 4000499"/>
              <a:gd name="connsiteY666" fmla="*/ 3012672 h 4464112"/>
              <a:gd name="connsiteX667" fmla="*/ 386563 w 4000499"/>
              <a:gd name="connsiteY667" fmla="*/ 2997468 h 4464112"/>
              <a:gd name="connsiteX668" fmla="*/ 364744 w 4000499"/>
              <a:gd name="connsiteY668" fmla="*/ 2985644 h 4464112"/>
              <a:gd name="connsiteX669" fmla="*/ 340009 w 4000499"/>
              <a:gd name="connsiteY669" fmla="*/ 2987580 h 4464112"/>
              <a:gd name="connsiteX670" fmla="*/ 314888 w 4000499"/>
              <a:gd name="connsiteY670" fmla="*/ 3043994 h 4464112"/>
              <a:gd name="connsiteX671" fmla="*/ 324748 w 4000499"/>
              <a:gd name="connsiteY671" fmla="*/ 3059198 h 4464112"/>
              <a:gd name="connsiteX672" fmla="*/ 346556 w 4000499"/>
              <a:gd name="connsiteY672" fmla="*/ 3071022 h 4464112"/>
              <a:gd name="connsiteX673" fmla="*/ 3766452 w 4000499"/>
              <a:gd name="connsiteY673" fmla="*/ 3138818 h 4464112"/>
              <a:gd name="connsiteX674" fmla="*/ 3793230 w 4000499"/>
              <a:gd name="connsiteY674" fmla="*/ 3138104 h 4464112"/>
              <a:gd name="connsiteX675" fmla="*/ 3811663 w 4000499"/>
              <a:gd name="connsiteY675" fmla="*/ 3118669 h 4464112"/>
              <a:gd name="connsiteX676" fmla="*/ 3803719 w 4000499"/>
              <a:gd name="connsiteY676" fmla="*/ 3081375 h 4464112"/>
              <a:gd name="connsiteX677" fmla="*/ 3791516 w 4000499"/>
              <a:gd name="connsiteY677" fmla="*/ 3073487 h 4464112"/>
              <a:gd name="connsiteX678" fmla="*/ 3764738 w 4000499"/>
              <a:gd name="connsiteY678" fmla="*/ 3074173 h 4464112"/>
              <a:gd name="connsiteX679" fmla="*/ 3746304 w 4000499"/>
              <a:gd name="connsiteY679" fmla="*/ 3093607 h 4464112"/>
              <a:gd name="connsiteX680" fmla="*/ 3754250 w 4000499"/>
              <a:gd name="connsiteY680" fmla="*/ 3130901 h 4464112"/>
              <a:gd name="connsiteX681" fmla="*/ 3766452 w 4000499"/>
              <a:gd name="connsiteY681" fmla="*/ 3138818 h 4464112"/>
              <a:gd name="connsiteX682" fmla="*/ 142703 w 4000499"/>
              <a:gd name="connsiteY682" fmla="*/ 3154560 h 4464112"/>
              <a:gd name="connsiteX683" fmla="*/ 170767 w 4000499"/>
              <a:gd name="connsiteY683" fmla="*/ 3152363 h 4464112"/>
              <a:gd name="connsiteX684" fmla="*/ 198260 w 4000499"/>
              <a:gd name="connsiteY684" fmla="*/ 3126271 h 4464112"/>
              <a:gd name="connsiteX685" fmla="*/ 199260 w 4000499"/>
              <a:gd name="connsiteY685" fmla="*/ 3088376 h 4464112"/>
              <a:gd name="connsiteX686" fmla="*/ 188086 w 4000499"/>
              <a:gd name="connsiteY686" fmla="*/ 3071114 h 4464112"/>
              <a:gd name="connsiteX687" fmla="*/ 163365 w 4000499"/>
              <a:gd name="connsiteY687" fmla="*/ 3057686 h 4464112"/>
              <a:gd name="connsiteX688" fmla="*/ 135301 w 4000499"/>
              <a:gd name="connsiteY688" fmla="*/ 3059884 h 4464112"/>
              <a:gd name="connsiteX689" fmla="*/ 107809 w 4000499"/>
              <a:gd name="connsiteY689" fmla="*/ 3085976 h 4464112"/>
              <a:gd name="connsiteX690" fmla="*/ 106809 w 4000499"/>
              <a:gd name="connsiteY690" fmla="*/ 3123870 h 4464112"/>
              <a:gd name="connsiteX691" fmla="*/ 117982 w 4000499"/>
              <a:gd name="connsiteY691" fmla="*/ 3141132 h 4464112"/>
              <a:gd name="connsiteX692" fmla="*/ 142703 w 4000499"/>
              <a:gd name="connsiteY692" fmla="*/ 3154560 h 4464112"/>
              <a:gd name="connsiteX693" fmla="*/ 3512761 w 4000499"/>
              <a:gd name="connsiteY693" fmla="*/ 3223609 h 4464112"/>
              <a:gd name="connsiteX694" fmla="*/ 3531338 w 4000499"/>
              <a:gd name="connsiteY694" fmla="*/ 3207749 h 4464112"/>
              <a:gd name="connsiteX695" fmla="*/ 3525479 w 4000499"/>
              <a:gd name="connsiteY695" fmla="*/ 3170710 h 4464112"/>
              <a:gd name="connsiteX696" fmla="*/ 3517391 w 4000499"/>
              <a:gd name="connsiteY696" fmla="*/ 3164852 h 4464112"/>
              <a:gd name="connsiteX697" fmla="*/ 3493035 w 4000499"/>
              <a:gd name="connsiteY697" fmla="*/ 3162952 h 4464112"/>
              <a:gd name="connsiteX698" fmla="*/ 3474467 w 4000499"/>
              <a:gd name="connsiteY698" fmla="*/ 3178799 h 4464112"/>
              <a:gd name="connsiteX699" fmla="*/ 3480325 w 4000499"/>
              <a:gd name="connsiteY699" fmla="*/ 3215836 h 4464112"/>
              <a:gd name="connsiteX700" fmla="*/ 3488412 w 4000499"/>
              <a:gd name="connsiteY700" fmla="*/ 3221695 h 4464112"/>
              <a:gd name="connsiteX701" fmla="*/ 3512761 w 4000499"/>
              <a:gd name="connsiteY701" fmla="*/ 3223609 h 4464112"/>
              <a:gd name="connsiteX702" fmla="*/ 3977504 w 4000499"/>
              <a:gd name="connsiteY702" fmla="*/ 3224582 h 4464112"/>
              <a:gd name="connsiteX703" fmla="*/ 4000499 w 4000499"/>
              <a:gd name="connsiteY703" fmla="*/ 3223972 h 4464112"/>
              <a:gd name="connsiteX704" fmla="*/ 4000499 w 4000499"/>
              <a:gd name="connsiteY704" fmla="*/ 3151079 h 4464112"/>
              <a:gd name="connsiteX705" fmla="*/ 3975596 w 4000499"/>
              <a:gd name="connsiteY705" fmla="*/ 3151757 h 4464112"/>
              <a:gd name="connsiteX706" fmla="*/ 3954813 w 4000499"/>
              <a:gd name="connsiteY706" fmla="*/ 3173626 h 4464112"/>
              <a:gd name="connsiteX707" fmla="*/ 3963759 w 4000499"/>
              <a:gd name="connsiteY707" fmla="*/ 3215665 h 4464112"/>
              <a:gd name="connsiteX708" fmla="*/ 3977504 w 4000499"/>
              <a:gd name="connsiteY708" fmla="*/ 3224582 h 4464112"/>
              <a:gd name="connsiteX709" fmla="*/ 422214 w 4000499"/>
              <a:gd name="connsiteY709" fmla="*/ 3236630 h 4464112"/>
              <a:gd name="connsiteX710" fmla="*/ 449007 w 4000499"/>
              <a:gd name="connsiteY710" fmla="*/ 3232354 h 4464112"/>
              <a:gd name="connsiteX711" fmla="*/ 468183 w 4000499"/>
              <a:gd name="connsiteY711" fmla="*/ 3173368 h 4464112"/>
              <a:gd name="connsiteX712" fmla="*/ 460123 w 4000499"/>
              <a:gd name="connsiteY712" fmla="*/ 3162251 h 4464112"/>
              <a:gd name="connsiteX713" fmla="*/ 435990 w 4000499"/>
              <a:gd name="connsiteY713" fmla="*/ 3149916 h 4464112"/>
              <a:gd name="connsiteX714" fmla="*/ 409198 w 4000499"/>
              <a:gd name="connsiteY714" fmla="*/ 3154192 h 4464112"/>
              <a:gd name="connsiteX715" fmla="*/ 390021 w 4000499"/>
              <a:gd name="connsiteY715" fmla="*/ 3213177 h 4464112"/>
              <a:gd name="connsiteX716" fmla="*/ 398080 w 4000499"/>
              <a:gd name="connsiteY716" fmla="*/ 3224295 h 4464112"/>
              <a:gd name="connsiteX717" fmla="*/ 422214 w 4000499"/>
              <a:gd name="connsiteY717" fmla="*/ 3236630 h 4464112"/>
              <a:gd name="connsiteX718" fmla="*/ 3707516 w 4000499"/>
              <a:gd name="connsiteY718" fmla="*/ 3326313 h 4464112"/>
              <a:gd name="connsiteX719" fmla="*/ 3728643 w 4000499"/>
              <a:gd name="connsiteY719" fmla="*/ 3308287 h 4464112"/>
              <a:gd name="connsiteX720" fmla="*/ 3721984 w 4000499"/>
              <a:gd name="connsiteY720" fmla="*/ 3266163 h 4464112"/>
              <a:gd name="connsiteX721" fmla="*/ 3712782 w 4000499"/>
              <a:gd name="connsiteY721" fmla="*/ 3259504 h 4464112"/>
              <a:gd name="connsiteX722" fmla="*/ 3685089 w 4000499"/>
              <a:gd name="connsiteY722" fmla="*/ 3257331 h 4464112"/>
              <a:gd name="connsiteX723" fmla="*/ 3663970 w 4000499"/>
              <a:gd name="connsiteY723" fmla="*/ 3275365 h 4464112"/>
              <a:gd name="connsiteX724" fmla="*/ 3670629 w 4000499"/>
              <a:gd name="connsiteY724" fmla="*/ 3317489 h 4464112"/>
              <a:gd name="connsiteX725" fmla="*/ 3679831 w 4000499"/>
              <a:gd name="connsiteY725" fmla="*/ 3324148 h 4464112"/>
              <a:gd name="connsiteX726" fmla="*/ 3707516 w 4000499"/>
              <a:gd name="connsiteY726" fmla="*/ 3326313 h 4464112"/>
              <a:gd name="connsiteX727" fmla="*/ 227896 w 4000499"/>
              <a:gd name="connsiteY727" fmla="*/ 3341002 h 4464112"/>
              <a:gd name="connsiteX728" fmla="*/ 258275 w 4000499"/>
              <a:gd name="connsiteY728" fmla="*/ 3336151 h 4464112"/>
              <a:gd name="connsiteX729" fmla="*/ 280023 w 4000499"/>
              <a:gd name="connsiteY729" fmla="*/ 3269248 h 4464112"/>
              <a:gd name="connsiteX730" fmla="*/ 270878 w 4000499"/>
              <a:gd name="connsiteY730" fmla="*/ 3256645 h 4464112"/>
              <a:gd name="connsiteX731" fmla="*/ 270849 w 4000499"/>
              <a:gd name="connsiteY731" fmla="*/ 3256645 h 4464112"/>
              <a:gd name="connsiteX732" fmla="*/ 243460 w 4000499"/>
              <a:gd name="connsiteY732" fmla="*/ 3242678 h 4464112"/>
              <a:gd name="connsiteX733" fmla="*/ 213092 w 4000499"/>
              <a:gd name="connsiteY733" fmla="*/ 3247528 h 4464112"/>
              <a:gd name="connsiteX734" fmla="*/ 188373 w 4000499"/>
              <a:gd name="connsiteY734" fmla="*/ 3276479 h 4464112"/>
              <a:gd name="connsiteX735" fmla="*/ 191372 w 4000499"/>
              <a:gd name="connsiteY735" fmla="*/ 3314431 h 4464112"/>
              <a:gd name="connsiteX736" fmla="*/ 200518 w 4000499"/>
              <a:gd name="connsiteY736" fmla="*/ 3327034 h 4464112"/>
              <a:gd name="connsiteX737" fmla="*/ 227896 w 4000499"/>
              <a:gd name="connsiteY737" fmla="*/ 3341002 h 4464112"/>
              <a:gd name="connsiteX738" fmla="*/ 3419953 w 4000499"/>
              <a:gd name="connsiteY738" fmla="*/ 3384074 h 4464112"/>
              <a:gd name="connsiteX739" fmla="*/ 3442172 w 4000499"/>
              <a:gd name="connsiteY739" fmla="*/ 3368817 h 4464112"/>
              <a:gd name="connsiteX740" fmla="*/ 3437572 w 4000499"/>
              <a:gd name="connsiteY740" fmla="*/ 3324749 h 4464112"/>
              <a:gd name="connsiteX741" fmla="*/ 3431827 w 4000499"/>
              <a:gd name="connsiteY741" fmla="*/ 3320091 h 4464112"/>
              <a:gd name="connsiteX742" fmla="*/ 3405320 w 4000499"/>
              <a:gd name="connsiteY742" fmla="*/ 3315179 h 4464112"/>
              <a:gd name="connsiteX743" fmla="*/ 3383101 w 4000499"/>
              <a:gd name="connsiteY743" fmla="*/ 3330436 h 4464112"/>
              <a:gd name="connsiteX744" fmla="*/ 3387702 w 4000499"/>
              <a:gd name="connsiteY744" fmla="*/ 3374504 h 4464112"/>
              <a:gd name="connsiteX745" fmla="*/ 3393446 w 4000499"/>
              <a:gd name="connsiteY745" fmla="*/ 3379162 h 4464112"/>
              <a:gd name="connsiteX746" fmla="*/ 3419953 w 4000499"/>
              <a:gd name="connsiteY746" fmla="*/ 3384074 h 4464112"/>
              <a:gd name="connsiteX747" fmla="*/ 514834 w 4000499"/>
              <a:gd name="connsiteY747" fmla="*/ 3393180 h 4464112"/>
              <a:gd name="connsiteX748" fmla="*/ 543259 w 4000499"/>
              <a:gd name="connsiteY748" fmla="*/ 3386392 h 4464112"/>
              <a:gd name="connsiteX749" fmla="*/ 562264 w 4000499"/>
              <a:gd name="connsiteY749" fmla="*/ 3358756 h 4464112"/>
              <a:gd name="connsiteX750" fmla="*/ 556148 w 4000499"/>
              <a:gd name="connsiteY750" fmla="*/ 3325777 h 4464112"/>
              <a:gd name="connsiteX751" fmla="*/ 550346 w 4000499"/>
              <a:gd name="connsiteY751" fmla="*/ 3318632 h 4464112"/>
              <a:gd name="connsiteX752" fmla="*/ 523958 w 4000499"/>
              <a:gd name="connsiteY752" fmla="*/ 3306129 h 4464112"/>
              <a:gd name="connsiteX753" fmla="*/ 495533 w 4000499"/>
              <a:gd name="connsiteY753" fmla="*/ 3312917 h 4464112"/>
              <a:gd name="connsiteX754" fmla="*/ 476528 w 4000499"/>
              <a:gd name="connsiteY754" fmla="*/ 3340553 h 4464112"/>
              <a:gd name="connsiteX755" fmla="*/ 482645 w 4000499"/>
              <a:gd name="connsiteY755" fmla="*/ 3373532 h 4464112"/>
              <a:gd name="connsiteX756" fmla="*/ 488446 w 4000499"/>
              <a:gd name="connsiteY756" fmla="*/ 3380676 h 4464112"/>
              <a:gd name="connsiteX757" fmla="*/ 514834 w 4000499"/>
              <a:gd name="connsiteY757" fmla="*/ 3393180 h 4464112"/>
              <a:gd name="connsiteX758" fmla="*/ 3911889 w 4000499"/>
              <a:gd name="connsiteY758" fmla="*/ 3434118 h 4464112"/>
              <a:gd name="connsiteX759" fmla="*/ 3935665 w 4000499"/>
              <a:gd name="connsiteY759" fmla="*/ 3413799 h 4464112"/>
              <a:gd name="connsiteX760" fmla="*/ 3928179 w 4000499"/>
              <a:gd name="connsiteY760" fmla="*/ 3366331 h 4464112"/>
              <a:gd name="connsiteX761" fmla="*/ 3917833 w 4000499"/>
              <a:gd name="connsiteY761" fmla="*/ 3358815 h 4464112"/>
              <a:gd name="connsiteX762" fmla="*/ 3886644 w 4000499"/>
              <a:gd name="connsiteY762" fmla="*/ 3356374 h 4464112"/>
              <a:gd name="connsiteX763" fmla="*/ 3862849 w 4000499"/>
              <a:gd name="connsiteY763" fmla="*/ 3376676 h 4464112"/>
              <a:gd name="connsiteX764" fmla="*/ 3870365 w 4000499"/>
              <a:gd name="connsiteY764" fmla="*/ 3424145 h 4464112"/>
              <a:gd name="connsiteX765" fmla="*/ 3880710 w 4000499"/>
              <a:gd name="connsiteY765" fmla="*/ 3431661 h 4464112"/>
              <a:gd name="connsiteX766" fmla="*/ 3911889 w 4000499"/>
              <a:gd name="connsiteY766" fmla="*/ 3434118 h 4464112"/>
              <a:gd name="connsiteX767" fmla="*/ 23964 w 4000499"/>
              <a:gd name="connsiteY767" fmla="*/ 3450511 h 4464112"/>
              <a:gd name="connsiteX768" fmla="*/ 58111 w 4000499"/>
              <a:gd name="connsiteY768" fmla="*/ 3445063 h 4464112"/>
              <a:gd name="connsiteX769" fmla="*/ 85918 w 4000499"/>
              <a:gd name="connsiteY769" fmla="*/ 3412512 h 4464112"/>
              <a:gd name="connsiteX770" fmla="*/ 82574 w 4000499"/>
              <a:gd name="connsiteY770" fmla="*/ 3369846 h 4464112"/>
              <a:gd name="connsiteX771" fmla="*/ 72286 w 4000499"/>
              <a:gd name="connsiteY771" fmla="*/ 3355671 h 4464112"/>
              <a:gd name="connsiteX772" fmla="*/ 72258 w 4000499"/>
              <a:gd name="connsiteY772" fmla="*/ 3355671 h 4464112"/>
              <a:gd name="connsiteX773" fmla="*/ 41476 w 4000499"/>
              <a:gd name="connsiteY773" fmla="*/ 3339962 h 4464112"/>
              <a:gd name="connsiteX774" fmla="*/ 7328 w 4000499"/>
              <a:gd name="connsiteY774" fmla="*/ 3345410 h 4464112"/>
              <a:gd name="connsiteX775" fmla="*/ 0 w 4000499"/>
              <a:gd name="connsiteY775" fmla="*/ 3351230 h 4464112"/>
              <a:gd name="connsiteX776" fmla="*/ 0 w 4000499"/>
              <a:gd name="connsiteY776" fmla="*/ 3438283 h 4464112"/>
              <a:gd name="connsiteX777" fmla="*/ 3602991 w 4000499"/>
              <a:gd name="connsiteY777" fmla="*/ 3506979 h 4464112"/>
              <a:gd name="connsiteX778" fmla="*/ 3628247 w 4000499"/>
              <a:gd name="connsiteY778" fmla="*/ 3489647 h 4464112"/>
              <a:gd name="connsiteX779" fmla="*/ 3623017 w 4000499"/>
              <a:gd name="connsiteY779" fmla="*/ 3439577 h 4464112"/>
              <a:gd name="connsiteX780" fmla="*/ 3616472 w 4000499"/>
              <a:gd name="connsiteY780" fmla="*/ 3434289 h 4464112"/>
              <a:gd name="connsiteX781" fmla="*/ 3586373 w 4000499"/>
              <a:gd name="connsiteY781" fmla="*/ 3428730 h 4464112"/>
              <a:gd name="connsiteX782" fmla="*/ 3561116 w 4000499"/>
              <a:gd name="connsiteY782" fmla="*/ 3446064 h 4464112"/>
              <a:gd name="connsiteX783" fmla="*/ 3566346 w 4000499"/>
              <a:gd name="connsiteY783" fmla="*/ 3496133 h 4464112"/>
              <a:gd name="connsiteX784" fmla="*/ 3572890 w 4000499"/>
              <a:gd name="connsiteY784" fmla="*/ 3501421 h 4464112"/>
              <a:gd name="connsiteX785" fmla="*/ 3602991 w 4000499"/>
              <a:gd name="connsiteY785" fmla="*/ 3506979 h 4464112"/>
              <a:gd name="connsiteX786" fmla="*/ 332179 w 4000499"/>
              <a:gd name="connsiteY786" fmla="*/ 3517225 h 4464112"/>
              <a:gd name="connsiteX787" fmla="*/ 364416 w 4000499"/>
              <a:gd name="connsiteY787" fmla="*/ 3509537 h 4464112"/>
              <a:gd name="connsiteX788" fmla="*/ 379019 w 4000499"/>
              <a:gd name="connsiteY788" fmla="*/ 3440806 h 4464112"/>
              <a:gd name="connsiteX789" fmla="*/ 372446 w 4000499"/>
              <a:gd name="connsiteY789" fmla="*/ 3432690 h 4464112"/>
              <a:gd name="connsiteX790" fmla="*/ 372474 w 4000499"/>
              <a:gd name="connsiteY790" fmla="*/ 3432690 h 4464112"/>
              <a:gd name="connsiteX791" fmla="*/ 342553 w 4000499"/>
              <a:gd name="connsiteY791" fmla="*/ 3418515 h 4464112"/>
              <a:gd name="connsiteX792" fmla="*/ 310316 w 4000499"/>
              <a:gd name="connsiteY792" fmla="*/ 3426202 h 4464112"/>
              <a:gd name="connsiteX793" fmla="*/ 288768 w 4000499"/>
              <a:gd name="connsiteY793" fmla="*/ 3457553 h 4464112"/>
              <a:gd name="connsiteX794" fmla="*/ 295685 w 4000499"/>
              <a:gd name="connsiteY794" fmla="*/ 3494934 h 4464112"/>
              <a:gd name="connsiteX795" fmla="*/ 302257 w 4000499"/>
              <a:gd name="connsiteY795" fmla="*/ 3503050 h 4464112"/>
              <a:gd name="connsiteX796" fmla="*/ 332179 w 4000499"/>
              <a:gd name="connsiteY796" fmla="*/ 3517225 h 4464112"/>
              <a:gd name="connsiteX797" fmla="*/ 3310484 w 4000499"/>
              <a:gd name="connsiteY797" fmla="*/ 3533457 h 4464112"/>
              <a:gd name="connsiteX798" fmla="*/ 3336033 w 4000499"/>
              <a:gd name="connsiteY798" fmla="*/ 3519596 h 4464112"/>
              <a:gd name="connsiteX799" fmla="*/ 3333404 w 4000499"/>
              <a:gd name="connsiteY799" fmla="*/ 3468898 h 4464112"/>
              <a:gd name="connsiteX800" fmla="*/ 3330404 w 4000499"/>
              <a:gd name="connsiteY800" fmla="*/ 3466212 h 4464112"/>
              <a:gd name="connsiteX801" fmla="*/ 3302528 w 4000499"/>
              <a:gd name="connsiteY801" fmla="*/ 3457974 h 4464112"/>
              <a:gd name="connsiteX802" fmla="*/ 3276990 w 4000499"/>
              <a:gd name="connsiteY802" fmla="*/ 3471813 h 4464112"/>
              <a:gd name="connsiteX803" fmla="*/ 3279619 w 4000499"/>
              <a:gd name="connsiteY803" fmla="*/ 3522511 h 4464112"/>
              <a:gd name="connsiteX804" fmla="*/ 3282621 w 4000499"/>
              <a:gd name="connsiteY804" fmla="*/ 3525198 h 4464112"/>
              <a:gd name="connsiteX805" fmla="*/ 3310484 w 4000499"/>
              <a:gd name="connsiteY805" fmla="*/ 3533457 h 4464112"/>
              <a:gd name="connsiteX806" fmla="*/ 623139 w 4000499"/>
              <a:gd name="connsiteY806" fmla="*/ 3540587 h 4464112"/>
              <a:gd name="connsiteX807" fmla="*/ 653714 w 4000499"/>
              <a:gd name="connsiteY807" fmla="*/ 3530600 h 4464112"/>
              <a:gd name="connsiteX808" fmla="*/ 670090 w 4000499"/>
              <a:gd name="connsiteY808" fmla="*/ 3500419 h 4464112"/>
              <a:gd name="connsiteX809" fmla="*/ 660344 w 4000499"/>
              <a:gd name="connsiteY809" fmla="*/ 3467497 h 4464112"/>
              <a:gd name="connsiteX810" fmla="*/ 657172 w 4000499"/>
              <a:gd name="connsiteY810" fmla="*/ 3463954 h 4464112"/>
              <a:gd name="connsiteX811" fmla="*/ 627819 w 4000499"/>
              <a:gd name="connsiteY811" fmla="*/ 3450879 h 4464112"/>
              <a:gd name="connsiteX812" fmla="*/ 597243 w 4000499"/>
              <a:gd name="connsiteY812" fmla="*/ 3460867 h 4464112"/>
              <a:gd name="connsiteX813" fmla="*/ 590613 w 4000499"/>
              <a:gd name="connsiteY813" fmla="*/ 3523969 h 4464112"/>
              <a:gd name="connsiteX814" fmla="*/ 593785 w 4000499"/>
              <a:gd name="connsiteY814" fmla="*/ 3527513 h 4464112"/>
              <a:gd name="connsiteX815" fmla="*/ 623139 w 4000499"/>
              <a:gd name="connsiteY815" fmla="*/ 3540587 h 4464112"/>
              <a:gd name="connsiteX816" fmla="*/ 3795075 w 4000499"/>
              <a:gd name="connsiteY816" fmla="*/ 3635989 h 4464112"/>
              <a:gd name="connsiteX817" fmla="*/ 3823496 w 4000499"/>
              <a:gd name="connsiteY817" fmla="*/ 3616477 h 4464112"/>
              <a:gd name="connsiteX818" fmla="*/ 3817609 w 4000499"/>
              <a:gd name="connsiteY818" fmla="*/ 3560092 h 4464112"/>
              <a:gd name="connsiteX819" fmla="*/ 3810235 w 4000499"/>
              <a:gd name="connsiteY819" fmla="*/ 3554148 h 4464112"/>
              <a:gd name="connsiteX820" fmla="*/ 3776328 w 4000499"/>
              <a:gd name="connsiteY820" fmla="*/ 3547897 h 4464112"/>
              <a:gd name="connsiteX821" fmla="*/ 3747906 w 4000499"/>
              <a:gd name="connsiteY821" fmla="*/ 3567409 h 4464112"/>
              <a:gd name="connsiteX822" fmla="*/ 3753793 w 4000499"/>
              <a:gd name="connsiteY822" fmla="*/ 3623794 h 4464112"/>
              <a:gd name="connsiteX823" fmla="*/ 3761167 w 4000499"/>
              <a:gd name="connsiteY823" fmla="*/ 3629738 h 4464112"/>
              <a:gd name="connsiteX824" fmla="*/ 3795075 w 4000499"/>
              <a:gd name="connsiteY824" fmla="*/ 3635989 h 4464112"/>
              <a:gd name="connsiteX825" fmla="*/ 140495 w 4000499"/>
              <a:gd name="connsiteY825" fmla="*/ 3647417 h 4464112"/>
              <a:gd name="connsiteX826" fmla="*/ 176740 w 4000499"/>
              <a:gd name="connsiteY826" fmla="*/ 3638768 h 4464112"/>
              <a:gd name="connsiteX827" fmla="*/ 200946 w 4000499"/>
              <a:gd name="connsiteY827" fmla="*/ 3603530 h 4464112"/>
              <a:gd name="connsiteX828" fmla="*/ 193144 w 4000499"/>
              <a:gd name="connsiteY828" fmla="*/ 3561492 h 4464112"/>
              <a:gd name="connsiteX829" fmla="*/ 185771 w 4000499"/>
              <a:gd name="connsiteY829" fmla="*/ 3552375 h 4464112"/>
              <a:gd name="connsiteX830" fmla="*/ 152142 w 4000499"/>
              <a:gd name="connsiteY830" fmla="*/ 3536439 h 4464112"/>
              <a:gd name="connsiteX831" fmla="*/ 115897 w 4000499"/>
              <a:gd name="connsiteY831" fmla="*/ 3545088 h 4464112"/>
              <a:gd name="connsiteX832" fmla="*/ 91691 w 4000499"/>
              <a:gd name="connsiteY832" fmla="*/ 3580326 h 4464112"/>
              <a:gd name="connsiteX833" fmla="*/ 99492 w 4000499"/>
              <a:gd name="connsiteY833" fmla="*/ 3622364 h 4464112"/>
              <a:gd name="connsiteX834" fmla="*/ 106866 w 4000499"/>
              <a:gd name="connsiteY834" fmla="*/ 3631481 h 4464112"/>
              <a:gd name="connsiteX835" fmla="*/ 140495 w 4000499"/>
              <a:gd name="connsiteY835" fmla="*/ 3647417 h 4464112"/>
              <a:gd name="connsiteX836" fmla="*/ 3185696 w 4000499"/>
              <a:gd name="connsiteY836" fmla="*/ 3670841 h 4464112"/>
              <a:gd name="connsiteX837" fmla="*/ 3214660 w 4000499"/>
              <a:gd name="connsiteY837" fmla="*/ 3658860 h 4464112"/>
              <a:gd name="connsiteX838" fmla="*/ 3214660 w 4000499"/>
              <a:gd name="connsiteY838" fmla="*/ 3600931 h 4464112"/>
              <a:gd name="connsiteX839" fmla="*/ 3185696 w 4000499"/>
              <a:gd name="connsiteY839" fmla="*/ 3588949 h 4464112"/>
              <a:gd name="connsiteX840" fmla="*/ 3156732 w 4000499"/>
              <a:gd name="connsiteY840" fmla="*/ 3600931 h 4464112"/>
              <a:gd name="connsiteX841" fmla="*/ 3156732 w 4000499"/>
              <a:gd name="connsiteY841" fmla="*/ 3658860 h 4464112"/>
              <a:gd name="connsiteX842" fmla="*/ 3185696 w 4000499"/>
              <a:gd name="connsiteY842" fmla="*/ 3670841 h 4464112"/>
              <a:gd name="connsiteX843" fmla="*/ 3479696 w 4000499"/>
              <a:gd name="connsiteY843" fmla="*/ 3675206 h 4464112"/>
              <a:gd name="connsiteX844" fmla="*/ 3508704 w 4000499"/>
              <a:gd name="connsiteY844" fmla="*/ 3659459 h 4464112"/>
              <a:gd name="connsiteX845" fmla="*/ 3505731 w 4000499"/>
              <a:gd name="connsiteY845" fmla="*/ 3601874 h 4464112"/>
              <a:gd name="connsiteX846" fmla="*/ 3502330 w 4000499"/>
              <a:gd name="connsiteY846" fmla="*/ 3598816 h 4464112"/>
              <a:gd name="connsiteX847" fmla="*/ 3470679 w 4000499"/>
              <a:gd name="connsiteY847" fmla="*/ 3589473 h 4464112"/>
              <a:gd name="connsiteX848" fmla="*/ 3441686 w 4000499"/>
              <a:gd name="connsiteY848" fmla="*/ 3605189 h 4464112"/>
              <a:gd name="connsiteX849" fmla="*/ 3444659 w 4000499"/>
              <a:gd name="connsiteY849" fmla="*/ 3662775 h 4464112"/>
              <a:gd name="connsiteX850" fmla="*/ 3448059 w 4000499"/>
              <a:gd name="connsiteY850" fmla="*/ 3665832 h 4464112"/>
              <a:gd name="connsiteX851" fmla="*/ 3479696 w 4000499"/>
              <a:gd name="connsiteY851" fmla="*/ 3675206 h 4464112"/>
              <a:gd name="connsiteX852" fmla="*/ 746313 w 4000499"/>
              <a:gd name="connsiteY852" fmla="*/ 3676178 h 4464112"/>
              <a:gd name="connsiteX853" fmla="*/ 779059 w 4000499"/>
              <a:gd name="connsiteY853" fmla="*/ 3662631 h 4464112"/>
              <a:gd name="connsiteX854" fmla="*/ 779059 w 4000499"/>
              <a:gd name="connsiteY854" fmla="*/ 3597158 h 4464112"/>
              <a:gd name="connsiteX855" fmla="*/ 746335 w 4000499"/>
              <a:gd name="connsiteY855" fmla="*/ 3583623 h 4464112"/>
              <a:gd name="connsiteX856" fmla="*/ 713586 w 4000499"/>
              <a:gd name="connsiteY856" fmla="*/ 3597158 h 4464112"/>
              <a:gd name="connsiteX857" fmla="*/ 713586 w 4000499"/>
              <a:gd name="connsiteY857" fmla="*/ 3662631 h 4464112"/>
              <a:gd name="connsiteX858" fmla="*/ 746313 w 4000499"/>
              <a:gd name="connsiteY858" fmla="*/ 3676178 h 4464112"/>
              <a:gd name="connsiteX859" fmla="*/ 454184 w 4000499"/>
              <a:gd name="connsiteY859" fmla="*/ 3683151 h 4464112"/>
              <a:gd name="connsiteX860" fmla="*/ 488846 w 4000499"/>
              <a:gd name="connsiteY860" fmla="*/ 3671834 h 4464112"/>
              <a:gd name="connsiteX861" fmla="*/ 507423 w 4000499"/>
              <a:gd name="connsiteY861" fmla="*/ 3637625 h 4464112"/>
              <a:gd name="connsiteX862" fmla="*/ 496362 w 4000499"/>
              <a:gd name="connsiteY862" fmla="*/ 3600302 h 4464112"/>
              <a:gd name="connsiteX863" fmla="*/ 492761 w 4000499"/>
              <a:gd name="connsiteY863" fmla="*/ 3596301 h 4464112"/>
              <a:gd name="connsiteX864" fmla="*/ 492761 w 4000499"/>
              <a:gd name="connsiteY864" fmla="*/ 3596272 h 4464112"/>
              <a:gd name="connsiteX865" fmla="*/ 459493 w 4000499"/>
              <a:gd name="connsiteY865" fmla="*/ 3581440 h 4464112"/>
              <a:gd name="connsiteX866" fmla="*/ 424830 w 4000499"/>
              <a:gd name="connsiteY866" fmla="*/ 3592757 h 4464112"/>
              <a:gd name="connsiteX867" fmla="*/ 417314 w 4000499"/>
              <a:gd name="connsiteY867" fmla="*/ 3664317 h 4464112"/>
              <a:gd name="connsiteX868" fmla="*/ 420915 w 4000499"/>
              <a:gd name="connsiteY868" fmla="*/ 3668319 h 4464112"/>
              <a:gd name="connsiteX869" fmla="*/ 454184 w 4000499"/>
              <a:gd name="connsiteY869" fmla="*/ 3683151 h 4464112"/>
              <a:gd name="connsiteX870" fmla="*/ 3973647 w 4000499"/>
              <a:gd name="connsiteY870" fmla="*/ 3755911 h 4464112"/>
              <a:gd name="connsiteX871" fmla="*/ 4000499 w 4000499"/>
              <a:gd name="connsiteY871" fmla="*/ 3737471 h 4464112"/>
              <a:gd name="connsiteX872" fmla="*/ 4000499 w 4000499"/>
              <a:gd name="connsiteY872" fmla="*/ 3676286 h 4464112"/>
              <a:gd name="connsiteX873" fmla="*/ 3998538 w 4000499"/>
              <a:gd name="connsiteY873" fmla="*/ 3672147 h 4464112"/>
              <a:gd name="connsiteX874" fmla="*/ 3990422 w 4000499"/>
              <a:gd name="connsiteY874" fmla="*/ 3665574 h 4464112"/>
              <a:gd name="connsiteX875" fmla="*/ 3952984 w 4000499"/>
              <a:gd name="connsiteY875" fmla="*/ 3658630 h 4464112"/>
              <a:gd name="connsiteX876" fmla="*/ 3921606 w 4000499"/>
              <a:gd name="connsiteY876" fmla="*/ 3680179 h 4464112"/>
              <a:gd name="connsiteX877" fmla="*/ 3928093 w 4000499"/>
              <a:gd name="connsiteY877" fmla="*/ 3742394 h 4464112"/>
              <a:gd name="connsiteX878" fmla="*/ 3936209 w 4000499"/>
              <a:gd name="connsiteY878" fmla="*/ 3748967 h 4464112"/>
              <a:gd name="connsiteX879" fmla="*/ 3973647 w 4000499"/>
              <a:gd name="connsiteY879" fmla="*/ 3755911 h 4464112"/>
              <a:gd name="connsiteX880" fmla="*/ 0 w 4000499"/>
              <a:gd name="connsiteY880" fmla="*/ 3759447 h 4464112"/>
              <a:gd name="connsiteX881" fmla="*/ 2240 w 4000499"/>
              <a:gd name="connsiteY881" fmla="*/ 3758912 h 4464112"/>
              <a:gd name="connsiteX882" fmla="*/ 28932 w 4000499"/>
              <a:gd name="connsiteY882" fmla="*/ 3720075 h 4464112"/>
              <a:gd name="connsiteX883" fmla="*/ 20329 w 4000499"/>
              <a:gd name="connsiteY883" fmla="*/ 3673719 h 4464112"/>
              <a:gd name="connsiteX884" fmla="*/ 12185 w 4000499"/>
              <a:gd name="connsiteY884" fmla="*/ 3663660 h 4464112"/>
              <a:gd name="connsiteX885" fmla="*/ 12185 w 4000499"/>
              <a:gd name="connsiteY885" fmla="*/ 3663631 h 4464112"/>
              <a:gd name="connsiteX886" fmla="*/ 0 w 4000499"/>
              <a:gd name="connsiteY886" fmla="*/ 3657858 h 4464112"/>
              <a:gd name="connsiteX887" fmla="*/ 3049394 w 4000499"/>
              <a:gd name="connsiteY887" fmla="*/ 3791656 h 4464112"/>
              <a:gd name="connsiteX888" fmla="*/ 3077312 w 4000499"/>
              <a:gd name="connsiteY888" fmla="*/ 3782548 h 4464112"/>
              <a:gd name="connsiteX889" fmla="*/ 3083370 w 4000499"/>
              <a:gd name="connsiteY889" fmla="*/ 3724933 h 4464112"/>
              <a:gd name="connsiteX890" fmla="*/ 3080454 w 4000499"/>
              <a:gd name="connsiteY890" fmla="*/ 3721704 h 4464112"/>
              <a:gd name="connsiteX891" fmla="*/ 3053674 w 4000499"/>
              <a:gd name="connsiteY891" fmla="*/ 3709765 h 4464112"/>
              <a:gd name="connsiteX892" fmla="*/ 3025756 w 4000499"/>
              <a:gd name="connsiteY892" fmla="*/ 3718875 h 4464112"/>
              <a:gd name="connsiteX893" fmla="*/ 3019697 w 4000499"/>
              <a:gd name="connsiteY893" fmla="*/ 3776488 h 4464112"/>
              <a:gd name="connsiteX894" fmla="*/ 3022612 w 4000499"/>
              <a:gd name="connsiteY894" fmla="*/ 3779718 h 4464112"/>
              <a:gd name="connsiteX895" fmla="*/ 3049394 w 4000499"/>
              <a:gd name="connsiteY895" fmla="*/ 3791656 h 4464112"/>
              <a:gd name="connsiteX896" fmla="*/ 885172 w 4000499"/>
              <a:gd name="connsiteY896" fmla="*/ 3795322 h 4464112"/>
              <a:gd name="connsiteX897" fmla="*/ 915350 w 4000499"/>
              <a:gd name="connsiteY897" fmla="*/ 3778946 h 4464112"/>
              <a:gd name="connsiteX898" fmla="*/ 912265 w 4000499"/>
              <a:gd name="connsiteY898" fmla="*/ 3719018 h 4464112"/>
              <a:gd name="connsiteX899" fmla="*/ 908721 w 4000499"/>
              <a:gd name="connsiteY899" fmla="*/ 3715845 h 4464112"/>
              <a:gd name="connsiteX900" fmla="*/ 875799 w 4000499"/>
              <a:gd name="connsiteY900" fmla="*/ 3706107 h 4464112"/>
              <a:gd name="connsiteX901" fmla="*/ 845619 w 4000499"/>
              <a:gd name="connsiteY901" fmla="*/ 3722475 h 4464112"/>
              <a:gd name="connsiteX902" fmla="*/ 848706 w 4000499"/>
              <a:gd name="connsiteY902" fmla="*/ 3782404 h 4464112"/>
              <a:gd name="connsiteX903" fmla="*/ 852250 w 4000499"/>
              <a:gd name="connsiteY903" fmla="*/ 3785576 h 4464112"/>
              <a:gd name="connsiteX904" fmla="*/ 885172 w 4000499"/>
              <a:gd name="connsiteY904" fmla="*/ 3795322 h 4464112"/>
              <a:gd name="connsiteX905" fmla="*/ 3657261 w 4000499"/>
              <a:gd name="connsiteY905" fmla="*/ 3823871 h 4464112"/>
              <a:gd name="connsiteX906" fmla="*/ 3689891 w 4000499"/>
              <a:gd name="connsiteY906" fmla="*/ 3806180 h 4464112"/>
              <a:gd name="connsiteX907" fmla="*/ 3686547 w 4000499"/>
              <a:gd name="connsiteY907" fmla="*/ 3741394 h 4464112"/>
              <a:gd name="connsiteX908" fmla="*/ 3682718 w 4000499"/>
              <a:gd name="connsiteY908" fmla="*/ 3737964 h 4464112"/>
              <a:gd name="connsiteX909" fmla="*/ 3647131 w 4000499"/>
              <a:gd name="connsiteY909" fmla="*/ 3727447 h 4464112"/>
              <a:gd name="connsiteX910" fmla="*/ 3614501 w 4000499"/>
              <a:gd name="connsiteY910" fmla="*/ 3745137 h 4464112"/>
              <a:gd name="connsiteX911" fmla="*/ 3617845 w 4000499"/>
              <a:gd name="connsiteY911" fmla="*/ 3809925 h 4464112"/>
              <a:gd name="connsiteX912" fmla="*/ 3621673 w 4000499"/>
              <a:gd name="connsiteY912" fmla="*/ 3813354 h 4464112"/>
              <a:gd name="connsiteX913" fmla="*/ 3657261 w 4000499"/>
              <a:gd name="connsiteY913" fmla="*/ 3823871 h 4464112"/>
              <a:gd name="connsiteX914" fmla="*/ 3339180 w 4000499"/>
              <a:gd name="connsiteY914" fmla="*/ 3829801 h 4464112"/>
              <a:gd name="connsiteX915" fmla="*/ 3372042 w 4000499"/>
              <a:gd name="connsiteY915" fmla="*/ 3816213 h 4464112"/>
              <a:gd name="connsiteX916" fmla="*/ 3372042 w 4000499"/>
              <a:gd name="connsiteY916" fmla="*/ 3750510 h 4464112"/>
              <a:gd name="connsiteX917" fmla="*/ 3339191 w 4000499"/>
              <a:gd name="connsiteY917" fmla="*/ 3736921 h 4464112"/>
              <a:gd name="connsiteX918" fmla="*/ 3306339 w 4000499"/>
              <a:gd name="connsiteY918" fmla="*/ 3750510 h 4464112"/>
              <a:gd name="connsiteX919" fmla="*/ 3306339 w 4000499"/>
              <a:gd name="connsiteY919" fmla="*/ 3816213 h 4464112"/>
              <a:gd name="connsiteX920" fmla="*/ 3339180 w 4000499"/>
              <a:gd name="connsiteY920" fmla="*/ 3829801 h 4464112"/>
              <a:gd name="connsiteX921" fmla="*/ 276811 w 4000499"/>
              <a:gd name="connsiteY921" fmla="*/ 3832820 h 4464112"/>
              <a:gd name="connsiteX922" fmla="*/ 315774 w 4000499"/>
              <a:gd name="connsiteY922" fmla="*/ 3820099 h 4464112"/>
              <a:gd name="connsiteX923" fmla="*/ 336665 w 4000499"/>
              <a:gd name="connsiteY923" fmla="*/ 3781633 h 4464112"/>
              <a:gd name="connsiteX924" fmla="*/ 324233 w 4000499"/>
              <a:gd name="connsiteY924" fmla="*/ 3739680 h 4464112"/>
              <a:gd name="connsiteX925" fmla="*/ 320175 w 4000499"/>
              <a:gd name="connsiteY925" fmla="*/ 3735164 h 4464112"/>
              <a:gd name="connsiteX926" fmla="*/ 282777 w 4000499"/>
              <a:gd name="connsiteY926" fmla="*/ 3718499 h 4464112"/>
              <a:gd name="connsiteX927" fmla="*/ 243813 w 4000499"/>
              <a:gd name="connsiteY927" fmla="*/ 3731220 h 4464112"/>
              <a:gd name="connsiteX928" fmla="*/ 235354 w 4000499"/>
              <a:gd name="connsiteY928" fmla="*/ 3811640 h 4464112"/>
              <a:gd name="connsiteX929" fmla="*/ 239412 w 4000499"/>
              <a:gd name="connsiteY929" fmla="*/ 3816156 h 4464112"/>
              <a:gd name="connsiteX930" fmla="*/ 276811 w 4000499"/>
              <a:gd name="connsiteY930" fmla="*/ 3832820 h 4464112"/>
              <a:gd name="connsiteX931" fmla="*/ 592829 w 4000499"/>
              <a:gd name="connsiteY931" fmla="*/ 3835817 h 4464112"/>
              <a:gd name="connsiteX932" fmla="*/ 629938 w 4000499"/>
              <a:gd name="connsiteY932" fmla="*/ 3820471 h 4464112"/>
              <a:gd name="connsiteX933" fmla="*/ 629938 w 4000499"/>
              <a:gd name="connsiteY933" fmla="*/ 3746252 h 4464112"/>
              <a:gd name="connsiteX934" fmla="*/ 592830 w 4000499"/>
              <a:gd name="connsiteY934" fmla="*/ 3730906 h 4464112"/>
              <a:gd name="connsiteX935" fmla="*/ 555720 w 4000499"/>
              <a:gd name="connsiteY935" fmla="*/ 3746252 h 4464112"/>
              <a:gd name="connsiteX936" fmla="*/ 555720 w 4000499"/>
              <a:gd name="connsiteY936" fmla="*/ 3820471 h 4464112"/>
              <a:gd name="connsiteX937" fmla="*/ 592829 w 4000499"/>
              <a:gd name="connsiteY937" fmla="*/ 3835817 h 4464112"/>
              <a:gd name="connsiteX938" fmla="*/ 2901187 w 4000499"/>
              <a:gd name="connsiteY938" fmla="*/ 3897485 h 4464112"/>
              <a:gd name="connsiteX939" fmla="*/ 2927761 w 4000499"/>
              <a:gd name="connsiteY939" fmla="*/ 3891145 h 4464112"/>
              <a:gd name="connsiteX940" fmla="*/ 2939792 w 4000499"/>
              <a:gd name="connsiteY940" fmla="*/ 3834502 h 4464112"/>
              <a:gd name="connsiteX941" fmla="*/ 2934392 w 4000499"/>
              <a:gd name="connsiteY941" fmla="*/ 3827815 h 4464112"/>
              <a:gd name="connsiteX942" fmla="*/ 2909725 w 4000499"/>
              <a:gd name="connsiteY942" fmla="*/ 3816130 h 4464112"/>
              <a:gd name="connsiteX943" fmla="*/ 2883151 w 4000499"/>
              <a:gd name="connsiteY943" fmla="*/ 3822471 h 4464112"/>
              <a:gd name="connsiteX944" fmla="*/ 2871118 w 4000499"/>
              <a:gd name="connsiteY944" fmla="*/ 3879113 h 4464112"/>
              <a:gd name="connsiteX945" fmla="*/ 2876520 w 4000499"/>
              <a:gd name="connsiteY945" fmla="*/ 3885800 h 4464112"/>
              <a:gd name="connsiteX946" fmla="*/ 2901187 w 4000499"/>
              <a:gd name="connsiteY946" fmla="*/ 3897485 h 4464112"/>
              <a:gd name="connsiteX947" fmla="*/ 1035665 w 4000499"/>
              <a:gd name="connsiteY947" fmla="*/ 3899690 h 4464112"/>
              <a:gd name="connsiteX948" fmla="*/ 1063301 w 4000499"/>
              <a:gd name="connsiteY948" fmla="*/ 3880685 h 4464112"/>
              <a:gd name="connsiteX949" fmla="*/ 1057586 w 4000499"/>
              <a:gd name="connsiteY949" fmla="*/ 3825872 h 4464112"/>
              <a:gd name="connsiteX950" fmla="*/ 1050441 w 4000499"/>
              <a:gd name="connsiteY950" fmla="*/ 3820070 h 4464112"/>
              <a:gd name="connsiteX951" fmla="*/ 1017464 w 4000499"/>
              <a:gd name="connsiteY951" fmla="*/ 3813986 h 4464112"/>
              <a:gd name="connsiteX952" fmla="*/ 989826 w 4000499"/>
              <a:gd name="connsiteY952" fmla="*/ 3832959 h 4464112"/>
              <a:gd name="connsiteX953" fmla="*/ 995542 w 4000499"/>
              <a:gd name="connsiteY953" fmla="*/ 3887773 h 4464112"/>
              <a:gd name="connsiteX954" fmla="*/ 1002686 w 4000499"/>
              <a:gd name="connsiteY954" fmla="*/ 3893574 h 4464112"/>
              <a:gd name="connsiteX955" fmla="*/ 1035665 w 4000499"/>
              <a:gd name="connsiteY955" fmla="*/ 3899690 h 4464112"/>
              <a:gd name="connsiteX956" fmla="*/ 3822382 w 4000499"/>
              <a:gd name="connsiteY956" fmla="*/ 3962161 h 4464112"/>
              <a:gd name="connsiteX957" fmla="*/ 3858391 w 4000499"/>
              <a:gd name="connsiteY957" fmla="*/ 3942614 h 4464112"/>
              <a:gd name="connsiteX958" fmla="*/ 3854703 w 4000499"/>
              <a:gd name="connsiteY958" fmla="*/ 3871140 h 4464112"/>
              <a:gd name="connsiteX959" fmla="*/ 3850504 w 4000499"/>
              <a:gd name="connsiteY959" fmla="*/ 3867338 h 4464112"/>
              <a:gd name="connsiteX960" fmla="*/ 3811226 w 4000499"/>
              <a:gd name="connsiteY960" fmla="*/ 3855735 h 4464112"/>
              <a:gd name="connsiteX961" fmla="*/ 3775228 w 4000499"/>
              <a:gd name="connsiteY961" fmla="*/ 3875255 h 4464112"/>
              <a:gd name="connsiteX962" fmla="*/ 3778914 w 4000499"/>
              <a:gd name="connsiteY962" fmla="*/ 3946730 h 4464112"/>
              <a:gd name="connsiteX963" fmla="*/ 3783115 w 4000499"/>
              <a:gd name="connsiteY963" fmla="*/ 3950530 h 4464112"/>
              <a:gd name="connsiteX964" fmla="*/ 3822382 w 4000499"/>
              <a:gd name="connsiteY964" fmla="*/ 3962161 h 4464112"/>
              <a:gd name="connsiteX965" fmla="*/ 3185706 w 4000499"/>
              <a:gd name="connsiteY965" fmla="*/ 3965841 h 4464112"/>
              <a:gd name="connsiteX966" fmla="*/ 3217375 w 4000499"/>
              <a:gd name="connsiteY966" fmla="*/ 3955503 h 4464112"/>
              <a:gd name="connsiteX967" fmla="*/ 3224233 w 4000499"/>
              <a:gd name="connsiteY967" fmla="*/ 3890144 h 4464112"/>
              <a:gd name="connsiteX968" fmla="*/ 3220947 w 4000499"/>
              <a:gd name="connsiteY968" fmla="*/ 3886486 h 4464112"/>
              <a:gd name="connsiteX969" fmla="*/ 3220975 w 4000499"/>
              <a:gd name="connsiteY969" fmla="*/ 3886486 h 4464112"/>
              <a:gd name="connsiteX970" fmla="*/ 3190571 w 4000499"/>
              <a:gd name="connsiteY970" fmla="*/ 3872947 h 4464112"/>
              <a:gd name="connsiteX971" fmla="*/ 3158903 w 4000499"/>
              <a:gd name="connsiteY971" fmla="*/ 3883285 h 4464112"/>
              <a:gd name="connsiteX972" fmla="*/ 3141928 w 4000499"/>
              <a:gd name="connsiteY972" fmla="*/ 3914550 h 4464112"/>
              <a:gd name="connsiteX973" fmla="*/ 3152016 w 4000499"/>
              <a:gd name="connsiteY973" fmla="*/ 3948644 h 4464112"/>
              <a:gd name="connsiteX974" fmla="*/ 3155302 w 4000499"/>
              <a:gd name="connsiteY974" fmla="*/ 3952302 h 4464112"/>
              <a:gd name="connsiteX975" fmla="*/ 3185706 w 4000499"/>
              <a:gd name="connsiteY975" fmla="*/ 3965841 h 4464112"/>
              <a:gd name="connsiteX976" fmla="*/ 749223 w 4000499"/>
              <a:gd name="connsiteY976" fmla="*/ 3969964 h 4464112"/>
              <a:gd name="connsiteX977" fmla="*/ 783432 w 4000499"/>
              <a:gd name="connsiteY977" fmla="*/ 3951389 h 4464112"/>
              <a:gd name="connsiteX978" fmla="*/ 779917 w 4000499"/>
              <a:gd name="connsiteY978" fmla="*/ 3883458 h 4464112"/>
              <a:gd name="connsiteX979" fmla="*/ 775915 w 4000499"/>
              <a:gd name="connsiteY979" fmla="*/ 3879856 h 4464112"/>
              <a:gd name="connsiteX980" fmla="*/ 738593 w 4000499"/>
              <a:gd name="connsiteY980" fmla="*/ 3868796 h 4464112"/>
              <a:gd name="connsiteX981" fmla="*/ 704384 w 4000499"/>
              <a:gd name="connsiteY981" fmla="*/ 3887372 h 4464112"/>
              <a:gd name="connsiteX982" fmla="*/ 707899 w 4000499"/>
              <a:gd name="connsiteY982" fmla="*/ 3955303 h 4464112"/>
              <a:gd name="connsiteX983" fmla="*/ 711900 w 4000499"/>
              <a:gd name="connsiteY983" fmla="*/ 3958905 h 4464112"/>
              <a:gd name="connsiteX984" fmla="*/ 749223 w 4000499"/>
              <a:gd name="connsiteY984" fmla="*/ 3969964 h 4464112"/>
              <a:gd name="connsiteX985" fmla="*/ 111895 w 4000499"/>
              <a:gd name="connsiteY985" fmla="*/ 3971993 h 4464112"/>
              <a:gd name="connsiteX986" fmla="*/ 154849 w 4000499"/>
              <a:gd name="connsiteY986" fmla="*/ 3957960 h 4464112"/>
              <a:gd name="connsiteX987" fmla="*/ 177854 w 4000499"/>
              <a:gd name="connsiteY987" fmla="*/ 3915551 h 4464112"/>
              <a:gd name="connsiteX988" fmla="*/ 164165 w 4000499"/>
              <a:gd name="connsiteY988" fmla="*/ 3869283 h 4464112"/>
              <a:gd name="connsiteX989" fmla="*/ 159707 w 4000499"/>
              <a:gd name="connsiteY989" fmla="*/ 3864310 h 4464112"/>
              <a:gd name="connsiteX990" fmla="*/ 159707 w 4000499"/>
              <a:gd name="connsiteY990" fmla="*/ 3864338 h 4464112"/>
              <a:gd name="connsiteX991" fmla="*/ 118468 w 4000499"/>
              <a:gd name="connsiteY991" fmla="*/ 3845961 h 4464112"/>
              <a:gd name="connsiteX992" fmla="*/ 75515 w 4000499"/>
              <a:gd name="connsiteY992" fmla="*/ 3859995 h 4464112"/>
              <a:gd name="connsiteX993" fmla="*/ 66198 w 4000499"/>
              <a:gd name="connsiteY993" fmla="*/ 3948645 h 4464112"/>
              <a:gd name="connsiteX994" fmla="*/ 70656 w 4000499"/>
              <a:gd name="connsiteY994" fmla="*/ 3953617 h 4464112"/>
              <a:gd name="connsiteX995" fmla="*/ 111895 w 4000499"/>
              <a:gd name="connsiteY995" fmla="*/ 3971993 h 4464112"/>
              <a:gd name="connsiteX996" fmla="*/ 2742711 w 4000499"/>
              <a:gd name="connsiteY996" fmla="*/ 3987558 h 4464112"/>
              <a:gd name="connsiteX997" fmla="*/ 2767721 w 4000499"/>
              <a:gd name="connsiteY997" fmla="*/ 3983567 h 4464112"/>
              <a:gd name="connsiteX998" fmla="*/ 2785610 w 4000499"/>
              <a:gd name="connsiteY998" fmla="*/ 3928496 h 4464112"/>
              <a:gd name="connsiteX999" fmla="*/ 2778066 w 4000499"/>
              <a:gd name="connsiteY999" fmla="*/ 3918123 h 4464112"/>
              <a:gd name="connsiteX1000" fmla="*/ 2778095 w 4000499"/>
              <a:gd name="connsiteY1000" fmla="*/ 3918123 h 4464112"/>
              <a:gd name="connsiteX1001" fmla="*/ 2755550 w 4000499"/>
              <a:gd name="connsiteY1001" fmla="*/ 3906616 h 4464112"/>
              <a:gd name="connsiteX1002" fmla="*/ 2730541 w 4000499"/>
              <a:gd name="connsiteY1002" fmla="*/ 3910607 h 4464112"/>
              <a:gd name="connsiteX1003" fmla="*/ 2710192 w 4000499"/>
              <a:gd name="connsiteY1003" fmla="*/ 3934440 h 4464112"/>
              <a:gd name="connsiteX1004" fmla="*/ 2712650 w 4000499"/>
              <a:gd name="connsiteY1004" fmla="*/ 3965678 h 4464112"/>
              <a:gd name="connsiteX1005" fmla="*/ 2720166 w 4000499"/>
              <a:gd name="connsiteY1005" fmla="*/ 3976051 h 4464112"/>
              <a:gd name="connsiteX1006" fmla="*/ 2742711 w 4000499"/>
              <a:gd name="connsiteY1006" fmla="*/ 3987558 h 4464112"/>
              <a:gd name="connsiteX1007" fmla="*/ 1196477 w 4000499"/>
              <a:gd name="connsiteY1007" fmla="*/ 3988797 h 4464112"/>
              <a:gd name="connsiteX1008" fmla="*/ 1221999 w 4000499"/>
              <a:gd name="connsiteY1008" fmla="*/ 3966992 h 4464112"/>
              <a:gd name="connsiteX1009" fmla="*/ 1213939 w 4000499"/>
              <a:gd name="connsiteY1009" fmla="*/ 3916066 h 4464112"/>
              <a:gd name="connsiteX1010" fmla="*/ 1202822 w 4000499"/>
              <a:gd name="connsiteY1010" fmla="*/ 3908006 h 4464112"/>
              <a:gd name="connsiteX1011" fmla="*/ 1169364 w 4000499"/>
              <a:gd name="connsiteY1011" fmla="*/ 3905398 h 4464112"/>
              <a:gd name="connsiteX1012" fmla="*/ 1143836 w 4000499"/>
              <a:gd name="connsiteY1012" fmla="*/ 3927182 h 4464112"/>
              <a:gd name="connsiteX1013" fmla="*/ 1151895 w 4000499"/>
              <a:gd name="connsiteY1013" fmla="*/ 3978108 h 4464112"/>
              <a:gd name="connsiteX1014" fmla="*/ 1163012 w 4000499"/>
              <a:gd name="connsiteY1014" fmla="*/ 3986168 h 4464112"/>
              <a:gd name="connsiteX1015" fmla="*/ 1196477 w 4000499"/>
              <a:gd name="connsiteY1015" fmla="*/ 3988797 h 4464112"/>
              <a:gd name="connsiteX1016" fmla="*/ 3500245 w 4000499"/>
              <a:gd name="connsiteY1016" fmla="*/ 3996678 h 4464112"/>
              <a:gd name="connsiteX1017" fmla="*/ 3537196 w 4000499"/>
              <a:gd name="connsiteY1017" fmla="*/ 3981396 h 4464112"/>
              <a:gd name="connsiteX1018" fmla="*/ 3537196 w 4000499"/>
              <a:gd name="connsiteY1018" fmla="*/ 3907493 h 4464112"/>
              <a:gd name="connsiteX1019" fmla="*/ 3500245 w 4000499"/>
              <a:gd name="connsiteY1019" fmla="*/ 3892210 h 4464112"/>
              <a:gd name="connsiteX1020" fmla="*/ 3463293 w 4000499"/>
              <a:gd name="connsiteY1020" fmla="*/ 3907493 h 4464112"/>
              <a:gd name="connsiteX1021" fmla="*/ 3463293 w 4000499"/>
              <a:gd name="connsiteY1021" fmla="*/ 3981396 h 4464112"/>
              <a:gd name="connsiteX1022" fmla="*/ 3500245 w 4000499"/>
              <a:gd name="connsiteY1022" fmla="*/ 3996678 h 4464112"/>
              <a:gd name="connsiteX1023" fmla="*/ 431760 w 4000499"/>
              <a:gd name="connsiteY1023" fmla="*/ 4003394 h 4464112"/>
              <a:gd name="connsiteX1024" fmla="*/ 473471 w 4000499"/>
              <a:gd name="connsiteY1024" fmla="*/ 3986141 h 4464112"/>
              <a:gd name="connsiteX1025" fmla="*/ 473471 w 4000499"/>
              <a:gd name="connsiteY1025" fmla="*/ 3902720 h 4464112"/>
              <a:gd name="connsiteX1026" fmla="*/ 431760 w 4000499"/>
              <a:gd name="connsiteY1026" fmla="*/ 3885465 h 4464112"/>
              <a:gd name="connsiteX1027" fmla="*/ 390050 w 4000499"/>
              <a:gd name="connsiteY1027" fmla="*/ 3902720 h 4464112"/>
              <a:gd name="connsiteX1028" fmla="*/ 390050 w 4000499"/>
              <a:gd name="connsiteY1028" fmla="*/ 3986141 h 4464112"/>
              <a:gd name="connsiteX1029" fmla="*/ 431760 w 4000499"/>
              <a:gd name="connsiteY1029" fmla="*/ 4003394 h 4464112"/>
              <a:gd name="connsiteX1030" fmla="*/ 2575645 w 4000499"/>
              <a:gd name="connsiteY1030" fmla="*/ 4060576 h 4464112"/>
              <a:gd name="connsiteX1031" fmla="*/ 2598850 w 4000499"/>
              <a:gd name="connsiteY1031" fmla="*/ 4058758 h 4464112"/>
              <a:gd name="connsiteX1032" fmla="*/ 2622400 w 4000499"/>
              <a:gd name="connsiteY1032" fmla="*/ 4005859 h 4464112"/>
              <a:gd name="connsiteX1033" fmla="*/ 2613140 w 4000499"/>
              <a:gd name="connsiteY1033" fmla="*/ 3991598 h 4464112"/>
              <a:gd name="connsiteX1034" fmla="*/ 2613169 w 4000499"/>
              <a:gd name="connsiteY1034" fmla="*/ 3991598 h 4464112"/>
              <a:gd name="connsiteX1035" fmla="*/ 2592706 w 4000499"/>
              <a:gd name="connsiteY1035" fmla="*/ 3980491 h 4464112"/>
              <a:gd name="connsiteX1036" fmla="*/ 2569500 w 4000499"/>
              <a:gd name="connsiteY1036" fmla="*/ 3982309 h 4464112"/>
              <a:gd name="connsiteX1037" fmla="*/ 2546752 w 4000499"/>
              <a:gd name="connsiteY1037" fmla="*/ 4003886 h 4464112"/>
              <a:gd name="connsiteX1038" fmla="*/ 2545923 w 4000499"/>
              <a:gd name="connsiteY1038" fmla="*/ 4035209 h 4464112"/>
              <a:gd name="connsiteX1039" fmla="*/ 2555182 w 4000499"/>
              <a:gd name="connsiteY1039" fmla="*/ 4049470 h 4464112"/>
              <a:gd name="connsiteX1040" fmla="*/ 2575645 w 4000499"/>
              <a:gd name="connsiteY1040" fmla="*/ 4060576 h 4464112"/>
              <a:gd name="connsiteX1041" fmla="*/ 1332197 w 4000499"/>
              <a:gd name="connsiteY1041" fmla="*/ 4061301 h 4464112"/>
              <a:gd name="connsiteX1042" fmla="*/ 1388610 w 4000499"/>
              <a:gd name="connsiteY1042" fmla="*/ 4036182 h 4464112"/>
              <a:gd name="connsiteX1043" fmla="*/ 1378723 w 4000499"/>
              <a:gd name="connsiteY1043" fmla="*/ 3989627 h 4464112"/>
              <a:gd name="connsiteX1044" fmla="*/ 1363490 w 4000499"/>
              <a:gd name="connsiteY1044" fmla="*/ 3979767 h 4464112"/>
              <a:gd name="connsiteX1045" fmla="*/ 1307076 w 4000499"/>
              <a:gd name="connsiteY1045" fmla="*/ 4004888 h 4464112"/>
              <a:gd name="connsiteX1046" fmla="*/ 1316964 w 4000499"/>
              <a:gd name="connsiteY1046" fmla="*/ 4051442 h 4464112"/>
              <a:gd name="connsiteX1047" fmla="*/ 1332197 w 4000499"/>
              <a:gd name="connsiteY1047" fmla="*/ 4061301 h 4464112"/>
              <a:gd name="connsiteX1048" fmla="*/ 3018833 w 4000499"/>
              <a:gd name="connsiteY1048" fmla="*/ 4085043 h 4464112"/>
              <a:gd name="connsiteX1049" fmla="*/ 3048990 w 4000499"/>
              <a:gd name="connsiteY1049" fmla="*/ 4077848 h 4464112"/>
              <a:gd name="connsiteX1050" fmla="*/ 3069138 w 4000499"/>
              <a:gd name="connsiteY1050" fmla="*/ 4048527 h 4464112"/>
              <a:gd name="connsiteX1051" fmla="*/ 3062650 w 4000499"/>
              <a:gd name="connsiteY1051" fmla="*/ 4013546 h 4464112"/>
              <a:gd name="connsiteX1052" fmla="*/ 3056506 w 4000499"/>
              <a:gd name="connsiteY1052" fmla="*/ 4005945 h 4464112"/>
              <a:gd name="connsiteX1053" fmla="*/ 3056506 w 4000499"/>
              <a:gd name="connsiteY1053" fmla="*/ 4005973 h 4464112"/>
              <a:gd name="connsiteX1054" fmla="*/ 3028535 w 4000499"/>
              <a:gd name="connsiteY1054" fmla="*/ 3992720 h 4464112"/>
              <a:gd name="connsiteX1055" fmla="*/ 2998377 w 4000499"/>
              <a:gd name="connsiteY1055" fmla="*/ 3999915 h 4464112"/>
              <a:gd name="connsiteX1056" fmla="*/ 2984717 w 4000499"/>
              <a:gd name="connsiteY1056" fmla="*/ 4064188 h 4464112"/>
              <a:gd name="connsiteX1057" fmla="*/ 2990861 w 4000499"/>
              <a:gd name="connsiteY1057" fmla="*/ 4071790 h 4464112"/>
              <a:gd name="connsiteX1058" fmla="*/ 3018833 w 4000499"/>
              <a:gd name="connsiteY1058" fmla="*/ 4085043 h 4464112"/>
              <a:gd name="connsiteX1059" fmla="*/ 918666 w 4000499"/>
              <a:gd name="connsiteY1059" fmla="*/ 4087450 h 4464112"/>
              <a:gd name="connsiteX1060" fmla="*/ 950016 w 4000499"/>
              <a:gd name="connsiteY1060" fmla="*/ 4065903 h 4464112"/>
              <a:gd name="connsiteX1061" fmla="*/ 943529 w 4000499"/>
              <a:gd name="connsiteY1061" fmla="*/ 4003744 h 4464112"/>
              <a:gd name="connsiteX1062" fmla="*/ 935413 w 4000499"/>
              <a:gd name="connsiteY1062" fmla="*/ 3997172 h 4464112"/>
              <a:gd name="connsiteX1063" fmla="*/ 898025 w 4000499"/>
              <a:gd name="connsiteY1063" fmla="*/ 3990262 h 4464112"/>
              <a:gd name="connsiteX1064" fmla="*/ 866681 w 4000499"/>
              <a:gd name="connsiteY1064" fmla="*/ 4011775 h 4464112"/>
              <a:gd name="connsiteX1065" fmla="*/ 873169 w 4000499"/>
              <a:gd name="connsiteY1065" fmla="*/ 4073933 h 4464112"/>
              <a:gd name="connsiteX1066" fmla="*/ 881285 w 4000499"/>
              <a:gd name="connsiteY1066" fmla="*/ 4080506 h 4464112"/>
              <a:gd name="connsiteX1067" fmla="*/ 918666 w 4000499"/>
              <a:gd name="connsiteY1067" fmla="*/ 4087450 h 4464112"/>
              <a:gd name="connsiteX1068" fmla="*/ 2423065 w 4000499"/>
              <a:gd name="connsiteY1068" fmla="*/ 4115887 h 4464112"/>
              <a:gd name="connsiteX1069" fmla="*/ 2447929 w 4000499"/>
              <a:gd name="connsiteY1069" fmla="*/ 4096796 h 4464112"/>
              <a:gd name="connsiteX1070" fmla="*/ 2452016 w 4000499"/>
              <a:gd name="connsiteY1070" fmla="*/ 4065732 h 4464112"/>
              <a:gd name="connsiteX1071" fmla="*/ 2441441 w 4000499"/>
              <a:gd name="connsiteY1071" fmla="*/ 4047384 h 4464112"/>
              <a:gd name="connsiteX1072" fmla="*/ 2401860 w 4000499"/>
              <a:gd name="connsiteY1072" fmla="*/ 4036753 h 4464112"/>
              <a:gd name="connsiteX1073" fmla="*/ 2372910 w 4000499"/>
              <a:gd name="connsiteY1073" fmla="*/ 4086908 h 4464112"/>
              <a:gd name="connsiteX1074" fmla="*/ 2383484 w 4000499"/>
              <a:gd name="connsiteY1074" fmla="*/ 4105255 h 4464112"/>
              <a:gd name="connsiteX1075" fmla="*/ 2423065 w 4000499"/>
              <a:gd name="connsiteY1075" fmla="*/ 4115887 h 4464112"/>
              <a:gd name="connsiteX1076" fmla="*/ 1508411 w 4000499"/>
              <a:gd name="connsiteY1076" fmla="*/ 4117973 h 4464112"/>
              <a:gd name="connsiteX1077" fmla="*/ 1541105 w 4000499"/>
              <a:gd name="connsiteY1077" fmla="*/ 4113657 h 4464112"/>
              <a:gd name="connsiteX1078" fmla="*/ 1561195 w 4000499"/>
              <a:gd name="connsiteY1078" fmla="*/ 4087479 h 4464112"/>
              <a:gd name="connsiteX1079" fmla="*/ 1550022 w 4000499"/>
              <a:gd name="connsiteY1079" fmla="*/ 4045812 h 4464112"/>
              <a:gd name="connsiteX1080" fmla="*/ 1550022 w 4000499"/>
              <a:gd name="connsiteY1080" fmla="*/ 4045841 h 4464112"/>
              <a:gd name="connsiteX1081" fmla="*/ 1530731 w 4000499"/>
              <a:gd name="connsiteY1081" fmla="*/ 4034724 h 4464112"/>
              <a:gd name="connsiteX1082" fmla="*/ 1477947 w 4000499"/>
              <a:gd name="connsiteY1082" fmla="*/ 4065188 h 4464112"/>
              <a:gd name="connsiteX1083" fmla="*/ 1489121 w 4000499"/>
              <a:gd name="connsiteY1083" fmla="*/ 4106856 h 4464112"/>
              <a:gd name="connsiteX1084" fmla="*/ 1508411 w 4000499"/>
              <a:gd name="connsiteY1084" fmla="*/ 4117973 h 4464112"/>
              <a:gd name="connsiteX1085" fmla="*/ 3328752 w 4000499"/>
              <a:gd name="connsiteY1085" fmla="*/ 4148633 h 4464112"/>
              <a:gd name="connsiteX1086" fmla="*/ 3364353 w 4000499"/>
              <a:gd name="connsiteY1086" fmla="*/ 4137005 h 4464112"/>
              <a:gd name="connsiteX1087" fmla="*/ 3383444 w 4000499"/>
              <a:gd name="connsiteY1087" fmla="*/ 4101853 h 4464112"/>
              <a:gd name="connsiteX1088" fmla="*/ 3372099 w 4000499"/>
              <a:gd name="connsiteY1088" fmla="*/ 4063501 h 4464112"/>
              <a:gd name="connsiteX1089" fmla="*/ 3368383 w 4000499"/>
              <a:gd name="connsiteY1089" fmla="*/ 4059385 h 4464112"/>
              <a:gd name="connsiteX1090" fmla="*/ 3334196 w 4000499"/>
              <a:gd name="connsiteY1090" fmla="*/ 4044157 h 4464112"/>
              <a:gd name="connsiteX1091" fmla="*/ 3298595 w 4000499"/>
              <a:gd name="connsiteY1091" fmla="*/ 4055785 h 4464112"/>
              <a:gd name="connsiteX1092" fmla="*/ 3279504 w 4000499"/>
              <a:gd name="connsiteY1092" fmla="*/ 4090936 h 4464112"/>
              <a:gd name="connsiteX1093" fmla="*/ 3290849 w 4000499"/>
              <a:gd name="connsiteY1093" fmla="*/ 4129289 h 4464112"/>
              <a:gd name="connsiteX1094" fmla="*/ 3294565 w 4000499"/>
              <a:gd name="connsiteY1094" fmla="*/ 4133404 h 4464112"/>
              <a:gd name="connsiteX1095" fmla="*/ 3328752 w 4000499"/>
              <a:gd name="connsiteY1095" fmla="*/ 4148633 h 4464112"/>
              <a:gd name="connsiteX1096" fmla="*/ 3649996 w 4000499"/>
              <a:gd name="connsiteY1096" fmla="*/ 4151794 h 4464112"/>
              <a:gd name="connsiteX1097" fmla="*/ 3690748 w 4000499"/>
              <a:gd name="connsiteY1097" fmla="*/ 4134947 h 4464112"/>
              <a:gd name="connsiteX1098" fmla="*/ 3690748 w 4000499"/>
              <a:gd name="connsiteY1098" fmla="*/ 4053441 h 4464112"/>
              <a:gd name="connsiteX1099" fmla="*/ 3649996 w 4000499"/>
              <a:gd name="connsiteY1099" fmla="*/ 4036594 h 4464112"/>
              <a:gd name="connsiteX1100" fmla="*/ 3609243 w 4000499"/>
              <a:gd name="connsiteY1100" fmla="*/ 4053441 h 4464112"/>
              <a:gd name="connsiteX1101" fmla="*/ 3609243 w 4000499"/>
              <a:gd name="connsiteY1101" fmla="*/ 4134947 h 4464112"/>
              <a:gd name="connsiteX1102" fmla="*/ 3649996 w 4000499"/>
              <a:gd name="connsiteY1102" fmla="*/ 4151794 h 4464112"/>
              <a:gd name="connsiteX1103" fmla="*/ 606518 w 4000499"/>
              <a:gd name="connsiteY1103" fmla="*/ 4153227 h 4464112"/>
              <a:gd name="connsiteX1104" fmla="*/ 644969 w 4000499"/>
              <a:gd name="connsiteY1104" fmla="*/ 4132376 h 4464112"/>
              <a:gd name="connsiteX1105" fmla="*/ 641027 w 4000499"/>
              <a:gd name="connsiteY1105" fmla="*/ 4056014 h 4464112"/>
              <a:gd name="connsiteX1106" fmla="*/ 636510 w 4000499"/>
              <a:gd name="connsiteY1106" fmla="*/ 4051956 h 4464112"/>
              <a:gd name="connsiteX1107" fmla="*/ 594557 w 4000499"/>
              <a:gd name="connsiteY1107" fmla="*/ 4039524 h 4464112"/>
              <a:gd name="connsiteX1108" fmla="*/ 556090 w 4000499"/>
              <a:gd name="connsiteY1108" fmla="*/ 4060415 h 4464112"/>
              <a:gd name="connsiteX1109" fmla="*/ 560035 w 4000499"/>
              <a:gd name="connsiteY1109" fmla="*/ 4136777 h 4464112"/>
              <a:gd name="connsiteX1110" fmla="*/ 564550 w 4000499"/>
              <a:gd name="connsiteY1110" fmla="*/ 4140835 h 4464112"/>
              <a:gd name="connsiteX1111" fmla="*/ 606518 w 4000499"/>
              <a:gd name="connsiteY1111" fmla="*/ 4153227 h 4464112"/>
              <a:gd name="connsiteX1112" fmla="*/ 2242249 w 4000499"/>
              <a:gd name="connsiteY1112" fmla="*/ 4154324 h 4464112"/>
              <a:gd name="connsiteX1113" fmla="*/ 2268970 w 4000499"/>
              <a:gd name="connsiteY1113" fmla="*/ 4137948 h 4464112"/>
              <a:gd name="connsiteX1114" fmla="*/ 2276285 w 4000499"/>
              <a:gd name="connsiteY1114" fmla="*/ 4107455 h 4464112"/>
              <a:gd name="connsiteX1115" fmla="*/ 2264826 w 4000499"/>
              <a:gd name="connsiteY1115" fmla="*/ 4084935 h 4464112"/>
              <a:gd name="connsiteX1116" fmla="*/ 2229446 w 4000499"/>
              <a:gd name="connsiteY1116" fmla="*/ 4073418 h 4464112"/>
              <a:gd name="connsiteX1117" fmla="*/ 2202725 w 4000499"/>
              <a:gd name="connsiteY1117" fmla="*/ 4089792 h 4464112"/>
              <a:gd name="connsiteX1118" fmla="*/ 2195409 w 4000499"/>
              <a:gd name="connsiteY1118" fmla="*/ 4120286 h 4464112"/>
              <a:gd name="connsiteX1119" fmla="*/ 2206869 w 4000499"/>
              <a:gd name="connsiteY1119" fmla="*/ 4142806 h 4464112"/>
              <a:gd name="connsiteX1120" fmla="*/ 2242249 w 4000499"/>
              <a:gd name="connsiteY1120" fmla="*/ 4154324 h 4464112"/>
              <a:gd name="connsiteX1121" fmla="*/ 1689598 w 4000499"/>
              <a:gd name="connsiteY1121" fmla="*/ 4155524 h 4464112"/>
              <a:gd name="connsiteX1122" fmla="*/ 1737839 w 4000499"/>
              <a:gd name="connsiteY1122" fmla="*/ 4120458 h 4464112"/>
              <a:gd name="connsiteX1123" fmla="*/ 1725979 w 4000499"/>
              <a:gd name="connsiteY1123" fmla="*/ 4084021 h 4464112"/>
              <a:gd name="connsiteX1124" fmla="*/ 1702773 w 4000499"/>
              <a:gd name="connsiteY1124" fmla="*/ 4072218 h 4464112"/>
              <a:gd name="connsiteX1125" fmla="*/ 1654532 w 4000499"/>
              <a:gd name="connsiteY1125" fmla="*/ 4107283 h 4464112"/>
              <a:gd name="connsiteX1126" fmla="*/ 1666393 w 4000499"/>
              <a:gd name="connsiteY1126" fmla="*/ 4143721 h 4464112"/>
              <a:gd name="connsiteX1127" fmla="*/ 1689598 w 4000499"/>
              <a:gd name="connsiteY1127" fmla="*/ 4155524 h 4464112"/>
              <a:gd name="connsiteX1128" fmla="*/ 282009 w 4000499"/>
              <a:gd name="connsiteY1128" fmla="*/ 4159160 h 4464112"/>
              <a:gd name="connsiteX1129" fmla="*/ 327978 w 4000499"/>
              <a:gd name="connsiteY1129" fmla="*/ 4140149 h 4464112"/>
              <a:gd name="connsiteX1130" fmla="*/ 327978 w 4000499"/>
              <a:gd name="connsiteY1130" fmla="*/ 4048212 h 4464112"/>
              <a:gd name="connsiteX1131" fmla="*/ 282009 w 4000499"/>
              <a:gd name="connsiteY1131" fmla="*/ 4029200 h 4464112"/>
              <a:gd name="connsiteX1132" fmla="*/ 236040 w 4000499"/>
              <a:gd name="connsiteY1132" fmla="*/ 4048212 h 4464112"/>
              <a:gd name="connsiteX1133" fmla="*/ 236040 w 4000499"/>
              <a:gd name="connsiteY1133" fmla="*/ 4140149 h 4464112"/>
              <a:gd name="connsiteX1134" fmla="*/ 282009 w 4000499"/>
              <a:gd name="connsiteY1134" fmla="*/ 4159160 h 4464112"/>
              <a:gd name="connsiteX1135" fmla="*/ 2058404 w 4000499"/>
              <a:gd name="connsiteY1135" fmla="*/ 4173643 h 4464112"/>
              <a:gd name="connsiteX1136" fmla="*/ 2097156 w 4000499"/>
              <a:gd name="connsiteY1136" fmla="*/ 4130603 h 4464112"/>
              <a:gd name="connsiteX1137" fmla="*/ 2085239 w 4000499"/>
              <a:gd name="connsiteY1137" fmla="*/ 4103796 h 4464112"/>
              <a:gd name="connsiteX1138" fmla="*/ 2054116 w 4000499"/>
              <a:gd name="connsiteY1138" fmla="*/ 4091851 h 4464112"/>
              <a:gd name="connsiteX1139" fmla="*/ 2025825 w 4000499"/>
              <a:gd name="connsiteY1139" fmla="*/ 4105340 h 4464112"/>
              <a:gd name="connsiteX1140" fmla="*/ 2015364 w 4000499"/>
              <a:gd name="connsiteY1140" fmla="*/ 4134891 h 4464112"/>
              <a:gd name="connsiteX1141" fmla="*/ 2027281 w 4000499"/>
              <a:gd name="connsiteY1141" fmla="*/ 4161697 h 4464112"/>
              <a:gd name="connsiteX1142" fmla="*/ 2058404 w 4000499"/>
              <a:gd name="connsiteY1142" fmla="*/ 4173643 h 4464112"/>
              <a:gd name="connsiteX1143" fmla="*/ 1873588 w 4000499"/>
              <a:gd name="connsiteY1143" fmla="*/ 4173643 h 4464112"/>
              <a:gd name="connsiteX1144" fmla="*/ 1903138 w 4000499"/>
              <a:gd name="connsiteY1144" fmla="*/ 4163182 h 4464112"/>
              <a:gd name="connsiteX1145" fmla="*/ 1916627 w 4000499"/>
              <a:gd name="connsiteY1145" fmla="*/ 4134889 h 4464112"/>
              <a:gd name="connsiteX1146" fmla="*/ 1904681 w 4000499"/>
              <a:gd name="connsiteY1146" fmla="*/ 4103768 h 4464112"/>
              <a:gd name="connsiteX1147" fmla="*/ 1877875 w 4000499"/>
              <a:gd name="connsiteY1147" fmla="*/ 4091851 h 4464112"/>
              <a:gd name="connsiteX1148" fmla="*/ 1848324 w 4000499"/>
              <a:gd name="connsiteY1148" fmla="*/ 4102311 h 4464112"/>
              <a:gd name="connsiteX1149" fmla="*/ 1834835 w 4000499"/>
              <a:gd name="connsiteY1149" fmla="*/ 4130603 h 4464112"/>
              <a:gd name="connsiteX1150" fmla="*/ 1846781 w 4000499"/>
              <a:gd name="connsiteY1150" fmla="*/ 4161726 h 4464112"/>
              <a:gd name="connsiteX1151" fmla="*/ 1873588 w 4000499"/>
              <a:gd name="connsiteY1151" fmla="*/ 4173643 h 4464112"/>
              <a:gd name="connsiteX1152" fmla="*/ 2840336 w 4000499"/>
              <a:gd name="connsiteY1152" fmla="*/ 4186432 h 4464112"/>
              <a:gd name="connsiteX1153" fmla="*/ 2868718 w 4000499"/>
              <a:gd name="connsiteY1153" fmla="*/ 4181902 h 4464112"/>
              <a:gd name="connsiteX1154" fmla="*/ 2889037 w 4000499"/>
              <a:gd name="connsiteY1154" fmla="*/ 4119401 h 4464112"/>
              <a:gd name="connsiteX1155" fmla="*/ 2880492 w 4000499"/>
              <a:gd name="connsiteY1155" fmla="*/ 4107626 h 4464112"/>
              <a:gd name="connsiteX1156" fmla="*/ 2854917 w 4000499"/>
              <a:gd name="connsiteY1156" fmla="*/ 4094581 h 4464112"/>
              <a:gd name="connsiteX1157" fmla="*/ 2826536 w 4000499"/>
              <a:gd name="connsiteY1157" fmla="*/ 4099110 h 4464112"/>
              <a:gd name="connsiteX1158" fmla="*/ 2806216 w 4000499"/>
              <a:gd name="connsiteY1158" fmla="*/ 4161610 h 4464112"/>
              <a:gd name="connsiteX1159" fmla="*/ 2814762 w 4000499"/>
              <a:gd name="connsiteY1159" fmla="*/ 4173385 h 4464112"/>
              <a:gd name="connsiteX1160" fmla="*/ 2840336 w 4000499"/>
              <a:gd name="connsiteY1160" fmla="*/ 4186432 h 4464112"/>
              <a:gd name="connsiteX1161" fmla="*/ 1099767 w 4000499"/>
              <a:gd name="connsiteY1161" fmla="*/ 4187788 h 4464112"/>
              <a:gd name="connsiteX1162" fmla="*/ 1128718 w 4000499"/>
              <a:gd name="connsiteY1162" fmla="*/ 4163068 h 4464112"/>
              <a:gd name="connsiteX1163" fmla="*/ 1119573 w 4000499"/>
              <a:gd name="connsiteY1163" fmla="*/ 4105311 h 4464112"/>
              <a:gd name="connsiteX1164" fmla="*/ 1119601 w 4000499"/>
              <a:gd name="connsiteY1164" fmla="*/ 4105311 h 4464112"/>
              <a:gd name="connsiteX1165" fmla="*/ 1106998 w 4000499"/>
              <a:gd name="connsiteY1165" fmla="*/ 4096166 h 4464112"/>
              <a:gd name="connsiteX1166" fmla="*/ 1069046 w 4000499"/>
              <a:gd name="connsiteY1166" fmla="*/ 4093166 h 4464112"/>
              <a:gd name="connsiteX1167" fmla="*/ 1040096 w 4000499"/>
              <a:gd name="connsiteY1167" fmla="*/ 4117886 h 4464112"/>
              <a:gd name="connsiteX1168" fmla="*/ 1049212 w 4000499"/>
              <a:gd name="connsiteY1168" fmla="*/ 4175643 h 4464112"/>
              <a:gd name="connsiteX1169" fmla="*/ 1061815 w 4000499"/>
              <a:gd name="connsiteY1169" fmla="*/ 4184788 h 4464112"/>
              <a:gd name="connsiteX1170" fmla="*/ 1099767 w 4000499"/>
              <a:gd name="connsiteY1170" fmla="*/ 4187788 h 4464112"/>
              <a:gd name="connsiteX1171" fmla="*/ 2501542 w 4000499"/>
              <a:gd name="connsiteY1171" fmla="*/ 4253177 h 4464112"/>
              <a:gd name="connsiteX1172" fmla="*/ 2501513 w 4000499"/>
              <a:gd name="connsiteY1172" fmla="*/ 4253148 h 4464112"/>
              <a:gd name="connsiteX1173" fmla="*/ 2501524 w 4000499"/>
              <a:gd name="connsiteY1173" fmla="*/ 4253166 h 4464112"/>
              <a:gd name="connsiteX1174" fmla="*/ 2652229 w 4000499"/>
              <a:gd name="connsiteY1174" fmla="*/ 4268637 h 4464112"/>
              <a:gd name="connsiteX1175" fmla="*/ 2678556 w 4000499"/>
              <a:gd name="connsiteY1175" fmla="*/ 4266580 h 4464112"/>
              <a:gd name="connsiteX1176" fmla="*/ 2704363 w 4000499"/>
              <a:gd name="connsiteY1176" fmla="*/ 4242087 h 4464112"/>
              <a:gd name="connsiteX1177" fmla="*/ 2705306 w 4000499"/>
              <a:gd name="connsiteY1177" fmla="*/ 4206536 h 4464112"/>
              <a:gd name="connsiteX1178" fmla="*/ 2694818 w 4000499"/>
              <a:gd name="connsiteY1178" fmla="*/ 4190331 h 4464112"/>
              <a:gd name="connsiteX1179" fmla="*/ 2671620 w 4000499"/>
              <a:gd name="connsiteY1179" fmla="*/ 4177730 h 4464112"/>
              <a:gd name="connsiteX1180" fmla="*/ 2645292 w 4000499"/>
              <a:gd name="connsiteY1180" fmla="*/ 4179787 h 4464112"/>
              <a:gd name="connsiteX1181" fmla="*/ 2619485 w 4000499"/>
              <a:gd name="connsiteY1181" fmla="*/ 4204278 h 4464112"/>
              <a:gd name="connsiteX1182" fmla="*/ 2618541 w 4000499"/>
              <a:gd name="connsiteY1182" fmla="*/ 4239829 h 4464112"/>
              <a:gd name="connsiteX1183" fmla="*/ 2629030 w 4000499"/>
              <a:gd name="connsiteY1183" fmla="*/ 4256034 h 4464112"/>
              <a:gd name="connsiteX1184" fmla="*/ 2652229 w 4000499"/>
              <a:gd name="connsiteY1184" fmla="*/ 4268637 h 4464112"/>
              <a:gd name="connsiteX1185" fmla="*/ 1252319 w 4000499"/>
              <a:gd name="connsiteY1185" fmla="*/ 4269409 h 4464112"/>
              <a:gd name="connsiteX1186" fmla="*/ 1316306 w 4000499"/>
              <a:gd name="connsiteY1186" fmla="*/ 4240916 h 4464112"/>
              <a:gd name="connsiteX1187" fmla="*/ 1305075 w 4000499"/>
              <a:gd name="connsiteY1187" fmla="*/ 4188132 h 4464112"/>
              <a:gd name="connsiteX1188" fmla="*/ 1287813 w 4000499"/>
              <a:gd name="connsiteY1188" fmla="*/ 4176958 h 4464112"/>
              <a:gd name="connsiteX1189" fmla="*/ 1249918 w 4000499"/>
              <a:gd name="connsiteY1189" fmla="*/ 4177958 h 4464112"/>
              <a:gd name="connsiteX1190" fmla="*/ 1223826 w 4000499"/>
              <a:gd name="connsiteY1190" fmla="*/ 4205451 h 4464112"/>
              <a:gd name="connsiteX1191" fmla="*/ 1235057 w 4000499"/>
              <a:gd name="connsiteY1191" fmla="*/ 4258235 h 4464112"/>
              <a:gd name="connsiteX1192" fmla="*/ 1252319 w 4000499"/>
              <a:gd name="connsiteY1192" fmla="*/ 4269409 h 4464112"/>
              <a:gd name="connsiteX1193" fmla="*/ 3142278 w 4000499"/>
              <a:gd name="connsiteY1193" fmla="*/ 4281809 h 4464112"/>
              <a:gd name="connsiteX1194" fmla="*/ 3176193 w 4000499"/>
              <a:gd name="connsiteY1194" fmla="*/ 4273724 h 4464112"/>
              <a:gd name="connsiteX1195" fmla="*/ 3198856 w 4000499"/>
              <a:gd name="connsiteY1195" fmla="*/ 4240773 h 4464112"/>
              <a:gd name="connsiteX1196" fmla="*/ 3191569 w 4000499"/>
              <a:gd name="connsiteY1196" fmla="*/ 4201449 h 4464112"/>
              <a:gd name="connsiteX1197" fmla="*/ 3184654 w 4000499"/>
              <a:gd name="connsiteY1197" fmla="*/ 4192905 h 4464112"/>
              <a:gd name="connsiteX1198" fmla="*/ 3153182 w 4000499"/>
              <a:gd name="connsiteY1198" fmla="*/ 4177990 h 4464112"/>
              <a:gd name="connsiteX1199" fmla="*/ 3119265 w 4000499"/>
              <a:gd name="connsiteY1199" fmla="*/ 4186075 h 4464112"/>
              <a:gd name="connsiteX1200" fmla="*/ 3096602 w 4000499"/>
              <a:gd name="connsiteY1200" fmla="*/ 4219025 h 4464112"/>
              <a:gd name="connsiteX1201" fmla="*/ 3103890 w 4000499"/>
              <a:gd name="connsiteY1201" fmla="*/ 4258349 h 4464112"/>
              <a:gd name="connsiteX1202" fmla="*/ 3110806 w 4000499"/>
              <a:gd name="connsiteY1202" fmla="*/ 4266894 h 4464112"/>
              <a:gd name="connsiteX1203" fmla="*/ 3142278 w 4000499"/>
              <a:gd name="connsiteY1203" fmla="*/ 4281809 h 4464112"/>
              <a:gd name="connsiteX1204" fmla="*/ 795864 w 4000499"/>
              <a:gd name="connsiteY1204" fmla="*/ 4284488 h 4464112"/>
              <a:gd name="connsiteX1205" fmla="*/ 831101 w 4000499"/>
              <a:gd name="connsiteY1205" fmla="*/ 4260292 h 4464112"/>
              <a:gd name="connsiteX1206" fmla="*/ 823814 w 4000499"/>
              <a:gd name="connsiteY1206" fmla="*/ 4190418 h 4464112"/>
              <a:gd name="connsiteX1207" fmla="*/ 823843 w 4000499"/>
              <a:gd name="connsiteY1207" fmla="*/ 4190418 h 4464112"/>
              <a:gd name="connsiteX1208" fmla="*/ 814726 w 4000499"/>
              <a:gd name="connsiteY1208" fmla="*/ 4183045 h 4464112"/>
              <a:gd name="connsiteX1209" fmla="*/ 772690 w 4000499"/>
              <a:gd name="connsiteY1209" fmla="*/ 4175282 h 4464112"/>
              <a:gd name="connsiteX1210" fmla="*/ 737449 w 4000499"/>
              <a:gd name="connsiteY1210" fmla="*/ 4199477 h 4464112"/>
              <a:gd name="connsiteX1211" fmla="*/ 744737 w 4000499"/>
              <a:gd name="connsiteY1211" fmla="*/ 4269352 h 4464112"/>
              <a:gd name="connsiteX1212" fmla="*/ 753853 w 4000499"/>
              <a:gd name="connsiteY1212" fmla="*/ 4276725 h 4464112"/>
              <a:gd name="connsiteX1213" fmla="*/ 795864 w 4000499"/>
              <a:gd name="connsiteY1213" fmla="*/ 4284488 h 4464112"/>
              <a:gd name="connsiteX1214" fmla="*/ 3461742 w 4000499"/>
              <a:gd name="connsiteY1214" fmla="*/ 4318625 h 4464112"/>
              <a:gd name="connsiteX1215" fmla="*/ 3501015 w 4000499"/>
              <a:gd name="connsiteY1215" fmla="*/ 4305790 h 4464112"/>
              <a:gd name="connsiteX1216" fmla="*/ 3522077 w 4000499"/>
              <a:gd name="connsiteY1216" fmla="*/ 4267038 h 4464112"/>
              <a:gd name="connsiteX1217" fmla="*/ 3509561 w 4000499"/>
              <a:gd name="connsiteY1217" fmla="*/ 4224741 h 4464112"/>
              <a:gd name="connsiteX1218" fmla="*/ 3505474 w 4000499"/>
              <a:gd name="connsiteY1218" fmla="*/ 4220198 h 4464112"/>
              <a:gd name="connsiteX1219" fmla="*/ 3467786 w 4000499"/>
              <a:gd name="connsiteY1219" fmla="*/ 4203390 h 4464112"/>
              <a:gd name="connsiteX1220" fmla="*/ 3428512 w 4000499"/>
              <a:gd name="connsiteY1220" fmla="*/ 4216225 h 4464112"/>
              <a:gd name="connsiteX1221" fmla="*/ 3407450 w 4000499"/>
              <a:gd name="connsiteY1221" fmla="*/ 4254977 h 4464112"/>
              <a:gd name="connsiteX1222" fmla="*/ 3419968 w 4000499"/>
              <a:gd name="connsiteY1222" fmla="*/ 4297274 h 4464112"/>
              <a:gd name="connsiteX1223" fmla="*/ 3424054 w 4000499"/>
              <a:gd name="connsiteY1223" fmla="*/ 4301817 h 4464112"/>
              <a:gd name="connsiteX1224" fmla="*/ 3461742 w 4000499"/>
              <a:gd name="connsiteY1224" fmla="*/ 4318625 h 4464112"/>
              <a:gd name="connsiteX1225" fmla="*/ 473828 w 4000499"/>
              <a:gd name="connsiteY1225" fmla="*/ 4323658 h 4464112"/>
              <a:gd name="connsiteX1226" fmla="*/ 516224 w 4000499"/>
              <a:gd name="connsiteY1226" fmla="*/ 4300673 h 4464112"/>
              <a:gd name="connsiteX1227" fmla="*/ 511879 w 4000499"/>
              <a:gd name="connsiteY1227" fmla="*/ 4216482 h 4464112"/>
              <a:gd name="connsiteX1228" fmla="*/ 511908 w 4000499"/>
              <a:gd name="connsiteY1228" fmla="*/ 4216453 h 4464112"/>
              <a:gd name="connsiteX1229" fmla="*/ 506936 w 4000499"/>
              <a:gd name="connsiteY1229" fmla="*/ 4211995 h 4464112"/>
              <a:gd name="connsiteX1230" fmla="*/ 460667 w 4000499"/>
              <a:gd name="connsiteY1230" fmla="*/ 4198305 h 4464112"/>
              <a:gd name="connsiteX1231" fmla="*/ 418257 w 4000499"/>
              <a:gd name="connsiteY1231" fmla="*/ 4221340 h 4464112"/>
              <a:gd name="connsiteX1232" fmla="*/ 422601 w 4000499"/>
              <a:gd name="connsiteY1232" fmla="*/ 4305532 h 4464112"/>
              <a:gd name="connsiteX1233" fmla="*/ 427574 w 4000499"/>
              <a:gd name="connsiteY1233" fmla="*/ 4309991 h 4464112"/>
              <a:gd name="connsiteX1234" fmla="*/ 473828 w 4000499"/>
              <a:gd name="connsiteY1234" fmla="*/ 4323658 h 4464112"/>
              <a:gd name="connsiteX1235" fmla="*/ 2480651 w 4000499"/>
              <a:gd name="connsiteY1235" fmla="*/ 4330882 h 4464112"/>
              <a:gd name="connsiteX1236" fmla="*/ 2508858 w 4000499"/>
              <a:gd name="connsiteY1236" fmla="*/ 4309219 h 4464112"/>
              <a:gd name="connsiteX1237" fmla="*/ 2513487 w 4000499"/>
              <a:gd name="connsiteY1237" fmla="*/ 4273953 h 4464112"/>
              <a:gd name="connsiteX1238" fmla="*/ 2501524 w 4000499"/>
              <a:gd name="connsiteY1238" fmla="*/ 4253166 h 4464112"/>
              <a:gd name="connsiteX1239" fmla="*/ 2480676 w 4000499"/>
              <a:gd name="connsiteY1239" fmla="*/ 4241146 h 4464112"/>
              <a:gd name="connsiteX1240" fmla="*/ 2456616 w 4000499"/>
              <a:gd name="connsiteY1240" fmla="*/ 4241117 h 4464112"/>
              <a:gd name="connsiteX1241" fmla="*/ 2423751 w 4000499"/>
              <a:gd name="connsiteY1241" fmla="*/ 4298017 h 4464112"/>
              <a:gd name="connsiteX1242" fmla="*/ 2435725 w 4000499"/>
              <a:gd name="connsiteY1242" fmla="*/ 4318822 h 4464112"/>
              <a:gd name="connsiteX1243" fmla="*/ 2480651 w 4000499"/>
              <a:gd name="connsiteY1243" fmla="*/ 4330882 h 4464112"/>
              <a:gd name="connsiteX1244" fmla="*/ 1450739 w 4000499"/>
              <a:gd name="connsiteY1244" fmla="*/ 4333168 h 4464112"/>
              <a:gd name="connsiteX1245" fmla="*/ 1510611 w 4000499"/>
              <a:gd name="connsiteY1245" fmla="*/ 4298617 h 4464112"/>
              <a:gd name="connsiteX1246" fmla="*/ 1497922 w 4000499"/>
              <a:gd name="connsiteY1246" fmla="*/ 4251376 h 4464112"/>
              <a:gd name="connsiteX1247" fmla="*/ 1476031 w 4000499"/>
              <a:gd name="connsiteY1247" fmla="*/ 4238773 h 4464112"/>
              <a:gd name="connsiteX1248" fmla="*/ 1438937 w 4000499"/>
              <a:gd name="connsiteY1248" fmla="*/ 4243660 h 4464112"/>
              <a:gd name="connsiteX1249" fmla="*/ 1416160 w 4000499"/>
              <a:gd name="connsiteY1249" fmla="*/ 4273324 h 4464112"/>
              <a:gd name="connsiteX1250" fmla="*/ 1428849 w 4000499"/>
              <a:gd name="connsiteY1250" fmla="*/ 4320565 h 4464112"/>
              <a:gd name="connsiteX1251" fmla="*/ 1450739 w 4000499"/>
              <a:gd name="connsiteY1251" fmla="*/ 4333168 h 4464112"/>
              <a:gd name="connsiteX1252" fmla="*/ 2277058 w 4000499"/>
              <a:gd name="connsiteY1252" fmla="*/ 4374120 h 4464112"/>
              <a:gd name="connsiteX1253" fmla="*/ 2307379 w 4000499"/>
              <a:gd name="connsiteY1253" fmla="*/ 4355544 h 4464112"/>
              <a:gd name="connsiteX1254" fmla="*/ 2315696 w 4000499"/>
              <a:gd name="connsiteY1254" fmla="*/ 4320965 h 4464112"/>
              <a:gd name="connsiteX1255" fmla="*/ 2302692 w 4000499"/>
              <a:gd name="connsiteY1255" fmla="*/ 4295415 h 4464112"/>
              <a:gd name="connsiteX1256" fmla="*/ 2262539 w 4000499"/>
              <a:gd name="connsiteY1256" fmla="*/ 4282354 h 4464112"/>
              <a:gd name="connsiteX1257" fmla="*/ 2223901 w 4000499"/>
              <a:gd name="connsiteY1257" fmla="*/ 4335511 h 4464112"/>
              <a:gd name="connsiteX1258" fmla="*/ 2236905 w 4000499"/>
              <a:gd name="connsiteY1258" fmla="*/ 4361059 h 4464112"/>
              <a:gd name="connsiteX1259" fmla="*/ 2277058 w 4000499"/>
              <a:gd name="connsiteY1259" fmla="*/ 4374120 h 4464112"/>
              <a:gd name="connsiteX1260" fmla="*/ 1654762 w 4000499"/>
              <a:gd name="connsiteY1260" fmla="*/ 4375521 h 4464112"/>
              <a:gd name="connsiteX1261" fmla="*/ 1709490 w 4000499"/>
              <a:gd name="connsiteY1261" fmla="*/ 4335740 h 4464112"/>
              <a:gd name="connsiteX1262" fmla="*/ 1696030 w 4000499"/>
              <a:gd name="connsiteY1262" fmla="*/ 4294387 h 4464112"/>
              <a:gd name="connsiteX1263" fmla="*/ 1696030 w 4000499"/>
              <a:gd name="connsiteY1263" fmla="*/ 4294416 h 4464112"/>
              <a:gd name="connsiteX1264" fmla="*/ 1669708 w 4000499"/>
              <a:gd name="connsiteY1264" fmla="*/ 4281012 h 4464112"/>
              <a:gd name="connsiteX1265" fmla="*/ 1634100 w 4000499"/>
              <a:gd name="connsiteY1265" fmla="*/ 4289558 h 4464112"/>
              <a:gd name="connsiteX1266" fmla="*/ 1614981 w 4000499"/>
              <a:gd name="connsiteY1266" fmla="*/ 4320765 h 4464112"/>
              <a:gd name="connsiteX1267" fmla="*/ 1628441 w 4000499"/>
              <a:gd name="connsiteY1267" fmla="*/ 4362118 h 4464112"/>
              <a:gd name="connsiteX1268" fmla="*/ 1654762 w 4000499"/>
              <a:gd name="connsiteY1268" fmla="*/ 4375521 h 4464112"/>
              <a:gd name="connsiteX1269" fmla="*/ 2942871 w 4000499"/>
              <a:gd name="connsiteY1269" fmla="*/ 4395072 h 4464112"/>
              <a:gd name="connsiteX1270" fmla="*/ 2974771 w 4000499"/>
              <a:gd name="connsiteY1270" fmla="*/ 4389981 h 4464112"/>
              <a:gd name="connsiteX1271" fmla="*/ 2997607 w 4000499"/>
              <a:gd name="connsiteY1271" fmla="*/ 4319707 h 4464112"/>
              <a:gd name="connsiteX1272" fmla="*/ 2988004 w 4000499"/>
              <a:gd name="connsiteY1272" fmla="*/ 4306476 h 4464112"/>
              <a:gd name="connsiteX1273" fmla="*/ 2959232 w 4000499"/>
              <a:gd name="connsiteY1273" fmla="*/ 4291783 h 4464112"/>
              <a:gd name="connsiteX1274" fmla="*/ 2927332 w 4000499"/>
              <a:gd name="connsiteY1274" fmla="*/ 4296873 h 4464112"/>
              <a:gd name="connsiteX1275" fmla="*/ 2904497 w 4000499"/>
              <a:gd name="connsiteY1275" fmla="*/ 4367148 h 4464112"/>
              <a:gd name="connsiteX1276" fmla="*/ 2914100 w 4000499"/>
              <a:gd name="connsiteY1276" fmla="*/ 4380380 h 4464112"/>
              <a:gd name="connsiteX1277" fmla="*/ 2942871 w 4000499"/>
              <a:gd name="connsiteY1277" fmla="*/ 4395072 h 4464112"/>
              <a:gd name="connsiteX1278" fmla="*/ 1861927 w 4000499"/>
              <a:gd name="connsiteY1278" fmla="*/ 4395868 h 4464112"/>
              <a:gd name="connsiteX1279" fmla="*/ 1895449 w 4000499"/>
              <a:gd name="connsiteY1279" fmla="*/ 4384009 h 4464112"/>
              <a:gd name="connsiteX1280" fmla="*/ 1910768 w 4000499"/>
              <a:gd name="connsiteY1280" fmla="*/ 4351914 h 4464112"/>
              <a:gd name="connsiteX1281" fmla="*/ 1897221 w 4000499"/>
              <a:gd name="connsiteY1281" fmla="*/ 4316620 h 4464112"/>
              <a:gd name="connsiteX1282" fmla="*/ 1897221 w 4000499"/>
              <a:gd name="connsiteY1282" fmla="*/ 4316591 h 4464112"/>
              <a:gd name="connsiteX1283" fmla="*/ 1866814 w 4000499"/>
              <a:gd name="connsiteY1283" fmla="*/ 4303045 h 4464112"/>
              <a:gd name="connsiteX1284" fmla="*/ 1817973 w 4000499"/>
              <a:gd name="connsiteY1284" fmla="*/ 4347027 h 4464112"/>
              <a:gd name="connsiteX1285" fmla="*/ 1831519 w 4000499"/>
              <a:gd name="connsiteY1285" fmla="*/ 4382323 h 4464112"/>
              <a:gd name="connsiteX1286" fmla="*/ 1861927 w 4000499"/>
              <a:gd name="connsiteY1286" fmla="*/ 4395868 h 4464112"/>
              <a:gd name="connsiteX1287" fmla="*/ 2070064 w 4000499"/>
              <a:gd name="connsiteY1287" fmla="*/ 4395897 h 4464112"/>
              <a:gd name="connsiteX1288" fmla="*/ 2114046 w 4000499"/>
              <a:gd name="connsiteY1288" fmla="*/ 4347057 h 4464112"/>
              <a:gd name="connsiteX1289" fmla="*/ 2100500 w 4000499"/>
              <a:gd name="connsiteY1289" fmla="*/ 4316650 h 4464112"/>
              <a:gd name="connsiteX1290" fmla="*/ 2100471 w 4000499"/>
              <a:gd name="connsiteY1290" fmla="*/ 4316650 h 4464112"/>
              <a:gd name="connsiteX1291" fmla="*/ 2065177 w 4000499"/>
              <a:gd name="connsiteY1291" fmla="*/ 4303104 h 4464112"/>
              <a:gd name="connsiteX1292" fmla="*/ 2033084 w 4000499"/>
              <a:gd name="connsiteY1292" fmla="*/ 4318421 h 4464112"/>
              <a:gd name="connsiteX1293" fmla="*/ 2021223 w 4000499"/>
              <a:gd name="connsiteY1293" fmla="*/ 4351944 h 4464112"/>
              <a:gd name="connsiteX1294" fmla="*/ 2034769 w 4000499"/>
              <a:gd name="connsiteY1294" fmla="*/ 4382351 h 4464112"/>
              <a:gd name="connsiteX1295" fmla="*/ 2070064 w 4000499"/>
              <a:gd name="connsiteY1295" fmla="*/ 4395897 h 4464112"/>
              <a:gd name="connsiteX1296" fmla="*/ 998228 w 4000499"/>
              <a:gd name="connsiteY1296" fmla="*/ 4396640 h 4464112"/>
              <a:gd name="connsiteX1297" fmla="*/ 1030778 w 4000499"/>
              <a:gd name="connsiteY1297" fmla="*/ 4368834 h 4464112"/>
              <a:gd name="connsiteX1298" fmla="*/ 1020519 w 4000499"/>
              <a:gd name="connsiteY1298" fmla="*/ 4303904 h 4464112"/>
              <a:gd name="connsiteX1299" fmla="*/ 1020519 w 4000499"/>
              <a:gd name="connsiteY1299" fmla="*/ 4303933 h 4464112"/>
              <a:gd name="connsiteX1300" fmla="*/ 1006344 w 4000499"/>
              <a:gd name="connsiteY1300" fmla="*/ 4293643 h 4464112"/>
              <a:gd name="connsiteX1301" fmla="*/ 963676 w 4000499"/>
              <a:gd name="connsiteY1301" fmla="*/ 4290311 h 4464112"/>
              <a:gd name="connsiteX1302" fmla="*/ 931125 w 4000499"/>
              <a:gd name="connsiteY1302" fmla="*/ 4318078 h 4464112"/>
              <a:gd name="connsiteX1303" fmla="*/ 941385 w 4000499"/>
              <a:gd name="connsiteY1303" fmla="*/ 4383009 h 4464112"/>
              <a:gd name="connsiteX1304" fmla="*/ 955560 w 4000499"/>
              <a:gd name="connsiteY1304" fmla="*/ 4393297 h 4464112"/>
              <a:gd name="connsiteX1305" fmla="*/ 998228 w 4000499"/>
              <a:gd name="connsiteY1305" fmla="*/ 4396640 h 4464112"/>
              <a:gd name="connsiteX1306" fmla="*/ 3255686 w 4000499"/>
              <a:gd name="connsiteY1306" fmla="*/ 4464112 h 4464112"/>
              <a:gd name="connsiteX1307" fmla="*/ 3259847 w 4000499"/>
              <a:gd name="connsiteY1307" fmla="*/ 4464112 h 4464112"/>
              <a:gd name="connsiteX1308" fmla="*/ 3294479 w 4000499"/>
              <a:gd name="connsiteY1308" fmla="*/ 4455855 h 4464112"/>
              <a:gd name="connsiteX1309" fmla="*/ 3319457 w 4000499"/>
              <a:gd name="connsiteY1309" fmla="*/ 4419504 h 4464112"/>
              <a:gd name="connsiteX1310" fmla="*/ 3311427 w 4000499"/>
              <a:gd name="connsiteY1310" fmla="*/ 4376122 h 4464112"/>
              <a:gd name="connsiteX1311" fmla="*/ 3303796 w 4000499"/>
              <a:gd name="connsiteY1311" fmla="*/ 4366719 h 4464112"/>
              <a:gd name="connsiteX1312" fmla="*/ 3269095 w 4000499"/>
              <a:gd name="connsiteY1312" fmla="*/ 4350258 h 4464112"/>
              <a:gd name="connsiteX1313" fmla="*/ 3231692 w 4000499"/>
              <a:gd name="connsiteY1313" fmla="*/ 4359175 h 4464112"/>
              <a:gd name="connsiteX1314" fmla="*/ 3206716 w 4000499"/>
              <a:gd name="connsiteY1314" fmla="*/ 4395526 h 4464112"/>
              <a:gd name="connsiteX1315" fmla="*/ 3214746 w 4000499"/>
              <a:gd name="connsiteY1315" fmla="*/ 4438908 h 4464112"/>
              <a:gd name="connsiteX1316" fmla="*/ 3222376 w 4000499"/>
              <a:gd name="connsiteY1316" fmla="*/ 4448310 h 4464112"/>
              <a:gd name="connsiteX1317" fmla="*/ 2700975 w 4000499"/>
              <a:gd name="connsiteY1317" fmla="*/ 4464112 h 4464112"/>
              <a:gd name="connsiteX1318" fmla="*/ 2783864 w 4000499"/>
              <a:gd name="connsiteY1318" fmla="*/ 4464112 h 4464112"/>
              <a:gd name="connsiteX1319" fmla="*/ 2791277 w 4000499"/>
              <a:gd name="connsiteY1319" fmla="*/ 4457070 h 4464112"/>
              <a:gd name="connsiteX1320" fmla="*/ 2792356 w 4000499"/>
              <a:gd name="connsiteY1320" fmla="*/ 4417103 h 4464112"/>
              <a:gd name="connsiteX1321" fmla="*/ 2780553 w 4000499"/>
              <a:gd name="connsiteY1321" fmla="*/ 4398898 h 4464112"/>
              <a:gd name="connsiteX1322" fmla="*/ 2780553 w 4000499"/>
              <a:gd name="connsiteY1322" fmla="*/ 4398927 h 4464112"/>
              <a:gd name="connsiteX1323" fmla="*/ 2754460 w 4000499"/>
              <a:gd name="connsiteY1323" fmla="*/ 4384745 h 4464112"/>
              <a:gd name="connsiteX1324" fmla="*/ 2724853 w 4000499"/>
              <a:gd name="connsiteY1324" fmla="*/ 4387067 h 4464112"/>
              <a:gd name="connsiteX1325" fmla="*/ 2694789 w 4000499"/>
              <a:gd name="connsiteY1325" fmla="*/ 4454570 h 4464112"/>
              <a:gd name="connsiteX1326" fmla="*/ 2502869 w 4000499"/>
              <a:gd name="connsiteY1326" fmla="*/ 4464112 h 4464112"/>
              <a:gd name="connsiteX1327" fmla="*/ 2555922 w 4000499"/>
              <a:gd name="connsiteY1327" fmla="*/ 4464112 h 4464112"/>
              <a:gd name="connsiteX1328" fmla="*/ 2541083 w 4000499"/>
              <a:gd name="connsiteY1328" fmla="*/ 4455563 h 4464112"/>
              <a:gd name="connsiteX1329" fmla="*/ 2514029 w 4000499"/>
              <a:gd name="connsiteY1329" fmla="*/ 4455541 h 4464112"/>
              <a:gd name="connsiteX1330" fmla="*/ 1370426 w 4000499"/>
              <a:gd name="connsiteY1330" fmla="*/ 4464112 h 4464112"/>
              <a:gd name="connsiteX1331" fmla="*/ 1438037 w 4000499"/>
              <a:gd name="connsiteY1331" fmla="*/ 4464112 h 4464112"/>
              <a:gd name="connsiteX1332" fmla="*/ 1418646 w 4000499"/>
              <a:gd name="connsiteY1332" fmla="*/ 4452941 h 4464112"/>
              <a:gd name="connsiteX1333" fmla="*/ 1376957 w 4000499"/>
              <a:gd name="connsiteY1333" fmla="*/ 4458438 h 4464112"/>
              <a:gd name="connsiteX1334" fmla="*/ 1143075 w 4000499"/>
              <a:gd name="connsiteY1334" fmla="*/ 4464112 h 4464112"/>
              <a:gd name="connsiteX1335" fmla="*/ 1235127 w 4000499"/>
              <a:gd name="connsiteY1335" fmla="*/ 4464112 h 4464112"/>
              <a:gd name="connsiteX1336" fmla="*/ 1240430 w 4000499"/>
              <a:gd name="connsiteY1336" fmla="*/ 4455770 h 4464112"/>
              <a:gd name="connsiteX1337" fmla="*/ 1227799 w 4000499"/>
              <a:gd name="connsiteY1337" fmla="*/ 4396412 h 4464112"/>
              <a:gd name="connsiteX1338" fmla="*/ 1208394 w 4000499"/>
              <a:gd name="connsiteY1338" fmla="*/ 4383837 h 4464112"/>
              <a:gd name="connsiteX1339" fmla="*/ 1136462 w 4000499"/>
              <a:gd name="connsiteY1339" fmla="*/ 4415846 h 4464112"/>
              <a:gd name="connsiteX1340" fmla="*/ 1134000 w 4000499"/>
              <a:gd name="connsiteY1340" fmla="*/ 4447390 h 4464112"/>
              <a:gd name="connsiteX1341" fmla="*/ 662178 w 4000499"/>
              <a:gd name="connsiteY1341" fmla="*/ 4464112 h 4464112"/>
              <a:gd name="connsiteX1342" fmla="*/ 687035 w 4000499"/>
              <a:gd name="connsiteY1342" fmla="*/ 4464112 h 4464112"/>
              <a:gd name="connsiteX1343" fmla="*/ 720588 w 4000499"/>
              <a:gd name="connsiteY1343" fmla="*/ 4441051 h 4464112"/>
              <a:gd name="connsiteX1344" fmla="*/ 712529 w 4000499"/>
              <a:gd name="connsiteY1344" fmla="*/ 4364005 h 4464112"/>
              <a:gd name="connsiteX1345" fmla="*/ 702470 w 4000499"/>
              <a:gd name="connsiteY1345" fmla="*/ 4355860 h 4464112"/>
              <a:gd name="connsiteX1346" fmla="*/ 680149 w 4000499"/>
              <a:gd name="connsiteY1346" fmla="*/ 4346908 h 4464112"/>
              <a:gd name="connsiteX1347" fmla="*/ 656115 w 4000499"/>
              <a:gd name="connsiteY1347" fmla="*/ 4347258 h 4464112"/>
              <a:gd name="connsiteX1348" fmla="*/ 617277 w 4000499"/>
              <a:gd name="connsiteY1348" fmla="*/ 4373949 h 4464112"/>
              <a:gd name="connsiteX1349" fmla="*/ 625336 w 4000499"/>
              <a:gd name="connsiteY1349" fmla="*/ 4450997 h 4464112"/>
              <a:gd name="connsiteX1350" fmla="*/ 635396 w 4000499"/>
              <a:gd name="connsiteY1350" fmla="*/ 4459142 h 446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Lst>
            <a:rect l="l" t="t" r="r" b="b"/>
            <a:pathLst>
              <a:path w="4000499" h="4464112">
                <a:moveTo>
                  <a:pt x="2089182" y="60061"/>
                </a:moveTo>
                <a:cubicBezTo>
                  <a:pt x="2104701" y="60861"/>
                  <a:pt x="2117990" y="48916"/>
                  <a:pt x="2118790" y="33398"/>
                </a:cubicBezTo>
                <a:cubicBezTo>
                  <a:pt x="2119190" y="25424"/>
                  <a:pt x="2116188" y="17623"/>
                  <a:pt x="2110559" y="11992"/>
                </a:cubicBezTo>
                <a:cubicBezTo>
                  <a:pt x="2105644" y="7077"/>
                  <a:pt x="2099099" y="4162"/>
                  <a:pt x="2092126" y="3790"/>
                </a:cubicBezTo>
                <a:cubicBezTo>
                  <a:pt x="2076607" y="2990"/>
                  <a:pt x="2063347" y="14937"/>
                  <a:pt x="2062518" y="30454"/>
                </a:cubicBezTo>
                <a:cubicBezTo>
                  <a:pt x="2062119" y="38428"/>
                  <a:pt x="2065118" y="46230"/>
                  <a:pt x="2070749" y="51860"/>
                </a:cubicBezTo>
                <a:cubicBezTo>
                  <a:pt x="2075664" y="56776"/>
                  <a:pt x="2082209" y="59690"/>
                  <a:pt x="2089182" y="60061"/>
                </a:cubicBezTo>
                <a:close/>
                <a:moveTo>
                  <a:pt x="1843037" y="63776"/>
                </a:moveTo>
                <a:cubicBezTo>
                  <a:pt x="1851553" y="63319"/>
                  <a:pt x="1859354" y="59603"/>
                  <a:pt x="1865070" y="53259"/>
                </a:cubicBezTo>
                <a:cubicBezTo>
                  <a:pt x="1870758" y="46943"/>
                  <a:pt x="1873673" y="38769"/>
                  <a:pt x="1873215" y="30253"/>
                </a:cubicBezTo>
                <a:cubicBezTo>
                  <a:pt x="1872816" y="22366"/>
                  <a:pt x="1869501" y="14935"/>
                  <a:pt x="1863928" y="9362"/>
                </a:cubicBezTo>
                <a:cubicBezTo>
                  <a:pt x="1857526" y="2961"/>
                  <a:pt x="1848696" y="-440"/>
                  <a:pt x="1839693" y="46"/>
                </a:cubicBezTo>
                <a:cubicBezTo>
                  <a:pt x="1831177" y="503"/>
                  <a:pt x="1823375" y="4218"/>
                  <a:pt x="1817659" y="10563"/>
                </a:cubicBezTo>
                <a:cubicBezTo>
                  <a:pt x="1811972" y="16878"/>
                  <a:pt x="1809056" y="25052"/>
                  <a:pt x="1809514" y="33568"/>
                </a:cubicBezTo>
                <a:cubicBezTo>
                  <a:pt x="1809914" y="41457"/>
                  <a:pt x="1813230" y="48887"/>
                  <a:pt x="1818802" y="54459"/>
                </a:cubicBezTo>
                <a:cubicBezTo>
                  <a:pt x="1825176" y="60861"/>
                  <a:pt x="1834034" y="64262"/>
                  <a:pt x="1843037" y="63776"/>
                </a:cubicBezTo>
                <a:close/>
                <a:moveTo>
                  <a:pt x="2334872" y="81410"/>
                </a:moveTo>
                <a:cubicBezTo>
                  <a:pt x="2347790" y="83467"/>
                  <a:pt x="2359964" y="74608"/>
                  <a:pt x="2362021" y="61690"/>
                </a:cubicBezTo>
                <a:cubicBezTo>
                  <a:pt x="2363193" y="54202"/>
                  <a:pt x="2360707" y="46543"/>
                  <a:pt x="2355335" y="41171"/>
                </a:cubicBezTo>
                <a:cubicBezTo>
                  <a:pt x="2351762" y="37628"/>
                  <a:pt x="2347247" y="35341"/>
                  <a:pt x="2342274" y="34541"/>
                </a:cubicBezTo>
                <a:cubicBezTo>
                  <a:pt x="2329357" y="32483"/>
                  <a:pt x="2317182" y="41342"/>
                  <a:pt x="2315125" y="54259"/>
                </a:cubicBezTo>
                <a:cubicBezTo>
                  <a:pt x="2313952" y="61747"/>
                  <a:pt x="2316439" y="69407"/>
                  <a:pt x="2321811" y="74779"/>
                </a:cubicBezTo>
                <a:cubicBezTo>
                  <a:pt x="2325384" y="78323"/>
                  <a:pt x="2329899" y="80609"/>
                  <a:pt x="2334872" y="81410"/>
                </a:cubicBezTo>
                <a:close/>
                <a:moveTo>
                  <a:pt x="1599177" y="94098"/>
                </a:moveTo>
                <a:cubicBezTo>
                  <a:pt x="1619095" y="90954"/>
                  <a:pt x="1632728" y="72149"/>
                  <a:pt x="1629584" y="52231"/>
                </a:cubicBezTo>
                <a:cubicBezTo>
                  <a:pt x="1628383" y="44572"/>
                  <a:pt x="1624840" y="37598"/>
                  <a:pt x="1619353" y="32112"/>
                </a:cubicBezTo>
                <a:cubicBezTo>
                  <a:pt x="1611065" y="23852"/>
                  <a:pt x="1599262" y="19994"/>
                  <a:pt x="1587717" y="21822"/>
                </a:cubicBezTo>
                <a:cubicBezTo>
                  <a:pt x="1567797" y="24966"/>
                  <a:pt x="1554166" y="43772"/>
                  <a:pt x="1557309" y="63690"/>
                </a:cubicBezTo>
                <a:cubicBezTo>
                  <a:pt x="1558509" y="71379"/>
                  <a:pt x="1562053" y="78323"/>
                  <a:pt x="1567540" y="83809"/>
                </a:cubicBezTo>
                <a:cubicBezTo>
                  <a:pt x="1575828" y="92068"/>
                  <a:pt x="1587631" y="95927"/>
                  <a:pt x="1599177" y="94098"/>
                </a:cubicBezTo>
                <a:close/>
                <a:moveTo>
                  <a:pt x="1359718" y="147426"/>
                </a:moveTo>
                <a:cubicBezTo>
                  <a:pt x="1369777" y="144739"/>
                  <a:pt x="1378179" y="138281"/>
                  <a:pt x="1383380" y="129278"/>
                </a:cubicBezTo>
                <a:cubicBezTo>
                  <a:pt x="1388583" y="120276"/>
                  <a:pt x="1389954" y="109788"/>
                  <a:pt x="1387268" y="99729"/>
                </a:cubicBezTo>
                <a:cubicBezTo>
                  <a:pt x="1385496" y="93127"/>
                  <a:pt x="1382009" y="87097"/>
                  <a:pt x="1377208" y="82296"/>
                </a:cubicBezTo>
                <a:lnTo>
                  <a:pt x="1377208" y="82267"/>
                </a:lnTo>
                <a:cubicBezTo>
                  <a:pt x="1367376" y="72464"/>
                  <a:pt x="1352945" y="68578"/>
                  <a:pt x="1339541" y="72179"/>
                </a:cubicBezTo>
                <a:cubicBezTo>
                  <a:pt x="1318793" y="77724"/>
                  <a:pt x="1306418" y="99128"/>
                  <a:pt x="1311992" y="119876"/>
                </a:cubicBezTo>
                <a:cubicBezTo>
                  <a:pt x="1313763" y="126478"/>
                  <a:pt x="1317250" y="132508"/>
                  <a:pt x="1322051" y="137309"/>
                </a:cubicBezTo>
                <a:cubicBezTo>
                  <a:pt x="1331883" y="147140"/>
                  <a:pt x="1346314" y="151027"/>
                  <a:pt x="1359718" y="147426"/>
                </a:cubicBezTo>
                <a:close/>
                <a:moveTo>
                  <a:pt x="1103468" y="229438"/>
                </a:moveTo>
                <a:cubicBezTo>
                  <a:pt x="1111549" y="231160"/>
                  <a:pt x="1120115" y="230589"/>
                  <a:pt x="1128146" y="227502"/>
                </a:cubicBezTo>
                <a:cubicBezTo>
                  <a:pt x="1150580" y="218899"/>
                  <a:pt x="1161811" y="193665"/>
                  <a:pt x="1153209" y="171230"/>
                </a:cubicBezTo>
                <a:cubicBezTo>
                  <a:pt x="1151008" y="165487"/>
                  <a:pt x="1147693" y="160370"/>
                  <a:pt x="1143378" y="156055"/>
                </a:cubicBezTo>
                <a:cubicBezTo>
                  <a:pt x="1137291" y="149968"/>
                  <a:pt x="1129696" y="145953"/>
                  <a:pt x="1121615" y="144232"/>
                </a:cubicBezTo>
                <a:cubicBezTo>
                  <a:pt x="1113535" y="142509"/>
                  <a:pt x="1104969" y="143081"/>
                  <a:pt x="1096938" y="146168"/>
                </a:cubicBezTo>
                <a:cubicBezTo>
                  <a:pt x="1074504" y="154770"/>
                  <a:pt x="1063272" y="180004"/>
                  <a:pt x="1071875" y="202439"/>
                </a:cubicBezTo>
                <a:cubicBezTo>
                  <a:pt x="1074075" y="208183"/>
                  <a:pt x="1077390" y="213299"/>
                  <a:pt x="1081705" y="217614"/>
                </a:cubicBezTo>
                <a:cubicBezTo>
                  <a:pt x="1087792" y="223701"/>
                  <a:pt x="1095387" y="227716"/>
                  <a:pt x="1103468" y="229438"/>
                </a:cubicBezTo>
                <a:close/>
                <a:moveTo>
                  <a:pt x="2078209" y="268799"/>
                </a:moveTo>
                <a:cubicBezTo>
                  <a:pt x="2085011" y="269170"/>
                  <a:pt x="2091498" y="266855"/>
                  <a:pt x="2096557" y="262311"/>
                </a:cubicBezTo>
                <a:cubicBezTo>
                  <a:pt x="2101615" y="257767"/>
                  <a:pt x="2104587" y="251537"/>
                  <a:pt x="2104930" y="244764"/>
                </a:cubicBezTo>
                <a:cubicBezTo>
                  <a:pt x="2105330" y="237562"/>
                  <a:pt x="2102615" y="230532"/>
                  <a:pt x="2097528" y="225445"/>
                </a:cubicBezTo>
                <a:lnTo>
                  <a:pt x="2097500" y="225417"/>
                </a:lnTo>
                <a:cubicBezTo>
                  <a:pt x="2093069" y="220986"/>
                  <a:pt x="2087153" y="218357"/>
                  <a:pt x="2080867" y="218015"/>
                </a:cubicBezTo>
                <a:cubicBezTo>
                  <a:pt x="2066863" y="217300"/>
                  <a:pt x="2054889" y="228074"/>
                  <a:pt x="2054146" y="242078"/>
                </a:cubicBezTo>
                <a:cubicBezTo>
                  <a:pt x="2053775" y="249279"/>
                  <a:pt x="2056489" y="256310"/>
                  <a:pt x="2061576" y="261397"/>
                </a:cubicBezTo>
                <a:cubicBezTo>
                  <a:pt x="2066006" y="265826"/>
                  <a:pt x="2071921" y="268484"/>
                  <a:pt x="2078209" y="268799"/>
                </a:cubicBezTo>
                <a:close/>
                <a:moveTo>
                  <a:pt x="1853982" y="272227"/>
                </a:moveTo>
                <a:cubicBezTo>
                  <a:pt x="1869843" y="271370"/>
                  <a:pt x="1882075" y="257795"/>
                  <a:pt x="1881247" y="241934"/>
                </a:cubicBezTo>
                <a:cubicBezTo>
                  <a:pt x="1880874" y="234819"/>
                  <a:pt x="1877874" y="228103"/>
                  <a:pt x="1872845" y="223073"/>
                </a:cubicBezTo>
                <a:lnTo>
                  <a:pt x="1872845" y="223102"/>
                </a:lnTo>
                <a:cubicBezTo>
                  <a:pt x="1867072" y="217329"/>
                  <a:pt x="1859098" y="214270"/>
                  <a:pt x="1850952" y="214699"/>
                </a:cubicBezTo>
                <a:cubicBezTo>
                  <a:pt x="1843293" y="215099"/>
                  <a:pt x="1836207" y="218471"/>
                  <a:pt x="1831063" y="224187"/>
                </a:cubicBezTo>
                <a:cubicBezTo>
                  <a:pt x="1825890" y="229903"/>
                  <a:pt x="1823288" y="237277"/>
                  <a:pt x="1823689" y="244964"/>
                </a:cubicBezTo>
                <a:cubicBezTo>
                  <a:pt x="1824060" y="252079"/>
                  <a:pt x="1827061" y="258795"/>
                  <a:pt x="1832091" y="263825"/>
                </a:cubicBezTo>
                <a:cubicBezTo>
                  <a:pt x="1837864" y="269598"/>
                  <a:pt x="1845837" y="272656"/>
                  <a:pt x="1853982" y="272227"/>
                </a:cubicBezTo>
                <a:close/>
                <a:moveTo>
                  <a:pt x="2302064" y="288289"/>
                </a:moveTo>
                <a:cubicBezTo>
                  <a:pt x="2313724" y="290118"/>
                  <a:pt x="2324670" y="282144"/>
                  <a:pt x="2326527" y="270513"/>
                </a:cubicBezTo>
                <a:cubicBezTo>
                  <a:pt x="2327613" y="263798"/>
                  <a:pt x="2325356" y="256881"/>
                  <a:pt x="2320526" y="252052"/>
                </a:cubicBezTo>
                <a:cubicBezTo>
                  <a:pt x="2317325" y="248851"/>
                  <a:pt x="2313266" y="246793"/>
                  <a:pt x="2308780" y="246078"/>
                </a:cubicBezTo>
                <a:cubicBezTo>
                  <a:pt x="2297120" y="244249"/>
                  <a:pt x="2286174" y="252223"/>
                  <a:pt x="2284317" y="263855"/>
                </a:cubicBezTo>
                <a:cubicBezTo>
                  <a:pt x="2283230" y="270570"/>
                  <a:pt x="2285488" y="277486"/>
                  <a:pt x="2290318" y="282316"/>
                </a:cubicBezTo>
                <a:cubicBezTo>
                  <a:pt x="2293519" y="285516"/>
                  <a:pt x="2297576" y="287574"/>
                  <a:pt x="2302064" y="288289"/>
                </a:cubicBezTo>
                <a:close/>
                <a:moveTo>
                  <a:pt x="1631784" y="299864"/>
                </a:moveTo>
                <a:cubicBezTo>
                  <a:pt x="1640500" y="298491"/>
                  <a:pt x="1648160" y="293775"/>
                  <a:pt x="1653361" y="286632"/>
                </a:cubicBezTo>
                <a:cubicBezTo>
                  <a:pt x="1658562" y="279458"/>
                  <a:pt x="1660647" y="270713"/>
                  <a:pt x="1659277" y="261998"/>
                </a:cubicBezTo>
                <a:cubicBezTo>
                  <a:pt x="1658162" y="255052"/>
                  <a:pt x="1654961" y="248737"/>
                  <a:pt x="1650017" y="243793"/>
                </a:cubicBezTo>
                <a:lnTo>
                  <a:pt x="1650046" y="243793"/>
                </a:lnTo>
                <a:cubicBezTo>
                  <a:pt x="1642558" y="236334"/>
                  <a:pt x="1631869" y="232847"/>
                  <a:pt x="1621439" y="234505"/>
                </a:cubicBezTo>
                <a:cubicBezTo>
                  <a:pt x="1612693" y="235876"/>
                  <a:pt x="1605034" y="240592"/>
                  <a:pt x="1599833" y="247737"/>
                </a:cubicBezTo>
                <a:cubicBezTo>
                  <a:pt x="1594632" y="254909"/>
                  <a:pt x="1592545" y="263655"/>
                  <a:pt x="1593918" y="272371"/>
                </a:cubicBezTo>
                <a:cubicBezTo>
                  <a:pt x="1595003" y="279315"/>
                  <a:pt x="1598204" y="285603"/>
                  <a:pt x="1603177" y="290576"/>
                </a:cubicBezTo>
                <a:cubicBezTo>
                  <a:pt x="1610665" y="298035"/>
                  <a:pt x="1621353" y="301521"/>
                  <a:pt x="1631784" y="299864"/>
                </a:cubicBezTo>
                <a:close/>
                <a:moveTo>
                  <a:pt x="877723" y="332810"/>
                </a:moveTo>
                <a:cubicBezTo>
                  <a:pt x="886908" y="334264"/>
                  <a:pt x="896546" y="332871"/>
                  <a:pt x="905291" y="328412"/>
                </a:cubicBezTo>
                <a:cubicBezTo>
                  <a:pt x="927467" y="317124"/>
                  <a:pt x="936298" y="289888"/>
                  <a:pt x="925009" y="267712"/>
                </a:cubicBezTo>
                <a:cubicBezTo>
                  <a:pt x="922867" y="263483"/>
                  <a:pt x="920065" y="259624"/>
                  <a:pt x="916721" y="256280"/>
                </a:cubicBezTo>
                <a:cubicBezTo>
                  <a:pt x="909792" y="249349"/>
                  <a:pt x="901061" y="245048"/>
                  <a:pt x="891877" y="243594"/>
                </a:cubicBezTo>
                <a:cubicBezTo>
                  <a:pt x="882693" y="242140"/>
                  <a:pt x="873055" y="243533"/>
                  <a:pt x="864309" y="247992"/>
                </a:cubicBezTo>
                <a:cubicBezTo>
                  <a:pt x="853564" y="253452"/>
                  <a:pt x="845590" y="262796"/>
                  <a:pt x="841875" y="274255"/>
                </a:cubicBezTo>
                <a:cubicBezTo>
                  <a:pt x="838160" y="285716"/>
                  <a:pt x="839103" y="297948"/>
                  <a:pt x="844590" y="308694"/>
                </a:cubicBezTo>
                <a:cubicBezTo>
                  <a:pt x="846733" y="312923"/>
                  <a:pt x="849534" y="316781"/>
                  <a:pt x="852877" y="320124"/>
                </a:cubicBezTo>
                <a:cubicBezTo>
                  <a:pt x="859808" y="327055"/>
                  <a:pt x="868539" y="331356"/>
                  <a:pt x="877723" y="332810"/>
                </a:cubicBezTo>
                <a:close/>
                <a:moveTo>
                  <a:pt x="1413559" y="348417"/>
                </a:moveTo>
                <a:cubicBezTo>
                  <a:pt x="1432335" y="343387"/>
                  <a:pt x="1443510" y="324040"/>
                  <a:pt x="1438480" y="305264"/>
                </a:cubicBezTo>
                <a:cubicBezTo>
                  <a:pt x="1436879" y="299290"/>
                  <a:pt x="1433735" y="293833"/>
                  <a:pt x="1429392" y="289489"/>
                </a:cubicBezTo>
                <a:cubicBezTo>
                  <a:pt x="1420503" y="280600"/>
                  <a:pt x="1407442" y="277086"/>
                  <a:pt x="1395326" y="280344"/>
                </a:cubicBezTo>
                <a:cubicBezTo>
                  <a:pt x="1376550" y="285373"/>
                  <a:pt x="1365375" y="304721"/>
                  <a:pt x="1370405" y="323496"/>
                </a:cubicBezTo>
                <a:cubicBezTo>
                  <a:pt x="1372006" y="329469"/>
                  <a:pt x="1375149" y="334928"/>
                  <a:pt x="1379493" y="339272"/>
                </a:cubicBezTo>
                <a:cubicBezTo>
                  <a:pt x="1388382" y="348160"/>
                  <a:pt x="1401441" y="351675"/>
                  <a:pt x="1413559" y="348417"/>
                </a:cubicBezTo>
                <a:close/>
                <a:moveTo>
                  <a:pt x="1180216" y="423149"/>
                </a:moveTo>
                <a:cubicBezTo>
                  <a:pt x="1187532" y="424707"/>
                  <a:pt x="1195291" y="424193"/>
                  <a:pt x="1202564" y="421406"/>
                </a:cubicBezTo>
                <a:cubicBezTo>
                  <a:pt x="1222883" y="413605"/>
                  <a:pt x="1233057" y="390741"/>
                  <a:pt x="1225255" y="370451"/>
                </a:cubicBezTo>
                <a:cubicBezTo>
                  <a:pt x="1223255" y="365250"/>
                  <a:pt x="1220254" y="360619"/>
                  <a:pt x="1216339" y="356705"/>
                </a:cubicBezTo>
                <a:cubicBezTo>
                  <a:pt x="1210838" y="351203"/>
                  <a:pt x="1203965" y="347574"/>
                  <a:pt x="1196648" y="346016"/>
                </a:cubicBezTo>
                <a:cubicBezTo>
                  <a:pt x="1189332" y="344459"/>
                  <a:pt x="1181573" y="344972"/>
                  <a:pt x="1174300" y="347760"/>
                </a:cubicBezTo>
                <a:cubicBezTo>
                  <a:pt x="1164470" y="351533"/>
                  <a:pt x="1156696" y="358905"/>
                  <a:pt x="1152409" y="368536"/>
                </a:cubicBezTo>
                <a:cubicBezTo>
                  <a:pt x="1148122" y="378167"/>
                  <a:pt x="1147837" y="388884"/>
                  <a:pt x="1151609" y="398715"/>
                </a:cubicBezTo>
                <a:cubicBezTo>
                  <a:pt x="1153610" y="403916"/>
                  <a:pt x="1156610" y="408547"/>
                  <a:pt x="1160526" y="412461"/>
                </a:cubicBezTo>
                <a:cubicBezTo>
                  <a:pt x="1166027" y="417962"/>
                  <a:pt x="1172900" y="421592"/>
                  <a:pt x="1180216" y="423149"/>
                </a:cubicBezTo>
                <a:close/>
                <a:moveTo>
                  <a:pt x="663764" y="462286"/>
                </a:moveTo>
                <a:cubicBezTo>
                  <a:pt x="674813" y="463439"/>
                  <a:pt x="686251" y="460946"/>
                  <a:pt x="696039" y="454587"/>
                </a:cubicBezTo>
                <a:cubicBezTo>
                  <a:pt x="707157" y="447357"/>
                  <a:pt x="714816" y="436211"/>
                  <a:pt x="717588" y="423208"/>
                </a:cubicBezTo>
                <a:cubicBezTo>
                  <a:pt x="720331" y="410204"/>
                  <a:pt x="717873" y="396916"/>
                  <a:pt x="710643" y="385770"/>
                </a:cubicBezTo>
                <a:cubicBezTo>
                  <a:pt x="708729" y="382855"/>
                  <a:pt x="706528" y="380112"/>
                  <a:pt x="704070" y="377654"/>
                </a:cubicBezTo>
                <a:cubicBezTo>
                  <a:pt x="695839" y="369424"/>
                  <a:pt x="685179" y="364622"/>
                  <a:pt x="674130" y="363469"/>
                </a:cubicBezTo>
                <a:cubicBezTo>
                  <a:pt x="663082" y="362315"/>
                  <a:pt x="651644" y="364808"/>
                  <a:pt x="641855" y="371167"/>
                </a:cubicBezTo>
                <a:cubicBezTo>
                  <a:pt x="630737" y="378396"/>
                  <a:pt x="623078" y="389543"/>
                  <a:pt x="620307" y="402545"/>
                </a:cubicBezTo>
                <a:cubicBezTo>
                  <a:pt x="617563" y="415549"/>
                  <a:pt x="620021" y="428838"/>
                  <a:pt x="627251" y="439984"/>
                </a:cubicBezTo>
                <a:cubicBezTo>
                  <a:pt x="629167" y="442898"/>
                  <a:pt x="631366" y="445642"/>
                  <a:pt x="633824" y="448100"/>
                </a:cubicBezTo>
                <a:cubicBezTo>
                  <a:pt x="642055" y="456330"/>
                  <a:pt x="652715" y="461132"/>
                  <a:pt x="663764" y="462286"/>
                </a:cubicBezTo>
                <a:close/>
                <a:moveTo>
                  <a:pt x="2066434" y="493310"/>
                </a:moveTo>
                <a:cubicBezTo>
                  <a:pt x="2078808" y="493967"/>
                  <a:pt x="2089383" y="484423"/>
                  <a:pt x="2090039" y="472076"/>
                </a:cubicBezTo>
                <a:cubicBezTo>
                  <a:pt x="2090383" y="465732"/>
                  <a:pt x="2087982" y="459502"/>
                  <a:pt x="2083496" y="455016"/>
                </a:cubicBezTo>
                <a:cubicBezTo>
                  <a:pt x="2079580" y="451071"/>
                  <a:pt x="2074351" y="448756"/>
                  <a:pt x="2068806" y="448471"/>
                </a:cubicBezTo>
                <a:cubicBezTo>
                  <a:pt x="2056431" y="447813"/>
                  <a:pt x="2045858" y="457329"/>
                  <a:pt x="2045200" y="469704"/>
                </a:cubicBezTo>
                <a:cubicBezTo>
                  <a:pt x="2044858" y="476049"/>
                  <a:pt x="2047257" y="482279"/>
                  <a:pt x="2051745" y="486765"/>
                </a:cubicBezTo>
                <a:cubicBezTo>
                  <a:pt x="2055659" y="490709"/>
                  <a:pt x="2060890" y="493024"/>
                  <a:pt x="2066434" y="493310"/>
                </a:cubicBezTo>
                <a:close/>
                <a:moveTo>
                  <a:pt x="1865699" y="496340"/>
                </a:moveTo>
                <a:cubicBezTo>
                  <a:pt x="1872501" y="495968"/>
                  <a:pt x="1878760" y="492996"/>
                  <a:pt x="1883304" y="487938"/>
                </a:cubicBezTo>
                <a:cubicBezTo>
                  <a:pt x="1887876" y="482880"/>
                  <a:pt x="1890162" y="476363"/>
                  <a:pt x="1889820" y="469562"/>
                </a:cubicBezTo>
                <a:cubicBezTo>
                  <a:pt x="1889476" y="463245"/>
                  <a:pt x="1886847" y="457330"/>
                  <a:pt x="1882389" y="452872"/>
                </a:cubicBezTo>
                <a:lnTo>
                  <a:pt x="1882418" y="452872"/>
                </a:lnTo>
                <a:cubicBezTo>
                  <a:pt x="1877302" y="447785"/>
                  <a:pt x="1870243" y="445070"/>
                  <a:pt x="1863042" y="445441"/>
                </a:cubicBezTo>
                <a:cubicBezTo>
                  <a:pt x="1856240" y="445812"/>
                  <a:pt x="1849981" y="448785"/>
                  <a:pt x="1845437" y="453843"/>
                </a:cubicBezTo>
                <a:cubicBezTo>
                  <a:pt x="1840864" y="458902"/>
                  <a:pt x="1838579" y="465418"/>
                  <a:pt x="1838921" y="472219"/>
                </a:cubicBezTo>
                <a:cubicBezTo>
                  <a:pt x="1839264" y="478535"/>
                  <a:pt x="1841893" y="484451"/>
                  <a:pt x="1846352" y="488909"/>
                </a:cubicBezTo>
                <a:cubicBezTo>
                  <a:pt x="1851439" y="493996"/>
                  <a:pt x="1858497" y="496711"/>
                  <a:pt x="1865699" y="496340"/>
                </a:cubicBezTo>
                <a:close/>
                <a:moveTo>
                  <a:pt x="2266826" y="510743"/>
                </a:moveTo>
                <a:cubicBezTo>
                  <a:pt x="2271798" y="511515"/>
                  <a:pt x="2276771" y="510315"/>
                  <a:pt x="2280829" y="507371"/>
                </a:cubicBezTo>
                <a:cubicBezTo>
                  <a:pt x="2284916" y="504398"/>
                  <a:pt x="2287574" y="500054"/>
                  <a:pt x="2288374" y="495082"/>
                </a:cubicBezTo>
                <a:cubicBezTo>
                  <a:pt x="2289317" y="489166"/>
                  <a:pt x="2287346" y="483079"/>
                  <a:pt x="2283087" y="478821"/>
                </a:cubicBezTo>
                <a:cubicBezTo>
                  <a:pt x="2280286" y="476021"/>
                  <a:pt x="2276685" y="474191"/>
                  <a:pt x="2272741" y="473563"/>
                </a:cubicBezTo>
                <a:cubicBezTo>
                  <a:pt x="2262482" y="471962"/>
                  <a:pt x="2252822" y="478964"/>
                  <a:pt x="2251194" y="489223"/>
                </a:cubicBezTo>
                <a:cubicBezTo>
                  <a:pt x="2250250" y="495139"/>
                  <a:pt x="2252223" y="501227"/>
                  <a:pt x="2256481" y="505485"/>
                </a:cubicBezTo>
                <a:cubicBezTo>
                  <a:pt x="2259281" y="508285"/>
                  <a:pt x="2262881" y="510114"/>
                  <a:pt x="2266826" y="510743"/>
                </a:cubicBezTo>
                <a:close/>
                <a:moveTo>
                  <a:pt x="974558" y="517353"/>
                </a:moveTo>
                <a:cubicBezTo>
                  <a:pt x="982874" y="518667"/>
                  <a:pt x="991597" y="517402"/>
                  <a:pt x="999513" y="513372"/>
                </a:cubicBezTo>
                <a:cubicBezTo>
                  <a:pt x="1019604" y="503141"/>
                  <a:pt x="1027607" y="478479"/>
                  <a:pt x="1017375" y="458388"/>
                </a:cubicBezTo>
                <a:cubicBezTo>
                  <a:pt x="1015403" y="454529"/>
                  <a:pt x="1012888" y="451043"/>
                  <a:pt x="1009860" y="448013"/>
                </a:cubicBezTo>
                <a:lnTo>
                  <a:pt x="1009860" y="447985"/>
                </a:lnTo>
                <a:cubicBezTo>
                  <a:pt x="1003573" y="441711"/>
                  <a:pt x="995664" y="437825"/>
                  <a:pt x="987348" y="436514"/>
                </a:cubicBezTo>
                <a:cubicBezTo>
                  <a:pt x="979031" y="435204"/>
                  <a:pt x="970307" y="436469"/>
                  <a:pt x="962390" y="440498"/>
                </a:cubicBezTo>
                <a:cubicBezTo>
                  <a:pt x="942300" y="450758"/>
                  <a:pt x="934297" y="475392"/>
                  <a:pt x="944529" y="495483"/>
                </a:cubicBezTo>
                <a:cubicBezTo>
                  <a:pt x="946501" y="499341"/>
                  <a:pt x="949016" y="502828"/>
                  <a:pt x="952045" y="505857"/>
                </a:cubicBezTo>
                <a:cubicBezTo>
                  <a:pt x="958333" y="512145"/>
                  <a:pt x="966242" y="516038"/>
                  <a:pt x="974558" y="517353"/>
                </a:cubicBezTo>
                <a:close/>
                <a:moveTo>
                  <a:pt x="1666821" y="521060"/>
                </a:moveTo>
                <a:cubicBezTo>
                  <a:pt x="1674537" y="519830"/>
                  <a:pt x="1681339" y="515658"/>
                  <a:pt x="1685940" y="509342"/>
                </a:cubicBezTo>
                <a:cubicBezTo>
                  <a:pt x="1690541" y="503026"/>
                  <a:pt x="1692398" y="495282"/>
                  <a:pt x="1691170" y="487537"/>
                </a:cubicBezTo>
                <a:cubicBezTo>
                  <a:pt x="1690199" y="481392"/>
                  <a:pt x="1687368" y="475820"/>
                  <a:pt x="1682967" y="471419"/>
                </a:cubicBezTo>
                <a:lnTo>
                  <a:pt x="1682967" y="471391"/>
                </a:lnTo>
                <a:cubicBezTo>
                  <a:pt x="1676366" y="464789"/>
                  <a:pt x="1666878" y="461702"/>
                  <a:pt x="1657648" y="463160"/>
                </a:cubicBezTo>
                <a:cubicBezTo>
                  <a:pt x="1641701" y="465703"/>
                  <a:pt x="1630784" y="480736"/>
                  <a:pt x="1633299" y="496711"/>
                </a:cubicBezTo>
                <a:cubicBezTo>
                  <a:pt x="1634270" y="502855"/>
                  <a:pt x="1637099" y="508428"/>
                  <a:pt x="1641501" y="512829"/>
                </a:cubicBezTo>
                <a:cubicBezTo>
                  <a:pt x="1648103" y="519431"/>
                  <a:pt x="1657590" y="522517"/>
                  <a:pt x="1666821" y="521060"/>
                </a:cubicBezTo>
                <a:close/>
                <a:moveTo>
                  <a:pt x="1471459" y="564556"/>
                </a:moveTo>
                <a:cubicBezTo>
                  <a:pt x="1479519" y="562413"/>
                  <a:pt x="1486263" y="557241"/>
                  <a:pt x="1490436" y="550010"/>
                </a:cubicBezTo>
                <a:cubicBezTo>
                  <a:pt x="1494608" y="542808"/>
                  <a:pt x="1495722" y="534377"/>
                  <a:pt x="1493551" y="526319"/>
                </a:cubicBezTo>
                <a:cubicBezTo>
                  <a:pt x="1492122" y="521031"/>
                  <a:pt x="1489350" y="516202"/>
                  <a:pt x="1485491" y="512344"/>
                </a:cubicBezTo>
                <a:cubicBezTo>
                  <a:pt x="1477604" y="504457"/>
                  <a:pt x="1466030" y="501341"/>
                  <a:pt x="1455284" y="504227"/>
                </a:cubicBezTo>
                <a:cubicBezTo>
                  <a:pt x="1447224" y="506371"/>
                  <a:pt x="1440480" y="511543"/>
                  <a:pt x="1436308" y="518774"/>
                </a:cubicBezTo>
                <a:cubicBezTo>
                  <a:pt x="1432135" y="525975"/>
                  <a:pt x="1431021" y="534406"/>
                  <a:pt x="1433192" y="542465"/>
                </a:cubicBezTo>
                <a:cubicBezTo>
                  <a:pt x="1434621" y="547752"/>
                  <a:pt x="1437394" y="552582"/>
                  <a:pt x="1441252" y="556441"/>
                </a:cubicBezTo>
                <a:cubicBezTo>
                  <a:pt x="1449140" y="564328"/>
                  <a:pt x="1460713" y="567443"/>
                  <a:pt x="1471459" y="564556"/>
                </a:cubicBezTo>
                <a:close/>
                <a:moveTo>
                  <a:pt x="464468" y="612871"/>
                </a:moveTo>
                <a:cubicBezTo>
                  <a:pt x="477243" y="613532"/>
                  <a:pt x="490260" y="609610"/>
                  <a:pt x="500934" y="600965"/>
                </a:cubicBezTo>
                <a:cubicBezTo>
                  <a:pt x="523882" y="582389"/>
                  <a:pt x="527426" y="548609"/>
                  <a:pt x="508851" y="525689"/>
                </a:cubicBezTo>
                <a:cubicBezTo>
                  <a:pt x="507650" y="524232"/>
                  <a:pt x="506364" y="522803"/>
                  <a:pt x="505049" y="521488"/>
                </a:cubicBezTo>
                <a:cubicBezTo>
                  <a:pt x="495348" y="511799"/>
                  <a:pt x="482816" y="506555"/>
                  <a:pt x="470040" y="505895"/>
                </a:cubicBezTo>
                <a:cubicBezTo>
                  <a:pt x="457266" y="505233"/>
                  <a:pt x="444249" y="509156"/>
                  <a:pt x="433575" y="517802"/>
                </a:cubicBezTo>
                <a:cubicBezTo>
                  <a:pt x="422457" y="526804"/>
                  <a:pt x="415513" y="539578"/>
                  <a:pt x="414026" y="553810"/>
                </a:cubicBezTo>
                <a:cubicBezTo>
                  <a:pt x="412541" y="568014"/>
                  <a:pt x="416655" y="581961"/>
                  <a:pt x="425658" y="593077"/>
                </a:cubicBezTo>
                <a:cubicBezTo>
                  <a:pt x="426859" y="594535"/>
                  <a:pt x="428144" y="595963"/>
                  <a:pt x="429459" y="597278"/>
                </a:cubicBezTo>
                <a:cubicBezTo>
                  <a:pt x="439162" y="606966"/>
                  <a:pt x="451693" y="612211"/>
                  <a:pt x="464468" y="612871"/>
                </a:cubicBezTo>
                <a:close/>
                <a:moveTo>
                  <a:pt x="1262825" y="631433"/>
                </a:moveTo>
                <a:cubicBezTo>
                  <a:pt x="1269316" y="632816"/>
                  <a:pt x="1276196" y="632359"/>
                  <a:pt x="1282640" y="629887"/>
                </a:cubicBezTo>
                <a:cubicBezTo>
                  <a:pt x="1300645" y="622971"/>
                  <a:pt x="1309677" y="602680"/>
                  <a:pt x="1302759" y="584675"/>
                </a:cubicBezTo>
                <a:cubicBezTo>
                  <a:pt x="1300959" y="580046"/>
                  <a:pt x="1298302" y="575931"/>
                  <a:pt x="1294844" y="572473"/>
                </a:cubicBezTo>
                <a:lnTo>
                  <a:pt x="1294901" y="572443"/>
                </a:lnTo>
                <a:cubicBezTo>
                  <a:pt x="1290028" y="567570"/>
                  <a:pt x="1283927" y="564356"/>
                  <a:pt x="1277433" y="562978"/>
                </a:cubicBezTo>
                <a:cubicBezTo>
                  <a:pt x="1270937" y="561598"/>
                  <a:pt x="1264050" y="562056"/>
                  <a:pt x="1257605" y="564528"/>
                </a:cubicBezTo>
                <a:cubicBezTo>
                  <a:pt x="1248861" y="567871"/>
                  <a:pt x="1241974" y="574416"/>
                  <a:pt x="1238172" y="582961"/>
                </a:cubicBezTo>
                <a:cubicBezTo>
                  <a:pt x="1234344" y="591505"/>
                  <a:pt x="1234115" y="601023"/>
                  <a:pt x="1237458" y="609739"/>
                </a:cubicBezTo>
                <a:cubicBezTo>
                  <a:pt x="1239231" y="614369"/>
                  <a:pt x="1241888" y="618483"/>
                  <a:pt x="1245346" y="621942"/>
                </a:cubicBezTo>
                <a:cubicBezTo>
                  <a:pt x="1250233" y="626829"/>
                  <a:pt x="1256335" y="630051"/>
                  <a:pt x="1262825" y="631433"/>
                </a:cubicBezTo>
                <a:close/>
                <a:moveTo>
                  <a:pt x="779566" y="635284"/>
                </a:moveTo>
                <a:cubicBezTo>
                  <a:pt x="789576" y="636331"/>
                  <a:pt x="799936" y="634073"/>
                  <a:pt x="808810" y="628315"/>
                </a:cubicBezTo>
                <a:cubicBezTo>
                  <a:pt x="829673" y="614769"/>
                  <a:pt x="835588" y="586818"/>
                  <a:pt x="822070" y="565984"/>
                </a:cubicBezTo>
                <a:cubicBezTo>
                  <a:pt x="820355" y="563298"/>
                  <a:pt x="818355" y="560840"/>
                  <a:pt x="816125" y="558612"/>
                </a:cubicBezTo>
                <a:cubicBezTo>
                  <a:pt x="808652" y="551153"/>
                  <a:pt x="798993" y="546801"/>
                  <a:pt x="788983" y="545755"/>
                </a:cubicBezTo>
                <a:cubicBezTo>
                  <a:pt x="778974" y="544708"/>
                  <a:pt x="768615" y="546966"/>
                  <a:pt x="759740" y="552725"/>
                </a:cubicBezTo>
                <a:cubicBezTo>
                  <a:pt x="738878" y="566271"/>
                  <a:pt x="732962" y="594220"/>
                  <a:pt x="746480" y="615054"/>
                </a:cubicBezTo>
                <a:cubicBezTo>
                  <a:pt x="748194" y="617740"/>
                  <a:pt x="750196" y="620198"/>
                  <a:pt x="752424" y="622427"/>
                </a:cubicBezTo>
                <a:cubicBezTo>
                  <a:pt x="759897" y="629886"/>
                  <a:pt x="769557" y="634238"/>
                  <a:pt x="779566" y="635284"/>
                </a:cubicBezTo>
                <a:close/>
                <a:moveTo>
                  <a:pt x="1110055" y="654264"/>
                </a:moveTo>
                <a:lnTo>
                  <a:pt x="1110026" y="654235"/>
                </a:lnTo>
                <a:lnTo>
                  <a:pt x="1110042" y="654257"/>
                </a:lnTo>
                <a:close/>
                <a:moveTo>
                  <a:pt x="2055260" y="707219"/>
                </a:moveTo>
                <a:cubicBezTo>
                  <a:pt x="2060489" y="707506"/>
                  <a:pt x="2065519" y="705733"/>
                  <a:pt x="2069406" y="702218"/>
                </a:cubicBezTo>
                <a:cubicBezTo>
                  <a:pt x="2073294" y="698732"/>
                  <a:pt x="2075579" y="693901"/>
                  <a:pt x="2075866" y="688672"/>
                </a:cubicBezTo>
                <a:cubicBezTo>
                  <a:pt x="2076151" y="683127"/>
                  <a:pt x="2074065" y="677698"/>
                  <a:pt x="2070150" y="673782"/>
                </a:cubicBezTo>
                <a:lnTo>
                  <a:pt x="2070150" y="673725"/>
                </a:lnTo>
                <a:cubicBezTo>
                  <a:pt x="2066720" y="670296"/>
                  <a:pt x="2062176" y="668267"/>
                  <a:pt x="2057318" y="668009"/>
                </a:cubicBezTo>
                <a:cubicBezTo>
                  <a:pt x="2046515" y="667467"/>
                  <a:pt x="2037285" y="675784"/>
                  <a:pt x="2036713" y="686586"/>
                </a:cubicBezTo>
                <a:cubicBezTo>
                  <a:pt x="2036427" y="692130"/>
                  <a:pt x="2038513" y="697589"/>
                  <a:pt x="2042429" y="701503"/>
                </a:cubicBezTo>
                <a:cubicBezTo>
                  <a:pt x="2045858" y="704933"/>
                  <a:pt x="2050401" y="706962"/>
                  <a:pt x="2055260" y="707219"/>
                </a:cubicBezTo>
                <a:close/>
                <a:moveTo>
                  <a:pt x="1876902" y="709934"/>
                </a:moveTo>
                <a:cubicBezTo>
                  <a:pt x="1889189" y="709278"/>
                  <a:pt x="1898649" y="698760"/>
                  <a:pt x="1898021" y="686471"/>
                </a:cubicBezTo>
                <a:cubicBezTo>
                  <a:pt x="1897706" y="680956"/>
                  <a:pt x="1895420" y="675784"/>
                  <a:pt x="1891505" y="671868"/>
                </a:cubicBezTo>
                <a:lnTo>
                  <a:pt x="1891505" y="671897"/>
                </a:lnTo>
                <a:cubicBezTo>
                  <a:pt x="1887047" y="667410"/>
                  <a:pt x="1880873" y="665038"/>
                  <a:pt x="1874558" y="665381"/>
                </a:cubicBezTo>
                <a:cubicBezTo>
                  <a:pt x="1868585" y="665666"/>
                  <a:pt x="1863126" y="668296"/>
                  <a:pt x="1859125" y="672725"/>
                </a:cubicBezTo>
                <a:cubicBezTo>
                  <a:pt x="1855153" y="677155"/>
                  <a:pt x="1853124" y="682871"/>
                  <a:pt x="1853437" y="688815"/>
                </a:cubicBezTo>
                <a:cubicBezTo>
                  <a:pt x="1853753" y="694331"/>
                  <a:pt x="1856039" y="699504"/>
                  <a:pt x="1859954" y="703419"/>
                </a:cubicBezTo>
                <a:cubicBezTo>
                  <a:pt x="1864413" y="707877"/>
                  <a:pt x="1870585" y="710278"/>
                  <a:pt x="1876902" y="709934"/>
                </a:cubicBezTo>
                <a:close/>
                <a:moveTo>
                  <a:pt x="1078697" y="715789"/>
                </a:moveTo>
                <a:cubicBezTo>
                  <a:pt x="1086077" y="716958"/>
                  <a:pt x="1093822" y="715836"/>
                  <a:pt x="1100853" y="712249"/>
                </a:cubicBezTo>
                <a:cubicBezTo>
                  <a:pt x="1109484" y="707848"/>
                  <a:pt x="1115885" y="700332"/>
                  <a:pt x="1118886" y="691130"/>
                </a:cubicBezTo>
                <a:cubicBezTo>
                  <a:pt x="1121886" y="681899"/>
                  <a:pt x="1121115" y="672068"/>
                  <a:pt x="1116714" y="663438"/>
                </a:cubicBezTo>
                <a:lnTo>
                  <a:pt x="1110042" y="654257"/>
                </a:lnTo>
                <a:lnTo>
                  <a:pt x="1090086" y="644064"/>
                </a:lnTo>
                <a:cubicBezTo>
                  <a:pt x="1082706" y="642897"/>
                  <a:pt x="1074962" y="644017"/>
                  <a:pt x="1067931" y="647605"/>
                </a:cubicBezTo>
                <a:cubicBezTo>
                  <a:pt x="1050098" y="656665"/>
                  <a:pt x="1042981" y="678556"/>
                  <a:pt x="1052069" y="696388"/>
                </a:cubicBezTo>
                <a:cubicBezTo>
                  <a:pt x="1053813" y="699817"/>
                  <a:pt x="1056042" y="702904"/>
                  <a:pt x="1058728" y="705590"/>
                </a:cubicBezTo>
                <a:cubicBezTo>
                  <a:pt x="1064301" y="711163"/>
                  <a:pt x="1071317" y="714621"/>
                  <a:pt x="1078697" y="715789"/>
                </a:cubicBezTo>
                <a:close/>
                <a:moveTo>
                  <a:pt x="2233246" y="722738"/>
                </a:moveTo>
                <a:cubicBezTo>
                  <a:pt x="2237561" y="723396"/>
                  <a:pt x="2241906" y="722367"/>
                  <a:pt x="2245450" y="719795"/>
                </a:cubicBezTo>
                <a:cubicBezTo>
                  <a:pt x="2248993" y="717223"/>
                  <a:pt x="2251337" y="713393"/>
                  <a:pt x="2252023" y="709078"/>
                </a:cubicBezTo>
                <a:cubicBezTo>
                  <a:pt x="2252852" y="703905"/>
                  <a:pt x="2251137" y="698619"/>
                  <a:pt x="2247421" y="694903"/>
                </a:cubicBezTo>
                <a:lnTo>
                  <a:pt x="2247392" y="694931"/>
                </a:lnTo>
                <a:cubicBezTo>
                  <a:pt x="2244935" y="692473"/>
                  <a:pt x="2241819" y="690873"/>
                  <a:pt x="2238361" y="690331"/>
                </a:cubicBezTo>
                <a:cubicBezTo>
                  <a:pt x="2229417" y="688902"/>
                  <a:pt x="2221015" y="695017"/>
                  <a:pt x="2219586" y="703962"/>
                </a:cubicBezTo>
                <a:cubicBezTo>
                  <a:pt x="2218786" y="709135"/>
                  <a:pt x="2220500" y="714421"/>
                  <a:pt x="2224215" y="718137"/>
                </a:cubicBezTo>
                <a:cubicBezTo>
                  <a:pt x="2226673" y="720595"/>
                  <a:pt x="2229817" y="722196"/>
                  <a:pt x="2233246" y="722738"/>
                </a:cubicBezTo>
                <a:close/>
                <a:moveTo>
                  <a:pt x="1700201" y="731940"/>
                </a:moveTo>
                <a:cubicBezTo>
                  <a:pt x="1714205" y="729711"/>
                  <a:pt x="1723806" y="716507"/>
                  <a:pt x="1721578" y="702505"/>
                </a:cubicBezTo>
                <a:cubicBezTo>
                  <a:pt x="1720721" y="697103"/>
                  <a:pt x="1718234" y="692216"/>
                  <a:pt x="1714376" y="688358"/>
                </a:cubicBezTo>
                <a:cubicBezTo>
                  <a:pt x="1708546" y="682557"/>
                  <a:pt x="1700258" y="679842"/>
                  <a:pt x="1692143" y="681127"/>
                </a:cubicBezTo>
                <a:cubicBezTo>
                  <a:pt x="1685368" y="682213"/>
                  <a:pt x="1679396" y="685872"/>
                  <a:pt x="1675366" y="691415"/>
                </a:cubicBezTo>
                <a:cubicBezTo>
                  <a:pt x="1671309" y="696989"/>
                  <a:pt x="1669680" y="703790"/>
                  <a:pt x="1670765" y="710563"/>
                </a:cubicBezTo>
                <a:cubicBezTo>
                  <a:pt x="1671623" y="715965"/>
                  <a:pt x="1674109" y="720851"/>
                  <a:pt x="1677968" y="724710"/>
                </a:cubicBezTo>
                <a:cubicBezTo>
                  <a:pt x="1683798" y="730511"/>
                  <a:pt x="1692084" y="733226"/>
                  <a:pt x="1700201" y="731940"/>
                </a:cubicBezTo>
                <a:close/>
                <a:moveTo>
                  <a:pt x="1526673" y="770550"/>
                </a:moveTo>
                <a:cubicBezTo>
                  <a:pt x="1541276" y="766634"/>
                  <a:pt x="1549993" y="751573"/>
                  <a:pt x="1546077" y="736970"/>
                </a:cubicBezTo>
                <a:cubicBezTo>
                  <a:pt x="1544819" y="732311"/>
                  <a:pt x="1542363" y="728053"/>
                  <a:pt x="1538989" y="724681"/>
                </a:cubicBezTo>
                <a:cubicBezTo>
                  <a:pt x="1532073" y="717765"/>
                  <a:pt x="1521900" y="715051"/>
                  <a:pt x="1512469" y="717566"/>
                </a:cubicBezTo>
                <a:cubicBezTo>
                  <a:pt x="1505381" y="719452"/>
                  <a:pt x="1499465" y="723995"/>
                  <a:pt x="1495808" y="730340"/>
                </a:cubicBezTo>
                <a:cubicBezTo>
                  <a:pt x="1492150" y="736685"/>
                  <a:pt x="1491178" y="744057"/>
                  <a:pt x="1493065" y="751145"/>
                </a:cubicBezTo>
                <a:cubicBezTo>
                  <a:pt x="1494321" y="755803"/>
                  <a:pt x="1496779" y="760061"/>
                  <a:pt x="1500152" y="763434"/>
                </a:cubicBezTo>
                <a:cubicBezTo>
                  <a:pt x="1507067" y="770350"/>
                  <a:pt x="1517242" y="773065"/>
                  <a:pt x="1526673" y="770550"/>
                </a:cubicBezTo>
                <a:close/>
                <a:moveTo>
                  <a:pt x="598004" y="772482"/>
                </a:moveTo>
                <a:cubicBezTo>
                  <a:pt x="609582" y="773079"/>
                  <a:pt x="621377" y="769521"/>
                  <a:pt x="631051" y="761690"/>
                </a:cubicBezTo>
                <a:cubicBezTo>
                  <a:pt x="651828" y="744857"/>
                  <a:pt x="655057" y="714249"/>
                  <a:pt x="638225" y="693474"/>
                </a:cubicBezTo>
                <a:cubicBezTo>
                  <a:pt x="637168" y="692130"/>
                  <a:pt x="635995" y="690845"/>
                  <a:pt x="634796" y="689644"/>
                </a:cubicBezTo>
                <a:cubicBezTo>
                  <a:pt x="626008" y="680855"/>
                  <a:pt x="614648" y="676104"/>
                  <a:pt x="603067" y="675508"/>
                </a:cubicBezTo>
                <a:cubicBezTo>
                  <a:pt x="591485" y="674911"/>
                  <a:pt x="579682" y="678469"/>
                  <a:pt x="570007" y="686300"/>
                </a:cubicBezTo>
                <a:cubicBezTo>
                  <a:pt x="549232" y="703133"/>
                  <a:pt x="546002" y="733741"/>
                  <a:pt x="562835" y="754518"/>
                </a:cubicBezTo>
                <a:cubicBezTo>
                  <a:pt x="563892" y="755860"/>
                  <a:pt x="565064" y="757147"/>
                  <a:pt x="566264" y="758346"/>
                </a:cubicBezTo>
                <a:cubicBezTo>
                  <a:pt x="575066" y="767134"/>
                  <a:pt x="586426" y="771885"/>
                  <a:pt x="598004" y="772482"/>
                </a:cubicBezTo>
                <a:close/>
                <a:moveTo>
                  <a:pt x="281994" y="783795"/>
                </a:moveTo>
                <a:cubicBezTo>
                  <a:pt x="296755" y="783795"/>
                  <a:pt x="311516" y="778179"/>
                  <a:pt x="322747" y="766948"/>
                </a:cubicBezTo>
                <a:cubicBezTo>
                  <a:pt x="345210" y="744486"/>
                  <a:pt x="345210" y="707906"/>
                  <a:pt x="322747" y="685443"/>
                </a:cubicBezTo>
                <a:cubicBezTo>
                  <a:pt x="311516" y="674211"/>
                  <a:pt x="296756" y="668596"/>
                  <a:pt x="281995" y="668596"/>
                </a:cubicBezTo>
                <a:cubicBezTo>
                  <a:pt x="267233" y="668596"/>
                  <a:pt x="252473" y="674211"/>
                  <a:pt x="241241" y="685443"/>
                </a:cubicBezTo>
                <a:cubicBezTo>
                  <a:pt x="218778" y="707906"/>
                  <a:pt x="218778" y="744486"/>
                  <a:pt x="241241" y="766948"/>
                </a:cubicBezTo>
                <a:cubicBezTo>
                  <a:pt x="252473" y="778179"/>
                  <a:pt x="267234" y="783795"/>
                  <a:pt x="281994" y="783795"/>
                </a:cubicBezTo>
                <a:close/>
                <a:moveTo>
                  <a:pt x="904159" y="821298"/>
                </a:moveTo>
                <a:cubicBezTo>
                  <a:pt x="913050" y="822227"/>
                  <a:pt x="922253" y="820219"/>
                  <a:pt x="930126" y="815103"/>
                </a:cubicBezTo>
                <a:cubicBezTo>
                  <a:pt x="939099" y="809302"/>
                  <a:pt x="945244" y="800329"/>
                  <a:pt x="947472" y="789869"/>
                </a:cubicBezTo>
                <a:cubicBezTo>
                  <a:pt x="949702" y="779410"/>
                  <a:pt x="947730" y="768721"/>
                  <a:pt x="941900" y="759747"/>
                </a:cubicBezTo>
                <a:cubicBezTo>
                  <a:pt x="940357" y="757375"/>
                  <a:pt x="938585" y="755175"/>
                  <a:pt x="936612" y="753202"/>
                </a:cubicBezTo>
                <a:cubicBezTo>
                  <a:pt x="929983" y="746572"/>
                  <a:pt x="921402" y="742707"/>
                  <a:pt x="912510" y="741778"/>
                </a:cubicBezTo>
                <a:cubicBezTo>
                  <a:pt x="903619" y="740850"/>
                  <a:pt x="894417" y="742857"/>
                  <a:pt x="886544" y="747973"/>
                </a:cubicBezTo>
                <a:cubicBezTo>
                  <a:pt x="877570" y="753774"/>
                  <a:pt x="871426" y="762748"/>
                  <a:pt x="869196" y="773207"/>
                </a:cubicBezTo>
                <a:cubicBezTo>
                  <a:pt x="866967" y="783668"/>
                  <a:pt x="868940" y="794356"/>
                  <a:pt x="874770" y="803329"/>
                </a:cubicBezTo>
                <a:cubicBezTo>
                  <a:pt x="876312" y="805701"/>
                  <a:pt x="878085" y="807902"/>
                  <a:pt x="880056" y="809874"/>
                </a:cubicBezTo>
                <a:cubicBezTo>
                  <a:pt x="886687" y="816504"/>
                  <a:pt x="895267" y="820370"/>
                  <a:pt x="904159" y="821298"/>
                </a:cubicBezTo>
                <a:close/>
                <a:moveTo>
                  <a:pt x="1341455" y="829950"/>
                </a:moveTo>
                <a:cubicBezTo>
                  <a:pt x="1347164" y="831164"/>
                  <a:pt x="1353215" y="830764"/>
                  <a:pt x="1358888" y="828592"/>
                </a:cubicBezTo>
                <a:cubicBezTo>
                  <a:pt x="1374720" y="822505"/>
                  <a:pt x="1382666" y="804673"/>
                  <a:pt x="1376577" y="788840"/>
                </a:cubicBezTo>
                <a:cubicBezTo>
                  <a:pt x="1375035" y="784782"/>
                  <a:pt x="1372692" y="781181"/>
                  <a:pt x="1369633" y="778123"/>
                </a:cubicBezTo>
                <a:lnTo>
                  <a:pt x="1369662" y="778123"/>
                </a:lnTo>
                <a:cubicBezTo>
                  <a:pt x="1365361" y="773836"/>
                  <a:pt x="1359995" y="771006"/>
                  <a:pt x="1354287" y="769792"/>
                </a:cubicBezTo>
                <a:cubicBezTo>
                  <a:pt x="1348579" y="768577"/>
                  <a:pt x="1342527" y="768978"/>
                  <a:pt x="1336854" y="771150"/>
                </a:cubicBezTo>
                <a:cubicBezTo>
                  <a:pt x="1329167" y="774093"/>
                  <a:pt x="1323108" y="779838"/>
                  <a:pt x="1319765" y="787354"/>
                </a:cubicBezTo>
                <a:cubicBezTo>
                  <a:pt x="1316421" y="794870"/>
                  <a:pt x="1316191" y="803244"/>
                  <a:pt x="1319136" y="810902"/>
                </a:cubicBezTo>
                <a:cubicBezTo>
                  <a:pt x="1320679" y="814961"/>
                  <a:pt x="1323023" y="818561"/>
                  <a:pt x="1326080" y="821620"/>
                </a:cubicBezTo>
                <a:cubicBezTo>
                  <a:pt x="1330381" y="825906"/>
                  <a:pt x="1335746" y="828735"/>
                  <a:pt x="1341455" y="829950"/>
                </a:cubicBezTo>
                <a:close/>
                <a:moveTo>
                  <a:pt x="1177920" y="904829"/>
                </a:moveTo>
                <a:cubicBezTo>
                  <a:pt x="1184411" y="905855"/>
                  <a:pt x="1191219" y="904869"/>
                  <a:pt x="1197392" y="901726"/>
                </a:cubicBezTo>
                <a:cubicBezTo>
                  <a:pt x="1213082" y="893723"/>
                  <a:pt x="1219311" y="874461"/>
                  <a:pt x="1211339" y="858800"/>
                </a:cubicBezTo>
                <a:cubicBezTo>
                  <a:pt x="1209824" y="855800"/>
                  <a:pt x="1207852" y="853085"/>
                  <a:pt x="1205480" y="850713"/>
                </a:cubicBezTo>
                <a:cubicBezTo>
                  <a:pt x="1200579" y="845811"/>
                  <a:pt x="1194406" y="842775"/>
                  <a:pt x="1187915" y="841749"/>
                </a:cubicBezTo>
                <a:cubicBezTo>
                  <a:pt x="1181424" y="840725"/>
                  <a:pt x="1174615" y="841710"/>
                  <a:pt x="1168443" y="844854"/>
                </a:cubicBezTo>
                <a:cubicBezTo>
                  <a:pt x="1160841" y="848740"/>
                  <a:pt x="1155210" y="855313"/>
                  <a:pt x="1152581" y="863430"/>
                </a:cubicBezTo>
                <a:cubicBezTo>
                  <a:pt x="1149952" y="871547"/>
                  <a:pt x="1150637" y="880177"/>
                  <a:pt x="1154496" y="887779"/>
                </a:cubicBezTo>
                <a:cubicBezTo>
                  <a:pt x="1156011" y="890780"/>
                  <a:pt x="1157982" y="893495"/>
                  <a:pt x="1160354" y="895867"/>
                </a:cubicBezTo>
                <a:cubicBezTo>
                  <a:pt x="1165256" y="900768"/>
                  <a:pt x="1171429" y="903804"/>
                  <a:pt x="1177920" y="904829"/>
                </a:cubicBezTo>
                <a:close/>
                <a:moveTo>
                  <a:pt x="431775" y="928181"/>
                </a:moveTo>
                <a:cubicBezTo>
                  <a:pt x="445157" y="928181"/>
                  <a:pt x="458538" y="923087"/>
                  <a:pt x="468726" y="912899"/>
                </a:cubicBezTo>
                <a:cubicBezTo>
                  <a:pt x="489102" y="892523"/>
                  <a:pt x="489102" y="859372"/>
                  <a:pt x="468726" y="838996"/>
                </a:cubicBezTo>
                <a:cubicBezTo>
                  <a:pt x="458538" y="828806"/>
                  <a:pt x="445157" y="823713"/>
                  <a:pt x="431775" y="823713"/>
                </a:cubicBezTo>
                <a:cubicBezTo>
                  <a:pt x="418393" y="823713"/>
                  <a:pt x="405011" y="828806"/>
                  <a:pt x="394823" y="838996"/>
                </a:cubicBezTo>
                <a:cubicBezTo>
                  <a:pt x="374445" y="859372"/>
                  <a:pt x="374445" y="892523"/>
                  <a:pt x="394823" y="912899"/>
                </a:cubicBezTo>
                <a:cubicBezTo>
                  <a:pt x="405011" y="923087"/>
                  <a:pt x="418393" y="928181"/>
                  <a:pt x="431775" y="928181"/>
                </a:cubicBezTo>
                <a:close/>
                <a:moveTo>
                  <a:pt x="741648" y="944117"/>
                </a:moveTo>
                <a:cubicBezTo>
                  <a:pt x="751940" y="944650"/>
                  <a:pt x="762428" y="941492"/>
                  <a:pt x="771030" y="934533"/>
                </a:cubicBezTo>
                <a:cubicBezTo>
                  <a:pt x="779975" y="927274"/>
                  <a:pt x="785576" y="916986"/>
                  <a:pt x="786777" y="905526"/>
                </a:cubicBezTo>
                <a:cubicBezTo>
                  <a:pt x="787976" y="894065"/>
                  <a:pt x="784661" y="882835"/>
                  <a:pt x="777403" y="873889"/>
                </a:cubicBezTo>
                <a:cubicBezTo>
                  <a:pt x="776432" y="872689"/>
                  <a:pt x="775402" y="871545"/>
                  <a:pt x="774345" y="870488"/>
                </a:cubicBezTo>
                <a:cubicBezTo>
                  <a:pt x="766529" y="862673"/>
                  <a:pt x="756433" y="858450"/>
                  <a:pt x="746141" y="857922"/>
                </a:cubicBezTo>
                <a:cubicBezTo>
                  <a:pt x="735849" y="857392"/>
                  <a:pt x="725362" y="860557"/>
                  <a:pt x="716759" y="867517"/>
                </a:cubicBezTo>
                <a:cubicBezTo>
                  <a:pt x="707815" y="874775"/>
                  <a:pt x="702213" y="885064"/>
                  <a:pt x="701013" y="896523"/>
                </a:cubicBezTo>
                <a:cubicBezTo>
                  <a:pt x="699812" y="907984"/>
                  <a:pt x="703156" y="919214"/>
                  <a:pt x="710387" y="928160"/>
                </a:cubicBezTo>
                <a:cubicBezTo>
                  <a:pt x="711358" y="929361"/>
                  <a:pt x="712387" y="930504"/>
                  <a:pt x="713444" y="931561"/>
                </a:cubicBezTo>
                <a:cubicBezTo>
                  <a:pt x="721260" y="939363"/>
                  <a:pt x="731356" y="943585"/>
                  <a:pt x="741648" y="944117"/>
                </a:cubicBezTo>
                <a:close/>
                <a:moveTo>
                  <a:pt x="121241" y="968742"/>
                </a:moveTo>
                <a:cubicBezTo>
                  <a:pt x="136530" y="967142"/>
                  <a:pt x="150305" y="959682"/>
                  <a:pt x="159993" y="947707"/>
                </a:cubicBezTo>
                <a:cubicBezTo>
                  <a:pt x="178625" y="924731"/>
                  <a:pt x="176911" y="891637"/>
                  <a:pt x="156020" y="870746"/>
                </a:cubicBezTo>
                <a:lnTo>
                  <a:pt x="156020" y="870718"/>
                </a:lnTo>
                <a:cubicBezTo>
                  <a:pt x="154592" y="869289"/>
                  <a:pt x="153048" y="867916"/>
                  <a:pt x="151476" y="866631"/>
                </a:cubicBezTo>
                <a:cubicBezTo>
                  <a:pt x="139130" y="856629"/>
                  <a:pt x="123870" y="852584"/>
                  <a:pt x="109194" y="854128"/>
                </a:cubicBezTo>
                <a:cubicBezTo>
                  <a:pt x="94520" y="855670"/>
                  <a:pt x="80430" y="862801"/>
                  <a:pt x="70428" y="875147"/>
                </a:cubicBezTo>
                <a:cubicBezTo>
                  <a:pt x="51795" y="898152"/>
                  <a:pt x="53509" y="931247"/>
                  <a:pt x="74400" y="952138"/>
                </a:cubicBezTo>
                <a:cubicBezTo>
                  <a:pt x="75830" y="953566"/>
                  <a:pt x="77372" y="954938"/>
                  <a:pt x="78944" y="956225"/>
                </a:cubicBezTo>
                <a:cubicBezTo>
                  <a:pt x="90919" y="965912"/>
                  <a:pt x="105923" y="970341"/>
                  <a:pt x="121241" y="968742"/>
                </a:cubicBezTo>
                <a:close/>
                <a:moveTo>
                  <a:pt x="1022896" y="998538"/>
                </a:moveTo>
                <a:cubicBezTo>
                  <a:pt x="1030723" y="999356"/>
                  <a:pt x="1038824" y="997591"/>
                  <a:pt x="1045754" y="993090"/>
                </a:cubicBezTo>
                <a:cubicBezTo>
                  <a:pt x="1062045" y="982516"/>
                  <a:pt x="1066674" y="960653"/>
                  <a:pt x="1056101" y="944363"/>
                </a:cubicBezTo>
                <a:cubicBezTo>
                  <a:pt x="1054757" y="942306"/>
                  <a:pt x="1053185" y="940362"/>
                  <a:pt x="1051442" y="938619"/>
                </a:cubicBezTo>
                <a:lnTo>
                  <a:pt x="1051442" y="938590"/>
                </a:lnTo>
                <a:cubicBezTo>
                  <a:pt x="1045612" y="932760"/>
                  <a:pt x="1038061" y="929360"/>
                  <a:pt x="1030233" y="928541"/>
                </a:cubicBezTo>
                <a:cubicBezTo>
                  <a:pt x="1022406" y="927724"/>
                  <a:pt x="1014305" y="929488"/>
                  <a:pt x="1007373" y="933990"/>
                </a:cubicBezTo>
                <a:cubicBezTo>
                  <a:pt x="991084" y="944563"/>
                  <a:pt x="986454" y="966426"/>
                  <a:pt x="997028" y="982716"/>
                </a:cubicBezTo>
                <a:cubicBezTo>
                  <a:pt x="998372" y="984802"/>
                  <a:pt x="999944" y="986746"/>
                  <a:pt x="1001687" y="988489"/>
                </a:cubicBezTo>
                <a:cubicBezTo>
                  <a:pt x="1007517" y="994319"/>
                  <a:pt x="1015069" y="997720"/>
                  <a:pt x="1022896" y="998538"/>
                </a:cubicBezTo>
                <a:close/>
                <a:moveTo>
                  <a:pt x="592829" y="1083459"/>
                </a:moveTo>
                <a:cubicBezTo>
                  <a:pt x="604725" y="1083456"/>
                  <a:pt x="616621" y="1078926"/>
                  <a:pt x="625680" y="1069882"/>
                </a:cubicBezTo>
                <a:cubicBezTo>
                  <a:pt x="643798" y="1051791"/>
                  <a:pt x="643798" y="1022298"/>
                  <a:pt x="625680" y="1004179"/>
                </a:cubicBezTo>
                <a:cubicBezTo>
                  <a:pt x="616621" y="995119"/>
                  <a:pt x="604724" y="990590"/>
                  <a:pt x="592830" y="990590"/>
                </a:cubicBezTo>
                <a:cubicBezTo>
                  <a:pt x="580933" y="990590"/>
                  <a:pt x="569037" y="995119"/>
                  <a:pt x="559978" y="1004179"/>
                </a:cubicBezTo>
                <a:cubicBezTo>
                  <a:pt x="541860" y="1022298"/>
                  <a:pt x="541860" y="1051762"/>
                  <a:pt x="559978" y="1069882"/>
                </a:cubicBezTo>
                <a:cubicBezTo>
                  <a:pt x="569037" y="1078941"/>
                  <a:pt x="580933" y="1083463"/>
                  <a:pt x="592829" y="1083459"/>
                </a:cubicBezTo>
                <a:close/>
                <a:moveTo>
                  <a:pt x="285253" y="1096715"/>
                </a:moveTo>
                <a:cubicBezTo>
                  <a:pt x="299141" y="1095259"/>
                  <a:pt x="311630" y="1088456"/>
                  <a:pt x="320404" y="1077626"/>
                </a:cubicBezTo>
                <a:cubicBezTo>
                  <a:pt x="337294" y="1056792"/>
                  <a:pt x="335750" y="1026785"/>
                  <a:pt x="316802" y="1007837"/>
                </a:cubicBezTo>
                <a:cubicBezTo>
                  <a:pt x="315517" y="1006523"/>
                  <a:pt x="314116" y="1005293"/>
                  <a:pt x="312687" y="1004122"/>
                </a:cubicBezTo>
                <a:cubicBezTo>
                  <a:pt x="301828" y="995348"/>
                  <a:pt x="288224" y="991318"/>
                  <a:pt x="274336" y="992776"/>
                </a:cubicBezTo>
                <a:cubicBezTo>
                  <a:pt x="260446" y="994233"/>
                  <a:pt x="247957" y="1001035"/>
                  <a:pt x="239184" y="1011866"/>
                </a:cubicBezTo>
                <a:cubicBezTo>
                  <a:pt x="222295" y="1032700"/>
                  <a:pt x="223837" y="1062708"/>
                  <a:pt x="242785" y="1081655"/>
                </a:cubicBezTo>
                <a:cubicBezTo>
                  <a:pt x="244071" y="1082970"/>
                  <a:pt x="245471" y="1084198"/>
                  <a:pt x="246900" y="1085370"/>
                </a:cubicBezTo>
                <a:cubicBezTo>
                  <a:pt x="257760" y="1094143"/>
                  <a:pt x="271363" y="1098173"/>
                  <a:pt x="285253" y="1096715"/>
                </a:cubicBezTo>
                <a:close/>
                <a:moveTo>
                  <a:pt x="878502" y="1107650"/>
                </a:moveTo>
                <a:cubicBezTo>
                  <a:pt x="887565" y="1108118"/>
                  <a:pt x="896803" y="1105332"/>
                  <a:pt x="904376" y="1099202"/>
                </a:cubicBezTo>
                <a:cubicBezTo>
                  <a:pt x="920638" y="1086027"/>
                  <a:pt x="923153" y="1062050"/>
                  <a:pt x="909978" y="1045788"/>
                </a:cubicBezTo>
                <a:cubicBezTo>
                  <a:pt x="909149" y="1044731"/>
                  <a:pt x="908235" y="1043731"/>
                  <a:pt x="907292" y="1042788"/>
                </a:cubicBezTo>
                <a:cubicBezTo>
                  <a:pt x="900419" y="1035900"/>
                  <a:pt x="891531" y="1032177"/>
                  <a:pt x="882467" y="1031711"/>
                </a:cubicBezTo>
                <a:cubicBezTo>
                  <a:pt x="873405" y="1031242"/>
                  <a:pt x="864167" y="1034028"/>
                  <a:pt x="856593" y="1040159"/>
                </a:cubicBezTo>
                <a:cubicBezTo>
                  <a:pt x="848706" y="1046560"/>
                  <a:pt x="843791" y="1055620"/>
                  <a:pt x="842733" y="1065708"/>
                </a:cubicBezTo>
                <a:cubicBezTo>
                  <a:pt x="841675" y="1075796"/>
                  <a:pt x="844619" y="1085684"/>
                  <a:pt x="850993" y="1093571"/>
                </a:cubicBezTo>
                <a:cubicBezTo>
                  <a:pt x="851820" y="1094630"/>
                  <a:pt x="852736" y="1095630"/>
                  <a:pt x="853679" y="1096573"/>
                </a:cubicBezTo>
                <a:cubicBezTo>
                  <a:pt x="860552" y="1103460"/>
                  <a:pt x="869440" y="1107182"/>
                  <a:pt x="878502" y="1107650"/>
                </a:cubicBezTo>
                <a:close/>
                <a:moveTo>
                  <a:pt x="0" y="1156170"/>
                </a:moveTo>
                <a:lnTo>
                  <a:pt x="16986" y="1144499"/>
                </a:lnTo>
                <a:cubicBezTo>
                  <a:pt x="31733" y="1121807"/>
                  <a:pt x="28560" y="1091486"/>
                  <a:pt x="9469" y="1072395"/>
                </a:cubicBezTo>
                <a:cubicBezTo>
                  <a:pt x="6641" y="1069538"/>
                  <a:pt x="3468" y="1066966"/>
                  <a:pt x="67" y="1064765"/>
                </a:cubicBezTo>
                <a:lnTo>
                  <a:pt x="0" y="1064752"/>
                </a:lnTo>
                <a:close/>
                <a:moveTo>
                  <a:pt x="746295" y="1231442"/>
                </a:moveTo>
                <a:cubicBezTo>
                  <a:pt x="756783" y="1231442"/>
                  <a:pt x="767272" y="1227448"/>
                  <a:pt x="775259" y="1219461"/>
                </a:cubicBezTo>
                <a:cubicBezTo>
                  <a:pt x="791234" y="1203485"/>
                  <a:pt x="791234" y="1177507"/>
                  <a:pt x="775259" y="1161532"/>
                </a:cubicBezTo>
                <a:cubicBezTo>
                  <a:pt x="767272" y="1153544"/>
                  <a:pt x="756783" y="1149550"/>
                  <a:pt x="746296" y="1149550"/>
                </a:cubicBezTo>
                <a:cubicBezTo>
                  <a:pt x="735807" y="1149550"/>
                  <a:pt x="725319" y="1153544"/>
                  <a:pt x="717331" y="1161532"/>
                </a:cubicBezTo>
                <a:cubicBezTo>
                  <a:pt x="701356" y="1177507"/>
                  <a:pt x="701356" y="1203485"/>
                  <a:pt x="717331" y="1219461"/>
                </a:cubicBezTo>
                <a:cubicBezTo>
                  <a:pt x="725318" y="1227448"/>
                  <a:pt x="735807" y="1231442"/>
                  <a:pt x="746295" y="1231442"/>
                </a:cubicBezTo>
                <a:close/>
                <a:moveTo>
                  <a:pt x="461679" y="1234300"/>
                </a:moveTo>
                <a:cubicBezTo>
                  <a:pt x="473514" y="1233057"/>
                  <a:pt x="484874" y="1227305"/>
                  <a:pt x="492932" y="1217345"/>
                </a:cubicBezTo>
                <a:cubicBezTo>
                  <a:pt x="507965" y="1198798"/>
                  <a:pt x="506565" y="1172105"/>
                  <a:pt x="489731" y="1155273"/>
                </a:cubicBezTo>
                <a:cubicBezTo>
                  <a:pt x="488589" y="1154130"/>
                  <a:pt x="487361" y="1153015"/>
                  <a:pt x="486074" y="1151986"/>
                </a:cubicBezTo>
                <a:cubicBezTo>
                  <a:pt x="476114" y="1143912"/>
                  <a:pt x="463804" y="1140648"/>
                  <a:pt x="451969" y="1141892"/>
                </a:cubicBezTo>
                <a:cubicBezTo>
                  <a:pt x="440134" y="1143134"/>
                  <a:pt x="428775" y="1148885"/>
                  <a:pt x="420715" y="1158845"/>
                </a:cubicBezTo>
                <a:cubicBezTo>
                  <a:pt x="405683" y="1177393"/>
                  <a:pt x="407083" y="1204085"/>
                  <a:pt x="423916" y="1220917"/>
                </a:cubicBezTo>
                <a:cubicBezTo>
                  <a:pt x="425059" y="1222061"/>
                  <a:pt x="426288" y="1223175"/>
                  <a:pt x="427574" y="1224204"/>
                </a:cubicBezTo>
                <a:cubicBezTo>
                  <a:pt x="437533" y="1232278"/>
                  <a:pt x="449844" y="1235543"/>
                  <a:pt x="461679" y="1234300"/>
                </a:cubicBezTo>
                <a:close/>
                <a:moveTo>
                  <a:pt x="157192" y="1279589"/>
                </a:moveTo>
                <a:cubicBezTo>
                  <a:pt x="170824" y="1276674"/>
                  <a:pt x="182541" y="1268643"/>
                  <a:pt x="190143" y="1256926"/>
                </a:cubicBezTo>
                <a:cubicBezTo>
                  <a:pt x="203489" y="1236350"/>
                  <a:pt x="200632" y="1208858"/>
                  <a:pt x="183313" y="1191539"/>
                </a:cubicBezTo>
                <a:cubicBezTo>
                  <a:pt x="180712" y="1188938"/>
                  <a:pt x="177854" y="1186623"/>
                  <a:pt x="174768" y="1184623"/>
                </a:cubicBezTo>
                <a:cubicBezTo>
                  <a:pt x="163051" y="1177021"/>
                  <a:pt x="149104" y="1174421"/>
                  <a:pt x="135444" y="1177335"/>
                </a:cubicBezTo>
                <a:cubicBezTo>
                  <a:pt x="121813" y="1180251"/>
                  <a:pt x="110095" y="1188280"/>
                  <a:pt x="102492" y="1199998"/>
                </a:cubicBezTo>
                <a:cubicBezTo>
                  <a:pt x="89147" y="1220575"/>
                  <a:pt x="92005" y="1248067"/>
                  <a:pt x="109324" y="1265385"/>
                </a:cubicBezTo>
                <a:cubicBezTo>
                  <a:pt x="111924" y="1267986"/>
                  <a:pt x="114781" y="1270301"/>
                  <a:pt x="117868" y="1272302"/>
                </a:cubicBezTo>
                <a:cubicBezTo>
                  <a:pt x="129586" y="1279904"/>
                  <a:pt x="143531" y="1282504"/>
                  <a:pt x="157192" y="1279589"/>
                </a:cubicBezTo>
                <a:close/>
                <a:moveTo>
                  <a:pt x="629762" y="1365371"/>
                </a:moveTo>
                <a:cubicBezTo>
                  <a:pt x="640197" y="1364274"/>
                  <a:pt x="650214" y="1359209"/>
                  <a:pt x="657316" y="1350435"/>
                </a:cubicBezTo>
                <a:cubicBezTo>
                  <a:pt x="670548" y="1334088"/>
                  <a:pt x="669318" y="1310568"/>
                  <a:pt x="654485" y="1295735"/>
                </a:cubicBezTo>
                <a:cubicBezTo>
                  <a:pt x="653457" y="1294707"/>
                  <a:pt x="652371" y="1293735"/>
                  <a:pt x="651257" y="1292821"/>
                </a:cubicBezTo>
                <a:cubicBezTo>
                  <a:pt x="642740" y="1285962"/>
                  <a:pt x="632081" y="1282790"/>
                  <a:pt x="621193" y="1283932"/>
                </a:cubicBezTo>
                <a:cubicBezTo>
                  <a:pt x="610304" y="1285076"/>
                  <a:pt x="600530" y="1290363"/>
                  <a:pt x="593643" y="1298879"/>
                </a:cubicBezTo>
                <a:cubicBezTo>
                  <a:pt x="580411" y="1315227"/>
                  <a:pt x="581639" y="1338747"/>
                  <a:pt x="596472" y="1353578"/>
                </a:cubicBezTo>
                <a:cubicBezTo>
                  <a:pt x="597500" y="1354608"/>
                  <a:pt x="598587" y="1355579"/>
                  <a:pt x="599701" y="1356494"/>
                </a:cubicBezTo>
                <a:cubicBezTo>
                  <a:pt x="608475" y="1363595"/>
                  <a:pt x="619327" y="1366468"/>
                  <a:pt x="629762" y="1365371"/>
                </a:cubicBezTo>
                <a:close/>
                <a:moveTo>
                  <a:pt x="346997" y="1397933"/>
                </a:moveTo>
                <a:cubicBezTo>
                  <a:pt x="358635" y="1395460"/>
                  <a:pt x="369331" y="1388559"/>
                  <a:pt x="376304" y="1377814"/>
                </a:cubicBezTo>
                <a:cubicBezTo>
                  <a:pt x="388192" y="1359523"/>
                  <a:pt x="385649" y="1335089"/>
                  <a:pt x="370246" y="1319684"/>
                </a:cubicBezTo>
                <a:cubicBezTo>
                  <a:pt x="367931" y="1317399"/>
                  <a:pt x="365387" y="1315312"/>
                  <a:pt x="362643" y="1313540"/>
                </a:cubicBezTo>
                <a:cubicBezTo>
                  <a:pt x="351898" y="1306566"/>
                  <a:pt x="339316" y="1304609"/>
                  <a:pt x="327678" y="1307081"/>
                </a:cubicBezTo>
                <a:cubicBezTo>
                  <a:pt x="316039" y="1309553"/>
                  <a:pt x="305343" y="1316455"/>
                  <a:pt x="298371" y="1327201"/>
                </a:cubicBezTo>
                <a:cubicBezTo>
                  <a:pt x="286482" y="1345491"/>
                  <a:pt x="289026" y="1369925"/>
                  <a:pt x="304429" y="1385330"/>
                </a:cubicBezTo>
                <a:cubicBezTo>
                  <a:pt x="306744" y="1387615"/>
                  <a:pt x="309288" y="1389702"/>
                  <a:pt x="312031" y="1391474"/>
                </a:cubicBezTo>
                <a:cubicBezTo>
                  <a:pt x="322776" y="1398447"/>
                  <a:pt x="335358" y="1400405"/>
                  <a:pt x="346997" y="1397933"/>
                </a:cubicBezTo>
                <a:close/>
                <a:moveTo>
                  <a:pt x="48894" y="1474837"/>
                </a:moveTo>
                <a:cubicBezTo>
                  <a:pt x="61618" y="1470700"/>
                  <a:pt x="72771" y="1461719"/>
                  <a:pt x="79316" y="1448887"/>
                </a:cubicBezTo>
                <a:cubicBezTo>
                  <a:pt x="89632" y="1428654"/>
                  <a:pt x="85774" y="1404277"/>
                  <a:pt x="69713" y="1388216"/>
                </a:cubicBezTo>
                <a:cubicBezTo>
                  <a:pt x="65856" y="1384357"/>
                  <a:pt x="61397" y="1381128"/>
                  <a:pt x="56481" y="1378614"/>
                </a:cubicBezTo>
                <a:cubicBezTo>
                  <a:pt x="43650" y="1372069"/>
                  <a:pt x="29354" y="1371361"/>
                  <a:pt x="16629" y="1375499"/>
                </a:cubicBezTo>
                <a:lnTo>
                  <a:pt x="0" y="1389683"/>
                </a:lnTo>
                <a:lnTo>
                  <a:pt x="0" y="1465161"/>
                </a:lnTo>
                <a:lnTo>
                  <a:pt x="9041" y="1471723"/>
                </a:lnTo>
                <a:cubicBezTo>
                  <a:pt x="21873" y="1478267"/>
                  <a:pt x="36169" y="1478974"/>
                  <a:pt x="48894" y="1474837"/>
                </a:cubicBezTo>
                <a:close/>
                <a:moveTo>
                  <a:pt x="527883" y="1510788"/>
                </a:moveTo>
                <a:cubicBezTo>
                  <a:pt x="538600" y="1508532"/>
                  <a:pt x="547774" y="1502215"/>
                  <a:pt x="553718" y="1493041"/>
                </a:cubicBezTo>
                <a:cubicBezTo>
                  <a:pt x="564207" y="1476924"/>
                  <a:pt x="561949" y="1455375"/>
                  <a:pt x="548375" y="1441800"/>
                </a:cubicBezTo>
                <a:lnTo>
                  <a:pt x="548403" y="1441800"/>
                </a:lnTo>
                <a:cubicBezTo>
                  <a:pt x="546373" y="1439800"/>
                  <a:pt x="544145" y="1437972"/>
                  <a:pt x="541716" y="1436400"/>
                </a:cubicBezTo>
                <a:cubicBezTo>
                  <a:pt x="532513" y="1430427"/>
                  <a:pt x="521568" y="1428397"/>
                  <a:pt x="510879" y="1430684"/>
                </a:cubicBezTo>
                <a:cubicBezTo>
                  <a:pt x="500162" y="1432942"/>
                  <a:pt x="490988" y="1439257"/>
                  <a:pt x="485044" y="1448431"/>
                </a:cubicBezTo>
                <a:cubicBezTo>
                  <a:pt x="474556" y="1464549"/>
                  <a:pt x="476813" y="1486097"/>
                  <a:pt x="490388" y="1499672"/>
                </a:cubicBezTo>
                <a:cubicBezTo>
                  <a:pt x="492418" y="1501673"/>
                  <a:pt x="494647" y="1503502"/>
                  <a:pt x="497075" y="1505074"/>
                </a:cubicBezTo>
                <a:cubicBezTo>
                  <a:pt x="506249" y="1511047"/>
                  <a:pt x="517194" y="1513075"/>
                  <a:pt x="527883" y="1510788"/>
                </a:cubicBezTo>
                <a:close/>
                <a:moveTo>
                  <a:pt x="250059" y="1572740"/>
                </a:moveTo>
                <a:cubicBezTo>
                  <a:pt x="261376" y="1569060"/>
                  <a:pt x="271293" y="1561073"/>
                  <a:pt x="277109" y="1549656"/>
                </a:cubicBezTo>
                <a:cubicBezTo>
                  <a:pt x="286283" y="1531652"/>
                  <a:pt x="282852" y="1509961"/>
                  <a:pt x="268591" y="1495700"/>
                </a:cubicBezTo>
                <a:cubicBezTo>
                  <a:pt x="265162" y="1492270"/>
                  <a:pt x="261191" y="1489384"/>
                  <a:pt x="256817" y="1487154"/>
                </a:cubicBezTo>
                <a:cubicBezTo>
                  <a:pt x="245401" y="1481339"/>
                  <a:pt x="232684" y="1480709"/>
                  <a:pt x="221366" y="1484389"/>
                </a:cubicBezTo>
                <a:cubicBezTo>
                  <a:pt x="210049" y="1488069"/>
                  <a:pt x="200133" y="1496057"/>
                  <a:pt x="194317" y="1507475"/>
                </a:cubicBezTo>
                <a:cubicBezTo>
                  <a:pt x="185143" y="1525478"/>
                  <a:pt x="188572" y="1547170"/>
                  <a:pt x="202833" y="1561430"/>
                </a:cubicBezTo>
                <a:cubicBezTo>
                  <a:pt x="206262" y="1564859"/>
                  <a:pt x="210235" y="1567747"/>
                  <a:pt x="214607" y="1569975"/>
                </a:cubicBezTo>
                <a:cubicBezTo>
                  <a:pt x="226024" y="1575791"/>
                  <a:pt x="238742" y="1576419"/>
                  <a:pt x="250059" y="1572740"/>
                </a:cubicBezTo>
                <a:close/>
                <a:moveTo>
                  <a:pt x="441744" y="1666045"/>
                </a:moveTo>
                <a:cubicBezTo>
                  <a:pt x="451715" y="1662805"/>
                  <a:pt x="460453" y="1655767"/>
                  <a:pt x="465582" y="1645707"/>
                </a:cubicBezTo>
                <a:cubicBezTo>
                  <a:pt x="473671" y="1629846"/>
                  <a:pt x="470641" y="1610727"/>
                  <a:pt x="458066" y="1598152"/>
                </a:cubicBezTo>
                <a:cubicBezTo>
                  <a:pt x="455038" y="1595124"/>
                  <a:pt x="451550" y="1592609"/>
                  <a:pt x="447693" y="1590636"/>
                </a:cubicBezTo>
                <a:cubicBezTo>
                  <a:pt x="437947" y="1585664"/>
                  <a:pt x="426859" y="1584806"/>
                  <a:pt x="416456" y="1588178"/>
                </a:cubicBezTo>
                <a:cubicBezTo>
                  <a:pt x="406054" y="1591551"/>
                  <a:pt x="397594" y="1598781"/>
                  <a:pt x="392622" y="1608527"/>
                </a:cubicBezTo>
                <a:cubicBezTo>
                  <a:pt x="384534" y="1624388"/>
                  <a:pt x="387563" y="1643506"/>
                  <a:pt x="400138" y="1656081"/>
                </a:cubicBezTo>
                <a:cubicBezTo>
                  <a:pt x="403168" y="1659111"/>
                  <a:pt x="406654" y="1661626"/>
                  <a:pt x="410511" y="1663597"/>
                </a:cubicBezTo>
                <a:cubicBezTo>
                  <a:pt x="420571" y="1668727"/>
                  <a:pt x="431774" y="1669285"/>
                  <a:pt x="441744" y="1666045"/>
                </a:cubicBezTo>
                <a:close/>
                <a:moveTo>
                  <a:pt x="136387" y="1757621"/>
                </a:moveTo>
                <a:cubicBezTo>
                  <a:pt x="160307" y="1766823"/>
                  <a:pt x="187257" y="1754821"/>
                  <a:pt x="196431" y="1730900"/>
                </a:cubicBezTo>
                <a:cubicBezTo>
                  <a:pt x="203003" y="1713782"/>
                  <a:pt x="198859" y="1694349"/>
                  <a:pt x="185885" y="1681374"/>
                </a:cubicBezTo>
                <a:lnTo>
                  <a:pt x="185885" y="1681345"/>
                </a:lnTo>
                <a:cubicBezTo>
                  <a:pt x="181254" y="1676745"/>
                  <a:pt x="175825" y="1673200"/>
                  <a:pt x="169681" y="1670858"/>
                </a:cubicBezTo>
                <a:cubicBezTo>
                  <a:pt x="158107" y="1666427"/>
                  <a:pt x="145475" y="1666742"/>
                  <a:pt x="134129" y="1671801"/>
                </a:cubicBezTo>
                <a:cubicBezTo>
                  <a:pt x="122784" y="1676859"/>
                  <a:pt x="114095" y="1686033"/>
                  <a:pt x="109638" y="1697607"/>
                </a:cubicBezTo>
                <a:cubicBezTo>
                  <a:pt x="103064" y="1714725"/>
                  <a:pt x="107208" y="1734158"/>
                  <a:pt x="120183" y="1747133"/>
                </a:cubicBezTo>
                <a:cubicBezTo>
                  <a:pt x="124813" y="1751734"/>
                  <a:pt x="130243" y="1755277"/>
                  <a:pt x="136387" y="1757621"/>
                </a:cubicBezTo>
                <a:close/>
                <a:moveTo>
                  <a:pt x="341010" y="1830268"/>
                </a:moveTo>
                <a:cubicBezTo>
                  <a:pt x="362072" y="1838355"/>
                  <a:pt x="385820" y="1827810"/>
                  <a:pt x="393908" y="1806718"/>
                </a:cubicBezTo>
                <a:cubicBezTo>
                  <a:pt x="399710" y="1791629"/>
                  <a:pt x="396051" y="1774482"/>
                  <a:pt x="384621" y="1763050"/>
                </a:cubicBezTo>
                <a:lnTo>
                  <a:pt x="384649" y="1763021"/>
                </a:lnTo>
                <a:cubicBezTo>
                  <a:pt x="380591" y="1758964"/>
                  <a:pt x="375789" y="1755849"/>
                  <a:pt x="370388" y="1753762"/>
                </a:cubicBezTo>
                <a:cubicBezTo>
                  <a:pt x="360156" y="1749848"/>
                  <a:pt x="349040" y="1750133"/>
                  <a:pt x="339037" y="1754591"/>
                </a:cubicBezTo>
                <a:cubicBezTo>
                  <a:pt x="329035" y="1759050"/>
                  <a:pt x="321376" y="1767137"/>
                  <a:pt x="317461" y="1777340"/>
                </a:cubicBezTo>
                <a:cubicBezTo>
                  <a:pt x="311660" y="1792429"/>
                  <a:pt x="315317" y="1809577"/>
                  <a:pt x="326749" y="1821007"/>
                </a:cubicBezTo>
                <a:cubicBezTo>
                  <a:pt x="330806" y="1825066"/>
                  <a:pt x="335608" y="1828181"/>
                  <a:pt x="341010" y="1830268"/>
                </a:cubicBezTo>
                <a:close/>
                <a:moveTo>
                  <a:pt x="78172" y="1952441"/>
                </a:moveTo>
                <a:cubicBezTo>
                  <a:pt x="90176" y="1955671"/>
                  <a:pt x="102693" y="1954013"/>
                  <a:pt x="113438" y="1947811"/>
                </a:cubicBezTo>
                <a:cubicBezTo>
                  <a:pt x="124212" y="1941610"/>
                  <a:pt x="131899" y="1931607"/>
                  <a:pt x="135100" y="1919605"/>
                </a:cubicBezTo>
                <a:cubicBezTo>
                  <a:pt x="139387" y="1903601"/>
                  <a:pt x="134758" y="1886396"/>
                  <a:pt x="123041" y="1874679"/>
                </a:cubicBezTo>
                <a:lnTo>
                  <a:pt x="123041" y="1874650"/>
                </a:lnTo>
                <a:cubicBezTo>
                  <a:pt x="117296" y="1868934"/>
                  <a:pt x="110123" y="1864790"/>
                  <a:pt x="102236" y="1862676"/>
                </a:cubicBezTo>
                <a:cubicBezTo>
                  <a:pt x="90233" y="1859447"/>
                  <a:pt x="77716" y="1861104"/>
                  <a:pt x="66970" y="1867305"/>
                </a:cubicBezTo>
                <a:cubicBezTo>
                  <a:pt x="56196" y="1873507"/>
                  <a:pt x="48508" y="1883510"/>
                  <a:pt x="45307" y="1895513"/>
                </a:cubicBezTo>
                <a:cubicBezTo>
                  <a:pt x="41021" y="1911517"/>
                  <a:pt x="45650" y="1928721"/>
                  <a:pt x="57368" y="1940437"/>
                </a:cubicBezTo>
                <a:cubicBezTo>
                  <a:pt x="63111" y="1946182"/>
                  <a:pt x="70285" y="1950326"/>
                  <a:pt x="78172" y="1952441"/>
                </a:cubicBezTo>
                <a:close/>
                <a:moveTo>
                  <a:pt x="289282" y="2003281"/>
                </a:moveTo>
                <a:cubicBezTo>
                  <a:pt x="311088" y="2009140"/>
                  <a:pt x="333579" y="1996137"/>
                  <a:pt x="339438" y="1974332"/>
                </a:cubicBezTo>
                <a:cubicBezTo>
                  <a:pt x="343210" y="1960243"/>
                  <a:pt x="339123" y="1945068"/>
                  <a:pt x="328806" y="1934750"/>
                </a:cubicBezTo>
                <a:cubicBezTo>
                  <a:pt x="323748" y="1929692"/>
                  <a:pt x="317403" y="1926034"/>
                  <a:pt x="310459" y="1924177"/>
                </a:cubicBezTo>
                <a:cubicBezTo>
                  <a:pt x="299913" y="1921347"/>
                  <a:pt x="288853" y="1922804"/>
                  <a:pt x="279394" y="1928264"/>
                </a:cubicBezTo>
                <a:cubicBezTo>
                  <a:pt x="269906" y="1933721"/>
                  <a:pt x="263132" y="1942553"/>
                  <a:pt x="260303" y="1953126"/>
                </a:cubicBezTo>
                <a:cubicBezTo>
                  <a:pt x="256532" y="1967215"/>
                  <a:pt x="260617" y="1982390"/>
                  <a:pt x="270935" y="1992708"/>
                </a:cubicBezTo>
                <a:cubicBezTo>
                  <a:pt x="275993" y="1997766"/>
                  <a:pt x="282337" y="2001424"/>
                  <a:pt x="289282" y="2003281"/>
                </a:cubicBezTo>
                <a:close/>
                <a:moveTo>
                  <a:pt x="3886996" y="2124996"/>
                </a:moveTo>
                <a:cubicBezTo>
                  <a:pt x="3897256" y="2123367"/>
                  <a:pt x="3904287" y="2113707"/>
                  <a:pt x="3902658" y="2103448"/>
                </a:cubicBezTo>
                <a:cubicBezTo>
                  <a:pt x="3902029" y="2099505"/>
                  <a:pt x="3900228" y="2095932"/>
                  <a:pt x="3897400" y="2093103"/>
                </a:cubicBezTo>
                <a:lnTo>
                  <a:pt x="3897400" y="2093131"/>
                </a:lnTo>
                <a:cubicBezTo>
                  <a:pt x="3893169" y="2088873"/>
                  <a:pt x="3887082" y="2086901"/>
                  <a:pt x="3881138" y="2087845"/>
                </a:cubicBezTo>
                <a:cubicBezTo>
                  <a:pt x="3876165" y="2088616"/>
                  <a:pt x="3871793" y="2091303"/>
                  <a:pt x="3868849" y="2095361"/>
                </a:cubicBezTo>
                <a:cubicBezTo>
                  <a:pt x="3865877" y="2099418"/>
                  <a:pt x="3864677" y="2104391"/>
                  <a:pt x="3865478" y="2109363"/>
                </a:cubicBezTo>
                <a:cubicBezTo>
                  <a:pt x="3866105" y="2113308"/>
                  <a:pt x="3867906" y="2116880"/>
                  <a:pt x="3870736" y="2119710"/>
                </a:cubicBezTo>
                <a:cubicBezTo>
                  <a:pt x="3874965" y="2123968"/>
                  <a:pt x="3881052" y="2125939"/>
                  <a:pt x="3886996" y="2124996"/>
                </a:cubicBezTo>
                <a:close/>
                <a:moveTo>
                  <a:pt x="40678" y="2152289"/>
                </a:moveTo>
                <a:cubicBezTo>
                  <a:pt x="52937" y="2154232"/>
                  <a:pt x="65227" y="2151288"/>
                  <a:pt x="75258" y="2144002"/>
                </a:cubicBezTo>
                <a:cubicBezTo>
                  <a:pt x="85289" y="2136714"/>
                  <a:pt x="91891" y="2125939"/>
                  <a:pt x="93833" y="2113679"/>
                </a:cubicBezTo>
                <a:cubicBezTo>
                  <a:pt x="96149" y="2099047"/>
                  <a:pt x="91262" y="2084015"/>
                  <a:pt x="80773" y="2073527"/>
                </a:cubicBezTo>
                <a:lnTo>
                  <a:pt x="80773" y="2073499"/>
                </a:lnTo>
                <a:cubicBezTo>
                  <a:pt x="73828" y="2066525"/>
                  <a:pt x="64970" y="2062038"/>
                  <a:pt x="55224" y="2060495"/>
                </a:cubicBezTo>
                <a:cubicBezTo>
                  <a:pt x="29932" y="2056494"/>
                  <a:pt x="6069" y="2073813"/>
                  <a:pt x="2069" y="2099133"/>
                </a:cubicBezTo>
                <a:cubicBezTo>
                  <a:pt x="-246" y="2113766"/>
                  <a:pt x="4641" y="2128798"/>
                  <a:pt x="15128" y="2139286"/>
                </a:cubicBezTo>
                <a:cubicBezTo>
                  <a:pt x="22073" y="2146258"/>
                  <a:pt x="30932" y="2150746"/>
                  <a:pt x="40678" y="2152289"/>
                </a:cubicBezTo>
                <a:close/>
                <a:moveTo>
                  <a:pt x="3672229" y="2156576"/>
                </a:moveTo>
                <a:cubicBezTo>
                  <a:pt x="3676573" y="2155890"/>
                  <a:pt x="3680345" y="2153547"/>
                  <a:pt x="3682946" y="2150003"/>
                </a:cubicBezTo>
                <a:cubicBezTo>
                  <a:pt x="3685547" y="2146459"/>
                  <a:pt x="3686575" y="2142115"/>
                  <a:pt x="3685889" y="2137800"/>
                </a:cubicBezTo>
                <a:cubicBezTo>
                  <a:pt x="3685346" y="2134343"/>
                  <a:pt x="3683747" y="2131227"/>
                  <a:pt x="3681289" y="2128769"/>
                </a:cubicBezTo>
                <a:lnTo>
                  <a:pt x="3681260" y="2128769"/>
                </a:lnTo>
                <a:cubicBezTo>
                  <a:pt x="3677544" y="2125083"/>
                  <a:pt x="3672258" y="2123339"/>
                  <a:pt x="3667084" y="2124169"/>
                </a:cubicBezTo>
                <a:cubicBezTo>
                  <a:pt x="3658168" y="2125597"/>
                  <a:pt x="3652023" y="2133999"/>
                  <a:pt x="3653452" y="2142944"/>
                </a:cubicBezTo>
                <a:cubicBezTo>
                  <a:pt x="3653996" y="2146402"/>
                  <a:pt x="3655596" y="2149518"/>
                  <a:pt x="3658054" y="2151975"/>
                </a:cubicBezTo>
                <a:cubicBezTo>
                  <a:pt x="3661769" y="2155661"/>
                  <a:pt x="3667055" y="2157405"/>
                  <a:pt x="3672229" y="2156576"/>
                </a:cubicBezTo>
                <a:close/>
                <a:moveTo>
                  <a:pt x="255931" y="2180811"/>
                </a:moveTo>
                <a:cubicBezTo>
                  <a:pt x="278251" y="2184354"/>
                  <a:pt x="299256" y="2169065"/>
                  <a:pt x="302800" y="2146773"/>
                </a:cubicBezTo>
                <a:cubicBezTo>
                  <a:pt x="304828" y="2133856"/>
                  <a:pt x="300542" y="2120624"/>
                  <a:pt x="291283" y="2111365"/>
                </a:cubicBezTo>
                <a:cubicBezTo>
                  <a:pt x="285167" y="2105221"/>
                  <a:pt x="277366" y="2101277"/>
                  <a:pt x="268762" y="2099906"/>
                </a:cubicBezTo>
                <a:cubicBezTo>
                  <a:pt x="246444" y="2096361"/>
                  <a:pt x="225438" y="2111652"/>
                  <a:pt x="221894" y="2133942"/>
                </a:cubicBezTo>
                <a:cubicBezTo>
                  <a:pt x="219865" y="2146860"/>
                  <a:pt x="224152" y="2160091"/>
                  <a:pt x="233411" y="2169350"/>
                </a:cubicBezTo>
                <a:cubicBezTo>
                  <a:pt x="239527" y="2175496"/>
                  <a:pt x="247329" y="2179438"/>
                  <a:pt x="255931" y="2180811"/>
                </a:cubicBezTo>
                <a:close/>
                <a:moveTo>
                  <a:pt x="3906488" y="2330990"/>
                </a:moveTo>
                <a:cubicBezTo>
                  <a:pt x="3918834" y="2330333"/>
                  <a:pt x="3928379" y="2319759"/>
                  <a:pt x="3927721" y="2307384"/>
                </a:cubicBezTo>
                <a:cubicBezTo>
                  <a:pt x="3927436" y="2301841"/>
                  <a:pt x="3925092" y="2296610"/>
                  <a:pt x="3921176" y="2292696"/>
                </a:cubicBezTo>
                <a:cubicBezTo>
                  <a:pt x="3916662" y="2288208"/>
                  <a:pt x="3910461" y="2285809"/>
                  <a:pt x="3904116" y="2286151"/>
                </a:cubicBezTo>
                <a:cubicBezTo>
                  <a:pt x="3891769" y="2286809"/>
                  <a:pt x="3882225" y="2297382"/>
                  <a:pt x="3882882" y="2309757"/>
                </a:cubicBezTo>
                <a:cubicBezTo>
                  <a:pt x="3883168" y="2315301"/>
                  <a:pt x="3885511" y="2320531"/>
                  <a:pt x="3889427" y="2324447"/>
                </a:cubicBezTo>
                <a:cubicBezTo>
                  <a:pt x="3893942" y="2328933"/>
                  <a:pt x="3900143" y="2331334"/>
                  <a:pt x="3906488" y="2330990"/>
                </a:cubicBezTo>
                <a:close/>
                <a:moveTo>
                  <a:pt x="3689577" y="2339479"/>
                </a:moveTo>
                <a:cubicBezTo>
                  <a:pt x="3700380" y="2338935"/>
                  <a:pt x="3708725" y="2329676"/>
                  <a:pt x="3708153" y="2318873"/>
                </a:cubicBezTo>
                <a:cubicBezTo>
                  <a:pt x="3707896" y="2314043"/>
                  <a:pt x="3705867" y="2309471"/>
                  <a:pt x="3702437" y="2306042"/>
                </a:cubicBezTo>
                <a:lnTo>
                  <a:pt x="3702408" y="2306013"/>
                </a:lnTo>
                <a:cubicBezTo>
                  <a:pt x="3698494" y="2302098"/>
                  <a:pt x="3693063" y="2300012"/>
                  <a:pt x="3687520" y="2300297"/>
                </a:cubicBezTo>
                <a:cubicBezTo>
                  <a:pt x="3676717" y="2300869"/>
                  <a:pt x="3668372" y="2310129"/>
                  <a:pt x="3668943" y="2320932"/>
                </a:cubicBezTo>
                <a:cubicBezTo>
                  <a:pt x="3669201" y="2325760"/>
                  <a:pt x="3671229" y="2330333"/>
                  <a:pt x="3674659" y="2333763"/>
                </a:cubicBezTo>
                <a:cubicBezTo>
                  <a:pt x="3678603" y="2337679"/>
                  <a:pt x="3684032" y="2339764"/>
                  <a:pt x="3689577" y="2339479"/>
                </a:cubicBezTo>
                <a:close/>
                <a:moveTo>
                  <a:pt x="24274" y="2354968"/>
                </a:moveTo>
                <a:cubicBezTo>
                  <a:pt x="49852" y="2356310"/>
                  <a:pt x="71771" y="2336563"/>
                  <a:pt x="73115" y="2310985"/>
                </a:cubicBezTo>
                <a:cubicBezTo>
                  <a:pt x="73771" y="2297867"/>
                  <a:pt x="68856" y="2285007"/>
                  <a:pt x="59539" y="2275691"/>
                </a:cubicBezTo>
                <a:lnTo>
                  <a:pt x="59568" y="2275691"/>
                </a:lnTo>
                <a:cubicBezTo>
                  <a:pt x="51452" y="2267546"/>
                  <a:pt x="40650" y="2262745"/>
                  <a:pt x="29161" y="2262145"/>
                </a:cubicBezTo>
                <a:lnTo>
                  <a:pt x="0" y="2272497"/>
                </a:lnTo>
                <a:lnTo>
                  <a:pt x="0" y="2344154"/>
                </a:lnTo>
                <a:close/>
                <a:moveTo>
                  <a:pt x="241328" y="2360826"/>
                </a:moveTo>
                <a:cubicBezTo>
                  <a:pt x="263877" y="2361998"/>
                  <a:pt x="283196" y="2344622"/>
                  <a:pt x="284367" y="2322073"/>
                </a:cubicBezTo>
                <a:cubicBezTo>
                  <a:pt x="284967" y="2310500"/>
                  <a:pt x="280622" y="2299154"/>
                  <a:pt x="272421" y="2290952"/>
                </a:cubicBezTo>
                <a:cubicBezTo>
                  <a:pt x="265248" y="2283808"/>
                  <a:pt x="255731" y="2279578"/>
                  <a:pt x="245615" y="2279035"/>
                </a:cubicBezTo>
                <a:cubicBezTo>
                  <a:pt x="223066" y="2277863"/>
                  <a:pt x="203747" y="2295238"/>
                  <a:pt x="202575" y="2317787"/>
                </a:cubicBezTo>
                <a:cubicBezTo>
                  <a:pt x="201976" y="2329361"/>
                  <a:pt x="206319" y="2340707"/>
                  <a:pt x="214522" y="2348908"/>
                </a:cubicBezTo>
                <a:cubicBezTo>
                  <a:pt x="221694" y="2356053"/>
                  <a:pt x="231211" y="2360283"/>
                  <a:pt x="241328" y="2360826"/>
                </a:cubicBezTo>
                <a:close/>
                <a:moveTo>
                  <a:pt x="3687404" y="2522752"/>
                </a:moveTo>
                <a:cubicBezTo>
                  <a:pt x="3693350" y="2523065"/>
                  <a:pt x="3699064" y="2521065"/>
                  <a:pt x="3703495" y="2517064"/>
                </a:cubicBezTo>
                <a:cubicBezTo>
                  <a:pt x="3707924" y="2513063"/>
                  <a:pt x="3710525" y="2507577"/>
                  <a:pt x="3710840" y="2501632"/>
                </a:cubicBezTo>
                <a:cubicBezTo>
                  <a:pt x="3711154" y="2495344"/>
                  <a:pt x="3708782" y="2489143"/>
                  <a:pt x="3704324" y="2484684"/>
                </a:cubicBezTo>
                <a:lnTo>
                  <a:pt x="3704352" y="2484684"/>
                </a:lnTo>
                <a:cubicBezTo>
                  <a:pt x="3700465" y="2480798"/>
                  <a:pt x="3695264" y="2478483"/>
                  <a:pt x="3689748" y="2478198"/>
                </a:cubicBezTo>
                <a:cubicBezTo>
                  <a:pt x="3677460" y="2477540"/>
                  <a:pt x="3666943" y="2487028"/>
                  <a:pt x="3666285" y="2499317"/>
                </a:cubicBezTo>
                <a:cubicBezTo>
                  <a:pt x="3665971" y="2505604"/>
                  <a:pt x="3668343" y="2511806"/>
                  <a:pt x="3672801" y="2516264"/>
                </a:cubicBezTo>
                <a:cubicBezTo>
                  <a:pt x="3676688" y="2520151"/>
                  <a:pt x="3681889" y="2522466"/>
                  <a:pt x="3687404" y="2522752"/>
                </a:cubicBezTo>
                <a:close/>
                <a:moveTo>
                  <a:pt x="3903973" y="2537298"/>
                </a:moveTo>
                <a:cubicBezTo>
                  <a:pt x="3910746" y="2537641"/>
                  <a:pt x="3917291" y="2535326"/>
                  <a:pt x="3922349" y="2530783"/>
                </a:cubicBezTo>
                <a:cubicBezTo>
                  <a:pt x="3927407" y="2526238"/>
                  <a:pt x="3930407" y="2519980"/>
                  <a:pt x="3930751" y="2513178"/>
                </a:cubicBezTo>
                <a:cubicBezTo>
                  <a:pt x="3931122" y="2505976"/>
                  <a:pt x="3928436" y="2498918"/>
                  <a:pt x="3923320" y="2493801"/>
                </a:cubicBezTo>
                <a:lnTo>
                  <a:pt x="3923320" y="2493830"/>
                </a:lnTo>
                <a:cubicBezTo>
                  <a:pt x="3918863" y="2489372"/>
                  <a:pt x="3912947" y="2486743"/>
                  <a:pt x="3906630" y="2486400"/>
                </a:cubicBezTo>
                <a:cubicBezTo>
                  <a:pt x="3899857" y="2486057"/>
                  <a:pt x="3893313" y="2488372"/>
                  <a:pt x="3888254" y="2492915"/>
                </a:cubicBezTo>
                <a:cubicBezTo>
                  <a:pt x="3883196" y="2497460"/>
                  <a:pt x="3880196" y="2503718"/>
                  <a:pt x="3879852" y="2510519"/>
                </a:cubicBezTo>
                <a:cubicBezTo>
                  <a:pt x="3879481" y="2517722"/>
                  <a:pt x="3882168" y="2524752"/>
                  <a:pt x="3887283" y="2529867"/>
                </a:cubicBezTo>
                <a:cubicBezTo>
                  <a:pt x="3891741" y="2534326"/>
                  <a:pt x="3897656" y="2536955"/>
                  <a:pt x="3903973" y="2537298"/>
                </a:cubicBezTo>
                <a:close/>
                <a:moveTo>
                  <a:pt x="245586" y="2541356"/>
                </a:moveTo>
                <a:cubicBezTo>
                  <a:pt x="268135" y="2540185"/>
                  <a:pt x="285509" y="2520866"/>
                  <a:pt x="284338" y="2498317"/>
                </a:cubicBezTo>
                <a:cubicBezTo>
                  <a:pt x="283823" y="2488201"/>
                  <a:pt x="279594" y="2478683"/>
                  <a:pt x="272421" y="2471511"/>
                </a:cubicBezTo>
                <a:cubicBezTo>
                  <a:pt x="264219" y="2463308"/>
                  <a:pt x="252873" y="2458965"/>
                  <a:pt x="241298" y="2459564"/>
                </a:cubicBezTo>
                <a:cubicBezTo>
                  <a:pt x="230381" y="2460136"/>
                  <a:pt x="220322" y="2464938"/>
                  <a:pt x="213007" y="2473053"/>
                </a:cubicBezTo>
                <a:cubicBezTo>
                  <a:pt x="205690" y="2481198"/>
                  <a:pt x="201976" y="2491687"/>
                  <a:pt x="202546" y="2502604"/>
                </a:cubicBezTo>
                <a:cubicBezTo>
                  <a:pt x="203061" y="2512720"/>
                  <a:pt x="207291" y="2522237"/>
                  <a:pt x="214463" y="2529410"/>
                </a:cubicBezTo>
                <a:cubicBezTo>
                  <a:pt x="222665" y="2537611"/>
                  <a:pt x="234012" y="2541956"/>
                  <a:pt x="245586" y="2541356"/>
                </a:cubicBezTo>
                <a:close/>
                <a:moveTo>
                  <a:pt x="29132" y="2558246"/>
                </a:moveTo>
                <a:cubicBezTo>
                  <a:pt x="54739" y="2556903"/>
                  <a:pt x="74457" y="2534984"/>
                  <a:pt x="73115" y="2509406"/>
                </a:cubicBezTo>
                <a:cubicBezTo>
                  <a:pt x="72514" y="2497916"/>
                  <a:pt x="67684" y="2487114"/>
                  <a:pt x="59569" y="2478998"/>
                </a:cubicBezTo>
                <a:cubicBezTo>
                  <a:pt x="50280" y="2469711"/>
                  <a:pt x="37392" y="2464766"/>
                  <a:pt x="24274" y="2465453"/>
                </a:cubicBezTo>
                <a:lnTo>
                  <a:pt x="0" y="2477047"/>
                </a:lnTo>
                <a:lnTo>
                  <a:pt x="0" y="2547065"/>
                </a:lnTo>
                <a:close/>
                <a:moveTo>
                  <a:pt x="3665656" y="2705454"/>
                </a:moveTo>
                <a:cubicBezTo>
                  <a:pt x="3672459" y="2706511"/>
                  <a:pt x="3679261" y="2704882"/>
                  <a:pt x="3684804" y="2700852"/>
                </a:cubicBezTo>
                <a:cubicBezTo>
                  <a:pt x="3690377" y="2696823"/>
                  <a:pt x="3694006" y="2690851"/>
                  <a:pt x="3695093" y="2684076"/>
                </a:cubicBezTo>
                <a:cubicBezTo>
                  <a:pt x="3696379" y="2675961"/>
                  <a:pt x="3693664" y="2667644"/>
                  <a:pt x="3687862" y="2661843"/>
                </a:cubicBezTo>
                <a:cubicBezTo>
                  <a:pt x="3684004" y="2657984"/>
                  <a:pt x="3679118" y="2655498"/>
                  <a:pt x="3673716" y="2654641"/>
                </a:cubicBezTo>
                <a:cubicBezTo>
                  <a:pt x="3666914" y="2653584"/>
                  <a:pt x="3660113" y="2655213"/>
                  <a:pt x="3654568" y="2659242"/>
                </a:cubicBezTo>
                <a:cubicBezTo>
                  <a:pt x="3648996" y="2663272"/>
                  <a:pt x="3645366" y="2669245"/>
                  <a:pt x="3644280" y="2676018"/>
                </a:cubicBezTo>
                <a:cubicBezTo>
                  <a:pt x="3642995" y="2684135"/>
                  <a:pt x="3645710" y="2692450"/>
                  <a:pt x="3651511" y="2698251"/>
                </a:cubicBezTo>
                <a:cubicBezTo>
                  <a:pt x="3655368" y="2702110"/>
                  <a:pt x="3660256" y="2704596"/>
                  <a:pt x="3665656" y="2705454"/>
                </a:cubicBezTo>
                <a:close/>
                <a:moveTo>
                  <a:pt x="268935" y="2721686"/>
                </a:moveTo>
                <a:cubicBezTo>
                  <a:pt x="291911" y="2718057"/>
                  <a:pt x="307630" y="2696422"/>
                  <a:pt x="304001" y="2673446"/>
                </a:cubicBezTo>
                <a:cubicBezTo>
                  <a:pt x="302600" y="2664586"/>
                  <a:pt x="298513" y="2656557"/>
                  <a:pt x="292198" y="2650240"/>
                </a:cubicBezTo>
                <a:cubicBezTo>
                  <a:pt x="282681" y="2640695"/>
                  <a:pt x="269049" y="2636265"/>
                  <a:pt x="255760" y="2638380"/>
                </a:cubicBezTo>
                <a:cubicBezTo>
                  <a:pt x="244643" y="2640152"/>
                  <a:pt x="234869" y="2646124"/>
                  <a:pt x="228239" y="2655241"/>
                </a:cubicBezTo>
                <a:cubicBezTo>
                  <a:pt x="221608" y="2664358"/>
                  <a:pt x="218922" y="2675503"/>
                  <a:pt x="220694" y="2686621"/>
                </a:cubicBezTo>
                <a:cubicBezTo>
                  <a:pt x="222095" y="2695480"/>
                  <a:pt x="226182" y="2703511"/>
                  <a:pt x="232497" y="2709826"/>
                </a:cubicBezTo>
                <a:cubicBezTo>
                  <a:pt x="242014" y="2719372"/>
                  <a:pt x="255646" y="2723801"/>
                  <a:pt x="268935" y="2721686"/>
                </a:cubicBezTo>
                <a:close/>
                <a:moveTo>
                  <a:pt x="3879481" y="2742920"/>
                </a:moveTo>
                <a:cubicBezTo>
                  <a:pt x="3887197" y="2744150"/>
                  <a:pt x="3894942" y="2742291"/>
                  <a:pt x="3901287" y="2737691"/>
                </a:cubicBezTo>
                <a:cubicBezTo>
                  <a:pt x="3907630" y="2733089"/>
                  <a:pt x="3911774" y="2726316"/>
                  <a:pt x="3913004" y="2718572"/>
                </a:cubicBezTo>
                <a:cubicBezTo>
                  <a:pt x="3914490" y="2709341"/>
                  <a:pt x="3911403" y="2699882"/>
                  <a:pt x="3904773" y="2693251"/>
                </a:cubicBezTo>
                <a:cubicBezTo>
                  <a:pt x="3900401" y="2688851"/>
                  <a:pt x="3894828" y="2686020"/>
                  <a:pt x="3888655" y="2685049"/>
                </a:cubicBezTo>
                <a:cubicBezTo>
                  <a:pt x="3880939" y="2683821"/>
                  <a:pt x="3873194" y="2685678"/>
                  <a:pt x="3866850" y="2690279"/>
                </a:cubicBezTo>
                <a:cubicBezTo>
                  <a:pt x="3860533" y="2694880"/>
                  <a:pt x="3856361" y="2701653"/>
                  <a:pt x="3855133" y="2709398"/>
                </a:cubicBezTo>
                <a:cubicBezTo>
                  <a:pt x="3853646" y="2718629"/>
                  <a:pt x="3856733" y="2728088"/>
                  <a:pt x="3863363" y="2734718"/>
                </a:cubicBezTo>
                <a:cubicBezTo>
                  <a:pt x="3867736" y="2739120"/>
                  <a:pt x="3873338" y="2741949"/>
                  <a:pt x="3879481" y="2742920"/>
                </a:cubicBezTo>
                <a:close/>
                <a:moveTo>
                  <a:pt x="55454" y="2761268"/>
                </a:moveTo>
                <a:cubicBezTo>
                  <a:pt x="68057" y="2759267"/>
                  <a:pt x="79145" y="2752465"/>
                  <a:pt x="86661" y="2742120"/>
                </a:cubicBezTo>
                <a:cubicBezTo>
                  <a:pt x="94177" y="2731775"/>
                  <a:pt x="97207" y="2719144"/>
                  <a:pt x="95206" y="2706511"/>
                </a:cubicBezTo>
                <a:cubicBezTo>
                  <a:pt x="93605" y="2696451"/>
                  <a:pt x="88976" y="2687364"/>
                  <a:pt x="81802" y="2680190"/>
                </a:cubicBezTo>
                <a:cubicBezTo>
                  <a:pt x="70971" y="2669359"/>
                  <a:pt x="55539" y="2664329"/>
                  <a:pt x="40450" y="2666730"/>
                </a:cubicBezTo>
                <a:cubicBezTo>
                  <a:pt x="27847" y="2668730"/>
                  <a:pt x="16759" y="2675532"/>
                  <a:pt x="9242" y="2685878"/>
                </a:cubicBezTo>
                <a:cubicBezTo>
                  <a:pt x="1726" y="2696223"/>
                  <a:pt x="-1304" y="2708855"/>
                  <a:pt x="696" y="2721486"/>
                </a:cubicBezTo>
                <a:cubicBezTo>
                  <a:pt x="2297" y="2731546"/>
                  <a:pt x="6927" y="2740634"/>
                  <a:pt x="14100" y="2747807"/>
                </a:cubicBezTo>
                <a:cubicBezTo>
                  <a:pt x="24931" y="2758639"/>
                  <a:pt x="40364" y="2763669"/>
                  <a:pt x="55454" y="2761268"/>
                </a:cubicBezTo>
                <a:close/>
                <a:moveTo>
                  <a:pt x="3625047" y="2883154"/>
                </a:moveTo>
                <a:cubicBezTo>
                  <a:pt x="3632105" y="2885040"/>
                  <a:pt x="3639507" y="2884069"/>
                  <a:pt x="3645852" y="2880410"/>
                </a:cubicBezTo>
                <a:cubicBezTo>
                  <a:pt x="3652196" y="2876752"/>
                  <a:pt x="3656741" y="2870837"/>
                  <a:pt x="3658626" y="2863750"/>
                </a:cubicBezTo>
                <a:cubicBezTo>
                  <a:pt x="3661141" y="2854289"/>
                  <a:pt x="3658427" y="2844144"/>
                  <a:pt x="3651511" y="2837228"/>
                </a:cubicBezTo>
                <a:cubicBezTo>
                  <a:pt x="3648109" y="2833828"/>
                  <a:pt x="3643879" y="2831398"/>
                  <a:pt x="3639222" y="2830140"/>
                </a:cubicBezTo>
                <a:cubicBezTo>
                  <a:pt x="3624618" y="2826226"/>
                  <a:pt x="3609557" y="2834942"/>
                  <a:pt x="3605642" y="2849546"/>
                </a:cubicBezTo>
                <a:cubicBezTo>
                  <a:pt x="3603127" y="2859005"/>
                  <a:pt x="3605842" y="2869150"/>
                  <a:pt x="3612758" y="2876066"/>
                </a:cubicBezTo>
                <a:cubicBezTo>
                  <a:pt x="3616158" y="2879467"/>
                  <a:pt x="3620388" y="2881896"/>
                  <a:pt x="3625047" y="2883154"/>
                </a:cubicBezTo>
                <a:close/>
                <a:moveTo>
                  <a:pt x="311031" y="2898272"/>
                </a:moveTo>
                <a:cubicBezTo>
                  <a:pt x="333979" y="2892129"/>
                  <a:pt x="347639" y="2868436"/>
                  <a:pt x="341495" y="2845488"/>
                </a:cubicBezTo>
                <a:cubicBezTo>
                  <a:pt x="339552" y="2838171"/>
                  <a:pt x="335693" y="2831513"/>
                  <a:pt x="330378" y="2826197"/>
                </a:cubicBezTo>
                <a:cubicBezTo>
                  <a:pt x="319490" y="2815338"/>
                  <a:pt x="303543" y="2811051"/>
                  <a:pt x="288710" y="2815024"/>
                </a:cubicBezTo>
                <a:cubicBezTo>
                  <a:pt x="265762" y="2821168"/>
                  <a:pt x="252101" y="2844859"/>
                  <a:pt x="258246" y="2867808"/>
                </a:cubicBezTo>
                <a:cubicBezTo>
                  <a:pt x="260189" y="2875123"/>
                  <a:pt x="264048" y="2881782"/>
                  <a:pt x="269363" y="2887099"/>
                </a:cubicBezTo>
                <a:cubicBezTo>
                  <a:pt x="280251" y="2897958"/>
                  <a:pt x="296198" y="2902245"/>
                  <a:pt x="311031" y="2898272"/>
                </a:cubicBezTo>
                <a:close/>
                <a:moveTo>
                  <a:pt x="3833727" y="2942998"/>
                </a:moveTo>
                <a:cubicBezTo>
                  <a:pt x="3850387" y="2947456"/>
                  <a:pt x="3867535" y="2937539"/>
                  <a:pt x="3871993" y="2920906"/>
                </a:cubicBezTo>
                <a:cubicBezTo>
                  <a:pt x="3874851" y="2910132"/>
                  <a:pt x="3871764" y="2898587"/>
                  <a:pt x="3863876" y="2890699"/>
                </a:cubicBezTo>
                <a:lnTo>
                  <a:pt x="3863847" y="2890699"/>
                </a:lnTo>
                <a:cubicBezTo>
                  <a:pt x="3859990" y="2886842"/>
                  <a:pt x="3855160" y="2884069"/>
                  <a:pt x="3849873" y="2882639"/>
                </a:cubicBezTo>
                <a:cubicBezTo>
                  <a:pt x="3841814" y="2880468"/>
                  <a:pt x="3833412" y="2881582"/>
                  <a:pt x="3826181" y="2885755"/>
                </a:cubicBezTo>
                <a:cubicBezTo>
                  <a:pt x="3818951" y="2889927"/>
                  <a:pt x="3813807" y="2896672"/>
                  <a:pt x="3811635" y="2904731"/>
                </a:cubicBezTo>
                <a:cubicBezTo>
                  <a:pt x="3808778" y="2915477"/>
                  <a:pt x="3811863" y="2927050"/>
                  <a:pt x="3819752" y="2934939"/>
                </a:cubicBezTo>
                <a:cubicBezTo>
                  <a:pt x="3823609" y="2938796"/>
                  <a:pt x="3828439" y="2941569"/>
                  <a:pt x="3833727" y="2942998"/>
                </a:cubicBezTo>
                <a:close/>
                <a:moveTo>
                  <a:pt x="102865" y="2960031"/>
                </a:moveTo>
                <a:cubicBezTo>
                  <a:pt x="128899" y="2953028"/>
                  <a:pt x="144388" y="2926193"/>
                  <a:pt x="137416" y="2900158"/>
                </a:cubicBezTo>
                <a:cubicBezTo>
                  <a:pt x="135215" y="2891870"/>
                  <a:pt x="130842" y="2884297"/>
                  <a:pt x="124813" y="2878267"/>
                </a:cubicBezTo>
                <a:cubicBezTo>
                  <a:pt x="112495" y="2865921"/>
                  <a:pt x="94377" y="2861062"/>
                  <a:pt x="77573" y="2865579"/>
                </a:cubicBezTo>
                <a:cubicBezTo>
                  <a:pt x="51538" y="2872580"/>
                  <a:pt x="36048" y="2899415"/>
                  <a:pt x="43020" y="2925450"/>
                </a:cubicBezTo>
                <a:cubicBezTo>
                  <a:pt x="45222" y="2933738"/>
                  <a:pt x="49594" y="2941311"/>
                  <a:pt x="55624" y="2947342"/>
                </a:cubicBezTo>
                <a:cubicBezTo>
                  <a:pt x="67941" y="2959687"/>
                  <a:pt x="86060" y="2964546"/>
                  <a:pt x="102865" y="2960031"/>
                </a:cubicBezTo>
                <a:close/>
                <a:moveTo>
                  <a:pt x="3565318" y="3057112"/>
                </a:moveTo>
                <a:cubicBezTo>
                  <a:pt x="3573006" y="3060055"/>
                  <a:pt x="3581351" y="3059827"/>
                  <a:pt x="3588867" y="3056483"/>
                </a:cubicBezTo>
                <a:cubicBezTo>
                  <a:pt x="3596383" y="3053139"/>
                  <a:pt x="3602127" y="3047052"/>
                  <a:pt x="3605070" y="3039393"/>
                </a:cubicBezTo>
                <a:cubicBezTo>
                  <a:pt x="3609414" y="3028047"/>
                  <a:pt x="3606671" y="3015159"/>
                  <a:pt x="3598098" y="3006584"/>
                </a:cubicBezTo>
                <a:lnTo>
                  <a:pt x="3598098" y="3006643"/>
                </a:lnTo>
                <a:cubicBezTo>
                  <a:pt x="3595039" y="3003584"/>
                  <a:pt x="3591439" y="3001269"/>
                  <a:pt x="3587380" y="2999697"/>
                </a:cubicBezTo>
                <a:cubicBezTo>
                  <a:pt x="3571548" y="2993610"/>
                  <a:pt x="3553715" y="3001554"/>
                  <a:pt x="3547628" y="3017387"/>
                </a:cubicBezTo>
                <a:cubicBezTo>
                  <a:pt x="3543283" y="3028705"/>
                  <a:pt x="3546028" y="3041593"/>
                  <a:pt x="3554601" y="3050166"/>
                </a:cubicBezTo>
                <a:cubicBezTo>
                  <a:pt x="3557659" y="3053225"/>
                  <a:pt x="3561260" y="3055540"/>
                  <a:pt x="3565318" y="3057112"/>
                </a:cubicBezTo>
                <a:close/>
                <a:moveTo>
                  <a:pt x="346556" y="3071022"/>
                </a:moveTo>
                <a:cubicBezTo>
                  <a:pt x="354662" y="3072744"/>
                  <a:pt x="363257" y="3072172"/>
                  <a:pt x="371301" y="3069086"/>
                </a:cubicBezTo>
                <a:cubicBezTo>
                  <a:pt x="393793" y="3060456"/>
                  <a:pt x="405054" y="3035163"/>
                  <a:pt x="396422" y="3012672"/>
                </a:cubicBezTo>
                <a:cubicBezTo>
                  <a:pt x="394222" y="3006928"/>
                  <a:pt x="390907" y="3001813"/>
                  <a:pt x="386563" y="2997468"/>
                </a:cubicBezTo>
                <a:cubicBezTo>
                  <a:pt x="380462" y="2991381"/>
                  <a:pt x="372845" y="2987365"/>
                  <a:pt x="364744" y="2985644"/>
                </a:cubicBezTo>
                <a:cubicBezTo>
                  <a:pt x="356641" y="2983922"/>
                  <a:pt x="348054" y="2984494"/>
                  <a:pt x="340009" y="2987580"/>
                </a:cubicBezTo>
                <a:cubicBezTo>
                  <a:pt x="317517" y="2996211"/>
                  <a:pt x="306258" y="3021502"/>
                  <a:pt x="314888" y="3043994"/>
                </a:cubicBezTo>
                <a:cubicBezTo>
                  <a:pt x="317089" y="3049738"/>
                  <a:pt x="320404" y="3054882"/>
                  <a:pt x="324748" y="3059198"/>
                </a:cubicBezTo>
                <a:cubicBezTo>
                  <a:pt x="330835" y="3065284"/>
                  <a:pt x="338451" y="3069300"/>
                  <a:pt x="346556" y="3071022"/>
                </a:cubicBezTo>
                <a:close/>
                <a:moveTo>
                  <a:pt x="3766452" y="3138818"/>
                </a:moveTo>
                <a:cubicBezTo>
                  <a:pt x="3775169" y="3142161"/>
                  <a:pt x="3784686" y="3141904"/>
                  <a:pt x="3793230" y="3138104"/>
                </a:cubicBezTo>
                <a:cubicBezTo>
                  <a:pt x="3801775" y="3134302"/>
                  <a:pt x="3808320" y="3127386"/>
                  <a:pt x="3811663" y="3118669"/>
                </a:cubicBezTo>
                <a:cubicBezTo>
                  <a:pt x="3816608" y="3105781"/>
                  <a:pt x="3813492" y="3091149"/>
                  <a:pt x="3803719" y="3081375"/>
                </a:cubicBezTo>
                <a:cubicBezTo>
                  <a:pt x="3800233" y="3077917"/>
                  <a:pt x="3796146" y="3075260"/>
                  <a:pt x="3791516" y="3073487"/>
                </a:cubicBezTo>
                <a:cubicBezTo>
                  <a:pt x="3782800" y="3070116"/>
                  <a:pt x="3773284" y="3070372"/>
                  <a:pt x="3764738" y="3074173"/>
                </a:cubicBezTo>
                <a:cubicBezTo>
                  <a:pt x="3756193" y="3077974"/>
                  <a:pt x="3749648" y="3084890"/>
                  <a:pt x="3746304" y="3093607"/>
                </a:cubicBezTo>
                <a:cubicBezTo>
                  <a:pt x="3741360" y="3106496"/>
                  <a:pt x="3744476" y="3121127"/>
                  <a:pt x="3754250" y="3130901"/>
                </a:cubicBezTo>
                <a:cubicBezTo>
                  <a:pt x="3757736" y="3134388"/>
                  <a:pt x="3761823" y="3137045"/>
                  <a:pt x="3766452" y="3138818"/>
                </a:cubicBezTo>
                <a:close/>
                <a:moveTo>
                  <a:pt x="142703" y="3154560"/>
                </a:moveTo>
                <a:cubicBezTo>
                  <a:pt x="151891" y="3156514"/>
                  <a:pt x="161636" y="3155864"/>
                  <a:pt x="170767" y="3152363"/>
                </a:cubicBezTo>
                <a:cubicBezTo>
                  <a:pt x="183113" y="3147620"/>
                  <a:pt x="192886" y="3138360"/>
                  <a:pt x="198260" y="3126271"/>
                </a:cubicBezTo>
                <a:cubicBezTo>
                  <a:pt x="203660" y="3114183"/>
                  <a:pt x="204004" y="3100723"/>
                  <a:pt x="199260" y="3088376"/>
                </a:cubicBezTo>
                <a:cubicBezTo>
                  <a:pt x="196745" y="3081832"/>
                  <a:pt x="193000" y="3076030"/>
                  <a:pt x="188086" y="3071114"/>
                </a:cubicBezTo>
                <a:cubicBezTo>
                  <a:pt x="181185" y="3064199"/>
                  <a:pt x="172553" y="3059641"/>
                  <a:pt x="163365" y="3057686"/>
                </a:cubicBezTo>
                <a:cubicBezTo>
                  <a:pt x="154177" y="3055733"/>
                  <a:pt x="144432" y="3056383"/>
                  <a:pt x="135301" y="3059884"/>
                </a:cubicBezTo>
                <a:cubicBezTo>
                  <a:pt x="122955" y="3064628"/>
                  <a:pt x="113181" y="3073887"/>
                  <a:pt x="107809" y="3085976"/>
                </a:cubicBezTo>
                <a:cubicBezTo>
                  <a:pt x="102407" y="3098065"/>
                  <a:pt x="102064" y="3111525"/>
                  <a:pt x="106809" y="3123870"/>
                </a:cubicBezTo>
                <a:cubicBezTo>
                  <a:pt x="109324" y="3130415"/>
                  <a:pt x="113067" y="3136216"/>
                  <a:pt x="117982" y="3141132"/>
                </a:cubicBezTo>
                <a:cubicBezTo>
                  <a:pt x="124884" y="3148048"/>
                  <a:pt x="133515" y="3152606"/>
                  <a:pt x="142703" y="3154560"/>
                </a:cubicBezTo>
                <a:close/>
                <a:moveTo>
                  <a:pt x="3512761" y="3223609"/>
                </a:moveTo>
                <a:cubicBezTo>
                  <a:pt x="3520878" y="3220980"/>
                  <a:pt x="3527479" y="3215351"/>
                  <a:pt x="3531338" y="3207749"/>
                </a:cubicBezTo>
                <a:cubicBezTo>
                  <a:pt x="3537625" y="3195403"/>
                  <a:pt x="3535281" y="3180513"/>
                  <a:pt x="3525479" y="3170710"/>
                </a:cubicBezTo>
                <a:cubicBezTo>
                  <a:pt x="3523107" y="3168368"/>
                  <a:pt x="3520392" y="3166395"/>
                  <a:pt x="3517391" y="3164852"/>
                </a:cubicBezTo>
                <a:cubicBezTo>
                  <a:pt x="3509547" y="3160865"/>
                  <a:pt x="3500809" y="3160429"/>
                  <a:pt x="3493035" y="3162952"/>
                </a:cubicBezTo>
                <a:cubicBezTo>
                  <a:pt x="3485262" y="3165473"/>
                  <a:pt x="3478452" y="3170953"/>
                  <a:pt x="3474467" y="3178799"/>
                </a:cubicBezTo>
                <a:cubicBezTo>
                  <a:pt x="3468179" y="3191145"/>
                  <a:pt x="3470522" y="3206033"/>
                  <a:pt x="3480325" y="3215836"/>
                </a:cubicBezTo>
                <a:cubicBezTo>
                  <a:pt x="3482697" y="3218180"/>
                  <a:pt x="3485412" y="3220151"/>
                  <a:pt x="3488412" y="3221695"/>
                </a:cubicBezTo>
                <a:cubicBezTo>
                  <a:pt x="3496015" y="3225553"/>
                  <a:pt x="3504645" y="3226239"/>
                  <a:pt x="3512761" y="3223609"/>
                </a:cubicBezTo>
                <a:close/>
                <a:moveTo>
                  <a:pt x="3977504" y="3224582"/>
                </a:moveTo>
                <a:lnTo>
                  <a:pt x="4000499" y="3223972"/>
                </a:lnTo>
                <a:lnTo>
                  <a:pt x="4000499" y="3151079"/>
                </a:lnTo>
                <a:lnTo>
                  <a:pt x="3975596" y="3151757"/>
                </a:lnTo>
                <a:cubicBezTo>
                  <a:pt x="3966373" y="3155865"/>
                  <a:pt x="3958713" y="3163481"/>
                  <a:pt x="3954813" y="3173626"/>
                </a:cubicBezTo>
                <a:cubicBezTo>
                  <a:pt x="3949240" y="3188144"/>
                  <a:pt x="3952756" y="3204662"/>
                  <a:pt x="3963759" y="3215665"/>
                </a:cubicBezTo>
                <a:cubicBezTo>
                  <a:pt x="3967674" y="3219581"/>
                  <a:pt x="3972303" y="3222580"/>
                  <a:pt x="3977504" y="3224582"/>
                </a:cubicBezTo>
                <a:close/>
                <a:moveTo>
                  <a:pt x="422214" y="3236630"/>
                </a:moveTo>
                <a:cubicBezTo>
                  <a:pt x="431138" y="3238041"/>
                  <a:pt x="440505" y="3236684"/>
                  <a:pt x="449007" y="3232354"/>
                </a:cubicBezTo>
                <a:cubicBezTo>
                  <a:pt x="470555" y="3221379"/>
                  <a:pt x="479157" y="3194917"/>
                  <a:pt x="468183" y="3173368"/>
                </a:cubicBezTo>
                <a:cubicBezTo>
                  <a:pt x="466097" y="3169224"/>
                  <a:pt x="463381" y="3165510"/>
                  <a:pt x="460123" y="3162251"/>
                </a:cubicBezTo>
                <a:cubicBezTo>
                  <a:pt x="453393" y="3155507"/>
                  <a:pt x="444913" y="3151327"/>
                  <a:pt x="435990" y="3149916"/>
                </a:cubicBezTo>
                <a:cubicBezTo>
                  <a:pt x="427066" y="3148504"/>
                  <a:pt x="417699" y="3149862"/>
                  <a:pt x="409198" y="3154192"/>
                </a:cubicBezTo>
                <a:cubicBezTo>
                  <a:pt x="387649" y="3165166"/>
                  <a:pt x="379047" y="3191630"/>
                  <a:pt x="390021" y="3213177"/>
                </a:cubicBezTo>
                <a:cubicBezTo>
                  <a:pt x="392107" y="3217322"/>
                  <a:pt x="394823" y="3221037"/>
                  <a:pt x="398080" y="3224295"/>
                </a:cubicBezTo>
                <a:cubicBezTo>
                  <a:pt x="404810" y="3231040"/>
                  <a:pt x="413291" y="3235219"/>
                  <a:pt x="422214" y="3236630"/>
                </a:cubicBezTo>
                <a:close/>
                <a:moveTo>
                  <a:pt x="3707516" y="3326313"/>
                </a:moveTo>
                <a:cubicBezTo>
                  <a:pt x="3716354" y="3323441"/>
                  <a:pt x="3724099" y="3317203"/>
                  <a:pt x="3728643" y="3308287"/>
                </a:cubicBezTo>
                <a:cubicBezTo>
                  <a:pt x="3735817" y="3294226"/>
                  <a:pt x="3733129" y="3277308"/>
                  <a:pt x="3721984" y="3266163"/>
                </a:cubicBezTo>
                <a:cubicBezTo>
                  <a:pt x="3719298" y="3263477"/>
                  <a:pt x="3716211" y="3261247"/>
                  <a:pt x="3712782" y="3259504"/>
                </a:cubicBezTo>
                <a:cubicBezTo>
                  <a:pt x="3704152" y="3255103"/>
                  <a:pt x="3694320" y="3254331"/>
                  <a:pt x="3685089" y="3257331"/>
                </a:cubicBezTo>
                <a:cubicBezTo>
                  <a:pt x="3675859" y="3260333"/>
                  <a:pt x="3668371" y="3266733"/>
                  <a:pt x="3663970" y="3275365"/>
                </a:cubicBezTo>
                <a:cubicBezTo>
                  <a:pt x="3656796" y="3289426"/>
                  <a:pt x="3659484" y="3306344"/>
                  <a:pt x="3670629" y="3317489"/>
                </a:cubicBezTo>
                <a:cubicBezTo>
                  <a:pt x="3673315" y="3320175"/>
                  <a:pt x="3676402" y="3322405"/>
                  <a:pt x="3679831" y="3324148"/>
                </a:cubicBezTo>
                <a:cubicBezTo>
                  <a:pt x="3688748" y="3328692"/>
                  <a:pt x="3698678" y="3329185"/>
                  <a:pt x="3707516" y="3326313"/>
                </a:cubicBezTo>
                <a:close/>
                <a:moveTo>
                  <a:pt x="227896" y="3341002"/>
                </a:moveTo>
                <a:cubicBezTo>
                  <a:pt x="238020" y="3342603"/>
                  <a:pt x="248644" y="3341066"/>
                  <a:pt x="258275" y="3336151"/>
                </a:cubicBezTo>
                <a:cubicBezTo>
                  <a:pt x="282709" y="3323690"/>
                  <a:pt x="292484" y="3293684"/>
                  <a:pt x="280023" y="3269248"/>
                </a:cubicBezTo>
                <a:cubicBezTo>
                  <a:pt x="277651" y="3264562"/>
                  <a:pt x="274565" y="3260333"/>
                  <a:pt x="270878" y="3256645"/>
                </a:cubicBezTo>
                <a:lnTo>
                  <a:pt x="270849" y="3256645"/>
                </a:lnTo>
                <a:cubicBezTo>
                  <a:pt x="263205" y="3249015"/>
                  <a:pt x="253581" y="3244278"/>
                  <a:pt x="243460" y="3242678"/>
                </a:cubicBezTo>
                <a:cubicBezTo>
                  <a:pt x="233340" y="3241077"/>
                  <a:pt x="222724" y="3242613"/>
                  <a:pt x="213092" y="3247528"/>
                </a:cubicBezTo>
                <a:cubicBezTo>
                  <a:pt x="201261" y="3253560"/>
                  <a:pt x="192488" y="3263847"/>
                  <a:pt x="188373" y="3276479"/>
                </a:cubicBezTo>
                <a:cubicBezTo>
                  <a:pt x="184286" y="3289111"/>
                  <a:pt x="185343" y="3302600"/>
                  <a:pt x="191372" y="3314431"/>
                </a:cubicBezTo>
                <a:cubicBezTo>
                  <a:pt x="193745" y="3319118"/>
                  <a:pt x="196832" y="3323348"/>
                  <a:pt x="200518" y="3327034"/>
                </a:cubicBezTo>
                <a:cubicBezTo>
                  <a:pt x="208148" y="3334665"/>
                  <a:pt x="217772" y="3339402"/>
                  <a:pt x="227896" y="3341002"/>
                </a:cubicBezTo>
                <a:close/>
                <a:moveTo>
                  <a:pt x="3419953" y="3384074"/>
                </a:moveTo>
                <a:cubicBezTo>
                  <a:pt x="3428776" y="3382199"/>
                  <a:pt x="3436885" y="3376962"/>
                  <a:pt x="3442172" y="3368817"/>
                </a:cubicBezTo>
                <a:cubicBezTo>
                  <a:pt x="3451175" y="3354956"/>
                  <a:pt x="3449232" y="3336409"/>
                  <a:pt x="3437572" y="3324749"/>
                </a:cubicBezTo>
                <a:cubicBezTo>
                  <a:pt x="3435857" y="3323005"/>
                  <a:pt x="3433913" y="3321433"/>
                  <a:pt x="3431827" y="3320091"/>
                </a:cubicBezTo>
                <a:cubicBezTo>
                  <a:pt x="3423682" y="3314789"/>
                  <a:pt x="3414144" y="3313302"/>
                  <a:pt x="3405320" y="3315179"/>
                </a:cubicBezTo>
                <a:cubicBezTo>
                  <a:pt x="3396497" y="3317053"/>
                  <a:pt x="3388388" y="3322291"/>
                  <a:pt x="3383101" y="3330436"/>
                </a:cubicBezTo>
                <a:cubicBezTo>
                  <a:pt x="3374099" y="3344297"/>
                  <a:pt x="3376042" y="3362844"/>
                  <a:pt x="3387702" y="3374504"/>
                </a:cubicBezTo>
                <a:cubicBezTo>
                  <a:pt x="3389416" y="3376248"/>
                  <a:pt x="3391361" y="3377820"/>
                  <a:pt x="3393446" y="3379162"/>
                </a:cubicBezTo>
                <a:cubicBezTo>
                  <a:pt x="3401592" y="3384464"/>
                  <a:pt x="3411129" y="3385950"/>
                  <a:pt x="3419953" y="3384074"/>
                </a:cubicBezTo>
                <a:close/>
                <a:moveTo>
                  <a:pt x="514834" y="3393180"/>
                </a:moveTo>
                <a:cubicBezTo>
                  <a:pt x="524569" y="3394194"/>
                  <a:pt x="534642" y="3391993"/>
                  <a:pt x="543259" y="3386392"/>
                </a:cubicBezTo>
                <a:cubicBezTo>
                  <a:pt x="553090" y="3380020"/>
                  <a:pt x="559835" y="3370217"/>
                  <a:pt x="562264" y="3358756"/>
                </a:cubicBezTo>
                <a:cubicBezTo>
                  <a:pt x="564694" y="3347297"/>
                  <a:pt x="562521" y="3335580"/>
                  <a:pt x="556148" y="3325777"/>
                </a:cubicBezTo>
                <a:cubicBezTo>
                  <a:pt x="554461" y="3323205"/>
                  <a:pt x="552518" y="3320804"/>
                  <a:pt x="550346" y="3318632"/>
                </a:cubicBezTo>
                <a:cubicBezTo>
                  <a:pt x="543088" y="3311372"/>
                  <a:pt x="533692" y="3307143"/>
                  <a:pt x="523958" y="3306129"/>
                </a:cubicBezTo>
                <a:cubicBezTo>
                  <a:pt x="514224" y="3305114"/>
                  <a:pt x="504150" y="3307316"/>
                  <a:pt x="495533" y="3312917"/>
                </a:cubicBezTo>
                <a:cubicBezTo>
                  <a:pt x="485702" y="3319289"/>
                  <a:pt x="478957" y="3329092"/>
                  <a:pt x="476528" y="3340553"/>
                </a:cubicBezTo>
                <a:cubicBezTo>
                  <a:pt x="474099" y="3352012"/>
                  <a:pt x="476271" y="3363729"/>
                  <a:pt x="482645" y="3373532"/>
                </a:cubicBezTo>
                <a:cubicBezTo>
                  <a:pt x="484331" y="3376104"/>
                  <a:pt x="486274" y="3378504"/>
                  <a:pt x="488446" y="3380676"/>
                </a:cubicBezTo>
                <a:cubicBezTo>
                  <a:pt x="495705" y="3387935"/>
                  <a:pt x="505100" y="3392165"/>
                  <a:pt x="514834" y="3393180"/>
                </a:cubicBezTo>
                <a:close/>
                <a:moveTo>
                  <a:pt x="3911889" y="3434118"/>
                </a:moveTo>
                <a:cubicBezTo>
                  <a:pt x="3922263" y="3430745"/>
                  <a:pt x="3930722" y="3423516"/>
                  <a:pt x="3935665" y="3413799"/>
                </a:cubicBezTo>
                <a:cubicBezTo>
                  <a:pt x="3943753" y="3397966"/>
                  <a:pt x="3940725" y="3378877"/>
                  <a:pt x="3928179" y="3366331"/>
                </a:cubicBezTo>
                <a:cubicBezTo>
                  <a:pt x="3925178" y="3363301"/>
                  <a:pt x="3921691" y="3360786"/>
                  <a:pt x="3917833" y="3358815"/>
                </a:cubicBezTo>
                <a:cubicBezTo>
                  <a:pt x="3907787" y="3353698"/>
                  <a:pt x="3896599" y="3353140"/>
                  <a:pt x="3886644" y="3356374"/>
                </a:cubicBezTo>
                <a:cubicBezTo>
                  <a:pt x="3876688" y="3359607"/>
                  <a:pt x="3867964" y="3366630"/>
                  <a:pt x="3862849" y="3376676"/>
                </a:cubicBezTo>
                <a:cubicBezTo>
                  <a:pt x="3854789" y="3392508"/>
                  <a:pt x="3857819" y="3411599"/>
                  <a:pt x="3870365" y="3424145"/>
                </a:cubicBezTo>
                <a:cubicBezTo>
                  <a:pt x="3873365" y="3427173"/>
                  <a:pt x="3876851" y="3429688"/>
                  <a:pt x="3880710" y="3431661"/>
                </a:cubicBezTo>
                <a:cubicBezTo>
                  <a:pt x="3890427" y="3436604"/>
                  <a:pt x="3901515" y="3437490"/>
                  <a:pt x="3911889" y="3434118"/>
                </a:cubicBezTo>
                <a:close/>
                <a:moveTo>
                  <a:pt x="23964" y="3450511"/>
                </a:moveTo>
                <a:cubicBezTo>
                  <a:pt x="35341" y="3452308"/>
                  <a:pt x="47280" y="3450579"/>
                  <a:pt x="58111" y="3445063"/>
                </a:cubicBezTo>
                <a:cubicBezTo>
                  <a:pt x="71429" y="3438262"/>
                  <a:pt x="81317" y="3426717"/>
                  <a:pt x="85918" y="3412512"/>
                </a:cubicBezTo>
                <a:cubicBezTo>
                  <a:pt x="90548" y="3398310"/>
                  <a:pt x="89347" y="3383163"/>
                  <a:pt x="82574" y="3369846"/>
                </a:cubicBezTo>
                <a:cubicBezTo>
                  <a:pt x="79888" y="3364588"/>
                  <a:pt x="76430" y="3359815"/>
                  <a:pt x="72286" y="3355671"/>
                </a:cubicBezTo>
                <a:lnTo>
                  <a:pt x="72258" y="3355671"/>
                </a:lnTo>
                <a:cubicBezTo>
                  <a:pt x="63670" y="3347082"/>
                  <a:pt x="52853" y="3341759"/>
                  <a:pt x="41476" y="3339962"/>
                </a:cubicBezTo>
                <a:cubicBezTo>
                  <a:pt x="30097" y="3338165"/>
                  <a:pt x="18159" y="3339894"/>
                  <a:pt x="7328" y="3345410"/>
                </a:cubicBezTo>
                <a:lnTo>
                  <a:pt x="0" y="3351230"/>
                </a:lnTo>
                <a:lnTo>
                  <a:pt x="0" y="3438283"/>
                </a:lnTo>
                <a:close/>
                <a:moveTo>
                  <a:pt x="3602991" y="3506979"/>
                </a:moveTo>
                <a:cubicBezTo>
                  <a:pt x="3613015" y="3504850"/>
                  <a:pt x="3622231" y="3498906"/>
                  <a:pt x="3628247" y="3489647"/>
                </a:cubicBezTo>
                <a:cubicBezTo>
                  <a:pt x="3638477" y="3473900"/>
                  <a:pt x="3636278" y="3452837"/>
                  <a:pt x="3623017" y="3439577"/>
                </a:cubicBezTo>
                <a:cubicBezTo>
                  <a:pt x="3621046" y="3437605"/>
                  <a:pt x="3618845" y="3435832"/>
                  <a:pt x="3616472" y="3434289"/>
                </a:cubicBezTo>
                <a:cubicBezTo>
                  <a:pt x="3607227" y="3428288"/>
                  <a:pt x="3596396" y="3426601"/>
                  <a:pt x="3586373" y="3428730"/>
                </a:cubicBezTo>
                <a:cubicBezTo>
                  <a:pt x="3576349" y="3430860"/>
                  <a:pt x="3567133" y="3436804"/>
                  <a:pt x="3561116" y="3446064"/>
                </a:cubicBezTo>
                <a:cubicBezTo>
                  <a:pt x="3550885" y="3461810"/>
                  <a:pt x="3553086" y="3482872"/>
                  <a:pt x="3566346" y="3496133"/>
                </a:cubicBezTo>
                <a:cubicBezTo>
                  <a:pt x="3568318" y="3498106"/>
                  <a:pt x="3570519" y="3499877"/>
                  <a:pt x="3572890" y="3501421"/>
                </a:cubicBezTo>
                <a:cubicBezTo>
                  <a:pt x="3582135" y="3507422"/>
                  <a:pt x="3592967" y="3509108"/>
                  <a:pt x="3602991" y="3506979"/>
                </a:cubicBezTo>
                <a:close/>
                <a:moveTo>
                  <a:pt x="332179" y="3517225"/>
                </a:moveTo>
                <a:cubicBezTo>
                  <a:pt x="343217" y="3518375"/>
                  <a:pt x="354641" y="3515882"/>
                  <a:pt x="364416" y="3509537"/>
                </a:cubicBezTo>
                <a:cubicBezTo>
                  <a:pt x="387392" y="3494619"/>
                  <a:pt x="393937" y="3463783"/>
                  <a:pt x="379019" y="3440806"/>
                </a:cubicBezTo>
                <a:cubicBezTo>
                  <a:pt x="377104" y="3437862"/>
                  <a:pt x="374903" y="3435147"/>
                  <a:pt x="372446" y="3432690"/>
                </a:cubicBezTo>
                <a:lnTo>
                  <a:pt x="372474" y="3432690"/>
                </a:lnTo>
                <a:cubicBezTo>
                  <a:pt x="364245" y="3424459"/>
                  <a:pt x="353591" y="3419665"/>
                  <a:pt x="342553" y="3418515"/>
                </a:cubicBezTo>
                <a:cubicBezTo>
                  <a:pt x="331514" y="3417364"/>
                  <a:pt x="320090" y="3419857"/>
                  <a:pt x="310316" y="3426202"/>
                </a:cubicBezTo>
                <a:cubicBezTo>
                  <a:pt x="299171" y="3433433"/>
                  <a:pt x="291541" y="3444579"/>
                  <a:pt x="288768" y="3457553"/>
                </a:cubicBezTo>
                <a:cubicBezTo>
                  <a:pt x="285996" y="3470527"/>
                  <a:pt x="288454" y="3483788"/>
                  <a:pt x="295685" y="3494934"/>
                </a:cubicBezTo>
                <a:cubicBezTo>
                  <a:pt x="297599" y="3497877"/>
                  <a:pt x="299799" y="3500592"/>
                  <a:pt x="302257" y="3503050"/>
                </a:cubicBezTo>
                <a:cubicBezTo>
                  <a:pt x="310487" y="3511281"/>
                  <a:pt x="321140" y="3516075"/>
                  <a:pt x="332179" y="3517225"/>
                </a:cubicBezTo>
                <a:close/>
                <a:moveTo>
                  <a:pt x="3310484" y="3533457"/>
                </a:moveTo>
                <a:cubicBezTo>
                  <a:pt x="3320572" y="3532400"/>
                  <a:pt x="3329661" y="3527484"/>
                  <a:pt x="3336033" y="3519596"/>
                </a:cubicBezTo>
                <a:cubicBezTo>
                  <a:pt x="3348293" y="3504449"/>
                  <a:pt x="3347179" y="3482672"/>
                  <a:pt x="3333404" y="3468898"/>
                </a:cubicBezTo>
                <a:cubicBezTo>
                  <a:pt x="3332461" y="3467955"/>
                  <a:pt x="3331432" y="3467069"/>
                  <a:pt x="3330404" y="3466212"/>
                </a:cubicBezTo>
                <a:cubicBezTo>
                  <a:pt x="3322259" y="3459625"/>
                  <a:pt x="3312199" y="3456959"/>
                  <a:pt x="3302528" y="3457974"/>
                </a:cubicBezTo>
                <a:cubicBezTo>
                  <a:pt x="3292858" y="3458988"/>
                  <a:pt x="3283577" y="3463682"/>
                  <a:pt x="3276990" y="3471813"/>
                </a:cubicBezTo>
                <a:cubicBezTo>
                  <a:pt x="3264730" y="3486959"/>
                  <a:pt x="3265844" y="3508736"/>
                  <a:pt x="3279619" y="3522511"/>
                </a:cubicBezTo>
                <a:cubicBezTo>
                  <a:pt x="3280562" y="3523454"/>
                  <a:pt x="3281591" y="3524340"/>
                  <a:pt x="3282621" y="3525198"/>
                </a:cubicBezTo>
                <a:cubicBezTo>
                  <a:pt x="3290508" y="3531600"/>
                  <a:pt x="3300396" y="3534514"/>
                  <a:pt x="3310484" y="3533457"/>
                </a:cubicBezTo>
                <a:close/>
                <a:moveTo>
                  <a:pt x="623139" y="3540587"/>
                </a:moveTo>
                <a:cubicBezTo>
                  <a:pt x="633852" y="3541137"/>
                  <a:pt x="644769" y="3537844"/>
                  <a:pt x="653714" y="3530600"/>
                </a:cubicBezTo>
                <a:cubicBezTo>
                  <a:pt x="663030" y="3523055"/>
                  <a:pt x="668832" y="3512338"/>
                  <a:pt x="670090" y="3500419"/>
                </a:cubicBezTo>
                <a:cubicBezTo>
                  <a:pt x="671347" y="3488503"/>
                  <a:pt x="667889" y="3476814"/>
                  <a:pt x="660344" y="3467497"/>
                </a:cubicBezTo>
                <a:cubicBezTo>
                  <a:pt x="659344" y="3466269"/>
                  <a:pt x="658287" y="3465068"/>
                  <a:pt x="657172" y="3463954"/>
                </a:cubicBezTo>
                <a:cubicBezTo>
                  <a:pt x="649042" y="3455823"/>
                  <a:pt x="638532" y="3451430"/>
                  <a:pt x="627819" y="3450879"/>
                </a:cubicBezTo>
                <a:cubicBezTo>
                  <a:pt x="617106" y="3450329"/>
                  <a:pt x="606189" y="3453622"/>
                  <a:pt x="597243" y="3460867"/>
                </a:cubicBezTo>
                <a:cubicBezTo>
                  <a:pt x="578010" y="3476443"/>
                  <a:pt x="575037" y="3504736"/>
                  <a:pt x="590613" y="3523969"/>
                </a:cubicBezTo>
                <a:cubicBezTo>
                  <a:pt x="591613" y="3525198"/>
                  <a:pt x="592670" y="3526399"/>
                  <a:pt x="593785" y="3527513"/>
                </a:cubicBezTo>
                <a:cubicBezTo>
                  <a:pt x="601916" y="3535643"/>
                  <a:pt x="612425" y="3540037"/>
                  <a:pt x="623139" y="3540587"/>
                </a:cubicBezTo>
                <a:close/>
                <a:moveTo>
                  <a:pt x="3795075" y="3635989"/>
                </a:moveTo>
                <a:cubicBezTo>
                  <a:pt x="3806363" y="3633589"/>
                  <a:pt x="3816737" y="3626894"/>
                  <a:pt x="3823496" y="3616477"/>
                </a:cubicBezTo>
                <a:cubicBezTo>
                  <a:pt x="3835013" y="3598730"/>
                  <a:pt x="3832527" y="3575009"/>
                  <a:pt x="3817609" y="3560092"/>
                </a:cubicBezTo>
                <a:cubicBezTo>
                  <a:pt x="3815379" y="3557891"/>
                  <a:pt x="3812893" y="3555863"/>
                  <a:pt x="3810235" y="3554148"/>
                </a:cubicBezTo>
                <a:cubicBezTo>
                  <a:pt x="3799818" y="3547389"/>
                  <a:pt x="3787616" y="3545496"/>
                  <a:pt x="3776328" y="3547897"/>
                </a:cubicBezTo>
                <a:cubicBezTo>
                  <a:pt x="3765038" y="3550297"/>
                  <a:pt x="3754665" y="3556991"/>
                  <a:pt x="3747906" y="3567409"/>
                </a:cubicBezTo>
                <a:cubicBezTo>
                  <a:pt x="3736389" y="3585156"/>
                  <a:pt x="3738875" y="3608875"/>
                  <a:pt x="3753793" y="3623794"/>
                </a:cubicBezTo>
                <a:cubicBezTo>
                  <a:pt x="3756022" y="3625993"/>
                  <a:pt x="3758508" y="3628023"/>
                  <a:pt x="3761167" y="3629738"/>
                </a:cubicBezTo>
                <a:cubicBezTo>
                  <a:pt x="3771584" y="3636497"/>
                  <a:pt x="3783787" y="3638390"/>
                  <a:pt x="3795075" y="3635989"/>
                </a:cubicBezTo>
                <a:close/>
                <a:moveTo>
                  <a:pt x="140495" y="3647417"/>
                </a:moveTo>
                <a:cubicBezTo>
                  <a:pt x="152905" y="3648713"/>
                  <a:pt x="165751" y="3645912"/>
                  <a:pt x="176740" y="3638768"/>
                </a:cubicBezTo>
                <a:cubicBezTo>
                  <a:pt x="189257" y="3630624"/>
                  <a:pt x="197859" y="3618135"/>
                  <a:pt x="200946" y="3603530"/>
                </a:cubicBezTo>
                <a:cubicBezTo>
                  <a:pt x="204033" y="3588927"/>
                  <a:pt x="201260" y="3574009"/>
                  <a:pt x="193144" y="3561492"/>
                </a:cubicBezTo>
                <a:cubicBezTo>
                  <a:pt x="191000" y="3558205"/>
                  <a:pt x="188514" y="3555120"/>
                  <a:pt x="185771" y="3552375"/>
                </a:cubicBezTo>
                <a:cubicBezTo>
                  <a:pt x="176526" y="3543130"/>
                  <a:pt x="164552" y="3537736"/>
                  <a:pt x="152142" y="3536439"/>
                </a:cubicBezTo>
                <a:cubicBezTo>
                  <a:pt x="139731" y="3535143"/>
                  <a:pt x="126885" y="3537943"/>
                  <a:pt x="115897" y="3545088"/>
                </a:cubicBezTo>
                <a:cubicBezTo>
                  <a:pt x="103379" y="3553232"/>
                  <a:pt x="94805" y="3565721"/>
                  <a:pt x="91691" y="3580326"/>
                </a:cubicBezTo>
                <a:cubicBezTo>
                  <a:pt x="88604" y="3594929"/>
                  <a:pt x="91376" y="3609847"/>
                  <a:pt x="99492" y="3622364"/>
                </a:cubicBezTo>
                <a:cubicBezTo>
                  <a:pt x="101636" y="3625651"/>
                  <a:pt x="104121" y="3628737"/>
                  <a:pt x="106866" y="3631481"/>
                </a:cubicBezTo>
                <a:cubicBezTo>
                  <a:pt x="116111" y="3640726"/>
                  <a:pt x="128085" y="3646120"/>
                  <a:pt x="140495" y="3647417"/>
                </a:cubicBezTo>
                <a:close/>
                <a:moveTo>
                  <a:pt x="3185696" y="3670841"/>
                </a:moveTo>
                <a:cubicBezTo>
                  <a:pt x="3196184" y="3670841"/>
                  <a:pt x="3206672" y="3666847"/>
                  <a:pt x="3214660" y="3658860"/>
                </a:cubicBezTo>
                <a:cubicBezTo>
                  <a:pt x="3230635" y="3642884"/>
                  <a:pt x="3230635" y="3616907"/>
                  <a:pt x="3214660" y="3600931"/>
                </a:cubicBezTo>
                <a:cubicBezTo>
                  <a:pt x="3206673" y="3592943"/>
                  <a:pt x="3196184" y="3588949"/>
                  <a:pt x="3185696" y="3588949"/>
                </a:cubicBezTo>
                <a:cubicBezTo>
                  <a:pt x="3175208" y="3588949"/>
                  <a:pt x="3164720" y="3592943"/>
                  <a:pt x="3156732" y="3600931"/>
                </a:cubicBezTo>
                <a:cubicBezTo>
                  <a:pt x="3140756" y="3616907"/>
                  <a:pt x="3140756" y="3642884"/>
                  <a:pt x="3156732" y="3658860"/>
                </a:cubicBezTo>
                <a:cubicBezTo>
                  <a:pt x="3164719" y="3666847"/>
                  <a:pt x="3175207" y="3670841"/>
                  <a:pt x="3185696" y="3670841"/>
                </a:cubicBezTo>
                <a:close/>
                <a:moveTo>
                  <a:pt x="3479696" y="3675206"/>
                </a:moveTo>
                <a:cubicBezTo>
                  <a:pt x="3491157" y="3674006"/>
                  <a:pt x="3501444" y="3668404"/>
                  <a:pt x="3508704" y="3659459"/>
                </a:cubicBezTo>
                <a:cubicBezTo>
                  <a:pt x="3522621" y="3642255"/>
                  <a:pt x="3521364" y="3617507"/>
                  <a:pt x="3505731" y="3601874"/>
                </a:cubicBezTo>
                <a:cubicBezTo>
                  <a:pt x="3504645" y="3600816"/>
                  <a:pt x="3503501" y="3599787"/>
                  <a:pt x="3502330" y="3598816"/>
                </a:cubicBezTo>
                <a:cubicBezTo>
                  <a:pt x="3493085" y="3591342"/>
                  <a:pt x="3481661" y="3588320"/>
                  <a:pt x="3470679" y="3589473"/>
                </a:cubicBezTo>
                <a:cubicBezTo>
                  <a:pt x="3459698" y="3590628"/>
                  <a:pt x="3449159" y="3595959"/>
                  <a:pt x="3441686" y="3605189"/>
                </a:cubicBezTo>
                <a:cubicBezTo>
                  <a:pt x="3427741" y="3622393"/>
                  <a:pt x="3429026" y="3647142"/>
                  <a:pt x="3444659" y="3662775"/>
                </a:cubicBezTo>
                <a:cubicBezTo>
                  <a:pt x="3445744" y="3663832"/>
                  <a:pt x="3446888" y="3664889"/>
                  <a:pt x="3448059" y="3665832"/>
                </a:cubicBezTo>
                <a:cubicBezTo>
                  <a:pt x="3457005" y="3673092"/>
                  <a:pt x="3468236" y="3676407"/>
                  <a:pt x="3479696" y="3675206"/>
                </a:cubicBezTo>
                <a:close/>
                <a:moveTo>
                  <a:pt x="746313" y="3676178"/>
                </a:moveTo>
                <a:cubicBezTo>
                  <a:pt x="758169" y="3676178"/>
                  <a:pt x="770029" y="3671662"/>
                  <a:pt x="779059" y="3662631"/>
                </a:cubicBezTo>
                <a:cubicBezTo>
                  <a:pt x="797122" y="3644599"/>
                  <a:pt x="797122" y="3615220"/>
                  <a:pt x="779059" y="3597158"/>
                </a:cubicBezTo>
                <a:cubicBezTo>
                  <a:pt x="770044" y="3588127"/>
                  <a:pt x="758190" y="3583619"/>
                  <a:pt x="746335" y="3583623"/>
                </a:cubicBezTo>
                <a:cubicBezTo>
                  <a:pt x="734477" y="3583625"/>
                  <a:pt x="722618" y="3588141"/>
                  <a:pt x="713586" y="3597158"/>
                </a:cubicBezTo>
                <a:cubicBezTo>
                  <a:pt x="695525" y="3615191"/>
                  <a:pt x="695525" y="3644570"/>
                  <a:pt x="713586" y="3662631"/>
                </a:cubicBezTo>
                <a:cubicBezTo>
                  <a:pt x="722603" y="3671662"/>
                  <a:pt x="734456" y="3676178"/>
                  <a:pt x="746313" y="3676178"/>
                </a:cubicBezTo>
                <a:close/>
                <a:moveTo>
                  <a:pt x="454184" y="3683151"/>
                </a:moveTo>
                <a:cubicBezTo>
                  <a:pt x="466326" y="3683780"/>
                  <a:pt x="478700" y="3680050"/>
                  <a:pt x="488846" y="3671834"/>
                </a:cubicBezTo>
                <a:cubicBezTo>
                  <a:pt x="499392" y="3663289"/>
                  <a:pt x="505993" y="3651142"/>
                  <a:pt x="507423" y="3637625"/>
                </a:cubicBezTo>
                <a:cubicBezTo>
                  <a:pt x="508851" y="3624108"/>
                  <a:pt x="504906" y="3610847"/>
                  <a:pt x="496362" y="3600302"/>
                </a:cubicBezTo>
                <a:cubicBezTo>
                  <a:pt x="495248" y="3598901"/>
                  <a:pt x="494018" y="3597558"/>
                  <a:pt x="492761" y="3596301"/>
                </a:cubicBezTo>
                <a:lnTo>
                  <a:pt x="492761" y="3596272"/>
                </a:lnTo>
                <a:cubicBezTo>
                  <a:pt x="483545" y="3587056"/>
                  <a:pt x="471634" y="3582069"/>
                  <a:pt x="459493" y="3581440"/>
                </a:cubicBezTo>
                <a:cubicBezTo>
                  <a:pt x="447350" y="3580811"/>
                  <a:pt x="434976" y="3584541"/>
                  <a:pt x="424830" y="3592757"/>
                </a:cubicBezTo>
                <a:cubicBezTo>
                  <a:pt x="403025" y="3610419"/>
                  <a:pt x="399653" y="3642512"/>
                  <a:pt x="417314" y="3664317"/>
                </a:cubicBezTo>
                <a:cubicBezTo>
                  <a:pt x="418428" y="3665718"/>
                  <a:pt x="419658" y="3667062"/>
                  <a:pt x="420915" y="3668319"/>
                </a:cubicBezTo>
                <a:cubicBezTo>
                  <a:pt x="430131" y="3677535"/>
                  <a:pt x="442041" y="3682522"/>
                  <a:pt x="454184" y="3683151"/>
                </a:cubicBezTo>
                <a:close/>
                <a:moveTo>
                  <a:pt x="3973647" y="3755911"/>
                </a:moveTo>
                <a:lnTo>
                  <a:pt x="4000499" y="3737471"/>
                </a:lnTo>
                <a:lnTo>
                  <a:pt x="4000499" y="3676286"/>
                </a:lnTo>
                <a:lnTo>
                  <a:pt x="3998538" y="3672147"/>
                </a:lnTo>
                <a:cubicBezTo>
                  <a:pt x="3996110" y="3669690"/>
                  <a:pt x="3993365" y="3667490"/>
                  <a:pt x="3990422" y="3665574"/>
                </a:cubicBezTo>
                <a:cubicBezTo>
                  <a:pt x="3979276" y="3658345"/>
                  <a:pt x="3965988" y="3655887"/>
                  <a:pt x="3952984" y="3658630"/>
                </a:cubicBezTo>
                <a:cubicBezTo>
                  <a:pt x="3939982" y="3661373"/>
                  <a:pt x="3928835" y="3669032"/>
                  <a:pt x="3921606" y="3680179"/>
                </a:cubicBezTo>
                <a:cubicBezTo>
                  <a:pt x="3908887" y="3699754"/>
                  <a:pt x="3911603" y="3725903"/>
                  <a:pt x="3928093" y="3742394"/>
                </a:cubicBezTo>
                <a:cubicBezTo>
                  <a:pt x="3930521" y="3744851"/>
                  <a:pt x="3933266" y="3747052"/>
                  <a:pt x="3936209" y="3748967"/>
                </a:cubicBezTo>
                <a:cubicBezTo>
                  <a:pt x="3947354" y="3756196"/>
                  <a:pt x="3960643" y="3758683"/>
                  <a:pt x="3973647" y="3755911"/>
                </a:cubicBezTo>
                <a:close/>
                <a:moveTo>
                  <a:pt x="0" y="3759447"/>
                </a:moveTo>
                <a:lnTo>
                  <a:pt x="2240" y="3758912"/>
                </a:lnTo>
                <a:cubicBezTo>
                  <a:pt x="16043" y="3749967"/>
                  <a:pt x="25502" y="3736164"/>
                  <a:pt x="28932" y="3720075"/>
                </a:cubicBezTo>
                <a:cubicBezTo>
                  <a:pt x="32333" y="3703984"/>
                  <a:pt x="29275" y="3687524"/>
                  <a:pt x="20329" y="3673719"/>
                </a:cubicBezTo>
                <a:cubicBezTo>
                  <a:pt x="17957" y="3670090"/>
                  <a:pt x="15214" y="3666690"/>
                  <a:pt x="12185" y="3663660"/>
                </a:cubicBezTo>
                <a:lnTo>
                  <a:pt x="12185" y="3663631"/>
                </a:lnTo>
                <a:lnTo>
                  <a:pt x="0" y="3657858"/>
                </a:lnTo>
                <a:close/>
                <a:moveTo>
                  <a:pt x="3049394" y="3791656"/>
                </a:moveTo>
                <a:cubicBezTo>
                  <a:pt x="3059171" y="3792164"/>
                  <a:pt x="3069138" y="3789163"/>
                  <a:pt x="3077312" y="3782548"/>
                </a:cubicBezTo>
                <a:cubicBezTo>
                  <a:pt x="3094859" y="3768316"/>
                  <a:pt x="3097574" y="3742480"/>
                  <a:pt x="3083370" y="3724933"/>
                </a:cubicBezTo>
                <a:cubicBezTo>
                  <a:pt x="3082456" y="3723819"/>
                  <a:pt x="3081484" y="3722732"/>
                  <a:pt x="3080454" y="3721704"/>
                </a:cubicBezTo>
                <a:cubicBezTo>
                  <a:pt x="3073038" y="3714287"/>
                  <a:pt x="3063451" y="3710272"/>
                  <a:pt x="3053674" y="3709765"/>
                </a:cubicBezTo>
                <a:cubicBezTo>
                  <a:pt x="3043896" y="3709258"/>
                  <a:pt x="3033929" y="3712259"/>
                  <a:pt x="3025756" y="3718875"/>
                </a:cubicBezTo>
                <a:cubicBezTo>
                  <a:pt x="3008208" y="3733107"/>
                  <a:pt x="3005494" y="3758942"/>
                  <a:pt x="3019697" y="3776488"/>
                </a:cubicBezTo>
                <a:cubicBezTo>
                  <a:pt x="3020612" y="3777603"/>
                  <a:pt x="3021583" y="3778689"/>
                  <a:pt x="3022612" y="3779718"/>
                </a:cubicBezTo>
                <a:cubicBezTo>
                  <a:pt x="3030028" y="3787134"/>
                  <a:pt x="3039616" y="3791149"/>
                  <a:pt x="3049394" y="3791656"/>
                </a:cubicBezTo>
                <a:close/>
                <a:moveTo>
                  <a:pt x="885172" y="3795322"/>
                </a:moveTo>
                <a:cubicBezTo>
                  <a:pt x="897090" y="3794092"/>
                  <a:pt x="907806" y="3788264"/>
                  <a:pt x="915350" y="3778946"/>
                </a:cubicBezTo>
                <a:cubicBezTo>
                  <a:pt x="929869" y="3761028"/>
                  <a:pt x="928526" y="3735278"/>
                  <a:pt x="912265" y="3719018"/>
                </a:cubicBezTo>
                <a:cubicBezTo>
                  <a:pt x="911149" y="3717902"/>
                  <a:pt x="909950" y="3716845"/>
                  <a:pt x="908721" y="3715845"/>
                </a:cubicBezTo>
                <a:cubicBezTo>
                  <a:pt x="899105" y="3708056"/>
                  <a:pt x="887224" y="3704906"/>
                  <a:pt x="875799" y="3706107"/>
                </a:cubicBezTo>
                <a:cubicBezTo>
                  <a:pt x="864374" y="3707307"/>
                  <a:pt x="853408" y="3712858"/>
                  <a:pt x="845619" y="3722475"/>
                </a:cubicBezTo>
                <a:cubicBezTo>
                  <a:pt x="831102" y="3740394"/>
                  <a:pt x="832446" y="3766143"/>
                  <a:pt x="848706" y="3782404"/>
                </a:cubicBezTo>
                <a:cubicBezTo>
                  <a:pt x="849820" y="3783519"/>
                  <a:pt x="851021" y="3784576"/>
                  <a:pt x="852250" y="3785576"/>
                </a:cubicBezTo>
                <a:cubicBezTo>
                  <a:pt x="861566" y="3793121"/>
                  <a:pt x="873255" y="3796579"/>
                  <a:pt x="885172" y="3795322"/>
                </a:cubicBezTo>
                <a:close/>
                <a:moveTo>
                  <a:pt x="3657261" y="3823871"/>
                </a:moveTo>
                <a:cubicBezTo>
                  <a:pt x="3669614" y="3822570"/>
                  <a:pt x="3681475" y="3816569"/>
                  <a:pt x="3689891" y="3806180"/>
                </a:cubicBezTo>
                <a:cubicBezTo>
                  <a:pt x="3705581" y="3786833"/>
                  <a:pt x="3704123" y="3758969"/>
                  <a:pt x="3686547" y="3741394"/>
                </a:cubicBezTo>
                <a:cubicBezTo>
                  <a:pt x="3685347" y="3740194"/>
                  <a:pt x="3684061" y="3739050"/>
                  <a:pt x="3682718" y="3737964"/>
                </a:cubicBezTo>
                <a:cubicBezTo>
                  <a:pt x="3672329" y="3729548"/>
                  <a:pt x="3659484" y="3726147"/>
                  <a:pt x="3647131" y="3727447"/>
                </a:cubicBezTo>
                <a:cubicBezTo>
                  <a:pt x="3634777" y="3728748"/>
                  <a:pt x="3622917" y="3734749"/>
                  <a:pt x="3614501" y="3745137"/>
                </a:cubicBezTo>
                <a:cubicBezTo>
                  <a:pt x="3598811" y="3764486"/>
                  <a:pt x="3600269" y="3792349"/>
                  <a:pt x="3617845" y="3809925"/>
                </a:cubicBezTo>
                <a:cubicBezTo>
                  <a:pt x="3619074" y="3811125"/>
                  <a:pt x="3620331" y="3812269"/>
                  <a:pt x="3621673" y="3813354"/>
                </a:cubicBezTo>
                <a:cubicBezTo>
                  <a:pt x="3632062" y="3821770"/>
                  <a:pt x="3644908" y="3825171"/>
                  <a:pt x="3657261" y="3823871"/>
                </a:cubicBezTo>
                <a:close/>
                <a:moveTo>
                  <a:pt x="3339180" y="3829801"/>
                </a:moveTo>
                <a:cubicBezTo>
                  <a:pt x="3351079" y="3829801"/>
                  <a:pt x="3362982" y="3825272"/>
                  <a:pt x="3372042" y="3816213"/>
                </a:cubicBezTo>
                <a:cubicBezTo>
                  <a:pt x="3390160" y="3798094"/>
                  <a:pt x="3390160" y="3768629"/>
                  <a:pt x="3372042" y="3750510"/>
                </a:cubicBezTo>
                <a:cubicBezTo>
                  <a:pt x="3362982" y="3741451"/>
                  <a:pt x="3351086" y="3736921"/>
                  <a:pt x="3339191" y="3736921"/>
                </a:cubicBezTo>
                <a:cubicBezTo>
                  <a:pt x="3327295" y="3736921"/>
                  <a:pt x="3315399" y="3741451"/>
                  <a:pt x="3306339" y="3750510"/>
                </a:cubicBezTo>
                <a:cubicBezTo>
                  <a:pt x="3288221" y="3768629"/>
                  <a:pt x="3288221" y="3798094"/>
                  <a:pt x="3306339" y="3816213"/>
                </a:cubicBezTo>
                <a:cubicBezTo>
                  <a:pt x="3315385" y="3825272"/>
                  <a:pt x="3327280" y="3829801"/>
                  <a:pt x="3339180" y="3829801"/>
                </a:cubicBezTo>
                <a:close/>
                <a:moveTo>
                  <a:pt x="276811" y="3832820"/>
                </a:moveTo>
                <a:cubicBezTo>
                  <a:pt x="290461" y="3833524"/>
                  <a:pt x="304371" y="3829330"/>
                  <a:pt x="315774" y="3820099"/>
                </a:cubicBezTo>
                <a:cubicBezTo>
                  <a:pt x="327662" y="3810468"/>
                  <a:pt x="335064" y="3796808"/>
                  <a:pt x="336665" y="3781633"/>
                </a:cubicBezTo>
                <a:cubicBezTo>
                  <a:pt x="338265" y="3766458"/>
                  <a:pt x="333835" y="3751540"/>
                  <a:pt x="324233" y="3739680"/>
                </a:cubicBezTo>
                <a:cubicBezTo>
                  <a:pt x="322946" y="3738108"/>
                  <a:pt x="321604" y="3736593"/>
                  <a:pt x="320175" y="3735164"/>
                </a:cubicBezTo>
                <a:cubicBezTo>
                  <a:pt x="309815" y="3724803"/>
                  <a:pt x="296426" y="3719203"/>
                  <a:pt x="282777" y="3718499"/>
                </a:cubicBezTo>
                <a:cubicBezTo>
                  <a:pt x="269127" y="3717794"/>
                  <a:pt x="255216" y="3721989"/>
                  <a:pt x="243813" y="3731220"/>
                </a:cubicBezTo>
                <a:cubicBezTo>
                  <a:pt x="219293" y="3751054"/>
                  <a:pt x="215520" y="3787148"/>
                  <a:pt x="235354" y="3811640"/>
                </a:cubicBezTo>
                <a:cubicBezTo>
                  <a:pt x="236639" y="3813212"/>
                  <a:pt x="237983" y="3814726"/>
                  <a:pt x="239412" y="3816156"/>
                </a:cubicBezTo>
                <a:cubicBezTo>
                  <a:pt x="249772" y="3826515"/>
                  <a:pt x="263161" y="3832117"/>
                  <a:pt x="276811" y="3832820"/>
                </a:cubicBezTo>
                <a:close/>
                <a:moveTo>
                  <a:pt x="592829" y="3835817"/>
                </a:moveTo>
                <a:cubicBezTo>
                  <a:pt x="606268" y="3835817"/>
                  <a:pt x="619707" y="3830702"/>
                  <a:pt x="629938" y="3820471"/>
                </a:cubicBezTo>
                <a:cubicBezTo>
                  <a:pt x="650400" y="3800009"/>
                  <a:pt x="650400" y="3766715"/>
                  <a:pt x="629938" y="3746252"/>
                </a:cubicBezTo>
                <a:cubicBezTo>
                  <a:pt x="619707" y="3736021"/>
                  <a:pt x="606268" y="3730906"/>
                  <a:pt x="592830" y="3730906"/>
                </a:cubicBezTo>
                <a:cubicBezTo>
                  <a:pt x="579390" y="3730906"/>
                  <a:pt x="565952" y="3736021"/>
                  <a:pt x="555720" y="3746252"/>
                </a:cubicBezTo>
                <a:cubicBezTo>
                  <a:pt x="535258" y="3766715"/>
                  <a:pt x="535258" y="3800009"/>
                  <a:pt x="555720" y="3820471"/>
                </a:cubicBezTo>
                <a:cubicBezTo>
                  <a:pt x="565951" y="3830702"/>
                  <a:pt x="579390" y="3835817"/>
                  <a:pt x="592829" y="3835817"/>
                </a:cubicBezTo>
                <a:close/>
                <a:moveTo>
                  <a:pt x="2901187" y="3897485"/>
                </a:moveTo>
                <a:cubicBezTo>
                  <a:pt x="2910286" y="3898432"/>
                  <a:pt x="2919702" y="3896375"/>
                  <a:pt x="2927761" y="3891145"/>
                </a:cubicBezTo>
                <a:cubicBezTo>
                  <a:pt x="2946680" y="3878856"/>
                  <a:pt x="2952082" y="3853450"/>
                  <a:pt x="2939792" y="3834502"/>
                </a:cubicBezTo>
                <a:cubicBezTo>
                  <a:pt x="2938220" y="3832073"/>
                  <a:pt x="2936420" y="3829844"/>
                  <a:pt x="2934392" y="3827815"/>
                </a:cubicBezTo>
                <a:cubicBezTo>
                  <a:pt x="2927604" y="3821027"/>
                  <a:pt x="2918824" y="3817075"/>
                  <a:pt x="2909725" y="3816130"/>
                </a:cubicBezTo>
                <a:cubicBezTo>
                  <a:pt x="2900627" y="3815183"/>
                  <a:pt x="2891209" y="3817240"/>
                  <a:pt x="2883151" y="3822471"/>
                </a:cubicBezTo>
                <a:cubicBezTo>
                  <a:pt x="2864231" y="3834759"/>
                  <a:pt x="2858830" y="3860166"/>
                  <a:pt x="2871118" y="3879113"/>
                </a:cubicBezTo>
                <a:cubicBezTo>
                  <a:pt x="2872690" y="3881542"/>
                  <a:pt x="2874491" y="3883772"/>
                  <a:pt x="2876520" y="3885800"/>
                </a:cubicBezTo>
                <a:cubicBezTo>
                  <a:pt x="2883308" y="3892587"/>
                  <a:pt x="2892088" y="3896538"/>
                  <a:pt x="2901187" y="3897485"/>
                </a:cubicBezTo>
                <a:close/>
                <a:moveTo>
                  <a:pt x="1035665" y="3899690"/>
                </a:moveTo>
                <a:cubicBezTo>
                  <a:pt x="1047097" y="3897260"/>
                  <a:pt x="1056928" y="3890487"/>
                  <a:pt x="1063301" y="3880685"/>
                </a:cubicBezTo>
                <a:cubicBezTo>
                  <a:pt x="1074504" y="3863453"/>
                  <a:pt x="1072103" y="3840389"/>
                  <a:pt x="1057586" y="3825872"/>
                </a:cubicBezTo>
                <a:cubicBezTo>
                  <a:pt x="1055442" y="3823699"/>
                  <a:pt x="1053041" y="3821756"/>
                  <a:pt x="1050441" y="3820070"/>
                </a:cubicBezTo>
                <a:cubicBezTo>
                  <a:pt x="1040310" y="3813497"/>
                  <a:pt x="1028442" y="3811654"/>
                  <a:pt x="1017464" y="3813986"/>
                </a:cubicBezTo>
                <a:cubicBezTo>
                  <a:pt x="1006487" y="3816319"/>
                  <a:pt x="996399" y="3822828"/>
                  <a:pt x="989826" y="3832959"/>
                </a:cubicBezTo>
                <a:cubicBezTo>
                  <a:pt x="978623" y="3850192"/>
                  <a:pt x="981023" y="3873255"/>
                  <a:pt x="995542" y="3887773"/>
                </a:cubicBezTo>
                <a:cubicBezTo>
                  <a:pt x="997685" y="3889944"/>
                  <a:pt x="1000085" y="3891888"/>
                  <a:pt x="1002686" y="3893574"/>
                </a:cubicBezTo>
                <a:cubicBezTo>
                  <a:pt x="1012517" y="3899947"/>
                  <a:pt x="1024206" y="3902119"/>
                  <a:pt x="1035665" y="3899690"/>
                </a:cubicBezTo>
                <a:close/>
                <a:moveTo>
                  <a:pt x="3822382" y="3962161"/>
                </a:moveTo>
                <a:cubicBezTo>
                  <a:pt x="3836614" y="3960676"/>
                  <a:pt x="3849388" y="3953731"/>
                  <a:pt x="3858391" y="3942614"/>
                </a:cubicBezTo>
                <a:cubicBezTo>
                  <a:pt x="3875680" y="3921265"/>
                  <a:pt x="3874109" y="3890544"/>
                  <a:pt x="3854703" y="3871140"/>
                </a:cubicBezTo>
                <a:cubicBezTo>
                  <a:pt x="3853389" y="3869796"/>
                  <a:pt x="3851960" y="3868539"/>
                  <a:pt x="3850504" y="3867338"/>
                </a:cubicBezTo>
                <a:cubicBezTo>
                  <a:pt x="3839029" y="3858050"/>
                  <a:pt x="3824854" y="3854300"/>
                  <a:pt x="3811226" y="3855735"/>
                </a:cubicBezTo>
                <a:cubicBezTo>
                  <a:pt x="3797597" y="3857171"/>
                  <a:pt x="3784516" y="3863795"/>
                  <a:pt x="3775228" y="3875255"/>
                </a:cubicBezTo>
                <a:cubicBezTo>
                  <a:pt x="3757937" y="3896603"/>
                  <a:pt x="3759509" y="3927325"/>
                  <a:pt x="3778914" y="3946730"/>
                </a:cubicBezTo>
                <a:cubicBezTo>
                  <a:pt x="3780229" y="3948072"/>
                  <a:pt x="3781657" y="3949330"/>
                  <a:pt x="3783115" y="3950530"/>
                </a:cubicBezTo>
                <a:cubicBezTo>
                  <a:pt x="3794232" y="3959532"/>
                  <a:pt x="3808178" y="3963648"/>
                  <a:pt x="3822382" y="3962161"/>
                </a:cubicBezTo>
                <a:close/>
                <a:moveTo>
                  <a:pt x="3185706" y="3965841"/>
                </a:moveTo>
                <a:cubicBezTo>
                  <a:pt x="3196798" y="3966413"/>
                  <a:pt x="3208101" y="3963005"/>
                  <a:pt x="3217375" y="3955503"/>
                </a:cubicBezTo>
                <a:cubicBezTo>
                  <a:pt x="3237264" y="3939385"/>
                  <a:pt x="3240351" y="3910063"/>
                  <a:pt x="3224233" y="3890144"/>
                </a:cubicBezTo>
                <a:cubicBezTo>
                  <a:pt x="3223205" y="3888858"/>
                  <a:pt x="3222089" y="3887629"/>
                  <a:pt x="3220947" y="3886486"/>
                </a:cubicBezTo>
                <a:lnTo>
                  <a:pt x="3220975" y="3886486"/>
                </a:lnTo>
                <a:cubicBezTo>
                  <a:pt x="3212545" y="3878070"/>
                  <a:pt x="3201663" y="3873519"/>
                  <a:pt x="3190571" y="3872947"/>
                </a:cubicBezTo>
                <a:cubicBezTo>
                  <a:pt x="3179479" y="3872375"/>
                  <a:pt x="3168176" y="3875783"/>
                  <a:pt x="3158903" y="3883285"/>
                </a:cubicBezTo>
                <a:cubicBezTo>
                  <a:pt x="3149243" y="3891116"/>
                  <a:pt x="3143213" y="3902205"/>
                  <a:pt x="3141928" y="3914550"/>
                </a:cubicBezTo>
                <a:cubicBezTo>
                  <a:pt x="3140612" y="3926896"/>
                  <a:pt x="3144213" y="3938985"/>
                  <a:pt x="3152016" y="3948644"/>
                </a:cubicBezTo>
                <a:cubicBezTo>
                  <a:pt x="3153044" y="3949931"/>
                  <a:pt x="3154158" y="3951159"/>
                  <a:pt x="3155302" y="3952302"/>
                </a:cubicBezTo>
                <a:cubicBezTo>
                  <a:pt x="3163733" y="3960719"/>
                  <a:pt x="3174614" y="3965270"/>
                  <a:pt x="3185706" y="3965841"/>
                </a:cubicBezTo>
                <a:close/>
                <a:moveTo>
                  <a:pt x="749223" y="3969964"/>
                </a:moveTo>
                <a:cubicBezTo>
                  <a:pt x="762742" y="3968535"/>
                  <a:pt x="774887" y="3961962"/>
                  <a:pt x="783432" y="3951389"/>
                </a:cubicBezTo>
                <a:cubicBezTo>
                  <a:pt x="799865" y="3931098"/>
                  <a:pt x="798350" y="3901891"/>
                  <a:pt x="779917" y="3883458"/>
                </a:cubicBezTo>
                <a:cubicBezTo>
                  <a:pt x="778660" y="3882200"/>
                  <a:pt x="777316" y="3881000"/>
                  <a:pt x="775915" y="3879856"/>
                </a:cubicBezTo>
                <a:cubicBezTo>
                  <a:pt x="765371" y="3871311"/>
                  <a:pt x="752110" y="3867367"/>
                  <a:pt x="738593" y="3868796"/>
                </a:cubicBezTo>
                <a:cubicBezTo>
                  <a:pt x="725075" y="3870226"/>
                  <a:pt x="712929" y="3876799"/>
                  <a:pt x="704384" y="3887372"/>
                </a:cubicBezTo>
                <a:cubicBezTo>
                  <a:pt x="687951" y="3907664"/>
                  <a:pt x="689466" y="3936871"/>
                  <a:pt x="707899" y="3955303"/>
                </a:cubicBezTo>
                <a:cubicBezTo>
                  <a:pt x="709157" y="3956561"/>
                  <a:pt x="710499" y="3957761"/>
                  <a:pt x="711900" y="3958905"/>
                </a:cubicBezTo>
                <a:cubicBezTo>
                  <a:pt x="722445" y="3967449"/>
                  <a:pt x="735706" y="3971394"/>
                  <a:pt x="749223" y="3969964"/>
                </a:cubicBezTo>
                <a:close/>
                <a:moveTo>
                  <a:pt x="111895" y="3971993"/>
                </a:moveTo>
                <a:cubicBezTo>
                  <a:pt x="126942" y="3972772"/>
                  <a:pt x="142274" y="3968149"/>
                  <a:pt x="154849" y="3957960"/>
                </a:cubicBezTo>
                <a:cubicBezTo>
                  <a:pt x="167910" y="3947359"/>
                  <a:pt x="176082" y="3932298"/>
                  <a:pt x="177854" y="3915551"/>
                </a:cubicBezTo>
                <a:cubicBezTo>
                  <a:pt x="179627" y="3898804"/>
                  <a:pt x="174768" y="3882371"/>
                  <a:pt x="164165" y="3869283"/>
                </a:cubicBezTo>
                <a:cubicBezTo>
                  <a:pt x="162764" y="3867539"/>
                  <a:pt x="161279" y="3865882"/>
                  <a:pt x="159707" y="3864310"/>
                </a:cubicBezTo>
                <a:lnTo>
                  <a:pt x="159707" y="3864338"/>
                </a:lnTo>
                <a:cubicBezTo>
                  <a:pt x="148275" y="3852921"/>
                  <a:pt x="133514" y="3846741"/>
                  <a:pt x="118468" y="3845961"/>
                </a:cubicBezTo>
                <a:cubicBezTo>
                  <a:pt x="103421" y="3845183"/>
                  <a:pt x="88089" y="3849805"/>
                  <a:pt x="75515" y="3859995"/>
                </a:cubicBezTo>
                <a:cubicBezTo>
                  <a:pt x="48508" y="3881857"/>
                  <a:pt x="44336" y="3921638"/>
                  <a:pt x="66198" y="3948645"/>
                </a:cubicBezTo>
                <a:cubicBezTo>
                  <a:pt x="67599" y="3950389"/>
                  <a:pt x="69085" y="3952045"/>
                  <a:pt x="70656" y="3953617"/>
                </a:cubicBezTo>
                <a:cubicBezTo>
                  <a:pt x="82088" y="3965034"/>
                  <a:pt x="96849" y="3971215"/>
                  <a:pt x="111895" y="3971993"/>
                </a:cubicBezTo>
                <a:close/>
                <a:moveTo>
                  <a:pt x="2742711" y="3987558"/>
                </a:moveTo>
                <a:cubicBezTo>
                  <a:pt x="2751045" y="3988876"/>
                  <a:pt x="2759790" y="3987611"/>
                  <a:pt x="2767721" y="3983567"/>
                </a:cubicBezTo>
                <a:cubicBezTo>
                  <a:pt x="2787840" y="3973337"/>
                  <a:pt x="2795871" y="3948616"/>
                  <a:pt x="2785610" y="3928496"/>
                </a:cubicBezTo>
                <a:cubicBezTo>
                  <a:pt x="2783639" y="3924639"/>
                  <a:pt x="2781095" y="3921153"/>
                  <a:pt x="2778066" y="3918123"/>
                </a:cubicBezTo>
                <a:lnTo>
                  <a:pt x="2778095" y="3918123"/>
                </a:lnTo>
                <a:cubicBezTo>
                  <a:pt x="2771808" y="3911835"/>
                  <a:pt x="2763884" y="3907933"/>
                  <a:pt x="2755550" y="3906616"/>
                </a:cubicBezTo>
                <a:cubicBezTo>
                  <a:pt x="2747216" y="3905298"/>
                  <a:pt x="2738472" y="3906563"/>
                  <a:pt x="2730541" y="3910607"/>
                </a:cubicBezTo>
                <a:cubicBezTo>
                  <a:pt x="2720795" y="3915579"/>
                  <a:pt x="2713564" y="3924038"/>
                  <a:pt x="2710192" y="3934440"/>
                </a:cubicBezTo>
                <a:cubicBezTo>
                  <a:pt x="2706820" y="3944844"/>
                  <a:pt x="2707677" y="3955932"/>
                  <a:pt x="2712650" y="3965678"/>
                </a:cubicBezTo>
                <a:cubicBezTo>
                  <a:pt x="2714594" y="3969535"/>
                  <a:pt x="2717137" y="3973021"/>
                  <a:pt x="2720166" y="3976051"/>
                </a:cubicBezTo>
                <a:cubicBezTo>
                  <a:pt x="2726453" y="3982338"/>
                  <a:pt x="2734377" y="3986239"/>
                  <a:pt x="2742711" y="3987558"/>
                </a:cubicBezTo>
                <a:close/>
                <a:moveTo>
                  <a:pt x="1196477" y="3988797"/>
                </a:moveTo>
                <a:cubicBezTo>
                  <a:pt x="1207623" y="3985168"/>
                  <a:pt x="1216682" y="3977423"/>
                  <a:pt x="1221999" y="3966992"/>
                </a:cubicBezTo>
                <a:cubicBezTo>
                  <a:pt x="1230658" y="3950016"/>
                  <a:pt x="1227400" y="3929555"/>
                  <a:pt x="1213939" y="3916066"/>
                </a:cubicBezTo>
                <a:cubicBezTo>
                  <a:pt x="1210681" y="3912836"/>
                  <a:pt x="1206966" y="3910120"/>
                  <a:pt x="1202822" y="3908006"/>
                </a:cubicBezTo>
                <a:cubicBezTo>
                  <a:pt x="1192048" y="3902518"/>
                  <a:pt x="1180046" y="3901926"/>
                  <a:pt x="1169364" y="3905398"/>
                </a:cubicBezTo>
                <a:cubicBezTo>
                  <a:pt x="1158683" y="3908870"/>
                  <a:pt x="1149323" y="3916408"/>
                  <a:pt x="1143836" y="3927182"/>
                </a:cubicBezTo>
                <a:cubicBezTo>
                  <a:pt x="1135177" y="3944158"/>
                  <a:pt x="1138435" y="3964648"/>
                  <a:pt x="1151895" y="3978108"/>
                </a:cubicBezTo>
                <a:cubicBezTo>
                  <a:pt x="1155153" y="3981338"/>
                  <a:pt x="1158868" y="3984052"/>
                  <a:pt x="1163012" y="3986168"/>
                </a:cubicBezTo>
                <a:cubicBezTo>
                  <a:pt x="1173444" y="3991484"/>
                  <a:pt x="1185332" y="3992427"/>
                  <a:pt x="1196477" y="3988797"/>
                </a:cubicBezTo>
                <a:close/>
                <a:moveTo>
                  <a:pt x="3500245" y="3996678"/>
                </a:moveTo>
                <a:cubicBezTo>
                  <a:pt x="3513627" y="3996678"/>
                  <a:pt x="3527008" y="3991584"/>
                  <a:pt x="3537196" y="3981396"/>
                </a:cubicBezTo>
                <a:cubicBezTo>
                  <a:pt x="3557573" y="3961020"/>
                  <a:pt x="3557573" y="3927869"/>
                  <a:pt x="3537196" y="3907493"/>
                </a:cubicBezTo>
                <a:cubicBezTo>
                  <a:pt x="3527008" y="3897303"/>
                  <a:pt x="3513627" y="3892210"/>
                  <a:pt x="3500245" y="3892210"/>
                </a:cubicBezTo>
                <a:cubicBezTo>
                  <a:pt x="3486863" y="3892210"/>
                  <a:pt x="3473481" y="3897303"/>
                  <a:pt x="3463293" y="3907493"/>
                </a:cubicBezTo>
                <a:cubicBezTo>
                  <a:pt x="3442916" y="3927869"/>
                  <a:pt x="3442916" y="3961020"/>
                  <a:pt x="3463293" y="3981396"/>
                </a:cubicBezTo>
                <a:cubicBezTo>
                  <a:pt x="3473481" y="3991584"/>
                  <a:pt x="3486863" y="3996678"/>
                  <a:pt x="3500245" y="3996678"/>
                </a:cubicBezTo>
                <a:close/>
                <a:moveTo>
                  <a:pt x="431760" y="4003394"/>
                </a:moveTo>
                <a:cubicBezTo>
                  <a:pt x="446864" y="4003394"/>
                  <a:pt x="461968" y="3997643"/>
                  <a:pt x="473471" y="3986141"/>
                </a:cubicBezTo>
                <a:cubicBezTo>
                  <a:pt x="496476" y="3963134"/>
                  <a:pt x="496476" y="3925726"/>
                  <a:pt x="473471" y="3902720"/>
                </a:cubicBezTo>
                <a:cubicBezTo>
                  <a:pt x="461968" y="3891216"/>
                  <a:pt x="446864" y="3885465"/>
                  <a:pt x="431760" y="3885465"/>
                </a:cubicBezTo>
                <a:cubicBezTo>
                  <a:pt x="416657" y="3885465"/>
                  <a:pt x="401553" y="3891216"/>
                  <a:pt x="390050" y="3902720"/>
                </a:cubicBezTo>
                <a:cubicBezTo>
                  <a:pt x="367045" y="3925726"/>
                  <a:pt x="367045" y="3963134"/>
                  <a:pt x="390050" y="3986141"/>
                </a:cubicBezTo>
                <a:cubicBezTo>
                  <a:pt x="401553" y="3997643"/>
                  <a:pt x="416657" y="4003394"/>
                  <a:pt x="431760" y="4003394"/>
                </a:cubicBezTo>
                <a:close/>
                <a:moveTo>
                  <a:pt x="2575645" y="4060576"/>
                </a:moveTo>
                <a:cubicBezTo>
                  <a:pt x="2583246" y="4062194"/>
                  <a:pt x="2591305" y="4061658"/>
                  <a:pt x="2598850" y="4058758"/>
                </a:cubicBezTo>
                <a:cubicBezTo>
                  <a:pt x="2619913" y="4050669"/>
                  <a:pt x="2630487" y="4026950"/>
                  <a:pt x="2622400" y="4005859"/>
                </a:cubicBezTo>
                <a:cubicBezTo>
                  <a:pt x="2620313" y="4000457"/>
                  <a:pt x="2617198" y="3995655"/>
                  <a:pt x="2613140" y="3991598"/>
                </a:cubicBezTo>
                <a:lnTo>
                  <a:pt x="2613169" y="3991598"/>
                </a:lnTo>
                <a:cubicBezTo>
                  <a:pt x="2607453" y="3985882"/>
                  <a:pt x="2600308" y="3982109"/>
                  <a:pt x="2592706" y="3980491"/>
                </a:cubicBezTo>
                <a:cubicBezTo>
                  <a:pt x="2585104" y="3978873"/>
                  <a:pt x="2577045" y="3979409"/>
                  <a:pt x="2569500" y="3982309"/>
                </a:cubicBezTo>
                <a:cubicBezTo>
                  <a:pt x="2559269" y="3986225"/>
                  <a:pt x="2551211" y="3993884"/>
                  <a:pt x="2546752" y="4003886"/>
                </a:cubicBezTo>
                <a:cubicBezTo>
                  <a:pt x="2542294" y="4013860"/>
                  <a:pt x="2542009" y="4025007"/>
                  <a:pt x="2545923" y="4035209"/>
                </a:cubicBezTo>
                <a:cubicBezTo>
                  <a:pt x="2548010" y="4040610"/>
                  <a:pt x="2551124" y="4045411"/>
                  <a:pt x="2555182" y="4049470"/>
                </a:cubicBezTo>
                <a:cubicBezTo>
                  <a:pt x="2560898" y="4055185"/>
                  <a:pt x="2568043" y="4058957"/>
                  <a:pt x="2575645" y="4060576"/>
                </a:cubicBezTo>
                <a:close/>
                <a:moveTo>
                  <a:pt x="1332197" y="4061301"/>
                </a:moveTo>
                <a:cubicBezTo>
                  <a:pt x="1354659" y="4069933"/>
                  <a:pt x="1379980" y="4058672"/>
                  <a:pt x="1388610" y="4036182"/>
                </a:cubicBezTo>
                <a:cubicBezTo>
                  <a:pt x="1394812" y="4020091"/>
                  <a:pt x="1390925" y="4001829"/>
                  <a:pt x="1378723" y="3989627"/>
                </a:cubicBezTo>
                <a:cubicBezTo>
                  <a:pt x="1374378" y="3985312"/>
                  <a:pt x="1369263" y="3981968"/>
                  <a:pt x="1363490" y="3979767"/>
                </a:cubicBezTo>
                <a:cubicBezTo>
                  <a:pt x="1341028" y="3971137"/>
                  <a:pt x="1315706" y="3982396"/>
                  <a:pt x="1307076" y="4004888"/>
                </a:cubicBezTo>
                <a:cubicBezTo>
                  <a:pt x="1300904" y="4020977"/>
                  <a:pt x="1304761" y="4039239"/>
                  <a:pt x="1316964" y="4051442"/>
                </a:cubicBezTo>
                <a:cubicBezTo>
                  <a:pt x="1321308" y="4055758"/>
                  <a:pt x="1326424" y="4059101"/>
                  <a:pt x="1332197" y="4061301"/>
                </a:cubicBezTo>
                <a:close/>
                <a:moveTo>
                  <a:pt x="3018833" y="4085043"/>
                </a:moveTo>
                <a:cubicBezTo>
                  <a:pt x="3029157" y="4086122"/>
                  <a:pt x="3039845" y="4083793"/>
                  <a:pt x="3048990" y="4077848"/>
                </a:cubicBezTo>
                <a:cubicBezTo>
                  <a:pt x="3059392" y="4071075"/>
                  <a:pt x="3066566" y="4060673"/>
                  <a:pt x="3069138" y="4048527"/>
                </a:cubicBezTo>
                <a:cubicBezTo>
                  <a:pt x="3071710" y="4036382"/>
                  <a:pt x="3069423" y="4023950"/>
                  <a:pt x="3062650" y="4013546"/>
                </a:cubicBezTo>
                <a:cubicBezTo>
                  <a:pt x="3060850" y="4010803"/>
                  <a:pt x="3058792" y="4008231"/>
                  <a:pt x="3056506" y="4005945"/>
                </a:cubicBezTo>
                <a:lnTo>
                  <a:pt x="3056506" y="4005973"/>
                </a:lnTo>
                <a:cubicBezTo>
                  <a:pt x="3048819" y="3998286"/>
                  <a:pt x="3038859" y="3993799"/>
                  <a:pt x="3028535" y="3992720"/>
                </a:cubicBezTo>
                <a:cubicBezTo>
                  <a:pt x="3018211" y="3991641"/>
                  <a:pt x="3007522" y="3993971"/>
                  <a:pt x="2998377" y="3999915"/>
                </a:cubicBezTo>
                <a:cubicBezTo>
                  <a:pt x="2976887" y="4013862"/>
                  <a:pt x="2970770" y="4042697"/>
                  <a:pt x="2984717" y="4064188"/>
                </a:cubicBezTo>
                <a:cubicBezTo>
                  <a:pt x="2986517" y="4066931"/>
                  <a:pt x="2988576" y="4069503"/>
                  <a:pt x="2990861" y="4071790"/>
                </a:cubicBezTo>
                <a:cubicBezTo>
                  <a:pt x="2998549" y="4079477"/>
                  <a:pt x="3008509" y="4083964"/>
                  <a:pt x="3018833" y="4085043"/>
                </a:cubicBezTo>
                <a:close/>
                <a:moveTo>
                  <a:pt x="918666" y="4087450"/>
                </a:moveTo>
                <a:cubicBezTo>
                  <a:pt x="931668" y="4084678"/>
                  <a:pt x="942786" y="4077019"/>
                  <a:pt x="950016" y="4065903"/>
                </a:cubicBezTo>
                <a:cubicBezTo>
                  <a:pt x="962733" y="4046354"/>
                  <a:pt x="959990" y="4020205"/>
                  <a:pt x="943529" y="4003744"/>
                </a:cubicBezTo>
                <a:cubicBezTo>
                  <a:pt x="941071" y="4001286"/>
                  <a:pt x="938356" y="3999086"/>
                  <a:pt x="935413" y="3997172"/>
                </a:cubicBezTo>
                <a:cubicBezTo>
                  <a:pt x="923925" y="3989713"/>
                  <a:pt x="910471" y="3987619"/>
                  <a:pt x="898025" y="3990262"/>
                </a:cubicBezTo>
                <a:cubicBezTo>
                  <a:pt x="885579" y="3992906"/>
                  <a:pt x="874141" y="4000286"/>
                  <a:pt x="866681" y="4011775"/>
                </a:cubicBezTo>
                <a:cubicBezTo>
                  <a:pt x="853964" y="4031322"/>
                  <a:pt x="856708" y="4057472"/>
                  <a:pt x="873169" y="4073933"/>
                </a:cubicBezTo>
                <a:cubicBezTo>
                  <a:pt x="875627" y="4076390"/>
                  <a:pt x="878342" y="4078591"/>
                  <a:pt x="881285" y="4080506"/>
                </a:cubicBezTo>
                <a:cubicBezTo>
                  <a:pt x="892402" y="4087737"/>
                  <a:pt x="905690" y="4090223"/>
                  <a:pt x="918666" y="4087450"/>
                </a:cubicBezTo>
                <a:close/>
                <a:moveTo>
                  <a:pt x="2423065" y="4115887"/>
                </a:moveTo>
                <a:cubicBezTo>
                  <a:pt x="2433639" y="4113057"/>
                  <a:pt x="2442470" y="4106284"/>
                  <a:pt x="2447929" y="4096796"/>
                </a:cubicBezTo>
                <a:cubicBezTo>
                  <a:pt x="2453386" y="4087336"/>
                  <a:pt x="2454844" y="4076305"/>
                  <a:pt x="2452016" y="4065732"/>
                </a:cubicBezTo>
                <a:cubicBezTo>
                  <a:pt x="2450158" y="4058786"/>
                  <a:pt x="2446499" y="4052442"/>
                  <a:pt x="2441441" y="4047384"/>
                </a:cubicBezTo>
                <a:cubicBezTo>
                  <a:pt x="2431125" y="4037038"/>
                  <a:pt x="2415950" y="4032981"/>
                  <a:pt x="2401860" y="4036753"/>
                </a:cubicBezTo>
                <a:cubicBezTo>
                  <a:pt x="2380055" y="4042583"/>
                  <a:pt x="2367051" y="4065103"/>
                  <a:pt x="2372910" y="4086908"/>
                </a:cubicBezTo>
                <a:cubicBezTo>
                  <a:pt x="2374768" y="4093852"/>
                  <a:pt x="2378426" y="4100197"/>
                  <a:pt x="2383484" y="4105255"/>
                </a:cubicBezTo>
                <a:cubicBezTo>
                  <a:pt x="2393801" y="4115600"/>
                  <a:pt x="2408976" y="4119659"/>
                  <a:pt x="2423065" y="4115887"/>
                </a:cubicBezTo>
                <a:close/>
                <a:moveTo>
                  <a:pt x="1508411" y="4117973"/>
                </a:moveTo>
                <a:cubicBezTo>
                  <a:pt x="1519528" y="4120944"/>
                  <a:pt x="1531131" y="4119402"/>
                  <a:pt x="1541105" y="4113657"/>
                </a:cubicBezTo>
                <a:cubicBezTo>
                  <a:pt x="1551079" y="4107884"/>
                  <a:pt x="1558223" y="4098597"/>
                  <a:pt x="1561195" y="4087479"/>
                </a:cubicBezTo>
                <a:cubicBezTo>
                  <a:pt x="1565168" y="4072647"/>
                  <a:pt x="1560881" y="4056672"/>
                  <a:pt x="1550022" y="4045812"/>
                </a:cubicBezTo>
                <a:lnTo>
                  <a:pt x="1550022" y="4045841"/>
                </a:lnTo>
                <a:cubicBezTo>
                  <a:pt x="1544705" y="4040524"/>
                  <a:pt x="1538046" y="4036667"/>
                  <a:pt x="1530731" y="4034724"/>
                </a:cubicBezTo>
                <a:cubicBezTo>
                  <a:pt x="1507782" y="4028579"/>
                  <a:pt x="1484091" y="4042240"/>
                  <a:pt x="1477947" y="4065188"/>
                </a:cubicBezTo>
                <a:cubicBezTo>
                  <a:pt x="1473974" y="4080021"/>
                  <a:pt x="1478261" y="4095996"/>
                  <a:pt x="1489121" y="4106856"/>
                </a:cubicBezTo>
                <a:cubicBezTo>
                  <a:pt x="1494436" y="4112171"/>
                  <a:pt x="1501094" y="4116030"/>
                  <a:pt x="1508411" y="4117973"/>
                </a:cubicBezTo>
                <a:close/>
                <a:moveTo>
                  <a:pt x="3328752" y="4148633"/>
                </a:moveTo>
                <a:cubicBezTo>
                  <a:pt x="3341226" y="4149279"/>
                  <a:pt x="3353936" y="4145450"/>
                  <a:pt x="3364353" y="4137005"/>
                </a:cubicBezTo>
                <a:cubicBezTo>
                  <a:pt x="3375213" y="4128232"/>
                  <a:pt x="3381986" y="4115743"/>
                  <a:pt x="3383444" y="4101853"/>
                </a:cubicBezTo>
                <a:cubicBezTo>
                  <a:pt x="3384930" y="4087965"/>
                  <a:pt x="3380872" y="4074361"/>
                  <a:pt x="3372099" y="4063501"/>
                </a:cubicBezTo>
                <a:cubicBezTo>
                  <a:pt x="3370926" y="4062073"/>
                  <a:pt x="3369670" y="4060672"/>
                  <a:pt x="3368383" y="4059385"/>
                </a:cubicBezTo>
                <a:cubicBezTo>
                  <a:pt x="3358908" y="4049926"/>
                  <a:pt x="3346671" y="4044804"/>
                  <a:pt x="3334196" y="4044157"/>
                </a:cubicBezTo>
                <a:cubicBezTo>
                  <a:pt x="3321722" y="4043511"/>
                  <a:pt x="3309012" y="4047340"/>
                  <a:pt x="3298595" y="4055785"/>
                </a:cubicBezTo>
                <a:cubicBezTo>
                  <a:pt x="3287735" y="4064558"/>
                  <a:pt x="3280962" y="4077047"/>
                  <a:pt x="3279504" y="4090936"/>
                </a:cubicBezTo>
                <a:cubicBezTo>
                  <a:pt x="3278018" y="4104825"/>
                  <a:pt x="3282076" y="4118429"/>
                  <a:pt x="3290849" y="4129289"/>
                </a:cubicBezTo>
                <a:cubicBezTo>
                  <a:pt x="3292021" y="4130717"/>
                  <a:pt x="3293280" y="4132118"/>
                  <a:pt x="3294565" y="4133404"/>
                </a:cubicBezTo>
                <a:cubicBezTo>
                  <a:pt x="3304039" y="4142864"/>
                  <a:pt x="3316277" y="4147986"/>
                  <a:pt x="3328752" y="4148633"/>
                </a:cubicBezTo>
                <a:close/>
                <a:moveTo>
                  <a:pt x="3649996" y="4151794"/>
                </a:moveTo>
                <a:cubicBezTo>
                  <a:pt x="3664757" y="4151794"/>
                  <a:pt x="3679517" y="4146178"/>
                  <a:pt x="3690748" y="4134947"/>
                </a:cubicBezTo>
                <a:cubicBezTo>
                  <a:pt x="3713211" y="4112485"/>
                  <a:pt x="3713211" y="4075904"/>
                  <a:pt x="3690748" y="4053441"/>
                </a:cubicBezTo>
                <a:cubicBezTo>
                  <a:pt x="3679517" y="4042210"/>
                  <a:pt x="3664756" y="4036594"/>
                  <a:pt x="3649996" y="4036594"/>
                </a:cubicBezTo>
                <a:cubicBezTo>
                  <a:pt x="3635235" y="4036594"/>
                  <a:pt x="3620474" y="4042210"/>
                  <a:pt x="3609243" y="4053441"/>
                </a:cubicBezTo>
                <a:cubicBezTo>
                  <a:pt x="3586780" y="4075904"/>
                  <a:pt x="3586780" y="4112485"/>
                  <a:pt x="3609243" y="4134947"/>
                </a:cubicBezTo>
                <a:cubicBezTo>
                  <a:pt x="3620474" y="4146178"/>
                  <a:pt x="3635235" y="4151794"/>
                  <a:pt x="3649996" y="4151794"/>
                </a:cubicBezTo>
                <a:close/>
                <a:moveTo>
                  <a:pt x="606518" y="4153227"/>
                </a:moveTo>
                <a:cubicBezTo>
                  <a:pt x="621078" y="4151695"/>
                  <a:pt x="635053" y="4144622"/>
                  <a:pt x="644969" y="4132376"/>
                </a:cubicBezTo>
                <a:cubicBezTo>
                  <a:pt x="663459" y="4109571"/>
                  <a:pt x="661745" y="4076734"/>
                  <a:pt x="641027" y="4056014"/>
                </a:cubicBezTo>
                <a:cubicBezTo>
                  <a:pt x="639597" y="4054585"/>
                  <a:pt x="638082" y="4053214"/>
                  <a:pt x="636510" y="4051956"/>
                </a:cubicBezTo>
                <a:cubicBezTo>
                  <a:pt x="624650" y="4042353"/>
                  <a:pt x="609732" y="4037924"/>
                  <a:pt x="594557" y="4039524"/>
                </a:cubicBezTo>
                <a:cubicBezTo>
                  <a:pt x="579354" y="4041125"/>
                  <a:pt x="565693" y="4048555"/>
                  <a:pt x="556090" y="4060415"/>
                </a:cubicBezTo>
                <a:cubicBezTo>
                  <a:pt x="537600" y="4083220"/>
                  <a:pt x="539315" y="4116058"/>
                  <a:pt x="560035" y="4136777"/>
                </a:cubicBezTo>
                <a:cubicBezTo>
                  <a:pt x="561464" y="4138206"/>
                  <a:pt x="562978" y="4139578"/>
                  <a:pt x="564550" y="4140835"/>
                </a:cubicBezTo>
                <a:cubicBezTo>
                  <a:pt x="576810" y="4150752"/>
                  <a:pt x="591957" y="4154760"/>
                  <a:pt x="606518" y="4153227"/>
                </a:cubicBezTo>
                <a:close/>
                <a:moveTo>
                  <a:pt x="2242249" y="4154324"/>
                </a:moveTo>
                <a:cubicBezTo>
                  <a:pt x="2253052" y="4152609"/>
                  <a:pt x="2262539" y="4146808"/>
                  <a:pt x="2268970" y="4137948"/>
                </a:cubicBezTo>
                <a:cubicBezTo>
                  <a:pt x="2275399" y="4129088"/>
                  <a:pt x="2278001" y="4118258"/>
                  <a:pt x="2276285" y="4107455"/>
                </a:cubicBezTo>
                <a:cubicBezTo>
                  <a:pt x="2274914" y="4098852"/>
                  <a:pt x="2270970" y="4091079"/>
                  <a:pt x="2264826" y="4084935"/>
                </a:cubicBezTo>
                <a:cubicBezTo>
                  <a:pt x="2255595" y="4075676"/>
                  <a:pt x="2242363" y="4071361"/>
                  <a:pt x="2229446" y="4073418"/>
                </a:cubicBezTo>
                <a:cubicBezTo>
                  <a:pt x="2218643" y="4075132"/>
                  <a:pt x="2209154" y="4080934"/>
                  <a:pt x="2202725" y="4089792"/>
                </a:cubicBezTo>
                <a:cubicBezTo>
                  <a:pt x="2196294" y="4098652"/>
                  <a:pt x="2193694" y="4109484"/>
                  <a:pt x="2195409" y="4120286"/>
                </a:cubicBezTo>
                <a:cubicBezTo>
                  <a:pt x="2196781" y="4128888"/>
                  <a:pt x="2200724" y="4136661"/>
                  <a:pt x="2206869" y="4142806"/>
                </a:cubicBezTo>
                <a:cubicBezTo>
                  <a:pt x="2216100" y="4152066"/>
                  <a:pt x="2229331" y="4156381"/>
                  <a:pt x="2242249" y="4154324"/>
                </a:cubicBezTo>
                <a:close/>
                <a:moveTo>
                  <a:pt x="1689598" y="4155524"/>
                </a:moveTo>
                <a:cubicBezTo>
                  <a:pt x="1712547" y="4159153"/>
                  <a:pt x="1734210" y="4143435"/>
                  <a:pt x="1737839" y="4120458"/>
                </a:cubicBezTo>
                <a:cubicBezTo>
                  <a:pt x="1739953" y="4107168"/>
                  <a:pt x="1735495" y="4093537"/>
                  <a:pt x="1725979" y="4084021"/>
                </a:cubicBezTo>
                <a:cubicBezTo>
                  <a:pt x="1719663" y="4077704"/>
                  <a:pt x="1711633" y="4073617"/>
                  <a:pt x="1702773" y="4072218"/>
                </a:cubicBezTo>
                <a:cubicBezTo>
                  <a:pt x="1679825" y="4068588"/>
                  <a:pt x="1658162" y="4084306"/>
                  <a:pt x="1654532" y="4107283"/>
                </a:cubicBezTo>
                <a:cubicBezTo>
                  <a:pt x="1652418" y="4120572"/>
                  <a:pt x="1656876" y="4134205"/>
                  <a:pt x="1666393" y="4143721"/>
                </a:cubicBezTo>
                <a:cubicBezTo>
                  <a:pt x="1672708" y="4150037"/>
                  <a:pt x="1680739" y="4154123"/>
                  <a:pt x="1689598" y="4155524"/>
                </a:cubicBezTo>
                <a:close/>
                <a:moveTo>
                  <a:pt x="282009" y="4159160"/>
                </a:moveTo>
                <a:cubicBezTo>
                  <a:pt x="298656" y="4159160"/>
                  <a:pt x="315303" y="4152823"/>
                  <a:pt x="327978" y="4140149"/>
                </a:cubicBezTo>
                <a:cubicBezTo>
                  <a:pt x="353326" y="4114799"/>
                  <a:pt x="353326" y="4073560"/>
                  <a:pt x="327978" y="4048212"/>
                </a:cubicBezTo>
                <a:cubicBezTo>
                  <a:pt x="315303" y="4035537"/>
                  <a:pt x="298656" y="4029200"/>
                  <a:pt x="282009" y="4029200"/>
                </a:cubicBezTo>
                <a:cubicBezTo>
                  <a:pt x="265362" y="4029200"/>
                  <a:pt x="248715" y="4035537"/>
                  <a:pt x="236040" y="4048212"/>
                </a:cubicBezTo>
                <a:cubicBezTo>
                  <a:pt x="210691" y="4073560"/>
                  <a:pt x="210691" y="4114799"/>
                  <a:pt x="236040" y="4140149"/>
                </a:cubicBezTo>
                <a:cubicBezTo>
                  <a:pt x="248715" y="4152823"/>
                  <a:pt x="265362" y="4159160"/>
                  <a:pt x="282009" y="4159160"/>
                </a:cubicBezTo>
                <a:close/>
                <a:moveTo>
                  <a:pt x="2058404" y="4173643"/>
                </a:moveTo>
                <a:cubicBezTo>
                  <a:pt x="2080953" y="4172470"/>
                  <a:pt x="2098327" y="4153151"/>
                  <a:pt x="2097156" y="4130603"/>
                </a:cubicBezTo>
                <a:cubicBezTo>
                  <a:pt x="2096641" y="4120487"/>
                  <a:pt x="2092412" y="4110970"/>
                  <a:pt x="2085239" y="4103796"/>
                </a:cubicBezTo>
                <a:cubicBezTo>
                  <a:pt x="2077037" y="4095595"/>
                  <a:pt x="2065691" y="4091250"/>
                  <a:pt x="2054116" y="4091851"/>
                </a:cubicBezTo>
                <a:cubicBezTo>
                  <a:pt x="2043199" y="4092423"/>
                  <a:pt x="2033140" y="4097224"/>
                  <a:pt x="2025825" y="4105340"/>
                </a:cubicBezTo>
                <a:cubicBezTo>
                  <a:pt x="2018508" y="4113485"/>
                  <a:pt x="2014793" y="4123974"/>
                  <a:pt x="2015364" y="4134891"/>
                </a:cubicBezTo>
                <a:cubicBezTo>
                  <a:pt x="2015879" y="4145007"/>
                  <a:pt x="2020109" y="4154524"/>
                  <a:pt x="2027281" y="4161697"/>
                </a:cubicBezTo>
                <a:cubicBezTo>
                  <a:pt x="2035483" y="4169898"/>
                  <a:pt x="2046830" y="4174243"/>
                  <a:pt x="2058404" y="4173643"/>
                </a:cubicBezTo>
                <a:close/>
                <a:moveTo>
                  <a:pt x="1873588" y="4173643"/>
                </a:moveTo>
                <a:cubicBezTo>
                  <a:pt x="1884505" y="4174214"/>
                  <a:pt x="1894993" y="4170499"/>
                  <a:pt x="1903138" y="4163182"/>
                </a:cubicBezTo>
                <a:cubicBezTo>
                  <a:pt x="1911254" y="4155866"/>
                  <a:pt x="1916055" y="4145808"/>
                  <a:pt x="1916627" y="4134889"/>
                </a:cubicBezTo>
                <a:cubicBezTo>
                  <a:pt x="1917227" y="4123316"/>
                  <a:pt x="1912882" y="4111970"/>
                  <a:pt x="1904681" y="4103768"/>
                </a:cubicBezTo>
                <a:cubicBezTo>
                  <a:pt x="1897507" y="4096624"/>
                  <a:pt x="1887991" y="4092394"/>
                  <a:pt x="1877875" y="4091851"/>
                </a:cubicBezTo>
                <a:cubicBezTo>
                  <a:pt x="1866958" y="4091279"/>
                  <a:pt x="1856440" y="4094995"/>
                  <a:pt x="1848324" y="4102311"/>
                </a:cubicBezTo>
                <a:cubicBezTo>
                  <a:pt x="1840208" y="4109626"/>
                  <a:pt x="1835407" y="4119686"/>
                  <a:pt x="1834835" y="4130603"/>
                </a:cubicBezTo>
                <a:cubicBezTo>
                  <a:pt x="1834235" y="4142177"/>
                  <a:pt x="1838579" y="4153524"/>
                  <a:pt x="1846781" y="4161726"/>
                </a:cubicBezTo>
                <a:cubicBezTo>
                  <a:pt x="1853954" y="4168870"/>
                  <a:pt x="1863470" y="4173099"/>
                  <a:pt x="1873588" y="4173643"/>
                </a:cubicBezTo>
                <a:close/>
                <a:moveTo>
                  <a:pt x="2840336" y="4186432"/>
                </a:moveTo>
                <a:cubicBezTo>
                  <a:pt x="2849792" y="4187925"/>
                  <a:pt x="2859716" y="4186489"/>
                  <a:pt x="2868718" y="4181902"/>
                </a:cubicBezTo>
                <a:cubicBezTo>
                  <a:pt x="2891551" y="4170271"/>
                  <a:pt x="2900668" y="4142234"/>
                  <a:pt x="2889037" y="4119401"/>
                </a:cubicBezTo>
                <a:cubicBezTo>
                  <a:pt x="2886808" y="4115028"/>
                  <a:pt x="2883921" y="4111056"/>
                  <a:pt x="2880492" y="4107626"/>
                </a:cubicBezTo>
                <a:cubicBezTo>
                  <a:pt x="2873361" y="4100497"/>
                  <a:pt x="2864374" y="4096074"/>
                  <a:pt x="2854917" y="4094581"/>
                </a:cubicBezTo>
                <a:cubicBezTo>
                  <a:pt x="2845462" y="4093087"/>
                  <a:pt x="2835539" y="4094524"/>
                  <a:pt x="2826536" y="4099110"/>
                </a:cubicBezTo>
                <a:cubicBezTo>
                  <a:pt x="2803701" y="4110742"/>
                  <a:pt x="2794586" y="4138777"/>
                  <a:pt x="2806216" y="4161610"/>
                </a:cubicBezTo>
                <a:cubicBezTo>
                  <a:pt x="2808446" y="4165984"/>
                  <a:pt x="2811333" y="4169955"/>
                  <a:pt x="2814762" y="4173385"/>
                </a:cubicBezTo>
                <a:cubicBezTo>
                  <a:pt x="2821892" y="4180516"/>
                  <a:pt x="2830880" y="4184938"/>
                  <a:pt x="2840336" y="4186432"/>
                </a:cubicBezTo>
                <a:close/>
                <a:moveTo>
                  <a:pt x="1099767" y="4187788"/>
                </a:moveTo>
                <a:cubicBezTo>
                  <a:pt x="1112399" y="4183702"/>
                  <a:pt x="1122688" y="4174900"/>
                  <a:pt x="1128718" y="4163068"/>
                </a:cubicBezTo>
                <a:cubicBezTo>
                  <a:pt x="1138521" y="4143806"/>
                  <a:pt x="1134862" y="4120600"/>
                  <a:pt x="1119573" y="4105311"/>
                </a:cubicBezTo>
                <a:lnTo>
                  <a:pt x="1119601" y="4105311"/>
                </a:lnTo>
                <a:cubicBezTo>
                  <a:pt x="1115915" y="4101625"/>
                  <a:pt x="1111685" y="4098567"/>
                  <a:pt x="1106998" y="4096166"/>
                </a:cubicBezTo>
                <a:cubicBezTo>
                  <a:pt x="1095167" y="4090108"/>
                  <a:pt x="1081678" y="4089051"/>
                  <a:pt x="1069046" y="4093166"/>
                </a:cubicBezTo>
                <a:cubicBezTo>
                  <a:pt x="1056415" y="4097253"/>
                  <a:pt x="1046125" y="4106054"/>
                  <a:pt x="1040096" y="4117886"/>
                </a:cubicBezTo>
                <a:cubicBezTo>
                  <a:pt x="1030264" y="4137148"/>
                  <a:pt x="1033923" y="4160354"/>
                  <a:pt x="1049212" y="4175643"/>
                </a:cubicBezTo>
                <a:cubicBezTo>
                  <a:pt x="1052899" y="4179329"/>
                  <a:pt x="1057129" y="4182387"/>
                  <a:pt x="1061815" y="4184788"/>
                </a:cubicBezTo>
                <a:cubicBezTo>
                  <a:pt x="1073647" y="4190846"/>
                  <a:pt x="1087136" y="4191903"/>
                  <a:pt x="1099767" y="4187788"/>
                </a:cubicBezTo>
                <a:close/>
                <a:moveTo>
                  <a:pt x="2501542" y="4253177"/>
                </a:moveTo>
                <a:lnTo>
                  <a:pt x="2501513" y="4253148"/>
                </a:lnTo>
                <a:lnTo>
                  <a:pt x="2501524" y="4253166"/>
                </a:lnTo>
                <a:close/>
                <a:moveTo>
                  <a:pt x="2652229" y="4268637"/>
                </a:moveTo>
                <a:cubicBezTo>
                  <a:pt x="2660853" y="4270473"/>
                  <a:pt x="2669997" y="4269866"/>
                  <a:pt x="2678556" y="4266580"/>
                </a:cubicBezTo>
                <a:cubicBezTo>
                  <a:pt x="2690160" y="4262121"/>
                  <a:pt x="2699305" y="4253433"/>
                  <a:pt x="2704363" y="4242087"/>
                </a:cubicBezTo>
                <a:cubicBezTo>
                  <a:pt x="2709421" y="4230742"/>
                  <a:pt x="2709764" y="4218111"/>
                  <a:pt x="2705306" y="4206536"/>
                </a:cubicBezTo>
                <a:cubicBezTo>
                  <a:pt x="2702962" y="4200392"/>
                  <a:pt x="2699419" y="4194933"/>
                  <a:pt x="2694818" y="4190331"/>
                </a:cubicBezTo>
                <a:cubicBezTo>
                  <a:pt x="2688345" y="4183845"/>
                  <a:pt x="2680243" y="4179565"/>
                  <a:pt x="2671620" y="4177730"/>
                </a:cubicBezTo>
                <a:cubicBezTo>
                  <a:pt x="2662996" y="4175893"/>
                  <a:pt x="2653851" y="4176500"/>
                  <a:pt x="2645292" y="4179787"/>
                </a:cubicBezTo>
                <a:cubicBezTo>
                  <a:pt x="2633689" y="4184245"/>
                  <a:pt x="2624544" y="4192933"/>
                  <a:pt x="2619485" y="4204278"/>
                </a:cubicBezTo>
                <a:cubicBezTo>
                  <a:pt x="2614427" y="4215624"/>
                  <a:pt x="2614083" y="4228256"/>
                  <a:pt x="2618541" y="4239829"/>
                </a:cubicBezTo>
                <a:cubicBezTo>
                  <a:pt x="2620885" y="4245974"/>
                  <a:pt x="2624430" y="4251432"/>
                  <a:pt x="2629030" y="4256034"/>
                </a:cubicBezTo>
                <a:cubicBezTo>
                  <a:pt x="2635503" y="4262521"/>
                  <a:pt x="2643606" y="4266800"/>
                  <a:pt x="2652229" y="4268637"/>
                </a:cubicBezTo>
                <a:close/>
                <a:moveTo>
                  <a:pt x="1252319" y="4269409"/>
                </a:moveTo>
                <a:cubicBezTo>
                  <a:pt x="1277810" y="4279183"/>
                  <a:pt x="1306533" y="4266409"/>
                  <a:pt x="1316306" y="4240916"/>
                </a:cubicBezTo>
                <a:cubicBezTo>
                  <a:pt x="1323308" y="4222683"/>
                  <a:pt x="1318906" y="4201964"/>
                  <a:pt x="1305075" y="4188132"/>
                </a:cubicBezTo>
                <a:cubicBezTo>
                  <a:pt x="1300159" y="4183245"/>
                  <a:pt x="1294358" y="4179473"/>
                  <a:pt x="1287813" y="4176958"/>
                </a:cubicBezTo>
                <a:cubicBezTo>
                  <a:pt x="1275468" y="4172214"/>
                  <a:pt x="1262008" y="4172586"/>
                  <a:pt x="1249918" y="4177958"/>
                </a:cubicBezTo>
                <a:cubicBezTo>
                  <a:pt x="1237830" y="4183332"/>
                  <a:pt x="1228571" y="4193104"/>
                  <a:pt x="1223826" y="4205451"/>
                </a:cubicBezTo>
                <a:cubicBezTo>
                  <a:pt x="1216825" y="4223684"/>
                  <a:pt x="1221226" y="4244402"/>
                  <a:pt x="1235057" y="4258235"/>
                </a:cubicBezTo>
                <a:cubicBezTo>
                  <a:pt x="1239973" y="4263122"/>
                  <a:pt x="1245774" y="4266894"/>
                  <a:pt x="1252319" y="4269409"/>
                </a:cubicBezTo>
                <a:close/>
                <a:moveTo>
                  <a:pt x="3142278" y="4281809"/>
                </a:moveTo>
                <a:cubicBezTo>
                  <a:pt x="3153888" y="4283019"/>
                  <a:pt x="3165905" y="4280397"/>
                  <a:pt x="3176193" y="4273724"/>
                </a:cubicBezTo>
                <a:cubicBezTo>
                  <a:pt x="3187910" y="4266122"/>
                  <a:pt x="3195942" y="4254433"/>
                  <a:pt x="3198856" y="4240773"/>
                </a:cubicBezTo>
                <a:cubicBezTo>
                  <a:pt x="3201772" y="4227112"/>
                  <a:pt x="3199171" y="4213166"/>
                  <a:pt x="3191569" y="4201449"/>
                </a:cubicBezTo>
                <a:cubicBezTo>
                  <a:pt x="3189539" y="4198362"/>
                  <a:pt x="3187226" y="4195477"/>
                  <a:pt x="3184654" y="4192905"/>
                </a:cubicBezTo>
                <a:cubicBezTo>
                  <a:pt x="3175995" y="4184246"/>
                  <a:pt x="3164791" y="4179202"/>
                  <a:pt x="3153182" y="4177990"/>
                </a:cubicBezTo>
                <a:cubicBezTo>
                  <a:pt x="3141571" y="4176779"/>
                  <a:pt x="3129553" y="4179402"/>
                  <a:pt x="3119265" y="4186075"/>
                </a:cubicBezTo>
                <a:cubicBezTo>
                  <a:pt x="3107549" y="4193676"/>
                  <a:pt x="3099518" y="4205365"/>
                  <a:pt x="3096602" y="4219025"/>
                </a:cubicBezTo>
                <a:cubicBezTo>
                  <a:pt x="3093688" y="4232685"/>
                  <a:pt x="3096288" y="4246632"/>
                  <a:pt x="3103890" y="4258349"/>
                </a:cubicBezTo>
                <a:cubicBezTo>
                  <a:pt x="3105919" y="4261435"/>
                  <a:pt x="3108234" y="4264322"/>
                  <a:pt x="3110806" y="4266894"/>
                </a:cubicBezTo>
                <a:cubicBezTo>
                  <a:pt x="3119465" y="4275553"/>
                  <a:pt x="3130668" y="4280598"/>
                  <a:pt x="3142278" y="4281809"/>
                </a:cubicBezTo>
                <a:close/>
                <a:moveTo>
                  <a:pt x="795864" y="4284488"/>
                </a:moveTo>
                <a:cubicBezTo>
                  <a:pt x="809853" y="4281512"/>
                  <a:pt x="822713" y="4273210"/>
                  <a:pt x="831101" y="4260292"/>
                </a:cubicBezTo>
                <a:cubicBezTo>
                  <a:pt x="845390" y="4238316"/>
                  <a:pt x="842333" y="4208937"/>
                  <a:pt x="823814" y="4190418"/>
                </a:cubicBezTo>
                <a:lnTo>
                  <a:pt x="823843" y="4190418"/>
                </a:lnTo>
                <a:cubicBezTo>
                  <a:pt x="821098" y="4187674"/>
                  <a:pt x="818012" y="4185188"/>
                  <a:pt x="814726" y="4183045"/>
                </a:cubicBezTo>
                <a:cubicBezTo>
                  <a:pt x="801809" y="4174657"/>
                  <a:pt x="786683" y="4172307"/>
                  <a:pt x="772690" y="4175282"/>
                </a:cubicBezTo>
                <a:cubicBezTo>
                  <a:pt x="758698" y="4178259"/>
                  <a:pt x="745836" y="4186560"/>
                  <a:pt x="737449" y="4199477"/>
                </a:cubicBezTo>
                <a:cubicBezTo>
                  <a:pt x="723160" y="4221454"/>
                  <a:pt x="726218" y="4250833"/>
                  <a:pt x="744737" y="4269352"/>
                </a:cubicBezTo>
                <a:cubicBezTo>
                  <a:pt x="747480" y="4272095"/>
                  <a:pt x="750567" y="4274581"/>
                  <a:pt x="753853" y="4276725"/>
                </a:cubicBezTo>
                <a:cubicBezTo>
                  <a:pt x="766757" y="4285113"/>
                  <a:pt x="781875" y="4287464"/>
                  <a:pt x="795864" y="4284488"/>
                </a:cubicBezTo>
                <a:close/>
                <a:moveTo>
                  <a:pt x="3461742" y="4318625"/>
                </a:moveTo>
                <a:cubicBezTo>
                  <a:pt x="3475495" y="4319336"/>
                  <a:pt x="3489513" y="4315106"/>
                  <a:pt x="3501015" y="4305790"/>
                </a:cubicBezTo>
                <a:cubicBezTo>
                  <a:pt x="3512990" y="4296101"/>
                  <a:pt x="3520478" y="4282355"/>
                  <a:pt x="3522077" y="4267038"/>
                </a:cubicBezTo>
                <a:cubicBezTo>
                  <a:pt x="3523708" y="4251719"/>
                  <a:pt x="3519248" y="4236716"/>
                  <a:pt x="3509561" y="4224741"/>
                </a:cubicBezTo>
                <a:cubicBezTo>
                  <a:pt x="3508274" y="4223141"/>
                  <a:pt x="3506902" y="4221626"/>
                  <a:pt x="3505474" y="4220198"/>
                </a:cubicBezTo>
                <a:cubicBezTo>
                  <a:pt x="3495029" y="4209753"/>
                  <a:pt x="3481539" y="4204102"/>
                  <a:pt x="3467786" y="4203390"/>
                </a:cubicBezTo>
                <a:cubicBezTo>
                  <a:pt x="3454032" y="4202679"/>
                  <a:pt x="3440015" y="4206908"/>
                  <a:pt x="3428512" y="4216225"/>
                </a:cubicBezTo>
                <a:cubicBezTo>
                  <a:pt x="3416538" y="4225914"/>
                  <a:pt x="3409051" y="4239659"/>
                  <a:pt x="3407450" y="4254977"/>
                </a:cubicBezTo>
                <a:cubicBezTo>
                  <a:pt x="3405821" y="4270296"/>
                  <a:pt x="3410279" y="4285300"/>
                  <a:pt x="3419968" y="4297274"/>
                </a:cubicBezTo>
                <a:cubicBezTo>
                  <a:pt x="3421253" y="4298874"/>
                  <a:pt x="3422625" y="4300389"/>
                  <a:pt x="3424054" y="4301817"/>
                </a:cubicBezTo>
                <a:cubicBezTo>
                  <a:pt x="3434499" y="4312263"/>
                  <a:pt x="3447988" y="4317914"/>
                  <a:pt x="3461742" y="4318625"/>
                </a:cubicBezTo>
                <a:close/>
                <a:moveTo>
                  <a:pt x="473828" y="4323658"/>
                </a:moveTo>
                <a:cubicBezTo>
                  <a:pt x="489882" y="4321972"/>
                  <a:pt x="505293" y="4314177"/>
                  <a:pt x="516224" y="4300673"/>
                </a:cubicBezTo>
                <a:cubicBezTo>
                  <a:pt x="536600" y="4275525"/>
                  <a:pt x="534714" y="4239316"/>
                  <a:pt x="511879" y="4216482"/>
                </a:cubicBezTo>
                <a:lnTo>
                  <a:pt x="511908" y="4216453"/>
                </a:lnTo>
                <a:cubicBezTo>
                  <a:pt x="510337" y="4214910"/>
                  <a:pt x="508680" y="4213395"/>
                  <a:pt x="506936" y="4211995"/>
                </a:cubicBezTo>
                <a:cubicBezTo>
                  <a:pt x="493847" y="4201421"/>
                  <a:pt x="477414" y="4196534"/>
                  <a:pt x="460667" y="4198305"/>
                </a:cubicBezTo>
                <a:cubicBezTo>
                  <a:pt x="443920" y="4200078"/>
                  <a:pt x="428859" y="4208251"/>
                  <a:pt x="418257" y="4221340"/>
                </a:cubicBezTo>
                <a:cubicBezTo>
                  <a:pt x="397880" y="4246489"/>
                  <a:pt x="399767" y="4282698"/>
                  <a:pt x="422601" y="4305532"/>
                </a:cubicBezTo>
                <a:cubicBezTo>
                  <a:pt x="424173" y="4307075"/>
                  <a:pt x="425830" y="4308590"/>
                  <a:pt x="427574" y="4309991"/>
                </a:cubicBezTo>
                <a:cubicBezTo>
                  <a:pt x="441077" y="4320922"/>
                  <a:pt x="457774" y="4325345"/>
                  <a:pt x="473828" y="4323658"/>
                </a:cubicBezTo>
                <a:close/>
                <a:moveTo>
                  <a:pt x="2480651" y="4330882"/>
                </a:moveTo>
                <a:cubicBezTo>
                  <a:pt x="2492625" y="4327652"/>
                  <a:pt x="2502656" y="4319965"/>
                  <a:pt x="2508858" y="4309219"/>
                </a:cubicBezTo>
                <a:cubicBezTo>
                  <a:pt x="2515059" y="4298473"/>
                  <a:pt x="2516688" y="4285927"/>
                  <a:pt x="2513487" y="4273953"/>
                </a:cubicBezTo>
                <a:lnTo>
                  <a:pt x="2501524" y="4253166"/>
                </a:lnTo>
                <a:lnTo>
                  <a:pt x="2480676" y="4241146"/>
                </a:lnTo>
                <a:cubicBezTo>
                  <a:pt x="2472906" y="4239060"/>
                  <a:pt x="2464604" y="4238974"/>
                  <a:pt x="2456616" y="4241117"/>
                </a:cubicBezTo>
                <a:cubicBezTo>
                  <a:pt x="2431868" y="4247747"/>
                  <a:pt x="2417121" y="4273267"/>
                  <a:pt x="2423751" y="4298017"/>
                </a:cubicBezTo>
                <a:cubicBezTo>
                  <a:pt x="2425838" y="4305904"/>
                  <a:pt x="2429981" y="4313078"/>
                  <a:pt x="2435725" y="4318822"/>
                </a:cubicBezTo>
                <a:cubicBezTo>
                  <a:pt x="2447442" y="4330539"/>
                  <a:pt x="2464647" y="4335168"/>
                  <a:pt x="2480651" y="4330882"/>
                </a:cubicBezTo>
                <a:close/>
                <a:moveTo>
                  <a:pt x="1450739" y="4333168"/>
                </a:moveTo>
                <a:cubicBezTo>
                  <a:pt x="1476774" y="4340141"/>
                  <a:pt x="1503638" y="4324652"/>
                  <a:pt x="1510611" y="4298617"/>
                </a:cubicBezTo>
                <a:cubicBezTo>
                  <a:pt x="1515098" y="4281813"/>
                  <a:pt x="1510240" y="4263694"/>
                  <a:pt x="1497922" y="4251376"/>
                </a:cubicBezTo>
                <a:cubicBezTo>
                  <a:pt x="1491892" y="4245347"/>
                  <a:pt x="1484319" y="4241003"/>
                  <a:pt x="1476031" y="4238773"/>
                </a:cubicBezTo>
                <a:cubicBezTo>
                  <a:pt x="1463428" y="4235401"/>
                  <a:pt x="1450253" y="4237144"/>
                  <a:pt x="1438937" y="4243660"/>
                </a:cubicBezTo>
                <a:cubicBezTo>
                  <a:pt x="1427619" y="4250177"/>
                  <a:pt x="1419532" y="4260721"/>
                  <a:pt x="1416160" y="4273324"/>
                </a:cubicBezTo>
                <a:cubicBezTo>
                  <a:pt x="1411672" y="4290130"/>
                  <a:pt x="1416531" y="4308248"/>
                  <a:pt x="1428849" y="4320565"/>
                </a:cubicBezTo>
                <a:cubicBezTo>
                  <a:pt x="1434878" y="4326595"/>
                  <a:pt x="1442452" y="4330939"/>
                  <a:pt x="1450739" y="4333168"/>
                </a:cubicBezTo>
                <a:close/>
                <a:moveTo>
                  <a:pt x="2277058" y="4374120"/>
                </a:moveTo>
                <a:cubicBezTo>
                  <a:pt x="2289317" y="4372177"/>
                  <a:pt x="2300092" y="4365576"/>
                  <a:pt x="2307379" y="4355544"/>
                </a:cubicBezTo>
                <a:cubicBezTo>
                  <a:pt x="2314695" y="4345513"/>
                  <a:pt x="2317639" y="4333224"/>
                  <a:pt x="2315696" y="4320965"/>
                </a:cubicBezTo>
                <a:cubicBezTo>
                  <a:pt x="2314152" y="4311219"/>
                  <a:pt x="2309665" y="4302388"/>
                  <a:pt x="2302692" y="4295415"/>
                </a:cubicBezTo>
                <a:cubicBezTo>
                  <a:pt x="2292204" y="4284927"/>
                  <a:pt x="2277172" y="4280040"/>
                  <a:pt x="2262539" y="4282354"/>
                </a:cubicBezTo>
                <a:cubicBezTo>
                  <a:pt x="2237219" y="4286355"/>
                  <a:pt x="2219900" y="4310191"/>
                  <a:pt x="2223901" y="4335511"/>
                </a:cubicBezTo>
                <a:cubicBezTo>
                  <a:pt x="2225445" y="4345257"/>
                  <a:pt x="2229931" y="4354087"/>
                  <a:pt x="2236905" y="4361059"/>
                </a:cubicBezTo>
                <a:cubicBezTo>
                  <a:pt x="2247393" y="4371548"/>
                  <a:pt x="2262425" y="4376435"/>
                  <a:pt x="2277058" y="4374120"/>
                </a:cubicBezTo>
                <a:close/>
                <a:moveTo>
                  <a:pt x="1654762" y="4375521"/>
                </a:moveTo>
                <a:cubicBezTo>
                  <a:pt x="1680797" y="4379636"/>
                  <a:pt x="1705375" y="4361804"/>
                  <a:pt x="1709490" y="4335740"/>
                </a:cubicBezTo>
                <a:cubicBezTo>
                  <a:pt x="1711861" y="4320651"/>
                  <a:pt x="1706831" y="4305189"/>
                  <a:pt x="1696030" y="4294387"/>
                </a:cubicBezTo>
                <a:lnTo>
                  <a:pt x="1696030" y="4294416"/>
                </a:lnTo>
                <a:cubicBezTo>
                  <a:pt x="1688856" y="4287243"/>
                  <a:pt x="1679768" y="4282612"/>
                  <a:pt x="1669708" y="4281012"/>
                </a:cubicBezTo>
                <a:cubicBezTo>
                  <a:pt x="1657077" y="4279012"/>
                  <a:pt x="1644445" y="4282042"/>
                  <a:pt x="1634100" y="4289558"/>
                </a:cubicBezTo>
                <a:cubicBezTo>
                  <a:pt x="1623783" y="4297044"/>
                  <a:pt x="1616981" y="4308134"/>
                  <a:pt x="1614981" y="4320765"/>
                </a:cubicBezTo>
                <a:cubicBezTo>
                  <a:pt x="1612609" y="4335855"/>
                  <a:pt x="1617639" y="4351315"/>
                  <a:pt x="1628441" y="4362118"/>
                </a:cubicBezTo>
                <a:cubicBezTo>
                  <a:pt x="1635614" y="4369291"/>
                  <a:pt x="1644702" y="4373920"/>
                  <a:pt x="1654762" y="4375521"/>
                </a:cubicBezTo>
                <a:close/>
                <a:moveTo>
                  <a:pt x="2942871" y="4395072"/>
                </a:moveTo>
                <a:cubicBezTo>
                  <a:pt x="2953502" y="4396754"/>
                  <a:pt x="2964655" y="4395140"/>
                  <a:pt x="2974771" y="4389981"/>
                </a:cubicBezTo>
                <a:cubicBezTo>
                  <a:pt x="3000435" y="4376922"/>
                  <a:pt x="3010695" y="4345371"/>
                  <a:pt x="2997607" y="4319707"/>
                </a:cubicBezTo>
                <a:cubicBezTo>
                  <a:pt x="2995092" y="4314792"/>
                  <a:pt x="2991862" y="4310333"/>
                  <a:pt x="2988004" y="4306476"/>
                </a:cubicBezTo>
                <a:cubicBezTo>
                  <a:pt x="2979974" y="4298445"/>
                  <a:pt x="2969864" y="4293466"/>
                  <a:pt x="2959232" y="4291783"/>
                </a:cubicBezTo>
                <a:cubicBezTo>
                  <a:pt x="2948602" y="4290100"/>
                  <a:pt x="2937449" y="4291715"/>
                  <a:pt x="2927332" y="4296873"/>
                </a:cubicBezTo>
                <a:cubicBezTo>
                  <a:pt x="2901668" y="4309934"/>
                  <a:pt x="2891409" y="4341484"/>
                  <a:pt x="2904497" y="4367148"/>
                </a:cubicBezTo>
                <a:cubicBezTo>
                  <a:pt x="2907012" y="4372063"/>
                  <a:pt x="2910241" y="4376521"/>
                  <a:pt x="2914100" y="4380380"/>
                </a:cubicBezTo>
                <a:cubicBezTo>
                  <a:pt x="2922130" y="4388410"/>
                  <a:pt x="2932240" y="4393390"/>
                  <a:pt x="2942871" y="4395072"/>
                </a:cubicBezTo>
                <a:close/>
                <a:moveTo>
                  <a:pt x="1861927" y="4395868"/>
                </a:moveTo>
                <a:cubicBezTo>
                  <a:pt x="1874330" y="4396526"/>
                  <a:pt x="1886218" y="4392325"/>
                  <a:pt x="1895449" y="4384009"/>
                </a:cubicBezTo>
                <a:cubicBezTo>
                  <a:pt x="1904680" y="4375721"/>
                  <a:pt x="1910110" y="4364317"/>
                  <a:pt x="1910768" y="4351914"/>
                </a:cubicBezTo>
                <a:cubicBezTo>
                  <a:pt x="1911453" y="4338797"/>
                  <a:pt x="1906537" y="4325936"/>
                  <a:pt x="1897221" y="4316620"/>
                </a:cubicBezTo>
                <a:lnTo>
                  <a:pt x="1897221" y="4316591"/>
                </a:lnTo>
                <a:cubicBezTo>
                  <a:pt x="1889105" y="4308446"/>
                  <a:pt x="1878303" y="4303646"/>
                  <a:pt x="1866814" y="4303045"/>
                </a:cubicBezTo>
                <a:cubicBezTo>
                  <a:pt x="1841208" y="4301702"/>
                  <a:pt x="1819316" y="4321450"/>
                  <a:pt x="1817973" y="4347027"/>
                </a:cubicBezTo>
                <a:cubicBezTo>
                  <a:pt x="1817287" y="4360145"/>
                  <a:pt x="1822203" y="4373006"/>
                  <a:pt x="1831519" y="4382323"/>
                </a:cubicBezTo>
                <a:cubicBezTo>
                  <a:pt x="1839636" y="4390466"/>
                  <a:pt x="1850439" y="4395268"/>
                  <a:pt x="1861927" y="4395868"/>
                </a:cubicBezTo>
                <a:close/>
                <a:moveTo>
                  <a:pt x="2070064" y="4395897"/>
                </a:moveTo>
                <a:cubicBezTo>
                  <a:pt x="2095670" y="4394555"/>
                  <a:pt x="2115390" y="4372635"/>
                  <a:pt x="2114046" y="4347057"/>
                </a:cubicBezTo>
                <a:cubicBezTo>
                  <a:pt x="2113445" y="4335568"/>
                  <a:pt x="2108617" y="4324766"/>
                  <a:pt x="2100500" y="4316650"/>
                </a:cubicBezTo>
                <a:lnTo>
                  <a:pt x="2100471" y="4316650"/>
                </a:lnTo>
                <a:cubicBezTo>
                  <a:pt x="2091183" y="4307362"/>
                  <a:pt x="2078295" y="4302418"/>
                  <a:pt x="2065177" y="4303104"/>
                </a:cubicBezTo>
                <a:cubicBezTo>
                  <a:pt x="2052774" y="4303760"/>
                  <a:pt x="2041399" y="4309191"/>
                  <a:pt x="2033084" y="4318421"/>
                </a:cubicBezTo>
                <a:cubicBezTo>
                  <a:pt x="2024796" y="4327652"/>
                  <a:pt x="2020566" y="4339541"/>
                  <a:pt x="2021223" y="4351944"/>
                </a:cubicBezTo>
                <a:cubicBezTo>
                  <a:pt x="2021823" y="4363433"/>
                  <a:pt x="2026653" y="4374234"/>
                  <a:pt x="2034769" y="4382351"/>
                </a:cubicBezTo>
                <a:cubicBezTo>
                  <a:pt x="2044058" y="4391639"/>
                  <a:pt x="2056946" y="4396583"/>
                  <a:pt x="2070064" y="4395897"/>
                </a:cubicBezTo>
                <a:close/>
                <a:moveTo>
                  <a:pt x="998228" y="4396640"/>
                </a:moveTo>
                <a:cubicBezTo>
                  <a:pt x="1012432" y="4392011"/>
                  <a:pt x="1024005" y="4382151"/>
                  <a:pt x="1030778" y="4368834"/>
                </a:cubicBezTo>
                <a:cubicBezTo>
                  <a:pt x="1041810" y="4347171"/>
                  <a:pt x="1037695" y="4321079"/>
                  <a:pt x="1020519" y="4303904"/>
                </a:cubicBezTo>
                <a:lnTo>
                  <a:pt x="1020519" y="4303933"/>
                </a:lnTo>
                <a:cubicBezTo>
                  <a:pt x="1016375" y="4299789"/>
                  <a:pt x="1011603" y="4296329"/>
                  <a:pt x="1006344" y="4293643"/>
                </a:cubicBezTo>
                <a:cubicBezTo>
                  <a:pt x="992598" y="4286642"/>
                  <a:pt x="977293" y="4285886"/>
                  <a:pt x="963676" y="4290311"/>
                </a:cubicBezTo>
                <a:cubicBezTo>
                  <a:pt x="950058" y="4294738"/>
                  <a:pt x="938127" y="4304346"/>
                  <a:pt x="931125" y="4318078"/>
                </a:cubicBezTo>
                <a:cubicBezTo>
                  <a:pt x="920094" y="4339740"/>
                  <a:pt x="924209" y="4365834"/>
                  <a:pt x="941385" y="4383009"/>
                </a:cubicBezTo>
                <a:cubicBezTo>
                  <a:pt x="945529" y="4387153"/>
                  <a:pt x="950301" y="4390610"/>
                  <a:pt x="955560" y="4393297"/>
                </a:cubicBezTo>
                <a:cubicBezTo>
                  <a:pt x="968878" y="4400070"/>
                  <a:pt x="984025" y="4401271"/>
                  <a:pt x="998228" y="4396640"/>
                </a:cubicBezTo>
                <a:close/>
                <a:moveTo>
                  <a:pt x="3255686" y="4464112"/>
                </a:moveTo>
                <a:lnTo>
                  <a:pt x="3259847" y="4464112"/>
                </a:lnTo>
                <a:lnTo>
                  <a:pt x="3294479" y="4455855"/>
                </a:lnTo>
                <a:cubicBezTo>
                  <a:pt x="3307397" y="4447482"/>
                  <a:pt x="3316256" y="4434565"/>
                  <a:pt x="3319457" y="4419504"/>
                </a:cubicBezTo>
                <a:cubicBezTo>
                  <a:pt x="3322658" y="4404443"/>
                  <a:pt x="3319801" y="4389040"/>
                  <a:pt x="3311427" y="4376122"/>
                </a:cubicBezTo>
                <a:cubicBezTo>
                  <a:pt x="3309198" y="4372721"/>
                  <a:pt x="3306626" y="4369548"/>
                  <a:pt x="3303796" y="4366719"/>
                </a:cubicBezTo>
                <a:cubicBezTo>
                  <a:pt x="3294251" y="4357161"/>
                  <a:pt x="3281898" y="4351595"/>
                  <a:pt x="3269095" y="4350258"/>
                </a:cubicBezTo>
                <a:cubicBezTo>
                  <a:pt x="3256291" y="4348922"/>
                  <a:pt x="3243039" y="4351816"/>
                  <a:pt x="3231692" y="4359175"/>
                </a:cubicBezTo>
                <a:cubicBezTo>
                  <a:pt x="3218775" y="4367548"/>
                  <a:pt x="3209915" y="4380465"/>
                  <a:pt x="3206716" y="4395526"/>
                </a:cubicBezTo>
                <a:cubicBezTo>
                  <a:pt x="3203515" y="4410587"/>
                  <a:pt x="3206372" y="4425992"/>
                  <a:pt x="3214746" y="4438908"/>
                </a:cubicBezTo>
                <a:cubicBezTo>
                  <a:pt x="3216975" y="4442309"/>
                  <a:pt x="3219547" y="4445482"/>
                  <a:pt x="3222376" y="4448310"/>
                </a:cubicBezTo>
                <a:close/>
                <a:moveTo>
                  <a:pt x="2700975" y="4464112"/>
                </a:moveTo>
                <a:lnTo>
                  <a:pt x="2783864" y="4464112"/>
                </a:lnTo>
                <a:lnTo>
                  <a:pt x="2791277" y="4457070"/>
                </a:lnTo>
                <a:cubicBezTo>
                  <a:pt x="2796721" y="4444846"/>
                  <a:pt x="2797514" y="4430549"/>
                  <a:pt x="2792356" y="4417103"/>
                </a:cubicBezTo>
                <a:cubicBezTo>
                  <a:pt x="2789699" y="4410216"/>
                  <a:pt x="2785726" y="4404071"/>
                  <a:pt x="2780553" y="4398898"/>
                </a:cubicBezTo>
                <a:lnTo>
                  <a:pt x="2780553" y="4398927"/>
                </a:lnTo>
                <a:cubicBezTo>
                  <a:pt x="2773265" y="4391626"/>
                  <a:pt x="2764157" y="4386810"/>
                  <a:pt x="2754460" y="4384745"/>
                </a:cubicBezTo>
                <a:cubicBezTo>
                  <a:pt x="2744765" y="4382680"/>
                  <a:pt x="2734485" y="4383367"/>
                  <a:pt x="2724853" y="4387067"/>
                </a:cubicBezTo>
                <a:cubicBezTo>
                  <a:pt x="2697961" y="4397383"/>
                  <a:pt x="2684472" y="4427678"/>
                  <a:pt x="2694789" y="4454570"/>
                </a:cubicBezTo>
                <a:close/>
                <a:moveTo>
                  <a:pt x="2502869" y="4464112"/>
                </a:moveTo>
                <a:lnTo>
                  <a:pt x="2555922" y="4464112"/>
                </a:lnTo>
                <a:lnTo>
                  <a:pt x="2541083" y="4455563"/>
                </a:lnTo>
                <a:cubicBezTo>
                  <a:pt x="2532349" y="4453219"/>
                  <a:pt x="2523018" y="4453126"/>
                  <a:pt x="2514029" y="4455541"/>
                </a:cubicBezTo>
                <a:close/>
                <a:moveTo>
                  <a:pt x="1370426" y="4464112"/>
                </a:moveTo>
                <a:lnTo>
                  <a:pt x="1438037" y="4464112"/>
                </a:lnTo>
                <a:lnTo>
                  <a:pt x="1418646" y="4452941"/>
                </a:lnTo>
                <a:cubicBezTo>
                  <a:pt x="1404014" y="4449011"/>
                  <a:pt x="1389146" y="4451404"/>
                  <a:pt x="1376957" y="4458438"/>
                </a:cubicBezTo>
                <a:close/>
                <a:moveTo>
                  <a:pt x="1143075" y="4464112"/>
                </a:moveTo>
                <a:lnTo>
                  <a:pt x="1235127" y="4464112"/>
                </a:lnTo>
                <a:lnTo>
                  <a:pt x="1240430" y="4455770"/>
                </a:lnTo>
                <a:cubicBezTo>
                  <a:pt x="1248289" y="4435251"/>
                  <a:pt x="1243345" y="4411959"/>
                  <a:pt x="1227799" y="4396412"/>
                </a:cubicBezTo>
                <a:cubicBezTo>
                  <a:pt x="1222283" y="4390897"/>
                  <a:pt x="1215738" y="4386668"/>
                  <a:pt x="1208394" y="4383837"/>
                </a:cubicBezTo>
                <a:cubicBezTo>
                  <a:pt x="1179729" y="4372835"/>
                  <a:pt x="1147465" y="4387181"/>
                  <a:pt x="1136462" y="4415846"/>
                </a:cubicBezTo>
                <a:cubicBezTo>
                  <a:pt x="1132532" y="4426106"/>
                  <a:pt x="1131803" y="4437059"/>
                  <a:pt x="1134000" y="4447390"/>
                </a:cubicBezTo>
                <a:close/>
                <a:moveTo>
                  <a:pt x="662178" y="4464112"/>
                </a:moveTo>
                <a:lnTo>
                  <a:pt x="687035" y="4464112"/>
                </a:lnTo>
                <a:lnTo>
                  <a:pt x="720588" y="4441051"/>
                </a:lnTo>
                <a:cubicBezTo>
                  <a:pt x="736306" y="4416818"/>
                  <a:pt x="732934" y="4384409"/>
                  <a:pt x="712529" y="4364005"/>
                </a:cubicBezTo>
                <a:cubicBezTo>
                  <a:pt x="709499" y="4360947"/>
                  <a:pt x="706099" y="4358232"/>
                  <a:pt x="702470" y="4355860"/>
                </a:cubicBezTo>
                <a:cubicBezTo>
                  <a:pt x="695567" y="4351373"/>
                  <a:pt x="688002" y="4348364"/>
                  <a:pt x="680149" y="4346908"/>
                </a:cubicBezTo>
                <a:cubicBezTo>
                  <a:pt x="672297" y="4345450"/>
                  <a:pt x="664160" y="4345543"/>
                  <a:pt x="656115" y="4347258"/>
                </a:cubicBezTo>
                <a:cubicBezTo>
                  <a:pt x="640025" y="4350687"/>
                  <a:pt x="626222" y="4360146"/>
                  <a:pt x="617277" y="4373949"/>
                </a:cubicBezTo>
                <a:cubicBezTo>
                  <a:pt x="601558" y="4398184"/>
                  <a:pt x="604931" y="4430592"/>
                  <a:pt x="625336" y="4450997"/>
                </a:cubicBezTo>
                <a:cubicBezTo>
                  <a:pt x="628365" y="4454055"/>
                  <a:pt x="631766" y="4456770"/>
                  <a:pt x="635396" y="4459142"/>
                </a:cubicBezTo>
                <a:close/>
              </a:path>
            </a:pathLst>
          </a:custGeom>
          <a:gradFill>
            <a:gsLst>
              <a:gs pos="100000">
                <a:schemeClr val="bg2">
                  <a:alpha val="41000"/>
                </a:schemeClr>
              </a:gs>
              <a:gs pos="0">
                <a:schemeClr val="accent4">
                  <a:alpha val="31000"/>
                </a:schemeClr>
              </a:gs>
            </a:gsLst>
            <a:path path="circle">
              <a:fillToRect l="100000" t="100000"/>
            </a:path>
          </a:gradFill>
          <a:ln w="2202" cap="flat">
            <a:noFill/>
            <a:prstDash val="solid"/>
            <a:miter/>
          </a:ln>
        </p:spPr>
        <p:txBody>
          <a:bodyPr wrap="square" rtlCol="0" anchor="ctr">
            <a:noAutofit/>
          </a:bodyPr>
          <a:lstStyle/>
          <a:p>
            <a:endParaRPr lang="en-US"/>
          </a:p>
        </p:txBody>
      </p:sp>
      <p:pic>
        <p:nvPicPr>
          <p:cNvPr id="9" name="Graphic 8">
            <a:extLst>
              <a:ext uri="{FF2B5EF4-FFF2-40B4-BE49-F238E27FC236}">
                <a16:creationId xmlns:a16="http://schemas.microsoft.com/office/drawing/2014/main" id="{1C734DCA-05F0-61E8-C750-97B29AE3CFA2}"/>
              </a:ext>
            </a:extLst>
          </p:cNvPr>
          <p:cNvPicPr>
            <a:picLocks noChangeAspect="1"/>
          </p:cNvPicPr>
          <p:nvPr userDrawn="1"/>
        </p:nvPicPr>
        <p:blipFill>
          <a:blip r:embed="rId3">
            <a:lum bright="100000"/>
            <a:alphaModFix amt="5000"/>
            <a:extLst>
              <a:ext uri="{96DAC541-7B7A-43D3-8B79-37D633B846F1}">
                <asvg:svgBlip xmlns:asvg="http://schemas.microsoft.com/office/drawing/2016/SVG/main" r:embed="rId4"/>
              </a:ext>
            </a:extLst>
          </a:blip>
          <a:srcRect l="25830" t="27361" r="27450"/>
          <a:stretch/>
        </p:blipFill>
        <p:spPr>
          <a:xfrm>
            <a:off x="0" y="1"/>
            <a:ext cx="4000498" cy="6219794"/>
          </a:xfrm>
          <a:custGeom>
            <a:avLst/>
            <a:gdLst>
              <a:gd name="connsiteX0" fmla="*/ 0 w 4000498"/>
              <a:gd name="connsiteY0" fmla="*/ 0 h 6219794"/>
              <a:gd name="connsiteX1" fmla="*/ 4000498 w 4000498"/>
              <a:gd name="connsiteY1" fmla="*/ 0 h 6219794"/>
              <a:gd name="connsiteX2" fmla="*/ 4000498 w 4000498"/>
              <a:gd name="connsiteY2" fmla="*/ 6219794 h 6219794"/>
              <a:gd name="connsiteX3" fmla="*/ 0 w 4000498"/>
              <a:gd name="connsiteY3" fmla="*/ 6219794 h 6219794"/>
            </a:gdLst>
            <a:ahLst/>
            <a:cxnLst>
              <a:cxn ang="0">
                <a:pos x="connsiteX0" y="connsiteY0"/>
              </a:cxn>
              <a:cxn ang="0">
                <a:pos x="connsiteX1" y="connsiteY1"/>
              </a:cxn>
              <a:cxn ang="0">
                <a:pos x="connsiteX2" y="connsiteY2"/>
              </a:cxn>
              <a:cxn ang="0">
                <a:pos x="connsiteX3" y="connsiteY3"/>
              </a:cxn>
            </a:cxnLst>
            <a:rect l="l" t="t" r="r" b="b"/>
            <a:pathLst>
              <a:path w="4000498" h="6219794">
                <a:moveTo>
                  <a:pt x="0" y="0"/>
                </a:moveTo>
                <a:lnTo>
                  <a:pt x="4000498" y="0"/>
                </a:lnTo>
                <a:lnTo>
                  <a:pt x="4000498" y="6219794"/>
                </a:lnTo>
                <a:lnTo>
                  <a:pt x="0" y="6219794"/>
                </a:lnTo>
                <a:close/>
              </a:path>
            </a:pathLst>
          </a:custGeom>
        </p:spPr>
      </p:pic>
      <p:sp>
        <p:nvSpPr>
          <p:cNvPr id="11" name="Text Placeholder 10">
            <a:extLst>
              <a:ext uri="{FF2B5EF4-FFF2-40B4-BE49-F238E27FC236}">
                <a16:creationId xmlns:a16="http://schemas.microsoft.com/office/drawing/2014/main" id="{276A6B21-0BB3-8590-D0F6-797F169E1857}"/>
              </a:ext>
            </a:extLst>
          </p:cNvPr>
          <p:cNvSpPr>
            <a:spLocks noGrp="1"/>
          </p:cNvSpPr>
          <p:nvPr>
            <p:ph type="body" sz="quarter" idx="10" hasCustomPrompt="1"/>
          </p:nvPr>
        </p:nvSpPr>
        <p:spPr>
          <a:xfrm>
            <a:off x="4233163" y="1482193"/>
            <a:ext cx="480733" cy="430887"/>
          </a:xfrm>
        </p:spPr>
        <p:txBody>
          <a:bodyPr anchor="ctr"/>
          <a:lstStyle>
            <a:lvl1pPr marL="0" indent="0">
              <a:buNone/>
              <a:defRPr lang="en-US" sz="2800" b="1" kern="1200" dirty="0">
                <a:solidFill>
                  <a:schemeClr val="accent2"/>
                </a:solidFill>
                <a:latin typeface="+mn-lt"/>
                <a:ea typeface="+mn-ea"/>
                <a:cs typeface="+mn-cs"/>
              </a:defRPr>
            </a:lvl1pPr>
          </a:lstStyle>
          <a:p>
            <a:pPr lvl="0"/>
            <a:r>
              <a:rPr lang="en-US"/>
              <a:t>01</a:t>
            </a:r>
          </a:p>
        </p:txBody>
      </p:sp>
      <p:sp>
        <p:nvSpPr>
          <p:cNvPr id="22" name="Text Placeholder 21">
            <a:extLst>
              <a:ext uri="{FF2B5EF4-FFF2-40B4-BE49-F238E27FC236}">
                <a16:creationId xmlns:a16="http://schemas.microsoft.com/office/drawing/2014/main" id="{C1770E4A-D94C-1440-96DB-11ED8235076D}"/>
              </a:ext>
            </a:extLst>
          </p:cNvPr>
          <p:cNvSpPr>
            <a:spLocks noGrp="1"/>
          </p:cNvSpPr>
          <p:nvPr>
            <p:ph type="body" sz="quarter" idx="14"/>
          </p:nvPr>
        </p:nvSpPr>
        <p:spPr>
          <a:xfrm>
            <a:off x="4927600" y="1455321"/>
            <a:ext cx="66929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36" name="Text Placeholder 35">
            <a:extLst>
              <a:ext uri="{FF2B5EF4-FFF2-40B4-BE49-F238E27FC236}">
                <a16:creationId xmlns:a16="http://schemas.microsoft.com/office/drawing/2014/main" id="{BD37564D-5CD2-62A4-1803-B42D963333A8}"/>
              </a:ext>
            </a:extLst>
          </p:cNvPr>
          <p:cNvSpPr>
            <a:spLocks noGrp="1"/>
          </p:cNvSpPr>
          <p:nvPr>
            <p:ph type="body" sz="quarter" idx="23" hasCustomPrompt="1"/>
          </p:nvPr>
        </p:nvSpPr>
        <p:spPr>
          <a:xfrm>
            <a:off x="4233163" y="2803483"/>
            <a:ext cx="480733" cy="430887"/>
          </a:xfrm>
        </p:spPr>
        <p:txBody>
          <a:bodyPr anchor="ctr"/>
          <a:lstStyle>
            <a:lvl1pPr marL="0" indent="0">
              <a:buNone/>
              <a:defRPr lang="en-US" sz="2800" b="1" kern="1200" spc="0" baseline="0" dirty="0">
                <a:solidFill>
                  <a:schemeClr val="accent2"/>
                </a:solidFill>
                <a:latin typeface="+mn-lt"/>
                <a:ea typeface="+mn-ea"/>
                <a:cs typeface="+mn-cs"/>
              </a:defRPr>
            </a:lvl1pPr>
          </a:lstStyle>
          <a:p>
            <a:pPr lvl="0"/>
            <a:r>
              <a:rPr lang="en-US"/>
              <a:t>03</a:t>
            </a:r>
          </a:p>
        </p:txBody>
      </p:sp>
      <p:sp>
        <p:nvSpPr>
          <p:cNvPr id="38" name="Text Placeholder 37">
            <a:extLst>
              <a:ext uri="{FF2B5EF4-FFF2-40B4-BE49-F238E27FC236}">
                <a16:creationId xmlns:a16="http://schemas.microsoft.com/office/drawing/2014/main" id="{C13684C1-E303-03EA-424F-F44C5796D988}"/>
              </a:ext>
            </a:extLst>
          </p:cNvPr>
          <p:cNvSpPr>
            <a:spLocks noGrp="1"/>
          </p:cNvSpPr>
          <p:nvPr>
            <p:ph type="body" sz="quarter" idx="24" hasCustomPrompt="1"/>
          </p:nvPr>
        </p:nvSpPr>
        <p:spPr>
          <a:xfrm>
            <a:off x="4233163" y="3464128"/>
            <a:ext cx="480733" cy="430887"/>
          </a:xfrm>
        </p:spPr>
        <p:txBody>
          <a:bodyPr anchor="ctr"/>
          <a:lstStyle>
            <a:lvl1pPr marL="0" indent="0">
              <a:buNone/>
              <a:defRPr lang="en-US" sz="2800" b="1" kern="1200" spc="0" baseline="0" dirty="0">
                <a:solidFill>
                  <a:schemeClr val="accent2"/>
                </a:solidFill>
                <a:latin typeface="+mn-lt"/>
                <a:ea typeface="+mn-ea"/>
                <a:cs typeface="+mn-cs"/>
              </a:defRPr>
            </a:lvl1pPr>
          </a:lstStyle>
          <a:p>
            <a:pPr lvl="0"/>
            <a:r>
              <a:rPr lang="en-US"/>
              <a:t>04</a:t>
            </a:r>
          </a:p>
        </p:txBody>
      </p:sp>
      <p:sp>
        <p:nvSpPr>
          <p:cNvPr id="40" name="Text Placeholder 39">
            <a:extLst>
              <a:ext uri="{FF2B5EF4-FFF2-40B4-BE49-F238E27FC236}">
                <a16:creationId xmlns:a16="http://schemas.microsoft.com/office/drawing/2014/main" id="{93773F22-97EC-FB3E-4D5B-9A9A1ED5EE89}"/>
              </a:ext>
            </a:extLst>
          </p:cNvPr>
          <p:cNvSpPr>
            <a:spLocks noGrp="1"/>
          </p:cNvSpPr>
          <p:nvPr>
            <p:ph type="body" sz="quarter" idx="25" hasCustomPrompt="1"/>
          </p:nvPr>
        </p:nvSpPr>
        <p:spPr>
          <a:xfrm>
            <a:off x="4233163" y="2142838"/>
            <a:ext cx="480733" cy="430887"/>
          </a:xfrm>
        </p:spPr>
        <p:txBody>
          <a:bodyPr anchor="ctr"/>
          <a:lstStyle>
            <a:lvl1pPr marL="0" indent="0">
              <a:buNone/>
              <a:defRPr lang="en-US" sz="2800" b="1" kern="1200" spc="0" baseline="0" dirty="0">
                <a:solidFill>
                  <a:schemeClr val="accent2"/>
                </a:solidFill>
                <a:latin typeface="+mn-lt"/>
                <a:ea typeface="+mn-ea"/>
                <a:cs typeface="+mn-cs"/>
              </a:defRPr>
            </a:lvl1pPr>
          </a:lstStyle>
          <a:p>
            <a:pPr lvl="0"/>
            <a:r>
              <a:rPr lang="en-US"/>
              <a:t>02</a:t>
            </a:r>
          </a:p>
        </p:txBody>
      </p:sp>
      <p:sp>
        <p:nvSpPr>
          <p:cNvPr id="3" name="Title 2">
            <a:extLst>
              <a:ext uri="{FF2B5EF4-FFF2-40B4-BE49-F238E27FC236}">
                <a16:creationId xmlns:a16="http://schemas.microsoft.com/office/drawing/2014/main" id="{96B47CDA-D6F4-FBA9-F0F5-B69F420ADAF8}"/>
              </a:ext>
            </a:extLst>
          </p:cNvPr>
          <p:cNvSpPr>
            <a:spLocks noGrp="1"/>
          </p:cNvSpPr>
          <p:nvPr>
            <p:ph type="title" hasCustomPrompt="1"/>
          </p:nvPr>
        </p:nvSpPr>
        <p:spPr>
          <a:xfrm>
            <a:off x="553506" y="1718977"/>
            <a:ext cx="2840737" cy="738664"/>
          </a:xfrm>
        </p:spPr>
        <p:txBody>
          <a:bodyPr/>
          <a:lstStyle>
            <a:lvl1pPr algn="ctr">
              <a:defRPr sz="4800">
                <a:solidFill>
                  <a:schemeClr val="bg1"/>
                </a:solidFill>
              </a:defRPr>
            </a:lvl1pPr>
          </a:lstStyle>
          <a:p>
            <a:r>
              <a:rPr lang="en-US"/>
              <a:t>Agenda</a:t>
            </a:r>
          </a:p>
        </p:txBody>
      </p:sp>
      <p:sp>
        <p:nvSpPr>
          <p:cNvPr id="4" name="Text Placeholder 21">
            <a:extLst>
              <a:ext uri="{FF2B5EF4-FFF2-40B4-BE49-F238E27FC236}">
                <a16:creationId xmlns:a16="http://schemas.microsoft.com/office/drawing/2014/main" id="{2508CE4B-8FA5-7782-AB9E-4F4DA6A02A3B}"/>
              </a:ext>
            </a:extLst>
          </p:cNvPr>
          <p:cNvSpPr>
            <a:spLocks noGrp="1"/>
          </p:cNvSpPr>
          <p:nvPr>
            <p:ph type="body" sz="quarter" idx="26"/>
          </p:nvPr>
        </p:nvSpPr>
        <p:spPr>
          <a:xfrm>
            <a:off x="4927600" y="2115966"/>
            <a:ext cx="66929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6" name="Text Placeholder 21">
            <a:extLst>
              <a:ext uri="{FF2B5EF4-FFF2-40B4-BE49-F238E27FC236}">
                <a16:creationId xmlns:a16="http://schemas.microsoft.com/office/drawing/2014/main" id="{19BCA996-2E88-3C44-B7D7-AF86E135B325}"/>
              </a:ext>
            </a:extLst>
          </p:cNvPr>
          <p:cNvSpPr>
            <a:spLocks noGrp="1"/>
          </p:cNvSpPr>
          <p:nvPr>
            <p:ph type="body" sz="quarter" idx="27"/>
          </p:nvPr>
        </p:nvSpPr>
        <p:spPr>
          <a:xfrm>
            <a:off x="4927600" y="2776611"/>
            <a:ext cx="66929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8" name="Text Placeholder 21">
            <a:extLst>
              <a:ext uri="{FF2B5EF4-FFF2-40B4-BE49-F238E27FC236}">
                <a16:creationId xmlns:a16="http://schemas.microsoft.com/office/drawing/2014/main" id="{9D8C50CE-2BA3-61FF-B866-8E89ECCC4054}"/>
              </a:ext>
            </a:extLst>
          </p:cNvPr>
          <p:cNvSpPr>
            <a:spLocks noGrp="1"/>
          </p:cNvSpPr>
          <p:nvPr>
            <p:ph type="body" sz="quarter" idx="28"/>
          </p:nvPr>
        </p:nvSpPr>
        <p:spPr>
          <a:xfrm>
            <a:off x="4927600" y="3437256"/>
            <a:ext cx="66929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12" name="Text Placeholder 21">
            <a:extLst>
              <a:ext uri="{FF2B5EF4-FFF2-40B4-BE49-F238E27FC236}">
                <a16:creationId xmlns:a16="http://schemas.microsoft.com/office/drawing/2014/main" id="{F4D25570-1E7D-5757-097E-DC89CD1665E5}"/>
              </a:ext>
            </a:extLst>
          </p:cNvPr>
          <p:cNvSpPr>
            <a:spLocks noGrp="1"/>
          </p:cNvSpPr>
          <p:nvPr>
            <p:ph type="body" sz="quarter" idx="29"/>
          </p:nvPr>
        </p:nvSpPr>
        <p:spPr>
          <a:xfrm>
            <a:off x="4927600" y="4097901"/>
            <a:ext cx="66929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13" name="Text Placeholder 21">
            <a:extLst>
              <a:ext uri="{FF2B5EF4-FFF2-40B4-BE49-F238E27FC236}">
                <a16:creationId xmlns:a16="http://schemas.microsoft.com/office/drawing/2014/main" id="{54F79374-9DDB-3F3F-25A1-7D75D3C4CA02}"/>
              </a:ext>
            </a:extLst>
          </p:cNvPr>
          <p:cNvSpPr>
            <a:spLocks noGrp="1"/>
          </p:cNvSpPr>
          <p:nvPr>
            <p:ph type="body" sz="quarter" idx="30"/>
          </p:nvPr>
        </p:nvSpPr>
        <p:spPr>
          <a:xfrm>
            <a:off x="4927600" y="4758546"/>
            <a:ext cx="66929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14" name="Text Placeholder 37">
            <a:extLst>
              <a:ext uri="{FF2B5EF4-FFF2-40B4-BE49-F238E27FC236}">
                <a16:creationId xmlns:a16="http://schemas.microsoft.com/office/drawing/2014/main" id="{361235A7-52F1-4EBE-DB00-580BDFA64483}"/>
              </a:ext>
            </a:extLst>
          </p:cNvPr>
          <p:cNvSpPr>
            <a:spLocks noGrp="1"/>
          </p:cNvSpPr>
          <p:nvPr>
            <p:ph type="body" sz="quarter" idx="31" hasCustomPrompt="1"/>
          </p:nvPr>
        </p:nvSpPr>
        <p:spPr>
          <a:xfrm>
            <a:off x="4233163" y="4124773"/>
            <a:ext cx="480733" cy="430887"/>
          </a:xfrm>
        </p:spPr>
        <p:txBody>
          <a:bodyPr anchor="ctr"/>
          <a:lstStyle>
            <a:lvl1pPr marL="0" indent="0">
              <a:buNone/>
              <a:defRPr lang="en-US" sz="2800" b="1" kern="1200" spc="0" baseline="0" dirty="0">
                <a:solidFill>
                  <a:schemeClr val="accent2"/>
                </a:solidFill>
                <a:latin typeface="+mn-lt"/>
                <a:ea typeface="+mn-ea"/>
                <a:cs typeface="+mn-cs"/>
              </a:defRPr>
            </a:lvl1pPr>
          </a:lstStyle>
          <a:p>
            <a:pPr lvl="0"/>
            <a:r>
              <a:rPr lang="en-US"/>
              <a:t>05</a:t>
            </a:r>
          </a:p>
        </p:txBody>
      </p:sp>
      <p:sp>
        <p:nvSpPr>
          <p:cNvPr id="15" name="Text Placeholder 37">
            <a:extLst>
              <a:ext uri="{FF2B5EF4-FFF2-40B4-BE49-F238E27FC236}">
                <a16:creationId xmlns:a16="http://schemas.microsoft.com/office/drawing/2014/main" id="{53C27E31-FD56-A7CC-9BE9-6C831E4A3CDC}"/>
              </a:ext>
            </a:extLst>
          </p:cNvPr>
          <p:cNvSpPr>
            <a:spLocks noGrp="1"/>
          </p:cNvSpPr>
          <p:nvPr>
            <p:ph type="body" sz="quarter" idx="32" hasCustomPrompt="1"/>
          </p:nvPr>
        </p:nvSpPr>
        <p:spPr>
          <a:xfrm>
            <a:off x="4233163" y="4785418"/>
            <a:ext cx="480733" cy="430887"/>
          </a:xfrm>
        </p:spPr>
        <p:txBody>
          <a:bodyPr anchor="ctr"/>
          <a:lstStyle>
            <a:lvl1pPr marL="0" indent="0">
              <a:buNone/>
              <a:defRPr lang="en-US" sz="2800" b="1" kern="1200" spc="0" baseline="0" dirty="0">
                <a:solidFill>
                  <a:schemeClr val="accent2"/>
                </a:solidFill>
                <a:latin typeface="+mn-lt"/>
                <a:ea typeface="+mn-ea"/>
                <a:cs typeface="+mn-cs"/>
              </a:defRPr>
            </a:lvl1pPr>
          </a:lstStyle>
          <a:p>
            <a:pPr lvl="0"/>
            <a:r>
              <a:rPr lang="en-US"/>
              <a:t>06</a:t>
            </a:r>
          </a:p>
        </p:txBody>
      </p:sp>
      <p:sp>
        <p:nvSpPr>
          <p:cNvPr id="17" name="Text Placeholder 21">
            <a:extLst>
              <a:ext uri="{FF2B5EF4-FFF2-40B4-BE49-F238E27FC236}">
                <a16:creationId xmlns:a16="http://schemas.microsoft.com/office/drawing/2014/main" id="{C3ACE0B7-8A27-63A2-B6B5-87F2CC41421C}"/>
              </a:ext>
            </a:extLst>
          </p:cNvPr>
          <p:cNvSpPr>
            <a:spLocks noGrp="1"/>
          </p:cNvSpPr>
          <p:nvPr>
            <p:ph type="body" sz="quarter" idx="33"/>
          </p:nvPr>
        </p:nvSpPr>
        <p:spPr>
          <a:xfrm>
            <a:off x="4927600" y="5419192"/>
            <a:ext cx="66929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18" name="Text Placeholder 37">
            <a:extLst>
              <a:ext uri="{FF2B5EF4-FFF2-40B4-BE49-F238E27FC236}">
                <a16:creationId xmlns:a16="http://schemas.microsoft.com/office/drawing/2014/main" id="{154E92BA-1F0D-08E5-8096-7D4227714244}"/>
              </a:ext>
            </a:extLst>
          </p:cNvPr>
          <p:cNvSpPr>
            <a:spLocks noGrp="1"/>
          </p:cNvSpPr>
          <p:nvPr>
            <p:ph type="body" sz="quarter" idx="34" hasCustomPrompt="1"/>
          </p:nvPr>
        </p:nvSpPr>
        <p:spPr>
          <a:xfrm>
            <a:off x="4233163" y="5446064"/>
            <a:ext cx="480733" cy="430887"/>
          </a:xfrm>
        </p:spPr>
        <p:txBody>
          <a:bodyPr anchor="ctr"/>
          <a:lstStyle>
            <a:lvl1pPr marL="0" indent="0">
              <a:buNone/>
              <a:defRPr lang="en-US" sz="2800" b="1" kern="1200" spc="0" baseline="0" dirty="0">
                <a:solidFill>
                  <a:schemeClr val="accent2"/>
                </a:solidFill>
                <a:latin typeface="+mn-lt"/>
                <a:ea typeface="+mn-ea"/>
                <a:cs typeface="+mn-cs"/>
              </a:defRPr>
            </a:lvl1pPr>
          </a:lstStyle>
          <a:p>
            <a:pPr lvl="0"/>
            <a:r>
              <a:rPr lang="en-US"/>
              <a:t>07</a:t>
            </a:r>
          </a:p>
        </p:txBody>
      </p:sp>
    </p:spTree>
    <p:custDataLst>
      <p:tags r:id="rId1"/>
    </p:custDataLst>
    <p:extLst>
      <p:ext uri="{BB962C8B-B14F-4D97-AF65-F5344CB8AC3E}">
        <p14:creationId xmlns:p14="http://schemas.microsoft.com/office/powerpoint/2010/main" val="70050917"/>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808ED2C-15A5-C23A-C7F3-00176441329F}"/>
              </a:ext>
            </a:extLst>
          </p:cNvPr>
          <p:cNvPicPr>
            <a:picLocks noChangeAspect="1"/>
          </p:cNvPicPr>
          <p:nvPr userDrawn="1"/>
        </p:nvPicPr>
        <p:blipFill>
          <a:blip r:embed="rId3">
            <a:lum bright="100000"/>
            <a:alphaModFix amt="30000"/>
            <a:extLst>
              <a:ext uri="{96DAC541-7B7A-43D3-8B79-37D633B846F1}">
                <asvg:svgBlip xmlns:asvg="http://schemas.microsoft.com/office/drawing/2016/SVG/main" r:embed="rId4"/>
              </a:ext>
            </a:extLst>
          </a:blip>
          <a:srcRect t="-1" r="30454" b="538"/>
          <a:stretch/>
        </p:blipFill>
        <p:spPr>
          <a:xfrm>
            <a:off x="8049342" y="466611"/>
            <a:ext cx="4142658" cy="5924778"/>
          </a:xfrm>
          <a:prstGeom prst="rect">
            <a:avLst/>
          </a:prstGeom>
        </p:spPr>
      </p:pic>
      <p:sp>
        <p:nvSpPr>
          <p:cNvPr id="11" name="Text Placeholder 10">
            <a:extLst>
              <a:ext uri="{FF2B5EF4-FFF2-40B4-BE49-F238E27FC236}">
                <a16:creationId xmlns:a16="http://schemas.microsoft.com/office/drawing/2014/main" id="{276A6B21-0BB3-8590-D0F6-797F169E1857}"/>
              </a:ext>
            </a:extLst>
          </p:cNvPr>
          <p:cNvSpPr>
            <a:spLocks noGrp="1"/>
          </p:cNvSpPr>
          <p:nvPr>
            <p:ph type="body" sz="quarter" idx="10" hasCustomPrompt="1"/>
          </p:nvPr>
        </p:nvSpPr>
        <p:spPr>
          <a:xfrm>
            <a:off x="588263" y="1461625"/>
            <a:ext cx="480733" cy="484632"/>
          </a:xfrm>
        </p:spPr>
        <p:txBody>
          <a:bodyPr anchor="ctr">
            <a:noAutofit/>
          </a:bodyPr>
          <a:lstStyle>
            <a:lvl1pPr marL="0" indent="0">
              <a:buNone/>
              <a:defRPr lang="en-US" sz="2800" b="1" kern="1200" dirty="0">
                <a:solidFill>
                  <a:schemeClr val="accent2"/>
                </a:solidFill>
                <a:latin typeface="+mn-lt"/>
                <a:ea typeface="+mn-ea"/>
                <a:cs typeface="+mn-cs"/>
              </a:defRPr>
            </a:lvl1pPr>
          </a:lstStyle>
          <a:p>
            <a:pPr lvl="0"/>
            <a:r>
              <a:rPr lang="en-US"/>
              <a:t>01</a:t>
            </a:r>
          </a:p>
        </p:txBody>
      </p:sp>
      <p:sp>
        <p:nvSpPr>
          <p:cNvPr id="22" name="Text Placeholder 21">
            <a:extLst>
              <a:ext uri="{FF2B5EF4-FFF2-40B4-BE49-F238E27FC236}">
                <a16:creationId xmlns:a16="http://schemas.microsoft.com/office/drawing/2014/main" id="{C1770E4A-D94C-1440-96DB-11ED8235076D}"/>
              </a:ext>
            </a:extLst>
          </p:cNvPr>
          <p:cNvSpPr>
            <a:spLocks noGrp="1"/>
          </p:cNvSpPr>
          <p:nvPr>
            <p:ph type="body" sz="quarter" idx="14"/>
          </p:nvPr>
        </p:nvSpPr>
        <p:spPr>
          <a:xfrm>
            <a:off x="1282700" y="1461625"/>
            <a:ext cx="103378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36" name="Text Placeholder 35">
            <a:extLst>
              <a:ext uri="{FF2B5EF4-FFF2-40B4-BE49-F238E27FC236}">
                <a16:creationId xmlns:a16="http://schemas.microsoft.com/office/drawing/2014/main" id="{BD37564D-5CD2-62A4-1803-B42D963333A8}"/>
              </a:ext>
            </a:extLst>
          </p:cNvPr>
          <p:cNvSpPr>
            <a:spLocks noGrp="1"/>
          </p:cNvSpPr>
          <p:nvPr>
            <p:ph type="body" sz="quarter" idx="23" hasCustomPrompt="1"/>
          </p:nvPr>
        </p:nvSpPr>
        <p:spPr>
          <a:xfrm>
            <a:off x="588263" y="2770979"/>
            <a:ext cx="480733" cy="484632"/>
          </a:xfrm>
        </p:spPr>
        <p:txBody>
          <a:bodyPr anchor="ctr">
            <a:noAutofit/>
          </a:bodyPr>
          <a:lstStyle>
            <a:lvl1pPr marL="0" indent="0">
              <a:buNone/>
              <a:defRPr lang="en-US" sz="2800" b="1" kern="1200" spc="0" baseline="0" dirty="0">
                <a:solidFill>
                  <a:schemeClr val="accent2"/>
                </a:solidFill>
                <a:latin typeface="+mn-lt"/>
                <a:ea typeface="+mn-ea"/>
                <a:cs typeface="+mn-cs"/>
              </a:defRPr>
            </a:lvl1pPr>
          </a:lstStyle>
          <a:p>
            <a:pPr lvl="0"/>
            <a:r>
              <a:rPr lang="en-US"/>
              <a:t>03</a:t>
            </a:r>
          </a:p>
        </p:txBody>
      </p:sp>
      <p:sp>
        <p:nvSpPr>
          <p:cNvPr id="38" name="Text Placeholder 37">
            <a:extLst>
              <a:ext uri="{FF2B5EF4-FFF2-40B4-BE49-F238E27FC236}">
                <a16:creationId xmlns:a16="http://schemas.microsoft.com/office/drawing/2014/main" id="{C13684C1-E303-03EA-424F-F44C5796D988}"/>
              </a:ext>
            </a:extLst>
          </p:cNvPr>
          <p:cNvSpPr>
            <a:spLocks noGrp="1"/>
          </p:cNvSpPr>
          <p:nvPr>
            <p:ph type="body" sz="quarter" idx="24" hasCustomPrompt="1"/>
          </p:nvPr>
        </p:nvSpPr>
        <p:spPr>
          <a:xfrm>
            <a:off x="588263" y="3425656"/>
            <a:ext cx="480733" cy="484632"/>
          </a:xfrm>
        </p:spPr>
        <p:txBody>
          <a:bodyPr anchor="ctr">
            <a:noAutofit/>
          </a:bodyPr>
          <a:lstStyle>
            <a:lvl1pPr marL="0" indent="0">
              <a:buNone/>
              <a:defRPr lang="en-US" sz="2800" b="1" kern="1200" spc="0" baseline="0" dirty="0">
                <a:solidFill>
                  <a:schemeClr val="accent2"/>
                </a:solidFill>
                <a:latin typeface="+mn-lt"/>
                <a:ea typeface="+mn-ea"/>
                <a:cs typeface="+mn-cs"/>
              </a:defRPr>
            </a:lvl1pPr>
          </a:lstStyle>
          <a:p>
            <a:pPr lvl="0"/>
            <a:r>
              <a:rPr lang="en-US"/>
              <a:t>04</a:t>
            </a:r>
          </a:p>
        </p:txBody>
      </p:sp>
      <p:sp>
        <p:nvSpPr>
          <p:cNvPr id="40" name="Text Placeholder 39">
            <a:extLst>
              <a:ext uri="{FF2B5EF4-FFF2-40B4-BE49-F238E27FC236}">
                <a16:creationId xmlns:a16="http://schemas.microsoft.com/office/drawing/2014/main" id="{93773F22-97EC-FB3E-4D5B-9A9A1ED5EE89}"/>
              </a:ext>
            </a:extLst>
          </p:cNvPr>
          <p:cNvSpPr>
            <a:spLocks noGrp="1"/>
          </p:cNvSpPr>
          <p:nvPr>
            <p:ph type="body" sz="quarter" idx="25" hasCustomPrompt="1"/>
          </p:nvPr>
        </p:nvSpPr>
        <p:spPr>
          <a:xfrm>
            <a:off x="588263" y="2116302"/>
            <a:ext cx="480733" cy="484632"/>
          </a:xfrm>
        </p:spPr>
        <p:txBody>
          <a:bodyPr anchor="ctr">
            <a:noAutofit/>
          </a:bodyPr>
          <a:lstStyle>
            <a:lvl1pPr marL="0" indent="0">
              <a:buNone/>
              <a:defRPr lang="en-US" sz="2800" b="1" kern="1200" spc="0" baseline="0" dirty="0">
                <a:solidFill>
                  <a:schemeClr val="accent2"/>
                </a:solidFill>
                <a:latin typeface="+mn-lt"/>
                <a:ea typeface="+mn-ea"/>
                <a:cs typeface="+mn-cs"/>
              </a:defRPr>
            </a:lvl1pPr>
          </a:lstStyle>
          <a:p>
            <a:pPr lvl="0"/>
            <a:r>
              <a:rPr lang="en-US"/>
              <a:t>02</a:t>
            </a:r>
          </a:p>
        </p:txBody>
      </p:sp>
      <p:sp>
        <p:nvSpPr>
          <p:cNvPr id="4" name="Text Placeholder 21">
            <a:extLst>
              <a:ext uri="{FF2B5EF4-FFF2-40B4-BE49-F238E27FC236}">
                <a16:creationId xmlns:a16="http://schemas.microsoft.com/office/drawing/2014/main" id="{2508CE4B-8FA5-7782-AB9E-4F4DA6A02A3B}"/>
              </a:ext>
            </a:extLst>
          </p:cNvPr>
          <p:cNvSpPr>
            <a:spLocks noGrp="1"/>
          </p:cNvSpPr>
          <p:nvPr>
            <p:ph type="body" sz="quarter" idx="26"/>
          </p:nvPr>
        </p:nvSpPr>
        <p:spPr>
          <a:xfrm>
            <a:off x="1282700" y="2116302"/>
            <a:ext cx="103378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6" name="Text Placeholder 21">
            <a:extLst>
              <a:ext uri="{FF2B5EF4-FFF2-40B4-BE49-F238E27FC236}">
                <a16:creationId xmlns:a16="http://schemas.microsoft.com/office/drawing/2014/main" id="{19BCA996-2E88-3C44-B7D7-AF86E135B325}"/>
              </a:ext>
            </a:extLst>
          </p:cNvPr>
          <p:cNvSpPr>
            <a:spLocks noGrp="1"/>
          </p:cNvSpPr>
          <p:nvPr>
            <p:ph type="body" sz="quarter" idx="27"/>
          </p:nvPr>
        </p:nvSpPr>
        <p:spPr>
          <a:xfrm>
            <a:off x="1282700" y="2770979"/>
            <a:ext cx="103378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8" name="Text Placeholder 21">
            <a:extLst>
              <a:ext uri="{FF2B5EF4-FFF2-40B4-BE49-F238E27FC236}">
                <a16:creationId xmlns:a16="http://schemas.microsoft.com/office/drawing/2014/main" id="{9D8C50CE-2BA3-61FF-B866-8E89ECCC4054}"/>
              </a:ext>
            </a:extLst>
          </p:cNvPr>
          <p:cNvSpPr>
            <a:spLocks noGrp="1"/>
          </p:cNvSpPr>
          <p:nvPr>
            <p:ph type="body" sz="quarter" idx="28"/>
          </p:nvPr>
        </p:nvSpPr>
        <p:spPr>
          <a:xfrm>
            <a:off x="1282700" y="3425656"/>
            <a:ext cx="103378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12" name="Text Placeholder 21">
            <a:extLst>
              <a:ext uri="{FF2B5EF4-FFF2-40B4-BE49-F238E27FC236}">
                <a16:creationId xmlns:a16="http://schemas.microsoft.com/office/drawing/2014/main" id="{F4D25570-1E7D-5757-097E-DC89CD1665E5}"/>
              </a:ext>
            </a:extLst>
          </p:cNvPr>
          <p:cNvSpPr>
            <a:spLocks noGrp="1"/>
          </p:cNvSpPr>
          <p:nvPr>
            <p:ph type="body" sz="quarter" idx="29"/>
          </p:nvPr>
        </p:nvSpPr>
        <p:spPr>
          <a:xfrm>
            <a:off x="1282700" y="4080333"/>
            <a:ext cx="103378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13" name="Text Placeholder 21">
            <a:extLst>
              <a:ext uri="{FF2B5EF4-FFF2-40B4-BE49-F238E27FC236}">
                <a16:creationId xmlns:a16="http://schemas.microsoft.com/office/drawing/2014/main" id="{54F79374-9DDB-3F3F-25A1-7D75D3C4CA02}"/>
              </a:ext>
            </a:extLst>
          </p:cNvPr>
          <p:cNvSpPr>
            <a:spLocks noGrp="1"/>
          </p:cNvSpPr>
          <p:nvPr>
            <p:ph type="body" sz="quarter" idx="30"/>
          </p:nvPr>
        </p:nvSpPr>
        <p:spPr>
          <a:xfrm>
            <a:off x="1282700" y="4735010"/>
            <a:ext cx="103378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14" name="Text Placeholder 37">
            <a:extLst>
              <a:ext uri="{FF2B5EF4-FFF2-40B4-BE49-F238E27FC236}">
                <a16:creationId xmlns:a16="http://schemas.microsoft.com/office/drawing/2014/main" id="{361235A7-52F1-4EBE-DB00-580BDFA64483}"/>
              </a:ext>
            </a:extLst>
          </p:cNvPr>
          <p:cNvSpPr>
            <a:spLocks noGrp="1"/>
          </p:cNvSpPr>
          <p:nvPr>
            <p:ph type="body" sz="quarter" idx="31" hasCustomPrompt="1"/>
          </p:nvPr>
        </p:nvSpPr>
        <p:spPr>
          <a:xfrm>
            <a:off x="588263" y="4080333"/>
            <a:ext cx="480733" cy="484632"/>
          </a:xfrm>
        </p:spPr>
        <p:txBody>
          <a:bodyPr anchor="ctr">
            <a:noAutofit/>
          </a:bodyPr>
          <a:lstStyle>
            <a:lvl1pPr marL="0" indent="0">
              <a:buNone/>
              <a:defRPr lang="en-US" sz="2800" b="1" kern="1200" spc="0" baseline="0" dirty="0">
                <a:solidFill>
                  <a:schemeClr val="accent2"/>
                </a:solidFill>
                <a:latin typeface="+mn-lt"/>
                <a:ea typeface="+mn-ea"/>
                <a:cs typeface="+mn-cs"/>
              </a:defRPr>
            </a:lvl1pPr>
          </a:lstStyle>
          <a:p>
            <a:pPr lvl="0"/>
            <a:r>
              <a:rPr lang="en-US"/>
              <a:t>05</a:t>
            </a:r>
          </a:p>
        </p:txBody>
      </p:sp>
      <p:sp>
        <p:nvSpPr>
          <p:cNvPr id="15" name="Text Placeholder 37">
            <a:extLst>
              <a:ext uri="{FF2B5EF4-FFF2-40B4-BE49-F238E27FC236}">
                <a16:creationId xmlns:a16="http://schemas.microsoft.com/office/drawing/2014/main" id="{53C27E31-FD56-A7CC-9BE9-6C831E4A3CDC}"/>
              </a:ext>
            </a:extLst>
          </p:cNvPr>
          <p:cNvSpPr>
            <a:spLocks noGrp="1"/>
          </p:cNvSpPr>
          <p:nvPr>
            <p:ph type="body" sz="quarter" idx="32" hasCustomPrompt="1"/>
          </p:nvPr>
        </p:nvSpPr>
        <p:spPr>
          <a:xfrm>
            <a:off x="588263" y="4735010"/>
            <a:ext cx="480733" cy="484632"/>
          </a:xfrm>
        </p:spPr>
        <p:txBody>
          <a:bodyPr anchor="ctr">
            <a:noAutofit/>
          </a:bodyPr>
          <a:lstStyle>
            <a:lvl1pPr marL="0" indent="0">
              <a:buNone/>
              <a:defRPr lang="en-US" sz="2800" b="1" kern="1200" spc="0" baseline="0" dirty="0">
                <a:solidFill>
                  <a:schemeClr val="accent2"/>
                </a:solidFill>
                <a:latin typeface="+mn-lt"/>
                <a:ea typeface="+mn-ea"/>
                <a:cs typeface="+mn-cs"/>
              </a:defRPr>
            </a:lvl1pPr>
          </a:lstStyle>
          <a:p>
            <a:pPr lvl="0"/>
            <a:r>
              <a:rPr lang="en-US"/>
              <a:t>06</a:t>
            </a:r>
          </a:p>
        </p:txBody>
      </p:sp>
      <p:sp>
        <p:nvSpPr>
          <p:cNvPr id="17" name="Text Placeholder 21">
            <a:extLst>
              <a:ext uri="{FF2B5EF4-FFF2-40B4-BE49-F238E27FC236}">
                <a16:creationId xmlns:a16="http://schemas.microsoft.com/office/drawing/2014/main" id="{C3ACE0B7-8A27-63A2-B6B5-87F2CC41421C}"/>
              </a:ext>
            </a:extLst>
          </p:cNvPr>
          <p:cNvSpPr>
            <a:spLocks noGrp="1"/>
          </p:cNvSpPr>
          <p:nvPr>
            <p:ph type="body" sz="quarter" idx="33"/>
          </p:nvPr>
        </p:nvSpPr>
        <p:spPr>
          <a:xfrm>
            <a:off x="1282700" y="5389685"/>
            <a:ext cx="10337800" cy="484632"/>
          </a:xfrm>
        </p:spPr>
        <p:txBody>
          <a:bodyPr anchor="ctr">
            <a:noAutofit/>
          </a:bodyPr>
          <a:lstStyle>
            <a:lvl1pPr marL="0" indent="0">
              <a:buNone/>
              <a:defRPr lang="en-US" sz="2400" dirty="0" smtClean="0">
                <a:solidFill>
                  <a:schemeClr val="tx1"/>
                </a:solidFill>
                <a:latin typeface="+mj-lt"/>
              </a:defRPr>
            </a:lvl1pPr>
            <a:lvl2pPr marL="285750" indent="-171450">
              <a:buFont typeface="Arial" panose="020B0604020202020204" pitchFamily="34" charset="0"/>
              <a:buChar char="•"/>
              <a:defRPr lang="en-US" sz="1800" dirty="0">
                <a:solidFill>
                  <a:schemeClr val="tx1"/>
                </a:solidFill>
                <a:latin typeface="+mn-lt"/>
              </a:defRPr>
            </a:lvl2pPr>
          </a:lstStyle>
          <a:p>
            <a:pPr lvl="0"/>
            <a:r>
              <a:rPr lang="en-US"/>
              <a:t>Click to edit Master text styles</a:t>
            </a:r>
          </a:p>
        </p:txBody>
      </p:sp>
      <p:sp>
        <p:nvSpPr>
          <p:cNvPr id="18" name="Text Placeholder 37">
            <a:extLst>
              <a:ext uri="{FF2B5EF4-FFF2-40B4-BE49-F238E27FC236}">
                <a16:creationId xmlns:a16="http://schemas.microsoft.com/office/drawing/2014/main" id="{154E92BA-1F0D-08E5-8096-7D4227714244}"/>
              </a:ext>
            </a:extLst>
          </p:cNvPr>
          <p:cNvSpPr>
            <a:spLocks noGrp="1"/>
          </p:cNvSpPr>
          <p:nvPr>
            <p:ph type="body" sz="quarter" idx="34" hasCustomPrompt="1"/>
          </p:nvPr>
        </p:nvSpPr>
        <p:spPr>
          <a:xfrm>
            <a:off x="588263" y="5389685"/>
            <a:ext cx="480733" cy="484632"/>
          </a:xfrm>
        </p:spPr>
        <p:txBody>
          <a:bodyPr anchor="ctr">
            <a:noAutofit/>
          </a:bodyPr>
          <a:lstStyle>
            <a:lvl1pPr marL="0" indent="0">
              <a:buNone/>
              <a:defRPr lang="en-US" sz="2800" b="1" kern="1200" spc="0" baseline="0" dirty="0">
                <a:solidFill>
                  <a:schemeClr val="accent2"/>
                </a:solidFill>
                <a:latin typeface="+mn-lt"/>
                <a:ea typeface="+mn-ea"/>
                <a:cs typeface="+mn-cs"/>
              </a:defRPr>
            </a:lvl1pPr>
          </a:lstStyle>
          <a:p>
            <a:pPr lvl="0"/>
            <a:r>
              <a:rPr lang="en-US"/>
              <a:t>07</a:t>
            </a:r>
          </a:p>
        </p:txBody>
      </p:sp>
      <p:grpSp>
        <p:nvGrpSpPr>
          <p:cNvPr id="3" name="Group 2">
            <a:extLst>
              <a:ext uri="{FF2B5EF4-FFF2-40B4-BE49-F238E27FC236}">
                <a16:creationId xmlns:a16="http://schemas.microsoft.com/office/drawing/2014/main" id="{6FC18511-8991-D00B-389D-5D704B2C640F}"/>
              </a:ext>
            </a:extLst>
          </p:cNvPr>
          <p:cNvGrpSpPr/>
          <p:nvPr userDrawn="1"/>
        </p:nvGrpSpPr>
        <p:grpSpPr>
          <a:xfrm>
            <a:off x="0" y="6302825"/>
            <a:ext cx="12192000" cy="555175"/>
            <a:chOff x="0" y="6302825"/>
            <a:chExt cx="12192000" cy="555175"/>
          </a:xfrm>
        </p:grpSpPr>
        <p:sp>
          <p:nvSpPr>
            <p:cNvPr id="2" name="Rectangle 1">
              <a:extLst>
                <a:ext uri="{FF2B5EF4-FFF2-40B4-BE49-F238E27FC236}">
                  <a16:creationId xmlns:a16="http://schemas.microsoft.com/office/drawing/2014/main" id="{EEB7530A-F814-D494-29FF-05CC1CF74EC0}"/>
                </a:ext>
              </a:extLst>
            </p:cNvPr>
            <p:cNvSpPr/>
            <p:nvPr userDrawn="1"/>
          </p:nvSpPr>
          <p:spPr bwMode="auto">
            <a:xfrm>
              <a:off x="0" y="6302825"/>
              <a:ext cx="12192000" cy="555175"/>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8ECBA596-6835-AD0D-04C9-93B17C880556}"/>
                </a:ext>
              </a:extLst>
            </p:cNvPr>
            <p:cNvPicPr>
              <a:picLocks noChangeAspect="1"/>
            </p:cNvPicPr>
            <p:nvPr userDrawn="1"/>
          </p:nvPicPr>
          <p:blipFill>
            <a:blip r:embed="rId5">
              <a:lum bright="100000"/>
              <a:alphaModFix amt="95000"/>
              <a:extLst>
                <a:ext uri="{96DAC541-7B7A-43D3-8B79-37D633B846F1}">
                  <asvg:svgBlip xmlns:asvg="http://schemas.microsoft.com/office/drawing/2016/SVG/main" r:embed="rId6"/>
                </a:ext>
              </a:extLst>
            </a:blip>
            <a:srcRect l="69160" t="-1" r="6144" b="46989"/>
            <a:stretch/>
          </p:blipFill>
          <p:spPr>
            <a:xfrm rot="16200000" flipH="1">
              <a:off x="11318567" y="5984567"/>
              <a:ext cx="555172" cy="1191694"/>
            </a:xfrm>
            <a:custGeom>
              <a:avLst/>
              <a:gdLst>
                <a:gd name="connsiteX0" fmla="*/ 0 w 647700"/>
                <a:gd name="connsiteY0" fmla="*/ 1390308 h 1390308"/>
                <a:gd name="connsiteX1" fmla="*/ 0 w 647700"/>
                <a:gd name="connsiteY1" fmla="*/ 0 h 1390308"/>
                <a:gd name="connsiteX2" fmla="*/ 647700 w 647700"/>
                <a:gd name="connsiteY2" fmla="*/ 0 h 1390308"/>
                <a:gd name="connsiteX3" fmla="*/ 647700 w 647700"/>
                <a:gd name="connsiteY3" fmla="*/ 1390308 h 1390308"/>
              </a:gdLst>
              <a:ahLst/>
              <a:cxnLst>
                <a:cxn ang="0">
                  <a:pos x="connsiteX0" y="connsiteY0"/>
                </a:cxn>
                <a:cxn ang="0">
                  <a:pos x="connsiteX1" y="connsiteY1"/>
                </a:cxn>
                <a:cxn ang="0">
                  <a:pos x="connsiteX2" y="connsiteY2"/>
                </a:cxn>
                <a:cxn ang="0">
                  <a:pos x="connsiteX3" y="connsiteY3"/>
                </a:cxn>
              </a:cxnLst>
              <a:rect l="l" t="t" r="r" b="b"/>
              <a:pathLst>
                <a:path w="647700" h="1390308">
                  <a:moveTo>
                    <a:pt x="0" y="1390308"/>
                  </a:moveTo>
                  <a:lnTo>
                    <a:pt x="0" y="0"/>
                  </a:lnTo>
                  <a:lnTo>
                    <a:pt x="647700" y="0"/>
                  </a:lnTo>
                  <a:lnTo>
                    <a:pt x="647700" y="1390308"/>
                  </a:lnTo>
                  <a:close/>
                </a:path>
              </a:pathLst>
            </a:custGeom>
            <a:effectLst/>
          </p:spPr>
        </p:pic>
      </p:grpSp>
      <p:sp>
        <p:nvSpPr>
          <p:cNvPr id="21" name="Title 20">
            <a:extLst>
              <a:ext uri="{FF2B5EF4-FFF2-40B4-BE49-F238E27FC236}">
                <a16:creationId xmlns:a16="http://schemas.microsoft.com/office/drawing/2014/main" id="{6AA36C78-4115-3A01-4151-B8650F9A0B09}"/>
              </a:ext>
            </a:extLst>
          </p:cNvPr>
          <p:cNvSpPr>
            <a:spLocks noGrp="1"/>
          </p:cNvSpPr>
          <p:nvPr userDrawn="1">
            <p:ph type="title" hasCustomPrompt="1"/>
          </p:nvPr>
        </p:nvSpPr>
        <p:spPr/>
        <p:txBody>
          <a:bodyPr/>
          <a:lstStyle>
            <a:lvl1pPr>
              <a:defRPr/>
            </a:lvl1pPr>
          </a:lstStyle>
          <a:p>
            <a:r>
              <a:rPr lang="en-US"/>
              <a:t>Agenda</a:t>
            </a:r>
          </a:p>
        </p:txBody>
      </p:sp>
    </p:spTree>
    <p:custDataLst>
      <p:tags r:id="rId1"/>
    </p:custDataLst>
    <p:extLst>
      <p:ext uri="{BB962C8B-B14F-4D97-AF65-F5344CB8AC3E}">
        <p14:creationId xmlns:p14="http://schemas.microsoft.com/office/powerpoint/2010/main" val="3607529503"/>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64DD84-31B5-6757-7E16-9F7F8331AB4D}"/>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962441647"/>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ward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F55857-E5CB-259C-DDCC-40C571141C06}"/>
              </a:ext>
            </a:extLst>
          </p:cNvPr>
          <p:cNvSpPr/>
          <p:nvPr userDrawn="1"/>
        </p:nvSpPr>
        <p:spPr bwMode="auto">
          <a:xfrm>
            <a:off x="0" y="0"/>
            <a:ext cx="3508176" cy="6858000"/>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12" name="Rectangle 11">
            <a:extLst>
              <a:ext uri="{FF2B5EF4-FFF2-40B4-BE49-F238E27FC236}">
                <a16:creationId xmlns:a16="http://schemas.microsoft.com/office/drawing/2014/main" id="{DB76CCD9-F65E-B388-1795-58896C56EF7A}"/>
              </a:ext>
            </a:extLst>
          </p:cNvPr>
          <p:cNvSpPr/>
          <p:nvPr userDrawn="1"/>
        </p:nvSpPr>
        <p:spPr bwMode="auto">
          <a:xfrm flipH="1">
            <a:off x="0" y="6755544"/>
            <a:ext cx="12192000" cy="102456"/>
          </a:xfrm>
          <a:prstGeom prst="rect">
            <a:avLst/>
          </a:prstGeom>
          <a:gradFill flip="none" rotWithShape="1">
            <a:gsLst>
              <a:gs pos="100000">
                <a:schemeClr val="tx2"/>
              </a:gs>
              <a:gs pos="0">
                <a:schemeClr val="accent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pPr>
            <a:endParaRPr lang="en-IN" sz="2000">
              <a:solidFill>
                <a:schemeClr val="bg1"/>
              </a:solidFill>
              <a:cs typeface="Segoe UI" pitchFamily="34" charset="0"/>
            </a:endParaRPr>
          </a:p>
        </p:txBody>
      </p:sp>
      <p:sp>
        <p:nvSpPr>
          <p:cNvPr id="3" name="Title 2">
            <a:extLst>
              <a:ext uri="{FF2B5EF4-FFF2-40B4-BE49-F238E27FC236}">
                <a16:creationId xmlns:a16="http://schemas.microsoft.com/office/drawing/2014/main" id="{3664DD84-31B5-6757-7E16-9F7F8331AB4D}"/>
              </a:ext>
            </a:extLst>
          </p:cNvPr>
          <p:cNvSpPr>
            <a:spLocks noGrp="1"/>
          </p:cNvSpPr>
          <p:nvPr>
            <p:ph type="title"/>
          </p:nvPr>
        </p:nvSpPr>
        <p:spPr>
          <a:xfrm>
            <a:off x="292607" y="975672"/>
            <a:ext cx="2919914" cy="1477328"/>
          </a:xfrm>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876977523"/>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narrow banner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41FB39-8A9D-085F-33ED-72810EA1B0BF}"/>
              </a:ext>
            </a:extLst>
          </p:cNvPr>
          <p:cNvSpPr/>
          <p:nvPr userDrawn="1"/>
        </p:nvSpPr>
        <p:spPr bwMode="auto">
          <a:xfrm>
            <a:off x="0" y="0"/>
            <a:ext cx="12192000" cy="954941"/>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695F1815-CDE6-9661-8B63-ABAB4DFE3F15}"/>
              </a:ext>
            </a:extLst>
          </p:cNvPr>
          <p:cNvSpPr/>
          <p:nvPr userDrawn="1"/>
        </p:nvSpPr>
        <p:spPr bwMode="auto">
          <a:xfrm flipH="1">
            <a:off x="0" y="873124"/>
            <a:ext cx="12192000" cy="81817"/>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pic>
        <p:nvPicPr>
          <p:cNvPr id="9" name="Graphic 8">
            <a:extLst>
              <a:ext uri="{FF2B5EF4-FFF2-40B4-BE49-F238E27FC236}">
                <a16:creationId xmlns:a16="http://schemas.microsoft.com/office/drawing/2014/main" id="{551CC349-83D5-D44D-2B39-DAF297D58CA8}"/>
              </a:ext>
            </a:extLst>
          </p:cNvPr>
          <p:cNvPicPr>
            <a:picLocks noChangeAspect="1"/>
          </p:cNvPicPr>
          <p:nvPr userDrawn="1"/>
        </p:nvPicPr>
        <p:blipFill>
          <a:blip r:embed="rId3">
            <a:alphaModFix amt="30000"/>
            <a:lum bright="20000"/>
            <a:extLst>
              <a:ext uri="{96DAC541-7B7A-43D3-8B79-37D633B846F1}">
                <asvg:svgBlip xmlns:asvg="http://schemas.microsoft.com/office/drawing/2016/SVG/main" r:embed="rId4"/>
              </a:ext>
            </a:extLst>
          </a:blip>
          <a:srcRect r="30454" b="47015"/>
          <a:stretch/>
        </p:blipFill>
        <p:spPr>
          <a:xfrm rot="10800000">
            <a:off x="0" y="0"/>
            <a:ext cx="571499" cy="435409"/>
          </a:xfrm>
          <a:prstGeom prst="rect">
            <a:avLst/>
          </a:prstGeom>
        </p:spPr>
      </p:pic>
      <p:sp>
        <p:nvSpPr>
          <p:cNvPr id="3" name="Title 2">
            <a:extLst>
              <a:ext uri="{FF2B5EF4-FFF2-40B4-BE49-F238E27FC236}">
                <a16:creationId xmlns:a16="http://schemas.microsoft.com/office/drawing/2014/main" id="{3664DD84-31B5-6757-7E16-9F7F8331AB4D}"/>
              </a:ext>
            </a:extLst>
          </p:cNvPr>
          <p:cNvSpPr>
            <a:spLocks noGrp="1"/>
          </p:cNvSpPr>
          <p:nvPr>
            <p:ph type="title"/>
          </p:nvPr>
        </p:nvSpPr>
        <p:spPr>
          <a:xfrm>
            <a:off x="571500" y="297422"/>
            <a:ext cx="10663452" cy="360099"/>
          </a:xfrm>
        </p:spPr>
        <p:txBody>
          <a:bodyPr anchor="ctr"/>
          <a:lstStyle>
            <a:lvl1pPr>
              <a:lnSpc>
                <a:spcPct val="90000"/>
              </a:lnSpc>
              <a:defRPr sz="2600">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08706693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narrow banne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4C6865-2611-82A4-B450-B9F3A3641267}"/>
              </a:ext>
            </a:extLst>
          </p:cNvPr>
          <p:cNvSpPr/>
          <p:nvPr userDrawn="1"/>
        </p:nvSpPr>
        <p:spPr bwMode="auto">
          <a:xfrm>
            <a:off x="0" y="0"/>
            <a:ext cx="12192000" cy="954941"/>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695F1815-CDE6-9661-8B63-ABAB4DFE3F15}"/>
              </a:ext>
            </a:extLst>
          </p:cNvPr>
          <p:cNvSpPr/>
          <p:nvPr userDrawn="1"/>
        </p:nvSpPr>
        <p:spPr bwMode="auto">
          <a:xfrm flipH="1">
            <a:off x="0" y="873124"/>
            <a:ext cx="12192000" cy="81817"/>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 name="Title 2">
            <a:extLst>
              <a:ext uri="{FF2B5EF4-FFF2-40B4-BE49-F238E27FC236}">
                <a16:creationId xmlns:a16="http://schemas.microsoft.com/office/drawing/2014/main" id="{3664DD84-31B5-6757-7E16-9F7F8331AB4D}"/>
              </a:ext>
            </a:extLst>
          </p:cNvPr>
          <p:cNvSpPr>
            <a:spLocks noGrp="1"/>
          </p:cNvSpPr>
          <p:nvPr>
            <p:ph type="title"/>
          </p:nvPr>
        </p:nvSpPr>
        <p:spPr>
          <a:xfrm>
            <a:off x="1081087" y="297422"/>
            <a:ext cx="10153864" cy="360099"/>
          </a:xfrm>
        </p:spPr>
        <p:txBody>
          <a:bodyPr anchor="ctr"/>
          <a:lstStyle>
            <a:lvl1pPr>
              <a:lnSpc>
                <a:spcPct val="90000"/>
              </a:lnSpc>
              <a:defRPr sz="2600">
                <a:solidFill>
                  <a:schemeClr val="bg1"/>
                </a:solidFill>
              </a:defRPr>
            </a:lvl1pPr>
          </a:lstStyle>
          <a:p>
            <a:r>
              <a:rPr lang="en-US"/>
              <a:t>Click to edit Master title style</a:t>
            </a:r>
          </a:p>
        </p:txBody>
      </p:sp>
      <p:pic>
        <p:nvPicPr>
          <p:cNvPr id="2" name="Graphic 1">
            <a:extLst>
              <a:ext uri="{FF2B5EF4-FFF2-40B4-BE49-F238E27FC236}">
                <a16:creationId xmlns:a16="http://schemas.microsoft.com/office/drawing/2014/main" id="{243B30BF-D0D1-8F29-E93D-E324C6C81802}"/>
              </a:ext>
            </a:extLst>
          </p:cNvPr>
          <p:cNvPicPr>
            <a:picLocks noChangeAspect="1"/>
          </p:cNvPicPr>
          <p:nvPr userDrawn="1"/>
        </p:nvPicPr>
        <p:blipFill>
          <a:blip r:embed="rId3">
            <a:alphaModFix amt="30000"/>
            <a:lum bright="100000"/>
            <a:extLst>
              <a:ext uri="{96DAC541-7B7A-43D3-8B79-37D633B846F1}">
                <asvg:svgBlip xmlns:asvg="http://schemas.microsoft.com/office/drawing/2016/SVG/main" r:embed="rId4"/>
              </a:ext>
            </a:extLst>
          </a:blip>
          <a:srcRect r="30454" b="47015"/>
          <a:stretch/>
        </p:blipFill>
        <p:spPr>
          <a:xfrm rot="10800000" flipH="1">
            <a:off x="11382375" y="-1"/>
            <a:ext cx="809625" cy="616830"/>
          </a:xfrm>
          <a:prstGeom prst="rect">
            <a:avLst/>
          </a:prstGeom>
        </p:spPr>
      </p:pic>
    </p:spTree>
    <p:custDataLst>
      <p:tags r:id="rId1"/>
    </p:custDataLst>
    <p:extLst>
      <p:ext uri="{BB962C8B-B14F-4D97-AF65-F5344CB8AC3E}">
        <p14:creationId xmlns:p14="http://schemas.microsoft.com/office/powerpoint/2010/main" val="4133772364"/>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bann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2274FC-7589-E018-C22E-EC039EE9152E}"/>
              </a:ext>
            </a:extLst>
          </p:cNvPr>
          <p:cNvSpPr/>
          <p:nvPr userDrawn="1"/>
        </p:nvSpPr>
        <p:spPr bwMode="auto">
          <a:xfrm>
            <a:off x="0" y="0"/>
            <a:ext cx="12192000" cy="1204090"/>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5AA8CC02-CF2D-EA96-1E39-711566F7DBB0}"/>
              </a:ext>
            </a:extLst>
          </p:cNvPr>
          <p:cNvSpPr/>
          <p:nvPr userDrawn="1"/>
        </p:nvSpPr>
        <p:spPr bwMode="auto">
          <a:xfrm flipH="1">
            <a:off x="0" y="1121794"/>
            <a:ext cx="12192000" cy="8229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 name="Title 2">
            <a:extLst>
              <a:ext uri="{FF2B5EF4-FFF2-40B4-BE49-F238E27FC236}">
                <a16:creationId xmlns:a16="http://schemas.microsoft.com/office/drawing/2014/main" id="{3664DD84-31B5-6757-7E16-9F7F8331AB4D}"/>
              </a:ext>
            </a:extLst>
          </p:cNvPr>
          <p:cNvSpPr>
            <a:spLocks noGrp="1"/>
          </p:cNvSpPr>
          <p:nvPr>
            <p:ph type="title"/>
          </p:nvPr>
        </p:nvSpPr>
        <p:spPr>
          <a:xfrm>
            <a:off x="579439" y="380446"/>
            <a:ext cx="10589304" cy="443198"/>
          </a:xfrm>
        </p:spPr>
        <p:txBody>
          <a:bodyPr anchor="ctr"/>
          <a:lstStyle>
            <a:lvl1pPr>
              <a:lnSpc>
                <a:spcPct val="90000"/>
              </a:lnSpc>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215964470"/>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60903"/>
            <a:ext cx="11036300" cy="14605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D05CF793-F265-21BA-4947-CE72EB571BF1}"/>
              </a:ext>
            </a:extLst>
          </p:cNvPr>
          <p:cNvCxnSpPr>
            <a:cxnSpLocks/>
          </p:cNvCxnSpPr>
          <p:nvPr userDrawn="1"/>
        </p:nvCxnSpPr>
        <p:spPr>
          <a:xfrm>
            <a:off x="1081087" y="-136525"/>
            <a:ext cx="0" cy="9144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2F2CC5D-3EF6-54DE-BA99-B19F9C7B72CB}"/>
              </a:ext>
            </a:extLst>
          </p:cNvPr>
          <p:cNvCxnSpPr>
            <a:cxnSpLocks/>
          </p:cNvCxnSpPr>
          <p:nvPr userDrawn="1"/>
        </p:nvCxnSpPr>
        <p:spPr>
          <a:xfrm>
            <a:off x="588263" y="-136525"/>
            <a:ext cx="0" cy="9144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4"/>
    </p:custDataLst>
    <p:extLst>
      <p:ext uri="{BB962C8B-B14F-4D97-AF65-F5344CB8AC3E}">
        <p14:creationId xmlns:p14="http://schemas.microsoft.com/office/powerpoint/2010/main" val="23452375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 id="2147483678" r:id="rId17"/>
    <p:sldLayoutId id="2147483680" r:id="rId18"/>
    <p:sldLayoutId id="2147483681" r:id="rId19"/>
    <p:sldLayoutId id="2147483682" r:id="rId20"/>
    <p:sldLayoutId id="2147483856" r:id="rId21"/>
    <p:sldLayoutId id="2147483857" r:id="rId22"/>
  </p:sldLayoutIdLst>
  <p:transition>
    <p:fade/>
  </p:transition>
  <p:hf sldNum="0" hd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ts val="600"/>
        </a:spcBef>
        <a:spcAft>
          <a:spcPts val="0"/>
        </a:spcAft>
        <a:buClrTx/>
        <a:buSzPct val="100000"/>
        <a:buFont typeface="Arial" panose="020B0604020202020204" pitchFamily="34" charset="0"/>
        <a:buChar char="•"/>
        <a:tabLst/>
        <a:defRPr sz="1961" kern="1200" spc="0" baseline="0">
          <a:solidFill>
            <a:schemeClr val="tx1"/>
          </a:solidFill>
          <a:latin typeface="+mj-lt"/>
          <a:ea typeface="+mn-ea"/>
          <a:cs typeface="Segoe UI Semilight" panose="020B0402040204020203" pitchFamily="34" charset="0"/>
        </a:defRPr>
      </a:lvl1pPr>
      <a:lvl2pPr marL="625475" marR="0" indent="-280988" algn="l" defTabSz="932563" rtl="0" eaLnBrk="1" fontAlgn="auto" latinLnBrk="0" hangingPunct="1">
        <a:lnSpc>
          <a:spcPct val="100000"/>
        </a:lnSpc>
        <a:spcBef>
          <a:spcPts val="400"/>
        </a:spcBef>
        <a:spcAft>
          <a:spcPts val="0"/>
        </a:spcAft>
        <a:buClrTx/>
        <a:buSzPct val="100000"/>
        <a:buFont typeface="Segoe UI" panose="020B0502040204020203" pitchFamily="34" charset="0"/>
        <a:buChar char="–"/>
        <a:tabLst/>
        <a:defRPr sz="1961" kern="1200" spc="0" baseline="0">
          <a:solidFill>
            <a:schemeClr val="tx1"/>
          </a:solidFill>
          <a:latin typeface="+mn-lt"/>
          <a:ea typeface="+mn-ea"/>
          <a:cs typeface="+mn-cs"/>
        </a:defRPr>
      </a:lvl2pPr>
      <a:lvl3pPr marL="914400" marR="0" indent="-198438" algn="l" defTabSz="932563" rtl="0" eaLnBrk="1" fontAlgn="auto" latinLnBrk="0" hangingPunct="1">
        <a:lnSpc>
          <a:spcPct val="100000"/>
        </a:lnSpc>
        <a:spcBef>
          <a:spcPts val="400"/>
        </a:spcBef>
        <a:spcAft>
          <a:spcPts val="0"/>
        </a:spcAft>
        <a:buClrTx/>
        <a:buSzPct val="100000"/>
        <a:buFont typeface="Wingdings" panose="05000000000000000000" pitchFamily="2" charset="2"/>
        <a:buChar char="§"/>
        <a:tabLst/>
        <a:defRPr sz="1372" kern="1200" spc="0" baseline="0">
          <a:solidFill>
            <a:schemeClr val="tx1"/>
          </a:solidFill>
          <a:latin typeface="+mn-lt"/>
          <a:ea typeface="+mn-ea"/>
          <a:cs typeface="+mn-cs"/>
        </a:defRPr>
      </a:lvl3pPr>
      <a:lvl4pPr marL="1147763" marR="0" indent="-179388"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sz="1372" kern="1200" spc="0" baseline="0">
          <a:solidFill>
            <a:schemeClr val="tx1"/>
          </a:solidFill>
          <a:latin typeface="+mn-lt"/>
          <a:ea typeface="+mn-ea"/>
          <a:cs typeface="+mn-cs"/>
        </a:defRPr>
      </a:lvl4pPr>
      <a:lvl5pPr marL="1371600" marR="0" indent="-166688"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sz="1372"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88">
          <p15:clr>
            <a:srgbClr val="A4A3A4"/>
          </p15:clr>
        </p15:guide>
        <p15:guide id="25" orient="horz" pos="379">
          <p15:clr>
            <a:srgbClr val="C35EA4"/>
          </p15:clr>
        </p15:guide>
        <p15:guide id="27" orient="horz" pos="187">
          <p15:clr>
            <a:srgbClr val="A4A3A4"/>
          </p15:clr>
        </p15:guide>
        <p15:guide id="28" pos="173">
          <p15:clr>
            <a:srgbClr val="A4A3A4"/>
          </p15:clr>
        </p15:guide>
        <p15:guide id="30" pos="7320">
          <p15:clr>
            <a:srgbClr val="C35EA4"/>
          </p15:clr>
        </p15:guide>
        <p15:guide id="33" orient="horz" pos="4128">
          <p15:clr>
            <a:srgbClr val="A4A3A4"/>
          </p15:clr>
        </p15:guide>
        <p15:guide id="34" orient="horz" pos="912">
          <p15:clr>
            <a:srgbClr val="C35EA4"/>
          </p15:clr>
        </p15:guide>
        <p15:guide id="35" orient="horz" pos="393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hyperlink" Target="https://learn.microsoft.com/en-us/analysis-services/what-s-new-in-sql-server-analysis-services?view=sql-analysis-services-2025" TargetMode="External"/><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5" Type="http://schemas.microsoft.com/office/2007/relationships/hdphoto" Target="../media/hdphoto4.wdp"/><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0.png"/></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7.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7.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7.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7.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7.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7.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7.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7.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7.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7.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7.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7.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7.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7.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7.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7.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7.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7.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25.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230.png"/><Relationship Id="rId18" Type="http://schemas.openxmlformats.org/officeDocument/2006/relationships/image" Target="../media/image45.svg"/><Relationship Id="rId3" Type="http://schemas.openxmlformats.org/officeDocument/2006/relationships/image" Target="../media/image17.png"/><Relationship Id="rId21" Type="http://schemas.openxmlformats.org/officeDocument/2006/relationships/image" Target="../media/image232.png"/><Relationship Id="rId7" Type="http://schemas.openxmlformats.org/officeDocument/2006/relationships/image" Target="../media/image58.png"/><Relationship Id="rId12" Type="http://schemas.openxmlformats.org/officeDocument/2006/relationships/image" Target="../media/image37.png"/><Relationship Id="rId17" Type="http://schemas.openxmlformats.org/officeDocument/2006/relationships/image" Target="../media/image44.png"/><Relationship Id="rId25" Type="http://schemas.openxmlformats.org/officeDocument/2006/relationships/image" Target="../media/image113.png"/><Relationship Id="rId2" Type="http://schemas.openxmlformats.org/officeDocument/2006/relationships/notesSlide" Target="../notesSlides/notesSlide68.xml"/><Relationship Id="rId16" Type="http://schemas.openxmlformats.org/officeDocument/2006/relationships/image" Target="../media/image50.svg"/><Relationship Id="rId20" Type="http://schemas.openxmlformats.org/officeDocument/2006/relationships/image" Target="../media/image231.png"/><Relationship Id="rId1" Type="http://schemas.openxmlformats.org/officeDocument/2006/relationships/slideLayout" Target="../slideLayouts/slideLayout22.xml"/><Relationship Id="rId6" Type="http://schemas.openxmlformats.org/officeDocument/2006/relationships/image" Target="../media/image57.png"/><Relationship Id="rId11" Type="http://schemas.openxmlformats.org/officeDocument/2006/relationships/image" Target="../media/image229.png"/><Relationship Id="rId24" Type="http://schemas.openxmlformats.org/officeDocument/2006/relationships/image" Target="../media/image126.png"/><Relationship Id="rId5" Type="http://schemas.openxmlformats.org/officeDocument/2006/relationships/image" Target="../media/image56.png"/><Relationship Id="rId15" Type="http://schemas.openxmlformats.org/officeDocument/2006/relationships/image" Target="../media/image49.png"/><Relationship Id="rId23" Type="http://schemas.openxmlformats.org/officeDocument/2006/relationships/image" Target="../media/image233.png"/><Relationship Id="rId10" Type="http://schemas.openxmlformats.org/officeDocument/2006/relationships/image" Target="../media/image132.png"/><Relationship Id="rId19" Type="http://schemas.openxmlformats.org/officeDocument/2006/relationships/image" Target="../media/image59.png"/><Relationship Id="rId4" Type="http://schemas.openxmlformats.org/officeDocument/2006/relationships/image" Target="../media/image18.svg"/><Relationship Id="rId9" Type="http://schemas.openxmlformats.org/officeDocument/2006/relationships/image" Target="../media/image55.png"/><Relationship Id="rId14" Type="http://schemas.openxmlformats.org/officeDocument/2006/relationships/image" Target="../media/image133.png"/><Relationship Id="rId22" Type="http://schemas.openxmlformats.org/officeDocument/2006/relationships/image" Target="../media/image22.png"/></Relationships>
</file>

<file path=ppt/slides/_rels/slide12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69.xml"/><Relationship Id="rId1" Type="http://schemas.openxmlformats.org/officeDocument/2006/relationships/slideLayout" Target="../slideLayouts/slideLayout22.xml"/><Relationship Id="rId5" Type="http://schemas.openxmlformats.org/officeDocument/2006/relationships/image" Target="../media/image236.png"/><Relationship Id="rId4" Type="http://schemas.openxmlformats.org/officeDocument/2006/relationships/image" Target="../media/image235.png"/></Relationships>
</file>

<file path=ppt/slides/_rels/slide1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jpeg"/><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239.sv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56.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58.png"/><Relationship Id="rId10" Type="http://schemas.openxmlformats.org/officeDocument/2006/relationships/image" Target="../media/image96.svg"/><Relationship Id="rId4" Type="http://schemas.openxmlformats.org/officeDocument/2006/relationships/image" Target="../media/image57.png"/><Relationship Id="rId9" Type="http://schemas.openxmlformats.org/officeDocument/2006/relationships/image" Target="../media/image95.png"/><Relationship Id="rId14" Type="http://schemas.openxmlformats.org/officeDocument/2006/relationships/image" Target="../media/image100.svg"/></Relationships>
</file>

<file path=ppt/slides/_rels/slide17.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39.png"/><Relationship Id="rId26" Type="http://schemas.openxmlformats.org/officeDocument/2006/relationships/image" Target="../media/image117.svg"/><Relationship Id="rId39" Type="http://schemas.openxmlformats.org/officeDocument/2006/relationships/image" Target="../media/image127.png"/><Relationship Id="rId21" Type="http://schemas.openxmlformats.org/officeDocument/2006/relationships/image" Target="../media/image113.png"/><Relationship Id="rId34" Type="http://schemas.openxmlformats.org/officeDocument/2006/relationships/image" Target="../media/image123.png"/><Relationship Id="rId7" Type="http://schemas.openxmlformats.org/officeDocument/2006/relationships/image" Target="../media/image105.png"/><Relationship Id="rId2" Type="http://schemas.openxmlformats.org/officeDocument/2006/relationships/notesSlide" Target="../notesSlides/notesSlide16.xml"/><Relationship Id="rId16" Type="http://schemas.openxmlformats.org/officeDocument/2006/relationships/image" Target="../media/image27.png"/><Relationship Id="rId20" Type="http://schemas.openxmlformats.org/officeDocument/2006/relationships/image" Target="../media/image56.png"/><Relationship Id="rId29" Type="http://schemas.openxmlformats.org/officeDocument/2006/relationships/image" Target="../media/image59.png"/><Relationship Id="rId41"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104.svg"/><Relationship Id="rId11" Type="http://schemas.openxmlformats.org/officeDocument/2006/relationships/image" Target="../media/image109.png"/><Relationship Id="rId24" Type="http://schemas.openxmlformats.org/officeDocument/2006/relationships/image" Target="../media/image57.png"/><Relationship Id="rId32" Type="http://schemas.openxmlformats.org/officeDocument/2006/relationships/image" Target="../media/image121.png"/><Relationship Id="rId37" Type="http://schemas.openxmlformats.org/officeDocument/2006/relationships/image" Target="../media/image125.svg"/><Relationship Id="rId40" Type="http://schemas.openxmlformats.org/officeDocument/2006/relationships/image" Target="../media/image17.png"/><Relationship Id="rId5" Type="http://schemas.openxmlformats.org/officeDocument/2006/relationships/image" Target="../media/image103.png"/><Relationship Id="rId15" Type="http://schemas.openxmlformats.org/officeDocument/2006/relationships/image" Target="../media/image38.emf"/><Relationship Id="rId23" Type="http://schemas.openxmlformats.org/officeDocument/2006/relationships/image" Target="../media/image115.png"/><Relationship Id="rId28" Type="http://schemas.openxmlformats.org/officeDocument/2006/relationships/image" Target="../media/image58.png"/><Relationship Id="rId36" Type="http://schemas.openxmlformats.org/officeDocument/2006/relationships/image" Target="../media/image89.png"/><Relationship Id="rId10" Type="http://schemas.openxmlformats.org/officeDocument/2006/relationships/image" Target="../media/image108.svg"/><Relationship Id="rId19" Type="http://schemas.openxmlformats.org/officeDocument/2006/relationships/image" Target="../media/image40.svg"/><Relationship Id="rId31" Type="http://schemas.openxmlformats.org/officeDocument/2006/relationships/image" Target="../media/image120.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14.png"/><Relationship Id="rId27" Type="http://schemas.openxmlformats.org/officeDocument/2006/relationships/image" Target="../media/image118.png"/><Relationship Id="rId30" Type="http://schemas.openxmlformats.org/officeDocument/2006/relationships/image" Target="../media/image119.png"/><Relationship Id="rId35" Type="http://schemas.openxmlformats.org/officeDocument/2006/relationships/image" Target="../media/image124.svg"/><Relationship Id="rId8" Type="http://schemas.openxmlformats.org/officeDocument/2006/relationships/image" Target="../media/image106.svg"/><Relationship Id="rId3" Type="http://schemas.openxmlformats.org/officeDocument/2006/relationships/image" Target="../media/image101.png"/><Relationship Id="rId12" Type="http://schemas.openxmlformats.org/officeDocument/2006/relationships/image" Target="../media/image110.svg"/><Relationship Id="rId17" Type="http://schemas.openxmlformats.org/officeDocument/2006/relationships/image" Target="../media/image28.svg"/><Relationship Id="rId25" Type="http://schemas.openxmlformats.org/officeDocument/2006/relationships/image" Target="../media/image116.png"/><Relationship Id="rId33" Type="http://schemas.openxmlformats.org/officeDocument/2006/relationships/image" Target="../media/image122.svg"/><Relationship Id="rId38" Type="http://schemas.openxmlformats.org/officeDocument/2006/relationships/image" Target="../media/image126.png"/></Relationships>
</file>

<file path=ppt/slides/_rels/slide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1.png"/><Relationship Id="rId18" Type="http://schemas.openxmlformats.org/officeDocument/2006/relationships/image" Target="../media/image58.png"/><Relationship Id="rId3" Type="http://schemas.openxmlformats.org/officeDocument/2006/relationships/image" Target="../media/image131.png"/><Relationship Id="rId7" Type="http://schemas.microsoft.com/office/2007/relationships/hdphoto" Target="../media/hdphoto3.wdp"/><Relationship Id="rId12" Type="http://schemas.openxmlformats.org/officeDocument/2006/relationships/image" Target="../media/image40.svg"/><Relationship Id="rId17" Type="http://schemas.openxmlformats.org/officeDocument/2006/relationships/image" Target="../media/image18.svg"/><Relationship Id="rId2" Type="http://schemas.openxmlformats.org/officeDocument/2006/relationships/notesSlide" Target="../notesSlides/notesSlide27.xml"/><Relationship Id="rId16" Type="http://schemas.openxmlformats.org/officeDocument/2006/relationships/image" Target="../media/image17.png"/><Relationship Id="rId20"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39.png"/><Relationship Id="rId5" Type="http://schemas.openxmlformats.org/officeDocument/2006/relationships/image" Target="../media/image132.png"/><Relationship Id="rId15" Type="http://schemas.openxmlformats.org/officeDocument/2006/relationships/image" Target="../media/image134.png"/><Relationship Id="rId10" Type="http://schemas.openxmlformats.org/officeDocument/2006/relationships/image" Target="../media/image28.svg"/><Relationship Id="rId19" Type="http://schemas.openxmlformats.org/officeDocument/2006/relationships/image" Target="../media/image135.png"/><Relationship Id="rId4" Type="http://schemas.openxmlformats.org/officeDocument/2006/relationships/image" Target="../media/image37.png"/><Relationship Id="rId9" Type="http://schemas.openxmlformats.org/officeDocument/2006/relationships/image" Target="../media/image27.png"/><Relationship Id="rId14" Type="http://schemas.openxmlformats.org/officeDocument/2006/relationships/image" Target="../media/image1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8.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9.png"/><Relationship Id="rId4"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0.png"/><Relationship Id="rId4"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142.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8.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38.svg"/><Relationship Id="rId3" Type="http://schemas.openxmlformats.org/officeDocument/2006/relationships/image" Target="../media/image31.png"/><Relationship Id="rId21" Type="http://schemas.openxmlformats.org/officeDocument/2006/relationships/image" Target="../media/image152.png"/><Relationship Id="rId7" Type="http://schemas.openxmlformats.org/officeDocument/2006/relationships/image" Target="../media/image35.svg"/><Relationship Id="rId12" Type="http://schemas.openxmlformats.org/officeDocument/2006/relationships/image" Target="../media/image147.png"/><Relationship Id="rId17" Type="http://schemas.openxmlformats.org/officeDocument/2006/relationships/image" Target="../media/image137.png"/><Relationship Id="rId2" Type="http://schemas.openxmlformats.org/officeDocument/2006/relationships/notesSlide" Target="../notesSlides/notesSlide45.xml"/><Relationship Id="rId16" Type="http://schemas.openxmlformats.org/officeDocument/2006/relationships/image" Target="../media/image151.png"/><Relationship Id="rId20" Type="http://schemas.openxmlformats.org/officeDocument/2006/relationships/image" Target="../media/image28.svg"/><Relationship Id="rId1" Type="http://schemas.openxmlformats.org/officeDocument/2006/relationships/slideLayout" Target="../slideLayouts/slideLayout22.xml"/><Relationship Id="rId6" Type="http://schemas.openxmlformats.org/officeDocument/2006/relationships/image" Target="../media/image34.png"/><Relationship Id="rId11" Type="http://schemas.openxmlformats.org/officeDocument/2006/relationships/image" Target="../media/image146.png"/><Relationship Id="rId24" Type="http://schemas.openxmlformats.org/officeDocument/2006/relationships/image" Target="../media/image18.svg"/><Relationship Id="rId5" Type="http://schemas.openxmlformats.org/officeDocument/2006/relationships/image" Target="../media/image33.png"/><Relationship Id="rId15" Type="http://schemas.openxmlformats.org/officeDocument/2006/relationships/image" Target="../media/image150.svg"/><Relationship Id="rId23" Type="http://schemas.openxmlformats.org/officeDocument/2006/relationships/image" Target="../media/image17.png"/><Relationship Id="rId10" Type="http://schemas.openxmlformats.org/officeDocument/2006/relationships/image" Target="../media/image145.png"/><Relationship Id="rId19"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3.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0.svg"/></Relationships>
</file>

<file path=ppt/slides/_rels/slide6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49.png"/><Relationship Id="rId11" Type="http://schemas.openxmlformats.org/officeDocument/2006/relationships/image" Target="../media/image18.svg"/><Relationship Id="rId5" Type="http://schemas.openxmlformats.org/officeDocument/2006/relationships/image" Target="../media/image48.png"/><Relationship Id="rId10" Type="http://schemas.openxmlformats.org/officeDocument/2006/relationships/image" Target="../media/image17.png"/><Relationship Id="rId4" Type="http://schemas.openxmlformats.org/officeDocument/2006/relationships/image" Target="../media/image47.svg"/><Relationship Id="rId9" Type="http://schemas.openxmlformats.org/officeDocument/2006/relationships/image" Target="../media/image45.sv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155.png"/><Relationship Id="rId3" Type="http://schemas.openxmlformats.org/officeDocument/2006/relationships/image" Target="../media/image49.png"/><Relationship Id="rId7" Type="http://schemas.openxmlformats.org/officeDocument/2006/relationships/image" Target="../media/image44.png"/><Relationship Id="rId12" Type="http://schemas.openxmlformats.org/officeDocument/2006/relationships/image" Target="../media/image154.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8.svg"/><Relationship Id="rId11" Type="http://schemas.openxmlformats.org/officeDocument/2006/relationships/image" Target="../media/image47.svg"/><Relationship Id="rId5" Type="http://schemas.openxmlformats.org/officeDocument/2006/relationships/image" Target="../media/image17.png"/><Relationship Id="rId10" Type="http://schemas.openxmlformats.org/officeDocument/2006/relationships/image" Target="../media/image46.png"/><Relationship Id="rId4" Type="http://schemas.openxmlformats.org/officeDocument/2006/relationships/image" Target="../media/image50.svg"/><Relationship Id="rId9" Type="http://schemas.openxmlformats.org/officeDocument/2006/relationships/image" Target="../media/image58.png"/><Relationship Id="rId14" Type="http://schemas.openxmlformats.org/officeDocument/2006/relationships/image" Target="../media/image156.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8.svg"/><Relationship Id="rId3" Type="http://schemas.openxmlformats.org/officeDocument/2006/relationships/image" Target="../media/image22.png"/><Relationship Id="rId7" Type="http://schemas.openxmlformats.org/officeDocument/2006/relationships/image" Target="../media/image26.sv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8.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8.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8.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8.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43.svg"/><Relationship Id="rId26" Type="http://schemas.openxmlformats.org/officeDocument/2006/relationships/image" Target="../media/image51.png"/><Relationship Id="rId21" Type="http://schemas.openxmlformats.org/officeDocument/2006/relationships/image" Target="../media/image46.png"/><Relationship Id="rId34" Type="http://schemas.openxmlformats.org/officeDocument/2006/relationships/image" Target="../media/image56.png"/><Relationship Id="rId7" Type="http://schemas.openxmlformats.org/officeDocument/2006/relationships/image" Target="../media/image35.svg"/><Relationship Id="rId12" Type="http://schemas.openxmlformats.org/officeDocument/2006/relationships/image" Target="../media/image27.png"/><Relationship Id="rId17" Type="http://schemas.openxmlformats.org/officeDocument/2006/relationships/image" Target="../media/image42.png"/><Relationship Id="rId25" Type="http://schemas.openxmlformats.org/officeDocument/2006/relationships/image" Target="../media/image50.svg"/><Relationship Id="rId33" Type="http://schemas.openxmlformats.org/officeDocument/2006/relationships/image" Target="../media/image18.svg"/><Relationship Id="rId2" Type="http://schemas.openxmlformats.org/officeDocument/2006/relationships/notesSlide" Target="../notesSlides/notesSlide7.xml"/><Relationship Id="rId16" Type="http://schemas.openxmlformats.org/officeDocument/2006/relationships/image" Target="../media/image41.png"/><Relationship Id="rId20" Type="http://schemas.openxmlformats.org/officeDocument/2006/relationships/image" Target="../media/image45.svg"/><Relationship Id="rId29" Type="http://schemas.openxmlformats.org/officeDocument/2006/relationships/image" Target="../media/image54.png"/><Relationship Id="rId1" Type="http://schemas.openxmlformats.org/officeDocument/2006/relationships/slideLayout" Target="../slideLayouts/slideLayout21.xml"/><Relationship Id="rId6" Type="http://schemas.openxmlformats.org/officeDocument/2006/relationships/image" Target="../media/image34.png"/><Relationship Id="rId11" Type="http://schemas.openxmlformats.org/officeDocument/2006/relationships/image" Target="../media/image38.emf"/><Relationship Id="rId24" Type="http://schemas.openxmlformats.org/officeDocument/2006/relationships/image" Target="../media/image49.png"/><Relationship Id="rId32" Type="http://schemas.openxmlformats.org/officeDocument/2006/relationships/image" Target="../media/image17.png"/><Relationship Id="rId37" Type="http://schemas.openxmlformats.org/officeDocument/2006/relationships/image" Target="../media/image59.png"/><Relationship Id="rId5" Type="http://schemas.openxmlformats.org/officeDocument/2006/relationships/image" Target="../media/image33.png"/><Relationship Id="rId15" Type="http://schemas.openxmlformats.org/officeDocument/2006/relationships/image" Target="../media/image40.sv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58.png"/><Relationship Id="rId10" Type="http://schemas.openxmlformats.org/officeDocument/2006/relationships/image" Target="../media/image37.png"/><Relationship Id="rId19" Type="http://schemas.openxmlformats.org/officeDocument/2006/relationships/image" Target="../media/image44.png"/><Relationship Id="rId31" Type="http://schemas.openxmlformats.org/officeDocument/2006/relationships/image" Target="../media/image22.png"/><Relationship Id="rId4" Type="http://schemas.openxmlformats.org/officeDocument/2006/relationships/image" Target="../media/image32.png"/><Relationship Id="rId9" Type="http://schemas.microsoft.com/office/2007/relationships/hdphoto" Target="../media/hdphoto3.wdp"/><Relationship Id="rId14" Type="http://schemas.openxmlformats.org/officeDocument/2006/relationships/image" Target="../media/image39.png"/><Relationship Id="rId22" Type="http://schemas.openxmlformats.org/officeDocument/2006/relationships/image" Target="../media/image47.svg"/><Relationship Id="rId27" Type="http://schemas.openxmlformats.org/officeDocument/2006/relationships/image" Target="../media/image52.emf"/><Relationship Id="rId30" Type="http://schemas.openxmlformats.org/officeDocument/2006/relationships/image" Target="../media/image55.png"/><Relationship Id="rId35" Type="http://schemas.openxmlformats.org/officeDocument/2006/relationships/image" Target="../media/image57.png"/><Relationship Id="rId8" Type="http://schemas.openxmlformats.org/officeDocument/2006/relationships/image" Target="../media/image36.png"/><Relationship Id="rId3" Type="http://schemas.openxmlformats.org/officeDocument/2006/relationships/image" Target="../media/image31.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82.xml.rels><?xml version="1.0" encoding="UTF-8" standalone="yes"?>
<Relationships xmlns="http://schemas.openxmlformats.org/package/2006/relationships"><Relationship Id="rId3" Type="http://schemas.openxmlformats.org/officeDocument/2006/relationships/hyperlink" Target="https://learn.microsoft.com/en-us/sql/relational-databases/performance/optimized-locking?view=sql-server-ver17"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8.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85.xml.rels><?xml version="1.0" encoding="UTF-8" standalone="yes"?>
<Relationships xmlns="http://schemas.openxmlformats.org/package/2006/relationships"><Relationship Id="rId8" Type="http://schemas.openxmlformats.org/officeDocument/2006/relationships/hyperlink" Target="https://learn.microsoft.com/en-us/sql/relational-databases/performance/persisted-stats-secondary-replicas?view=sql-server-ver17" TargetMode="External"/><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87.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7.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7.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5.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7.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7.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7.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7.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7.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2515" y="2457337"/>
            <a:ext cx="4807132" cy="1086195"/>
          </a:xfrm>
        </p:spPr>
        <p:txBody>
          <a:bodyPr/>
          <a:lstStyle/>
          <a:p>
            <a:r>
              <a:rPr lang="en-US" dirty="0"/>
              <a:t>New Features:</a:t>
            </a:r>
            <a:br>
              <a:rPr lang="en-US" dirty="0"/>
            </a:br>
            <a:r>
              <a:rPr lang="en-US" dirty="0"/>
              <a:t>SQL Server 2025</a:t>
            </a:r>
          </a:p>
        </p:txBody>
      </p:sp>
      <p:sp>
        <p:nvSpPr>
          <p:cNvPr id="2" name="Text Placeholder 5">
            <a:extLst>
              <a:ext uri="{FF2B5EF4-FFF2-40B4-BE49-F238E27FC236}">
                <a16:creationId xmlns:a16="http://schemas.microsoft.com/office/drawing/2014/main" id="{9B02C47A-A483-36E8-AFA7-89CC55104642}"/>
              </a:ext>
            </a:extLst>
          </p:cNvPr>
          <p:cNvSpPr>
            <a:spLocks noGrp="1"/>
          </p:cNvSpPr>
          <p:nvPr>
            <p:ph type="body" sz="quarter" idx="12"/>
          </p:nvPr>
        </p:nvSpPr>
        <p:spPr>
          <a:xfrm>
            <a:off x="593627" y="4014320"/>
            <a:ext cx="5335588" cy="905248"/>
          </a:xfrm>
        </p:spPr>
        <p:txBody>
          <a:bodyPr/>
          <a:lstStyle/>
          <a:p>
            <a:r>
              <a:rPr lang="en-US" noProof="0" dirty="0"/>
              <a:t>Presenter: Your Name</a:t>
            </a:r>
          </a:p>
          <a:p>
            <a:r>
              <a:rPr lang="en-US" dirty="0"/>
              <a:t>October 2025</a:t>
            </a:r>
            <a:endParaRPr lang="en-US" noProof="0" dirty="0"/>
          </a:p>
          <a:p>
            <a:endParaRPr lang="en-US" noProof="0" dirty="0"/>
          </a:p>
        </p:txBody>
      </p:sp>
    </p:spTree>
    <p:extLst>
      <p:ext uri="{BB962C8B-B14F-4D97-AF65-F5344CB8AC3E}">
        <p14:creationId xmlns:p14="http://schemas.microsoft.com/office/powerpoint/2010/main" val="53354791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5BD688-3992-684F-A041-A7A930CDF566}"/>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D07BA54C-6345-9147-688A-5DBB0BED7A1D}"/>
              </a:ext>
            </a:extLst>
          </p:cNvPr>
          <p:cNvSpPr>
            <a:spLocks noGrp="1"/>
          </p:cNvSpPr>
          <p:nvPr>
            <p:ph type="title"/>
          </p:nvPr>
        </p:nvSpPr>
        <p:spPr/>
        <p:txBody>
          <a:bodyPr/>
          <a:lstStyle/>
          <a:p>
            <a:r>
              <a:rPr lang="en-US" dirty="0">
                <a:solidFill>
                  <a:schemeClr val="bg1"/>
                </a:solidFill>
              </a:rPr>
              <a:t>Frequently Asked Questions (FAQ)</a:t>
            </a:r>
          </a:p>
        </p:txBody>
      </p:sp>
      <p:sp>
        <p:nvSpPr>
          <p:cNvPr id="46" name="TextBox 45">
            <a:extLst>
              <a:ext uri="{FF2B5EF4-FFF2-40B4-BE49-F238E27FC236}">
                <a16:creationId xmlns:a16="http://schemas.microsoft.com/office/drawing/2014/main" id="{3500F32F-F9ED-6EC8-8374-A775780454BD}"/>
              </a:ext>
            </a:extLst>
          </p:cNvPr>
          <p:cNvSpPr txBox="1"/>
          <p:nvPr/>
        </p:nvSpPr>
        <p:spPr>
          <a:xfrm>
            <a:off x="88019" y="6363233"/>
            <a:ext cx="9690539"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rPr>
              <a:t>1 Standard Developer Edition is now available</a:t>
            </a:r>
          </a:p>
        </p:txBody>
      </p:sp>
      <p:sp>
        <p:nvSpPr>
          <p:cNvPr id="47" name="TextBox 46">
            <a:extLst>
              <a:ext uri="{FF2B5EF4-FFF2-40B4-BE49-F238E27FC236}">
                <a16:creationId xmlns:a16="http://schemas.microsoft.com/office/drawing/2014/main" id="{6770BC34-07CD-7506-4F7D-AA8BA06352F2}"/>
              </a:ext>
            </a:extLst>
          </p:cNvPr>
          <p:cNvSpPr txBox="1"/>
          <p:nvPr/>
        </p:nvSpPr>
        <p:spPr>
          <a:xfrm>
            <a:off x="88019" y="6576425"/>
            <a:ext cx="6397135"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a:ea typeface="+mn-ea"/>
                <a:cs typeface="+mn-cs"/>
              </a:rPr>
              <a:t>2 MDS, DQS, Synapse Link, Hot Add CPU, Purview Access Policies</a:t>
            </a:r>
          </a:p>
        </p:txBody>
      </p:sp>
      <p:grpSp>
        <p:nvGrpSpPr>
          <p:cNvPr id="4" name="Group 3">
            <a:extLst>
              <a:ext uri="{FF2B5EF4-FFF2-40B4-BE49-F238E27FC236}">
                <a16:creationId xmlns:a16="http://schemas.microsoft.com/office/drawing/2014/main" id="{9742CB5A-F8A2-E1F9-39D9-A40A53194862}"/>
              </a:ext>
            </a:extLst>
          </p:cNvPr>
          <p:cNvGrpSpPr/>
          <p:nvPr/>
        </p:nvGrpSpPr>
        <p:grpSpPr>
          <a:xfrm>
            <a:off x="4632377" y="244705"/>
            <a:ext cx="7559623" cy="6280111"/>
            <a:chOff x="4488221" y="332333"/>
            <a:chExt cx="7559623" cy="6280111"/>
          </a:xfrm>
        </p:grpSpPr>
        <p:grpSp>
          <p:nvGrpSpPr>
            <p:cNvPr id="11" name="Group 10">
              <a:extLst>
                <a:ext uri="{FF2B5EF4-FFF2-40B4-BE49-F238E27FC236}">
                  <a16:creationId xmlns:a16="http://schemas.microsoft.com/office/drawing/2014/main" id="{106BD581-97C1-3B14-1D23-1D248BF128E4}"/>
                </a:ext>
              </a:extLst>
            </p:cNvPr>
            <p:cNvGrpSpPr/>
            <p:nvPr/>
          </p:nvGrpSpPr>
          <p:grpSpPr>
            <a:xfrm>
              <a:off x="4488221" y="332333"/>
              <a:ext cx="619200" cy="618123"/>
              <a:chOff x="4488222" y="332333"/>
              <a:chExt cx="619200" cy="618123"/>
            </a:xfrm>
            <a:gradFill>
              <a:gsLst>
                <a:gs pos="80000">
                  <a:srgbClr val="A9D5ED"/>
                </a:gs>
                <a:gs pos="0">
                  <a:schemeClr val="accent2"/>
                </a:gs>
              </a:gsLst>
              <a:path path="circle">
                <a:fillToRect l="100000" t="100000"/>
              </a:path>
            </a:gradFill>
          </p:grpSpPr>
          <p:sp>
            <p:nvSpPr>
              <p:cNvPr id="29" name="Oval 28">
                <a:extLst>
                  <a:ext uri="{FF2B5EF4-FFF2-40B4-BE49-F238E27FC236}">
                    <a16:creationId xmlns:a16="http://schemas.microsoft.com/office/drawing/2014/main" id="{43059C7E-0A5A-8881-9214-37AF6AFFD0F5}"/>
                  </a:ext>
                  <a:ext uri="{C183D7F6-B498-43B3-948B-1728B52AA6E4}">
                    <adec:decorative xmlns:adec="http://schemas.microsoft.com/office/drawing/2017/decorative" val="1"/>
                  </a:ext>
                </a:extLst>
              </p:cNvPr>
              <p:cNvSpPr/>
              <p:nvPr/>
            </p:nvSpPr>
            <p:spPr bwMode="auto">
              <a:xfrm>
                <a:off x="4488222" y="332333"/>
                <a:ext cx="619200" cy="618123"/>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marL="0" marR="0" lvl="0" indent="0" algn="ctr" defTabSz="904917" rtl="0" eaLnBrk="1" fontAlgn="base" latinLnBrk="0" hangingPunct="1">
                  <a:lnSpc>
                    <a:spcPct val="100000"/>
                  </a:lnSpc>
                  <a:spcBef>
                    <a:spcPts val="317"/>
                  </a:spcBef>
                  <a:spcAft>
                    <a:spcPct val="0"/>
                  </a:spcAft>
                  <a:buClrTx/>
                  <a:buSzTx/>
                  <a:buFontTx/>
                  <a:buNone/>
                  <a:tabLst>
                    <a:tab pos="1487158" algn="l"/>
                  </a:tabLst>
                  <a:defRPr/>
                </a:pPr>
                <a:endParaRPr kumimoji="0" lang="en-US" sz="2800"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old" pitchFamily="2" charset="0"/>
                  <a:ea typeface="+mn-ea"/>
                  <a:cs typeface="Segoe Sans Display Semibold" pitchFamily="2" charset="0"/>
                </a:endParaRPr>
              </a:p>
            </p:txBody>
          </p:sp>
          <p:pic>
            <p:nvPicPr>
              <p:cNvPr id="30" name="Graphic 29">
                <a:extLst>
                  <a:ext uri="{FF2B5EF4-FFF2-40B4-BE49-F238E27FC236}">
                    <a16:creationId xmlns:a16="http://schemas.microsoft.com/office/drawing/2014/main" id="{5C381525-11C4-C3EF-7CA1-FFE0429E097D}"/>
                  </a:ext>
                  <a:ext uri="{C183D7F6-B498-43B3-948B-1728B52AA6E4}">
                    <adec:decorative xmlns:adec="http://schemas.microsoft.com/office/drawing/2017/decorative" val="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4589022" y="420545"/>
                <a:ext cx="417600" cy="416313"/>
              </a:xfrm>
              <a:prstGeom prst="rect">
                <a:avLst/>
              </a:prstGeom>
            </p:spPr>
          </p:pic>
        </p:grpSp>
        <p:sp>
          <p:nvSpPr>
            <p:cNvPr id="31" name="TextBox 30">
              <a:extLst>
                <a:ext uri="{FF2B5EF4-FFF2-40B4-BE49-F238E27FC236}">
                  <a16:creationId xmlns:a16="http://schemas.microsoft.com/office/drawing/2014/main" id="{DC5D0D9E-1FED-CC02-28AE-1BC1F4669A35}"/>
                </a:ext>
              </a:extLst>
            </p:cNvPr>
            <p:cNvSpPr txBox="1"/>
            <p:nvPr/>
          </p:nvSpPr>
          <p:spPr>
            <a:xfrm>
              <a:off x="5411235" y="395173"/>
              <a:ext cx="6397136"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When with SQL Server 2025 be Generally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SQL Server 2025 is planned to be Generally Available in CY25H2</a:t>
              </a:r>
            </a:p>
          </p:txBody>
        </p:sp>
        <p:grpSp>
          <p:nvGrpSpPr>
            <p:cNvPr id="12" name="Group 11">
              <a:extLst>
                <a:ext uri="{FF2B5EF4-FFF2-40B4-BE49-F238E27FC236}">
                  <a16:creationId xmlns:a16="http://schemas.microsoft.com/office/drawing/2014/main" id="{E1150EA0-A0B8-317D-F6C7-B7912088BAA2}"/>
                </a:ext>
              </a:extLst>
            </p:cNvPr>
            <p:cNvGrpSpPr/>
            <p:nvPr/>
          </p:nvGrpSpPr>
          <p:grpSpPr>
            <a:xfrm>
              <a:off x="4488221" y="1175547"/>
              <a:ext cx="619200" cy="618123"/>
              <a:chOff x="4488222" y="1314588"/>
              <a:chExt cx="619200" cy="618123"/>
            </a:xfrm>
            <a:gradFill>
              <a:gsLst>
                <a:gs pos="80000">
                  <a:srgbClr val="A9D5ED"/>
                </a:gs>
                <a:gs pos="0">
                  <a:schemeClr val="accent2"/>
                </a:gs>
              </a:gsLst>
              <a:path path="circle">
                <a:fillToRect l="100000" t="100000"/>
              </a:path>
            </a:gradFill>
          </p:grpSpPr>
          <p:sp>
            <p:nvSpPr>
              <p:cNvPr id="34" name="Oval 33">
                <a:extLst>
                  <a:ext uri="{FF2B5EF4-FFF2-40B4-BE49-F238E27FC236}">
                    <a16:creationId xmlns:a16="http://schemas.microsoft.com/office/drawing/2014/main" id="{B5CB43C2-7FC8-182C-A1FF-7F24137AD545}"/>
                  </a:ext>
                  <a:ext uri="{C183D7F6-B498-43B3-948B-1728B52AA6E4}">
                    <adec:decorative xmlns:adec="http://schemas.microsoft.com/office/drawing/2017/decorative" val="1"/>
                  </a:ext>
                </a:extLst>
              </p:cNvPr>
              <p:cNvSpPr/>
              <p:nvPr/>
            </p:nvSpPr>
            <p:spPr bwMode="auto">
              <a:xfrm>
                <a:off x="4488222" y="1314588"/>
                <a:ext cx="619200" cy="618123"/>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marL="0" marR="0" lvl="0" indent="0" algn="ctr" defTabSz="904917" rtl="0" eaLnBrk="1" fontAlgn="base" latinLnBrk="0" hangingPunct="1">
                  <a:lnSpc>
                    <a:spcPct val="100000"/>
                  </a:lnSpc>
                  <a:spcBef>
                    <a:spcPts val="317"/>
                  </a:spcBef>
                  <a:spcAft>
                    <a:spcPct val="0"/>
                  </a:spcAft>
                  <a:buClrTx/>
                  <a:buSzTx/>
                  <a:buFontTx/>
                  <a:buNone/>
                  <a:tabLst>
                    <a:tab pos="1487158" algn="l"/>
                  </a:tabLst>
                  <a:defRPr/>
                </a:pPr>
                <a:endParaRPr kumimoji="0" lang="en-US" sz="2800"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old" pitchFamily="2" charset="0"/>
                  <a:ea typeface="+mn-ea"/>
                  <a:cs typeface="Segoe Sans Display Semibold" pitchFamily="2" charset="0"/>
                </a:endParaRPr>
              </a:p>
            </p:txBody>
          </p:sp>
          <p:pic>
            <p:nvPicPr>
              <p:cNvPr id="35" name="Graphic 34">
                <a:extLst>
                  <a:ext uri="{FF2B5EF4-FFF2-40B4-BE49-F238E27FC236}">
                    <a16:creationId xmlns:a16="http://schemas.microsoft.com/office/drawing/2014/main" id="{445389F0-3D63-C65E-3329-2205BF99954A}"/>
                  </a:ext>
                  <a:ext uri="{C183D7F6-B498-43B3-948B-1728B52AA6E4}">
                    <adec:decorative xmlns:adec="http://schemas.microsoft.com/office/drawing/2017/decorative" val="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4596601" y="1431718"/>
                <a:ext cx="402443" cy="403200"/>
              </a:xfrm>
              <a:prstGeom prst="rect">
                <a:avLst/>
              </a:prstGeom>
            </p:spPr>
          </p:pic>
        </p:grpSp>
        <p:sp>
          <p:nvSpPr>
            <p:cNvPr id="36" name="TextBox 35">
              <a:extLst>
                <a:ext uri="{FF2B5EF4-FFF2-40B4-BE49-F238E27FC236}">
                  <a16:creationId xmlns:a16="http://schemas.microsoft.com/office/drawing/2014/main" id="{7D378B0D-A80C-936A-4B60-9EBE3BCCD9E1}"/>
                </a:ext>
              </a:extLst>
            </p:cNvPr>
            <p:cNvSpPr txBox="1"/>
            <p:nvPr/>
          </p:nvSpPr>
          <p:spPr>
            <a:xfrm>
              <a:off x="5411235" y="1238387"/>
              <a:ext cx="6404185"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Are there any pricing and licensing changes?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We will announce pricing and licensing at General Availability (GA)</a:t>
              </a:r>
            </a:p>
          </p:txBody>
        </p:sp>
        <p:grpSp>
          <p:nvGrpSpPr>
            <p:cNvPr id="13" name="Group 12">
              <a:extLst>
                <a:ext uri="{FF2B5EF4-FFF2-40B4-BE49-F238E27FC236}">
                  <a16:creationId xmlns:a16="http://schemas.microsoft.com/office/drawing/2014/main" id="{FFB0698D-D354-432D-B67E-8EA5D9660F22}"/>
                </a:ext>
              </a:extLst>
            </p:cNvPr>
            <p:cNvGrpSpPr/>
            <p:nvPr/>
          </p:nvGrpSpPr>
          <p:grpSpPr>
            <a:xfrm>
              <a:off x="4488221" y="2079032"/>
              <a:ext cx="619200" cy="618123"/>
              <a:chOff x="4488222" y="2296843"/>
              <a:chExt cx="619200" cy="618123"/>
            </a:xfrm>
            <a:gradFill>
              <a:gsLst>
                <a:gs pos="80000">
                  <a:srgbClr val="A9D5ED"/>
                </a:gs>
                <a:gs pos="0">
                  <a:schemeClr val="accent2"/>
                </a:gs>
              </a:gsLst>
              <a:path path="circle">
                <a:fillToRect l="100000" t="100000"/>
              </a:path>
            </a:gradFill>
          </p:grpSpPr>
          <p:sp>
            <p:nvSpPr>
              <p:cNvPr id="37" name="Oval 36">
                <a:extLst>
                  <a:ext uri="{FF2B5EF4-FFF2-40B4-BE49-F238E27FC236}">
                    <a16:creationId xmlns:a16="http://schemas.microsoft.com/office/drawing/2014/main" id="{14D56ADC-66B8-3620-0F18-D3F6371D4561}"/>
                  </a:ext>
                  <a:ext uri="{C183D7F6-B498-43B3-948B-1728B52AA6E4}">
                    <adec:decorative xmlns:adec="http://schemas.microsoft.com/office/drawing/2017/decorative" val="1"/>
                  </a:ext>
                </a:extLst>
              </p:cNvPr>
              <p:cNvSpPr/>
              <p:nvPr/>
            </p:nvSpPr>
            <p:spPr bwMode="auto">
              <a:xfrm>
                <a:off x="4488222" y="2296843"/>
                <a:ext cx="619200" cy="618123"/>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marL="0" marR="0" lvl="0" indent="0" algn="ctr" defTabSz="904917" rtl="0" eaLnBrk="1" fontAlgn="base" latinLnBrk="0" hangingPunct="1">
                  <a:lnSpc>
                    <a:spcPct val="100000"/>
                  </a:lnSpc>
                  <a:spcBef>
                    <a:spcPts val="317"/>
                  </a:spcBef>
                  <a:spcAft>
                    <a:spcPct val="0"/>
                  </a:spcAft>
                  <a:buClrTx/>
                  <a:buSzTx/>
                  <a:buFontTx/>
                  <a:buNone/>
                  <a:tabLst>
                    <a:tab pos="1487158" algn="l"/>
                  </a:tabLst>
                  <a:defRPr/>
                </a:pPr>
                <a:endParaRPr kumimoji="0" lang="en-US" sz="2800"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old" pitchFamily="2" charset="0"/>
                  <a:ea typeface="+mn-ea"/>
                  <a:cs typeface="Segoe Sans Display Semibold" pitchFamily="2" charset="0"/>
                </a:endParaRPr>
              </a:p>
            </p:txBody>
          </p:sp>
          <p:pic>
            <p:nvPicPr>
              <p:cNvPr id="38" name="Graphic 37">
                <a:extLst>
                  <a:ext uri="{FF2B5EF4-FFF2-40B4-BE49-F238E27FC236}">
                    <a16:creationId xmlns:a16="http://schemas.microsoft.com/office/drawing/2014/main" id="{E73CBD0A-BC0B-31A9-E715-9E17E03729B1}"/>
                  </a:ext>
                  <a:ext uri="{C183D7F6-B498-43B3-948B-1728B52AA6E4}">
                    <adec:decorative xmlns:adec="http://schemas.microsoft.com/office/drawing/2017/decorative" val="1"/>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4586508" y="2393622"/>
                <a:ext cx="422628" cy="421200"/>
              </a:xfrm>
              <a:prstGeom prst="rect">
                <a:avLst/>
              </a:prstGeom>
            </p:spPr>
          </p:pic>
        </p:grpSp>
        <p:sp>
          <p:nvSpPr>
            <p:cNvPr id="39" name="TextBox 38">
              <a:extLst>
                <a:ext uri="{FF2B5EF4-FFF2-40B4-BE49-F238E27FC236}">
                  <a16:creationId xmlns:a16="http://schemas.microsoft.com/office/drawing/2014/main" id="{9226E2C8-169E-264E-A507-CB4E34602623}"/>
                </a:ext>
              </a:extLst>
            </p:cNvPr>
            <p:cNvSpPr txBox="1"/>
            <p:nvPr/>
          </p:nvSpPr>
          <p:spPr>
            <a:xfrm>
              <a:off x="5411235" y="2018761"/>
              <a:ext cx="6636609"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What about editions?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We will announce which features will be included in specific editions at GA. We welcome all feedback during our previews</a:t>
              </a:r>
              <a:r>
                <a:rPr kumimoji="0" lang="en-US" sz="1600" b="0" i="0" u="none" strike="noStrike" kern="1200" cap="none" spc="0" normalizeH="0" baseline="30000" noProof="0">
                  <a:ln>
                    <a:noFill/>
                  </a:ln>
                  <a:solidFill>
                    <a:srgbClr val="000000"/>
                  </a:solidFill>
                  <a:effectLst/>
                  <a:uLnTx/>
                  <a:uFillTx/>
                  <a:latin typeface="Segoe UI"/>
                  <a:ea typeface="+mn-ea"/>
                  <a:cs typeface="+mn-cs"/>
                </a:rPr>
                <a:t>1</a:t>
              </a:r>
            </a:p>
          </p:txBody>
        </p:sp>
        <p:grpSp>
          <p:nvGrpSpPr>
            <p:cNvPr id="14" name="Group 13">
              <a:extLst>
                <a:ext uri="{FF2B5EF4-FFF2-40B4-BE49-F238E27FC236}">
                  <a16:creationId xmlns:a16="http://schemas.microsoft.com/office/drawing/2014/main" id="{180F6C71-CBC1-B32F-A318-D7A993356898}"/>
                </a:ext>
              </a:extLst>
            </p:cNvPr>
            <p:cNvGrpSpPr/>
            <p:nvPr/>
          </p:nvGrpSpPr>
          <p:grpSpPr>
            <a:xfrm>
              <a:off x="4488221" y="3042787"/>
              <a:ext cx="619200" cy="618123"/>
              <a:chOff x="4488222" y="3364875"/>
              <a:chExt cx="619200" cy="618123"/>
            </a:xfrm>
            <a:gradFill>
              <a:gsLst>
                <a:gs pos="80000">
                  <a:srgbClr val="A9D5ED"/>
                </a:gs>
                <a:gs pos="0">
                  <a:schemeClr val="accent2"/>
                </a:gs>
              </a:gsLst>
              <a:path path="circle">
                <a:fillToRect l="100000" t="100000"/>
              </a:path>
            </a:gradFill>
          </p:grpSpPr>
          <p:sp>
            <p:nvSpPr>
              <p:cNvPr id="40" name="Oval 39">
                <a:extLst>
                  <a:ext uri="{FF2B5EF4-FFF2-40B4-BE49-F238E27FC236}">
                    <a16:creationId xmlns:a16="http://schemas.microsoft.com/office/drawing/2014/main" id="{EC6B526D-71B0-D8D7-D825-C133170AA018}"/>
                  </a:ext>
                  <a:ext uri="{C183D7F6-B498-43B3-948B-1728B52AA6E4}">
                    <adec:decorative xmlns:adec="http://schemas.microsoft.com/office/drawing/2017/decorative" val="1"/>
                  </a:ext>
                </a:extLst>
              </p:cNvPr>
              <p:cNvSpPr/>
              <p:nvPr/>
            </p:nvSpPr>
            <p:spPr bwMode="auto">
              <a:xfrm>
                <a:off x="4488222" y="3364875"/>
                <a:ext cx="619200" cy="618123"/>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marL="0" marR="0" lvl="0" indent="0" algn="ctr" defTabSz="904917" rtl="0" eaLnBrk="1" fontAlgn="base" latinLnBrk="0" hangingPunct="1">
                  <a:lnSpc>
                    <a:spcPct val="100000"/>
                  </a:lnSpc>
                  <a:spcBef>
                    <a:spcPts val="317"/>
                  </a:spcBef>
                  <a:spcAft>
                    <a:spcPct val="0"/>
                  </a:spcAft>
                  <a:buClrTx/>
                  <a:buSzTx/>
                  <a:buFontTx/>
                  <a:buNone/>
                  <a:tabLst>
                    <a:tab pos="1487158" algn="l"/>
                  </a:tabLst>
                  <a:defRPr/>
                </a:pPr>
                <a:endParaRPr kumimoji="0" lang="en-US" sz="2800"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old" pitchFamily="2" charset="0"/>
                  <a:ea typeface="+mn-ea"/>
                  <a:cs typeface="Segoe Sans Display Semibold" pitchFamily="2" charset="0"/>
                </a:endParaRPr>
              </a:p>
            </p:txBody>
          </p:sp>
          <p:pic>
            <p:nvPicPr>
              <p:cNvPr id="41" name="Graphic 40">
                <a:extLst>
                  <a:ext uri="{FF2B5EF4-FFF2-40B4-BE49-F238E27FC236}">
                    <a16:creationId xmlns:a16="http://schemas.microsoft.com/office/drawing/2014/main" id="{557C2848-F7E8-0AFF-BAD1-ADD1F32A220E}"/>
                  </a:ext>
                  <a:ext uri="{C183D7F6-B498-43B3-948B-1728B52AA6E4}">
                    <adec:decorative xmlns:adec="http://schemas.microsoft.com/office/drawing/2017/decorative" val="1"/>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4602389" y="3451106"/>
                <a:ext cx="390866" cy="392400"/>
              </a:xfrm>
              <a:prstGeom prst="rect">
                <a:avLst/>
              </a:prstGeom>
            </p:spPr>
          </p:pic>
        </p:grpSp>
        <p:sp>
          <p:nvSpPr>
            <p:cNvPr id="42" name="TextBox 41">
              <a:extLst>
                <a:ext uri="{FF2B5EF4-FFF2-40B4-BE49-F238E27FC236}">
                  <a16:creationId xmlns:a16="http://schemas.microsoft.com/office/drawing/2014/main" id="{52770548-6C0E-882B-6CAE-0699AC5A6748}"/>
                </a:ext>
              </a:extLst>
            </p:cNvPr>
            <p:cNvSpPr txBox="1"/>
            <p:nvPr/>
          </p:nvSpPr>
          <p:spPr>
            <a:xfrm>
              <a:off x="5411235" y="2982516"/>
              <a:ext cx="6404185"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How do I upgrade?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Upgrade methods will be the same as in previous releases. Supported OS and SQL versions for upgrade will be announced at GA</a:t>
              </a:r>
            </a:p>
          </p:txBody>
        </p:sp>
        <p:grpSp>
          <p:nvGrpSpPr>
            <p:cNvPr id="15" name="Group 14">
              <a:extLst>
                <a:ext uri="{FF2B5EF4-FFF2-40B4-BE49-F238E27FC236}">
                  <a16:creationId xmlns:a16="http://schemas.microsoft.com/office/drawing/2014/main" id="{30BDEA69-CBCE-F16A-746A-6FEA74D9A5A7}"/>
                </a:ext>
              </a:extLst>
            </p:cNvPr>
            <p:cNvGrpSpPr/>
            <p:nvPr/>
          </p:nvGrpSpPr>
          <p:grpSpPr>
            <a:xfrm>
              <a:off x="4488221" y="4006542"/>
              <a:ext cx="619200" cy="618123"/>
              <a:chOff x="4488222" y="4344757"/>
              <a:chExt cx="619200" cy="618123"/>
            </a:xfrm>
            <a:gradFill>
              <a:gsLst>
                <a:gs pos="80000">
                  <a:srgbClr val="A9D5ED"/>
                </a:gs>
                <a:gs pos="0">
                  <a:schemeClr val="accent2"/>
                </a:gs>
              </a:gsLst>
              <a:path path="circle">
                <a:fillToRect l="100000" t="100000"/>
              </a:path>
            </a:gradFill>
          </p:grpSpPr>
          <p:sp>
            <p:nvSpPr>
              <p:cNvPr id="43" name="Oval 42">
                <a:extLst>
                  <a:ext uri="{FF2B5EF4-FFF2-40B4-BE49-F238E27FC236}">
                    <a16:creationId xmlns:a16="http://schemas.microsoft.com/office/drawing/2014/main" id="{1DA5A8C1-1E79-E00E-20FE-8D9EC2D54149}"/>
                  </a:ext>
                  <a:ext uri="{C183D7F6-B498-43B3-948B-1728B52AA6E4}">
                    <adec:decorative xmlns:adec="http://schemas.microsoft.com/office/drawing/2017/decorative" val="1"/>
                  </a:ext>
                </a:extLst>
              </p:cNvPr>
              <p:cNvSpPr/>
              <p:nvPr/>
            </p:nvSpPr>
            <p:spPr bwMode="auto">
              <a:xfrm>
                <a:off x="4488222" y="4344757"/>
                <a:ext cx="619200" cy="618123"/>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marL="0" marR="0" lvl="0" indent="0" algn="ctr" defTabSz="904917" rtl="0" eaLnBrk="1" fontAlgn="base" latinLnBrk="0" hangingPunct="1">
                  <a:lnSpc>
                    <a:spcPct val="100000"/>
                  </a:lnSpc>
                  <a:spcBef>
                    <a:spcPts val="317"/>
                  </a:spcBef>
                  <a:spcAft>
                    <a:spcPct val="0"/>
                  </a:spcAft>
                  <a:buClrTx/>
                  <a:buSzTx/>
                  <a:buFontTx/>
                  <a:buNone/>
                  <a:tabLst>
                    <a:tab pos="1487158" algn="l"/>
                  </a:tabLst>
                  <a:defRPr/>
                </a:pPr>
                <a:endParaRPr kumimoji="0" lang="en-US" sz="2800"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old" pitchFamily="2" charset="0"/>
                  <a:ea typeface="+mn-ea"/>
                  <a:cs typeface="Segoe Sans Display Semibold" pitchFamily="2" charset="0"/>
                </a:endParaRPr>
              </a:p>
            </p:txBody>
          </p:sp>
          <p:pic>
            <p:nvPicPr>
              <p:cNvPr id="44" name="Graphic 43">
                <a:extLst>
                  <a:ext uri="{FF2B5EF4-FFF2-40B4-BE49-F238E27FC236}">
                    <a16:creationId xmlns:a16="http://schemas.microsoft.com/office/drawing/2014/main" id="{142374A6-E141-2904-E63B-46CEE6B61E2C}"/>
                  </a:ext>
                  <a:ext uri="{C183D7F6-B498-43B3-948B-1728B52AA6E4}">
                    <adec:decorative xmlns:adec="http://schemas.microsoft.com/office/drawing/2017/decorative" val="1"/>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4598022" y="4454697"/>
                <a:ext cx="399600" cy="398241"/>
              </a:xfrm>
              <a:prstGeom prst="rect">
                <a:avLst/>
              </a:prstGeom>
            </p:spPr>
          </p:pic>
        </p:grpSp>
        <p:sp>
          <p:nvSpPr>
            <p:cNvPr id="45" name="TextBox 44">
              <a:extLst>
                <a:ext uri="{FF2B5EF4-FFF2-40B4-BE49-F238E27FC236}">
                  <a16:creationId xmlns:a16="http://schemas.microsoft.com/office/drawing/2014/main" id="{5B1F2C97-CD87-F051-C6AC-B0669934E443}"/>
                </a:ext>
              </a:extLst>
            </p:cNvPr>
            <p:cNvSpPr txBox="1"/>
            <p:nvPr/>
          </p:nvSpPr>
          <p:spPr>
            <a:xfrm>
              <a:off x="5411235" y="3946271"/>
              <a:ext cx="6636609"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What about deprecated or discontinued 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Some discontinued features have been announced. Any other deprecated or discontinued features would normally be announced at GA</a:t>
              </a:r>
              <a:r>
                <a:rPr kumimoji="0" lang="en-US" sz="1600" b="0" i="0" u="none" strike="noStrike" kern="1200" cap="none" spc="0" normalizeH="0" baseline="30000" noProof="0">
                  <a:ln>
                    <a:noFill/>
                  </a:ln>
                  <a:solidFill>
                    <a:srgbClr val="000000"/>
                  </a:solidFill>
                  <a:effectLst/>
                  <a:uLnTx/>
                  <a:uFillTx/>
                  <a:latin typeface="Segoe UI"/>
                  <a:ea typeface="+mn-ea"/>
                  <a:cs typeface="+mn-cs"/>
                </a:rPr>
                <a:t>2</a:t>
              </a:r>
            </a:p>
          </p:txBody>
        </p:sp>
        <p:sp>
          <p:nvSpPr>
            <p:cNvPr id="2" name="TextBox 1">
              <a:extLst>
                <a:ext uri="{FF2B5EF4-FFF2-40B4-BE49-F238E27FC236}">
                  <a16:creationId xmlns:a16="http://schemas.microsoft.com/office/drawing/2014/main" id="{AB94AFFF-7C88-1DAC-1B51-D28BB2941BD9}"/>
                </a:ext>
              </a:extLst>
            </p:cNvPr>
            <p:cNvSpPr txBox="1"/>
            <p:nvPr/>
          </p:nvSpPr>
          <p:spPr>
            <a:xfrm>
              <a:off x="5411235" y="5873780"/>
              <a:ext cx="6636609"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What about “BI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Power BI Report Server will replace SSRS </a:t>
              </a:r>
              <a:r>
                <a:rPr kumimoji="0" lang="en-US" sz="1600" b="0" i="1" u="none" strike="noStrike" kern="1200" cap="none" spc="0" normalizeH="0" baseline="0" noProof="0">
                  <a:ln>
                    <a:noFill/>
                  </a:ln>
                  <a:solidFill>
                    <a:srgbClr val="000000"/>
                  </a:solidFill>
                  <a:effectLst/>
                  <a:uLnTx/>
                  <a:uFillTx/>
                  <a:latin typeface="Segoe UI"/>
                  <a:ea typeface="+mn-ea"/>
                  <a:cs typeface="+mn-cs"/>
                </a:rPr>
                <a:t>for all paid licenses</a:t>
              </a:r>
              <a:r>
                <a:rPr kumimoji="0" lang="en-US" sz="1600" b="0" i="0" u="none" strike="noStrike" kern="1200" cap="none" spc="0" normalizeH="0" baseline="0" noProof="0">
                  <a:ln>
                    <a:noFill/>
                  </a:ln>
                  <a:solidFill>
                    <a:srgbClr val="000000"/>
                  </a:solidFill>
                  <a:effectLst/>
                  <a:uLnTx/>
                  <a:uFillTx/>
                  <a:latin typeface="Segoe UI"/>
                  <a:ea typeface="+mn-ea"/>
                  <a:cs typeface="+mn-cs"/>
                </a:rPr>
                <a:t>. SSAS has some </a:t>
              </a:r>
              <a:r>
                <a:rPr kumimoji="0" lang="en-US" sz="1600" b="0" i="0" u="none" strike="noStrike" kern="1200" cap="none" spc="0" normalizeH="0" baseline="0" noProof="0">
                  <a:ln>
                    <a:noFill/>
                  </a:ln>
                  <a:solidFill>
                    <a:srgbClr val="000000"/>
                  </a:solidFill>
                  <a:effectLst/>
                  <a:uLnTx/>
                  <a:uFillTx/>
                  <a:latin typeface="Segoe UI"/>
                  <a:ea typeface="+mn-ea"/>
                  <a:cs typeface="+mn-cs"/>
                  <a:hlinkClick r:id="rId13"/>
                </a:rPr>
                <a:t>new improvements</a:t>
              </a:r>
              <a:r>
                <a:rPr kumimoji="0" lang="en-US" sz="1600" b="0" i="0" u="none" strike="noStrike" kern="1200" cap="none" spc="0" normalizeH="0" baseline="0" noProof="0">
                  <a:ln>
                    <a:noFill/>
                  </a:ln>
                  <a:solidFill>
                    <a:srgbClr val="000000"/>
                  </a:solidFill>
                  <a:effectLst/>
                  <a:uLnTx/>
                  <a:uFillTx/>
                  <a:latin typeface="Segoe UI"/>
                  <a:ea typeface="+mn-ea"/>
                  <a:cs typeface="+mn-cs"/>
                </a:rPr>
                <a:t>. SSIS is still supported in SQL Server</a:t>
              </a:r>
              <a:endParaRPr kumimoji="0" lang="en-US" sz="1600" b="0" i="0" u="none" strike="noStrike" kern="1200" cap="none" spc="0" normalizeH="0" baseline="3000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260001F6-4BA5-7F6F-F5D3-7E71B7F3422D}"/>
                </a:ext>
              </a:extLst>
            </p:cNvPr>
            <p:cNvGrpSpPr/>
            <p:nvPr/>
          </p:nvGrpSpPr>
          <p:grpSpPr>
            <a:xfrm>
              <a:off x="4488221" y="5934051"/>
              <a:ext cx="619200" cy="618123"/>
              <a:chOff x="4488222" y="5995570"/>
              <a:chExt cx="619200" cy="618123"/>
            </a:xfrm>
            <a:gradFill>
              <a:gsLst>
                <a:gs pos="80000">
                  <a:srgbClr val="A9D5ED"/>
                </a:gs>
                <a:gs pos="0">
                  <a:schemeClr val="accent2"/>
                </a:gs>
              </a:gsLst>
              <a:path path="circle">
                <a:fillToRect l="100000" t="100000"/>
              </a:path>
            </a:gradFill>
          </p:grpSpPr>
          <p:sp>
            <p:nvSpPr>
              <p:cNvPr id="3" name="Oval 2">
                <a:extLst>
                  <a:ext uri="{FF2B5EF4-FFF2-40B4-BE49-F238E27FC236}">
                    <a16:creationId xmlns:a16="http://schemas.microsoft.com/office/drawing/2014/main" id="{0B41A1C5-1481-A46B-7A8E-2A5575268689}"/>
                  </a:ext>
                  <a:ext uri="{C183D7F6-B498-43B3-948B-1728B52AA6E4}">
                    <adec:decorative xmlns:adec="http://schemas.microsoft.com/office/drawing/2017/decorative" val="1"/>
                  </a:ext>
                </a:extLst>
              </p:cNvPr>
              <p:cNvSpPr/>
              <p:nvPr/>
            </p:nvSpPr>
            <p:spPr bwMode="auto">
              <a:xfrm>
                <a:off x="4488222" y="5995570"/>
                <a:ext cx="619200" cy="618123"/>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marL="0" marR="0" lvl="0" indent="0" algn="ctr" defTabSz="904917" rtl="0" eaLnBrk="1" fontAlgn="base" latinLnBrk="0" hangingPunct="1">
                  <a:lnSpc>
                    <a:spcPct val="100000"/>
                  </a:lnSpc>
                  <a:spcBef>
                    <a:spcPts val="317"/>
                  </a:spcBef>
                  <a:spcAft>
                    <a:spcPct val="0"/>
                  </a:spcAft>
                  <a:buClrTx/>
                  <a:buSzTx/>
                  <a:buFontTx/>
                  <a:buNone/>
                  <a:tabLst>
                    <a:tab pos="1487158" algn="l"/>
                  </a:tabLst>
                  <a:defRPr/>
                </a:pPr>
                <a:endParaRPr kumimoji="0" lang="en-US" sz="2800"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old" pitchFamily="2" charset="0"/>
                  <a:ea typeface="+mn-ea"/>
                  <a:cs typeface="Segoe Sans Display Semibold" pitchFamily="2" charset="0"/>
                </a:endParaRPr>
              </a:p>
            </p:txBody>
          </p:sp>
          <p:pic>
            <p:nvPicPr>
              <p:cNvPr id="8" name="Picture 7">
                <a:extLst>
                  <a:ext uri="{FF2B5EF4-FFF2-40B4-BE49-F238E27FC236}">
                    <a16:creationId xmlns:a16="http://schemas.microsoft.com/office/drawing/2014/main" id="{10EEAA86-350E-FF0A-4105-D65F8CEE46D8}"/>
                  </a:ext>
                </a:extLst>
              </p:cNvPr>
              <p:cNvPicPr>
                <a:picLocks noChangeAspect="1"/>
              </p:cNvPicPr>
              <p:nvPr/>
            </p:nvPicPr>
            <p:blipFill>
              <a:blip r:embed="rId14">
                <a:duotone>
                  <a:prstClr val="black"/>
                  <a:schemeClr val="tx2">
                    <a:tint val="45000"/>
                    <a:satMod val="400000"/>
                  </a:schemeClr>
                </a:duotone>
                <a:extLst>
                  <a:ext uri="{BEBA8EAE-BF5A-486C-A8C5-ECC9F3942E4B}">
                    <a14:imgProps xmlns:a14="http://schemas.microsoft.com/office/drawing/2010/main">
                      <a14:imgLayer r:embed="rId15">
                        <a14:imgEffect>
                          <a14:brightnessContrast bright="-40000" contrast="-40000"/>
                        </a14:imgEffect>
                      </a14:imgLayer>
                    </a14:imgProps>
                  </a:ext>
                </a:extLst>
              </a:blip>
              <a:stretch>
                <a:fillRect/>
              </a:stretch>
            </p:blipFill>
            <p:spPr>
              <a:xfrm>
                <a:off x="4620661" y="6119787"/>
                <a:ext cx="354323" cy="354323"/>
              </a:xfrm>
              <a:prstGeom prst="rect">
                <a:avLst/>
              </a:prstGeom>
              <a:grpFill/>
            </p:spPr>
          </p:pic>
        </p:grpSp>
        <p:sp>
          <p:nvSpPr>
            <p:cNvPr id="6" name="TextBox 5">
              <a:extLst>
                <a:ext uri="{FF2B5EF4-FFF2-40B4-BE49-F238E27FC236}">
                  <a16:creationId xmlns:a16="http://schemas.microsoft.com/office/drawing/2014/main" id="{A262D07A-FC2F-2FBB-347A-BE5E9E64C08C}"/>
                </a:ext>
              </a:extLst>
            </p:cNvPr>
            <p:cNvSpPr txBox="1"/>
            <p:nvPr/>
          </p:nvSpPr>
          <p:spPr>
            <a:xfrm>
              <a:off x="5411233" y="4910026"/>
              <a:ext cx="6636609"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Segoe UI Semibold"/>
                </a:rPr>
                <a:t>What is the database option PREVIEW_FEATURES?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Segoe UI"/>
                </a:rPr>
                <a:t>Enables features that are in preview for SQL Server 2025 GA and will become GA at a later date</a:t>
              </a:r>
              <a:endParaRPr kumimoji="0" lang="en-US" sz="1600" b="0" i="0" u="none" strike="noStrike" kern="1200" cap="none" spc="0" normalizeH="0" baseline="30000" noProof="0">
                <a:ln>
                  <a:noFill/>
                </a:ln>
                <a:solidFill>
                  <a:srgbClr val="000000"/>
                </a:solidFill>
                <a:effectLst/>
                <a:uLnTx/>
                <a:uFillTx/>
                <a:latin typeface="Segoe UI"/>
              </a:endParaRPr>
            </a:p>
          </p:txBody>
        </p:sp>
        <p:grpSp>
          <p:nvGrpSpPr>
            <p:cNvPr id="9" name="Group 8">
              <a:extLst>
                <a:ext uri="{FF2B5EF4-FFF2-40B4-BE49-F238E27FC236}">
                  <a16:creationId xmlns:a16="http://schemas.microsoft.com/office/drawing/2014/main" id="{12533E90-F6F8-BA45-B12F-05DBAB0A1A40}"/>
                </a:ext>
              </a:extLst>
            </p:cNvPr>
            <p:cNvGrpSpPr/>
            <p:nvPr/>
          </p:nvGrpSpPr>
          <p:grpSpPr>
            <a:xfrm>
              <a:off x="4488221" y="4970297"/>
              <a:ext cx="619200" cy="618123"/>
              <a:chOff x="4488221" y="5154390"/>
              <a:chExt cx="619200" cy="618123"/>
            </a:xfrm>
            <a:gradFill>
              <a:gsLst>
                <a:gs pos="80000">
                  <a:srgbClr val="A9D5ED"/>
                </a:gs>
                <a:gs pos="0">
                  <a:schemeClr val="accent2"/>
                </a:gs>
              </a:gsLst>
              <a:path path="circle">
                <a:fillToRect l="100000" t="100000"/>
              </a:path>
            </a:gradFill>
          </p:grpSpPr>
          <p:sp>
            <p:nvSpPr>
              <p:cNvPr id="5" name="Oval 4">
                <a:extLst>
                  <a:ext uri="{FF2B5EF4-FFF2-40B4-BE49-F238E27FC236}">
                    <a16:creationId xmlns:a16="http://schemas.microsoft.com/office/drawing/2014/main" id="{E02037B1-EB08-9B9E-0054-158DA5847F63}"/>
                  </a:ext>
                  <a:ext uri="{C183D7F6-B498-43B3-948B-1728B52AA6E4}">
                    <adec:decorative xmlns:adec="http://schemas.microsoft.com/office/drawing/2017/decorative" val="1"/>
                  </a:ext>
                </a:extLst>
              </p:cNvPr>
              <p:cNvSpPr/>
              <p:nvPr/>
            </p:nvSpPr>
            <p:spPr bwMode="auto">
              <a:xfrm>
                <a:off x="4488221" y="5154390"/>
                <a:ext cx="619200" cy="618123"/>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7" name="Graphic 6">
                <a:extLst>
                  <a:ext uri="{FF2B5EF4-FFF2-40B4-BE49-F238E27FC236}">
                    <a16:creationId xmlns:a16="http://schemas.microsoft.com/office/drawing/2014/main" id="{9D959279-801E-88A8-914E-88C10F4CCAC1}"/>
                  </a:ext>
                  <a:ext uri="{C183D7F6-B498-43B3-948B-1728B52AA6E4}">
                    <adec:decorative xmlns:adec="http://schemas.microsoft.com/office/drawing/2017/decorative" val="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4589022" y="5249938"/>
                <a:ext cx="417600" cy="416313"/>
              </a:xfrm>
              <a:prstGeom prst="rect">
                <a:avLst/>
              </a:prstGeom>
            </p:spPr>
          </p:pic>
        </p:grpSp>
      </p:grpSp>
    </p:spTree>
    <p:extLst>
      <p:ext uri="{BB962C8B-B14F-4D97-AF65-F5344CB8AC3E}">
        <p14:creationId xmlns:p14="http://schemas.microsoft.com/office/powerpoint/2010/main" val="58386996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938E3-9405-D256-444A-A7D59E0763B7}"/>
              </a:ext>
            </a:extLst>
          </p:cNvPr>
          <p:cNvSpPr>
            <a:spLocks noGrp="1"/>
          </p:cNvSpPr>
          <p:nvPr>
            <p:ph type="title"/>
          </p:nvPr>
        </p:nvSpPr>
        <p:spPr/>
        <p:txBody>
          <a:bodyPr vert="horz" wrap="square" lIns="0" tIns="0" rIns="0" bIns="0" rtlCol="0" anchor="t">
            <a:normAutofit fontScale="90000"/>
          </a:bodyPr>
          <a:lstStyle/>
          <a:p>
            <a:pPr>
              <a:lnSpc>
                <a:spcPct val="90000"/>
              </a:lnSpc>
            </a:pPr>
            <a:r>
              <a:rPr lang="en-US" sz="3100" b="0" kern="1200" cap="none" spc="-50" baseline="0" dirty="0">
                <a:ln w="3175">
                  <a:noFill/>
                </a:ln>
                <a:effectLst/>
                <a:latin typeface="+mj-lt"/>
                <a:ea typeface="+mn-ea"/>
                <a:cs typeface="Segoe UI" pitchFamily="34" charset="0"/>
              </a:rPr>
              <a:t>ABORT_QUERY_EXECUTION query hint</a:t>
            </a:r>
            <a:br>
              <a:rPr lang="en-US" sz="1500" b="0" kern="1200" cap="none" spc="-50" baseline="0" dirty="0">
                <a:ln w="3175">
                  <a:noFill/>
                </a:ln>
                <a:effectLst/>
                <a:latin typeface="+mj-lt"/>
                <a:ea typeface="+mn-ea"/>
                <a:cs typeface="Segoe UI" pitchFamily="34" charset="0"/>
              </a:rPr>
            </a:br>
            <a:endParaRPr lang="en-US" sz="1500" b="0" kern="1200" cap="none" spc="-50" baseline="0" dirty="0">
              <a:ln w="3175">
                <a:noFill/>
              </a:ln>
              <a:effectLst/>
              <a:latin typeface="+mj-lt"/>
              <a:ea typeface="+mn-ea"/>
              <a:cs typeface="Segoe UI" pitchFamily="34" charset="0"/>
            </a:endParaRPr>
          </a:p>
        </p:txBody>
      </p:sp>
      <p:graphicFrame>
        <p:nvGraphicFramePr>
          <p:cNvPr id="8" name="TextBox 5">
            <a:extLst>
              <a:ext uri="{FF2B5EF4-FFF2-40B4-BE49-F238E27FC236}">
                <a16:creationId xmlns:a16="http://schemas.microsoft.com/office/drawing/2014/main" id="{8791DFFA-2B04-1509-B233-538D9A1290C5}"/>
              </a:ext>
            </a:extLst>
          </p:cNvPr>
          <p:cNvGraphicFramePr/>
          <p:nvPr>
            <p:extLst>
              <p:ext uri="{D42A27DB-BD31-4B8C-83A1-F6EECF244321}">
                <p14:modId xmlns:p14="http://schemas.microsoft.com/office/powerpoint/2010/main" val="231785737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979385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19534-25A8-45D0-E102-1763CFF881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A5A058-6908-BB11-BC75-CF4201D3D1C3}"/>
              </a:ext>
            </a:extLst>
          </p:cNvPr>
          <p:cNvSpPr>
            <a:spLocks noGrp="1"/>
          </p:cNvSpPr>
          <p:nvPr>
            <p:ph type="title"/>
          </p:nvPr>
        </p:nvSpPr>
        <p:spPr/>
        <p:txBody>
          <a:bodyPr/>
          <a:lstStyle/>
          <a:p>
            <a:r>
              <a:rPr lang="en-US" dirty="0" err="1"/>
              <a:t>ABORT_QUERY_EXECUTIONhint</a:t>
            </a:r>
            <a:r>
              <a:rPr lang="en-US" dirty="0"/>
              <a:t> Demo</a:t>
            </a:r>
          </a:p>
        </p:txBody>
      </p:sp>
    </p:spTree>
    <p:extLst>
      <p:ext uri="{BB962C8B-B14F-4D97-AF65-F5344CB8AC3E}">
        <p14:creationId xmlns:p14="http://schemas.microsoft.com/office/powerpoint/2010/main" val="347586786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5061A-9B20-ABE2-49EF-5C8341076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332FD-87A4-3771-7310-D6233800B419}"/>
              </a:ext>
            </a:extLst>
          </p:cNvPr>
          <p:cNvSpPr>
            <a:spLocks noGrp="1"/>
          </p:cNvSpPr>
          <p:nvPr>
            <p:ph type="title"/>
          </p:nvPr>
        </p:nvSpPr>
        <p:spPr>
          <a:xfrm>
            <a:off x="579437" y="2876205"/>
            <a:ext cx="5335588" cy="1086195"/>
          </a:xfrm>
        </p:spPr>
        <p:txBody>
          <a:bodyPr/>
          <a:lstStyle/>
          <a:p>
            <a:r>
              <a:rPr lang="en-US" dirty="0"/>
              <a:t>High Availability and Disaster Recovery Features</a:t>
            </a:r>
          </a:p>
        </p:txBody>
      </p:sp>
      <p:sp>
        <p:nvSpPr>
          <p:cNvPr id="3" name="Text Placeholder 2">
            <a:extLst>
              <a:ext uri="{FF2B5EF4-FFF2-40B4-BE49-F238E27FC236}">
                <a16:creationId xmlns:a16="http://schemas.microsoft.com/office/drawing/2014/main" id="{59E08ED7-DF43-F426-BE49-EF5050DB3B8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5698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8EAA8-1F18-323F-D529-52A17F2047F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343E30E-3E41-56B8-BAE5-B52EA2E961B7}"/>
              </a:ext>
            </a:extLst>
          </p:cNvPr>
          <p:cNvSpPr txBox="1">
            <a:spLocks/>
          </p:cNvSpPr>
          <p:nvPr/>
        </p:nvSpPr>
        <p:spPr>
          <a:xfrm>
            <a:off x="7925565" y="1536700"/>
            <a:ext cx="3481388" cy="4732338"/>
          </a:xfrm>
          <a:prstGeom prst="roundRect">
            <a:avLst>
              <a:gd name="adj" fmla="val 4567"/>
            </a:avLst>
          </a:prstGeom>
          <a:gradFill>
            <a:gsLst>
              <a:gs pos="0">
                <a:srgbClr val="73262F">
                  <a:alpha val="10000"/>
                </a:srgbClr>
              </a:gs>
              <a:gs pos="80000">
                <a:srgbClr val="2A446F">
                  <a:alpha val="10000"/>
                </a:srgbClr>
              </a:gs>
            </a:gsLst>
            <a:path path="circle">
              <a:fillToRect l="100000" t="100000"/>
            </a:path>
          </a:gradFill>
          <a:ln w="38100">
            <a:gradFill>
              <a:gsLst>
                <a:gs pos="0">
                  <a:srgbClr val="8661C5"/>
                </a:gs>
                <a:gs pos="100000">
                  <a:srgbClr val="0078D4"/>
                </a:gs>
              </a:gsLst>
              <a:lin ang="5400000" scaled="1"/>
            </a:gradFill>
          </a:ln>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100" b="1" i="0" u="none" strike="noStrike" kern="1200" cap="none" spc="0" normalizeH="0" baseline="0" noProof="0" dirty="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0" name="TextBox 9">
            <a:extLst>
              <a:ext uri="{FF2B5EF4-FFF2-40B4-BE49-F238E27FC236}">
                <a16:creationId xmlns:a16="http://schemas.microsoft.com/office/drawing/2014/main" id="{5D56D501-C4C7-A48B-C420-3DE0C318E5D2}"/>
              </a:ext>
            </a:extLst>
          </p:cNvPr>
          <p:cNvSpPr txBox="1">
            <a:spLocks/>
          </p:cNvSpPr>
          <p:nvPr/>
        </p:nvSpPr>
        <p:spPr>
          <a:xfrm>
            <a:off x="5083629" y="1536700"/>
            <a:ext cx="3481388" cy="4732338"/>
          </a:xfrm>
          <a:prstGeom prst="roundRect">
            <a:avLst>
              <a:gd name="adj" fmla="val 4567"/>
            </a:avLst>
          </a:prstGeom>
          <a:no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100" b="1" i="0" u="none" strike="noStrike" kern="1200" cap="none" spc="0" normalizeH="0" baseline="0" noProof="0" dirty="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1" name="TextBox 10">
            <a:extLst>
              <a:ext uri="{FF2B5EF4-FFF2-40B4-BE49-F238E27FC236}">
                <a16:creationId xmlns:a16="http://schemas.microsoft.com/office/drawing/2014/main" id="{4B57B10B-D392-A34E-DFB5-51991E283F04}"/>
              </a:ext>
            </a:extLst>
          </p:cNvPr>
          <p:cNvSpPr txBox="1">
            <a:spLocks/>
          </p:cNvSpPr>
          <p:nvPr/>
        </p:nvSpPr>
        <p:spPr>
          <a:xfrm>
            <a:off x="8153400" y="1536700"/>
            <a:ext cx="3481388" cy="4732338"/>
          </a:xfrm>
          <a:prstGeom prst="roundRect">
            <a:avLst>
              <a:gd name="adj" fmla="val 4567"/>
            </a:avLst>
          </a:prstGeom>
          <a:no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100" b="1" i="0" u="none" strike="noStrike" kern="1200" cap="none" spc="0" normalizeH="0" baseline="0" noProof="0" dirty="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 name="Title 1">
            <a:extLst>
              <a:ext uri="{FF2B5EF4-FFF2-40B4-BE49-F238E27FC236}">
                <a16:creationId xmlns:a16="http://schemas.microsoft.com/office/drawing/2014/main" id="{A0579664-3592-44EE-72C9-F7C3D1AABE61}"/>
              </a:ext>
            </a:extLst>
          </p:cNvPr>
          <p:cNvSpPr>
            <a:spLocks noGrp="1"/>
          </p:cNvSpPr>
          <p:nvPr>
            <p:ph type="title"/>
          </p:nvPr>
        </p:nvSpPr>
        <p:spPr/>
        <p:txBody>
          <a:bodyPr/>
          <a:lstStyle/>
          <a:p>
            <a:r>
              <a:rPr lang="en-US" dirty="0"/>
              <a:t>Enhancing the industry proven engine</a:t>
            </a:r>
          </a:p>
        </p:txBody>
      </p:sp>
      <p:sp>
        <p:nvSpPr>
          <p:cNvPr id="3" name="Content Placeholder 2">
            <a:extLst>
              <a:ext uri="{FF2B5EF4-FFF2-40B4-BE49-F238E27FC236}">
                <a16:creationId xmlns:a16="http://schemas.microsoft.com/office/drawing/2014/main" id="{A0FB9434-76FD-A569-EA61-7E99FFBBD5B5}"/>
              </a:ext>
            </a:extLst>
          </p:cNvPr>
          <p:cNvSpPr>
            <a:spLocks noGrp="1"/>
          </p:cNvSpPr>
          <p:nvPr>
            <p:ph sz="quarter" idx="4294967295"/>
          </p:nvPr>
        </p:nvSpPr>
        <p:spPr>
          <a:xfrm>
            <a:off x="811212" y="2344207"/>
            <a:ext cx="3070225" cy="2708275"/>
          </a:xfrm>
        </p:spPr>
        <p:txBody>
          <a:bodyPr/>
          <a:lstStyle/>
          <a:p>
            <a:pPr marL="0" indent="0">
              <a:buNone/>
            </a:pPr>
            <a:r>
              <a:rPr lang="en-US" sz="2000" dirty="0">
                <a:latin typeface="+mj-lt"/>
              </a:rPr>
              <a:t>Security</a:t>
            </a:r>
            <a:endParaRPr lang="en-US" sz="1600" dirty="0"/>
          </a:p>
          <a:p>
            <a:pPr marL="165100" indent="-165100">
              <a:buFont typeface="Arial" panose="020B0604020202020204" pitchFamily="34" charset="0"/>
              <a:buChar char="•"/>
            </a:pPr>
            <a:r>
              <a:rPr lang="en-US" sz="1200" dirty="0"/>
              <a:t>Security cache improvements</a:t>
            </a:r>
          </a:p>
          <a:p>
            <a:pPr marL="165100" indent="-165100">
              <a:buFont typeface="Arial" panose="020B0604020202020204" pitchFamily="34" charset="0"/>
              <a:buChar char="•"/>
            </a:pPr>
            <a:r>
              <a:rPr lang="en-US" sz="1200" dirty="0"/>
              <a:t>OAEP support for encryption</a:t>
            </a:r>
          </a:p>
          <a:p>
            <a:pPr marL="165100" indent="-165100">
              <a:buFont typeface="Arial" panose="020B0604020202020204" pitchFamily="34" charset="0"/>
              <a:buChar char="•"/>
            </a:pPr>
            <a:r>
              <a:rPr lang="en-US" sz="1200" dirty="0"/>
              <a:t>PBKDF password hashing</a:t>
            </a:r>
          </a:p>
          <a:p>
            <a:pPr marL="165100" indent="-165100">
              <a:buFont typeface="Arial" panose="020B0604020202020204" pitchFamily="34" charset="0"/>
              <a:buChar char="•"/>
            </a:pPr>
            <a:r>
              <a:rPr lang="en-US" sz="1200" dirty="0"/>
              <a:t>Authentication using system-assigned managed identity</a:t>
            </a:r>
          </a:p>
          <a:p>
            <a:pPr marL="165100" indent="-165100">
              <a:buFont typeface="Arial" panose="020B0604020202020204" pitchFamily="34" charset="0"/>
              <a:buChar char="•"/>
            </a:pPr>
            <a:r>
              <a:rPr lang="en-US" sz="1200" dirty="0"/>
              <a:t>Backup to URL with managed identity</a:t>
            </a:r>
          </a:p>
          <a:p>
            <a:pPr marL="165100" indent="-165100">
              <a:buFont typeface="Arial" panose="020B0604020202020204" pitchFamily="34" charset="0"/>
              <a:buChar char="•"/>
            </a:pPr>
            <a:r>
              <a:rPr lang="en-US" sz="1200" dirty="0"/>
              <a:t>Managed identity support for EKM</a:t>
            </a:r>
          </a:p>
          <a:p>
            <a:pPr marL="165100" indent="-165100">
              <a:buFont typeface="Arial" panose="020B0604020202020204" pitchFamily="34" charset="0"/>
              <a:buChar char="•"/>
            </a:pPr>
            <a:r>
              <a:rPr lang="en-US" sz="1200" dirty="0"/>
              <a:t>Managed identity for AI models</a:t>
            </a:r>
          </a:p>
          <a:p>
            <a:pPr marL="165100" indent="-165100">
              <a:buFont typeface="Arial" panose="020B0604020202020204" pitchFamily="34" charset="0"/>
              <a:buChar char="•"/>
            </a:pPr>
            <a:r>
              <a:rPr lang="en-US" sz="1200" dirty="0"/>
              <a:t>Entra logins with nonunique display names</a:t>
            </a:r>
          </a:p>
          <a:p>
            <a:pPr marL="165100" indent="-165100">
              <a:buFont typeface="Arial" panose="020B0604020202020204" pitchFamily="34" charset="0"/>
              <a:buChar char="•"/>
            </a:pPr>
            <a:r>
              <a:rPr lang="en-US" sz="1200" dirty="0"/>
              <a:t>Custom password policy on Linux</a:t>
            </a:r>
          </a:p>
          <a:p>
            <a:pPr marL="165100" indent="-165100">
              <a:buFont typeface="Arial" panose="020B0604020202020204" pitchFamily="34" charset="0"/>
              <a:buChar char="•"/>
            </a:pPr>
            <a:r>
              <a:rPr lang="en-US" sz="1200" dirty="0"/>
              <a:t>TDS 8.0/TLS 1.3 support for tools</a:t>
            </a:r>
          </a:p>
        </p:txBody>
      </p:sp>
      <p:sp>
        <p:nvSpPr>
          <p:cNvPr id="4" name="Content Placeholder 2">
            <a:extLst>
              <a:ext uri="{FF2B5EF4-FFF2-40B4-BE49-F238E27FC236}">
                <a16:creationId xmlns:a16="http://schemas.microsoft.com/office/drawing/2014/main" id="{9449411B-C618-03AB-CCC5-9FB6C2AF88AE}"/>
              </a:ext>
            </a:extLst>
          </p:cNvPr>
          <p:cNvSpPr txBox="1">
            <a:spLocks/>
          </p:cNvSpPr>
          <p:nvPr/>
        </p:nvSpPr>
        <p:spPr>
          <a:xfrm>
            <a:off x="4559300" y="2283365"/>
            <a:ext cx="3111500" cy="385336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Performance</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Optimized Locking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Tempdb space resource governance</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ADR in tempdb</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Persisted stats for readable secondaries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Change tracking cleanup</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Columnstore index maintenance</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CE feedback for expressions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Optional parameter plans optimization</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DOP feedback on by default</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Optimized Halloween protection</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Query store for readable secondaries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ABORT_QUERY_EXECUTION query hint</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Optimized sp_executesql</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Batch mode optimizations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Remove In-Memory OLTP from a database</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tmpfs support for tempdb in Linux</a:t>
            </a:r>
          </a:p>
        </p:txBody>
      </p:sp>
      <p:sp>
        <p:nvSpPr>
          <p:cNvPr id="5" name="Content Placeholder 2">
            <a:extLst>
              <a:ext uri="{FF2B5EF4-FFF2-40B4-BE49-F238E27FC236}">
                <a16:creationId xmlns:a16="http://schemas.microsoft.com/office/drawing/2014/main" id="{48E1E757-2833-06C3-25BB-7C0E7C3FF0DA}"/>
              </a:ext>
            </a:extLst>
          </p:cNvPr>
          <p:cNvSpPr txBox="1">
            <a:spLocks/>
          </p:cNvSpPr>
          <p:nvPr/>
        </p:nvSpPr>
        <p:spPr>
          <a:xfrm>
            <a:off x="8379078" y="2283365"/>
            <a:ext cx="3063622" cy="318856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HADR</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Fast failover for persistent AG Health</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Async page request dispatching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Improved health diagnostics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Communication control flow tuning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Switching to resolving state</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Remove listener IP address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NONE for routing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AG group commit waiting tuning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Contained AG support for DAG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DAG sync improvements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Backups on secondary replicas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ZSTD Backup compression</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Backup to Azure immutable storage</a:t>
            </a:r>
          </a:p>
        </p:txBody>
      </p:sp>
      <p:sp>
        <p:nvSpPr>
          <p:cNvPr id="14" name="Graphic 12">
            <a:extLst>
              <a:ext uri="{FF2B5EF4-FFF2-40B4-BE49-F238E27FC236}">
                <a16:creationId xmlns:a16="http://schemas.microsoft.com/office/drawing/2014/main" id="{05CFCBB0-F05C-65B5-9D0F-587B2B8A7130}"/>
              </a:ext>
            </a:extLst>
          </p:cNvPr>
          <p:cNvSpPr/>
          <p:nvPr/>
        </p:nvSpPr>
        <p:spPr>
          <a:xfrm>
            <a:off x="811212" y="1776412"/>
            <a:ext cx="328083" cy="328083"/>
          </a:xfrm>
          <a:custGeom>
            <a:avLst/>
            <a:gdLst>
              <a:gd name="connsiteX0" fmla="*/ 0 w 328083"/>
              <a:gd name="connsiteY0" fmla="*/ 51263 h 328083"/>
              <a:gd name="connsiteX1" fmla="*/ 51263 w 328083"/>
              <a:gd name="connsiteY1" fmla="*/ 0 h 328083"/>
              <a:gd name="connsiteX2" fmla="*/ 244012 w 328083"/>
              <a:gd name="connsiteY2" fmla="*/ 0 h 328083"/>
              <a:gd name="connsiteX3" fmla="*/ 295275 w 328083"/>
              <a:gd name="connsiteY3" fmla="*/ 51263 h 328083"/>
              <a:gd name="connsiteX4" fmla="*/ 295275 w 328083"/>
              <a:gd name="connsiteY4" fmla="*/ 65617 h 328083"/>
              <a:gd name="connsiteX5" fmla="*/ 0 w 328083"/>
              <a:gd name="connsiteY5" fmla="*/ 65617 h 328083"/>
              <a:gd name="connsiteX6" fmla="*/ 0 w 328083"/>
              <a:gd name="connsiteY6" fmla="*/ 51263 h 328083"/>
              <a:gd name="connsiteX7" fmla="*/ 0 w 328083"/>
              <a:gd name="connsiteY7" fmla="*/ 86122 h 328083"/>
              <a:gd name="connsiteX8" fmla="*/ 0 w 328083"/>
              <a:gd name="connsiteY8" fmla="*/ 244012 h 328083"/>
              <a:gd name="connsiteX9" fmla="*/ 51263 w 328083"/>
              <a:gd name="connsiteY9" fmla="*/ 295275 h 328083"/>
              <a:gd name="connsiteX10" fmla="*/ 164042 w 328083"/>
              <a:gd name="connsiteY10" fmla="*/ 295275 h 328083"/>
              <a:gd name="connsiteX11" fmla="*/ 164042 w 328083"/>
              <a:gd name="connsiteY11" fmla="*/ 221456 h 328083"/>
              <a:gd name="connsiteX12" fmla="*/ 197332 w 328083"/>
              <a:gd name="connsiteY12" fmla="*/ 181171 h 328083"/>
              <a:gd name="connsiteX13" fmla="*/ 254265 w 328083"/>
              <a:gd name="connsiteY13" fmla="*/ 131233 h 328083"/>
              <a:gd name="connsiteX14" fmla="*/ 295275 w 328083"/>
              <a:gd name="connsiteY14" fmla="*/ 148466 h 328083"/>
              <a:gd name="connsiteX15" fmla="*/ 295275 w 328083"/>
              <a:gd name="connsiteY15" fmla="*/ 86122 h 328083"/>
              <a:gd name="connsiteX16" fmla="*/ 0 w 328083"/>
              <a:gd name="connsiteY16" fmla="*/ 86122 h 328083"/>
              <a:gd name="connsiteX17" fmla="*/ 213254 w 328083"/>
              <a:gd name="connsiteY17" fmla="*/ 196850 h 328083"/>
              <a:gd name="connsiteX18" fmla="*/ 205052 w 328083"/>
              <a:gd name="connsiteY18" fmla="*/ 196850 h 328083"/>
              <a:gd name="connsiteX19" fmla="*/ 180446 w 328083"/>
              <a:gd name="connsiteY19" fmla="*/ 221456 h 328083"/>
              <a:gd name="connsiteX20" fmla="*/ 180446 w 328083"/>
              <a:gd name="connsiteY20" fmla="*/ 303477 h 328083"/>
              <a:gd name="connsiteX21" fmla="*/ 205052 w 328083"/>
              <a:gd name="connsiteY21" fmla="*/ 328083 h 328083"/>
              <a:gd name="connsiteX22" fmla="*/ 303477 w 328083"/>
              <a:gd name="connsiteY22" fmla="*/ 328083 h 328083"/>
              <a:gd name="connsiteX23" fmla="*/ 328083 w 328083"/>
              <a:gd name="connsiteY23" fmla="*/ 303477 h 328083"/>
              <a:gd name="connsiteX24" fmla="*/ 328083 w 328083"/>
              <a:gd name="connsiteY24" fmla="*/ 221456 h 328083"/>
              <a:gd name="connsiteX25" fmla="*/ 303477 w 328083"/>
              <a:gd name="connsiteY25" fmla="*/ 196850 h 328083"/>
              <a:gd name="connsiteX26" fmla="*/ 295275 w 328083"/>
              <a:gd name="connsiteY26" fmla="*/ 196850 h 328083"/>
              <a:gd name="connsiteX27" fmla="*/ 295275 w 328083"/>
              <a:gd name="connsiteY27" fmla="*/ 188648 h 328083"/>
              <a:gd name="connsiteX28" fmla="*/ 254265 w 328083"/>
              <a:gd name="connsiteY28" fmla="*/ 147638 h 328083"/>
              <a:gd name="connsiteX29" fmla="*/ 213254 w 328083"/>
              <a:gd name="connsiteY29" fmla="*/ 188648 h 328083"/>
              <a:gd name="connsiteX30" fmla="*/ 213254 w 328083"/>
              <a:gd name="connsiteY30" fmla="*/ 196850 h 328083"/>
              <a:gd name="connsiteX31" fmla="*/ 233759 w 328083"/>
              <a:gd name="connsiteY31" fmla="*/ 188648 h 328083"/>
              <a:gd name="connsiteX32" fmla="*/ 254265 w 328083"/>
              <a:gd name="connsiteY32" fmla="*/ 168143 h 328083"/>
              <a:gd name="connsiteX33" fmla="*/ 274770 w 328083"/>
              <a:gd name="connsiteY33" fmla="*/ 188648 h 328083"/>
              <a:gd name="connsiteX34" fmla="*/ 274770 w 328083"/>
              <a:gd name="connsiteY34" fmla="*/ 196850 h 328083"/>
              <a:gd name="connsiteX35" fmla="*/ 233759 w 328083"/>
              <a:gd name="connsiteY35" fmla="*/ 196850 h 328083"/>
              <a:gd name="connsiteX36" fmla="*/ 233759 w 328083"/>
              <a:gd name="connsiteY36" fmla="*/ 188648 h 328083"/>
              <a:gd name="connsiteX37" fmla="*/ 278871 w 328083"/>
              <a:gd name="connsiteY37" fmla="*/ 262467 h 328083"/>
              <a:gd name="connsiteX38" fmla="*/ 254265 w 328083"/>
              <a:gd name="connsiteY38" fmla="*/ 287073 h 328083"/>
              <a:gd name="connsiteX39" fmla="*/ 229658 w 328083"/>
              <a:gd name="connsiteY39" fmla="*/ 262467 h 328083"/>
              <a:gd name="connsiteX40" fmla="*/ 254265 w 328083"/>
              <a:gd name="connsiteY40" fmla="*/ 237860 h 328083"/>
              <a:gd name="connsiteX41" fmla="*/ 278871 w 328083"/>
              <a:gd name="connsiteY41" fmla="*/ 262467 h 32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8083" h="328083">
                <a:moveTo>
                  <a:pt x="0" y="51263"/>
                </a:moveTo>
                <a:cubicBezTo>
                  <a:pt x="0" y="22951"/>
                  <a:pt x="22951" y="0"/>
                  <a:pt x="51263" y="0"/>
                </a:cubicBezTo>
                <a:lnTo>
                  <a:pt x="244012" y="0"/>
                </a:lnTo>
                <a:cubicBezTo>
                  <a:pt x="272324" y="0"/>
                  <a:pt x="295275" y="22951"/>
                  <a:pt x="295275" y="51263"/>
                </a:cubicBezTo>
                <a:lnTo>
                  <a:pt x="295275" y="65617"/>
                </a:lnTo>
                <a:lnTo>
                  <a:pt x="0" y="65617"/>
                </a:lnTo>
                <a:lnTo>
                  <a:pt x="0" y="51263"/>
                </a:lnTo>
                <a:close/>
                <a:moveTo>
                  <a:pt x="0" y="86122"/>
                </a:moveTo>
                <a:lnTo>
                  <a:pt x="0" y="244012"/>
                </a:lnTo>
                <a:cubicBezTo>
                  <a:pt x="0" y="272324"/>
                  <a:pt x="22951" y="295275"/>
                  <a:pt x="51263" y="295275"/>
                </a:cubicBezTo>
                <a:lnTo>
                  <a:pt x="164042" y="295275"/>
                </a:lnTo>
                <a:lnTo>
                  <a:pt x="164042" y="221456"/>
                </a:lnTo>
                <a:cubicBezTo>
                  <a:pt x="164042" y="201446"/>
                  <a:pt x="178373" y="184782"/>
                  <a:pt x="197332" y="181171"/>
                </a:cubicBezTo>
                <a:cubicBezTo>
                  <a:pt x="200997" y="152994"/>
                  <a:pt x="225089" y="131233"/>
                  <a:pt x="254265" y="131233"/>
                </a:cubicBezTo>
                <a:cubicBezTo>
                  <a:pt x="270330" y="131233"/>
                  <a:pt x="284854" y="137832"/>
                  <a:pt x="295275" y="148466"/>
                </a:cubicBezTo>
                <a:lnTo>
                  <a:pt x="295275" y="86122"/>
                </a:lnTo>
                <a:lnTo>
                  <a:pt x="0" y="86122"/>
                </a:lnTo>
                <a:close/>
                <a:moveTo>
                  <a:pt x="213254" y="196850"/>
                </a:moveTo>
                <a:lnTo>
                  <a:pt x="205052" y="196850"/>
                </a:lnTo>
                <a:cubicBezTo>
                  <a:pt x="191462" y="196850"/>
                  <a:pt x="180446" y="207866"/>
                  <a:pt x="180446" y="221456"/>
                </a:cubicBezTo>
                <a:lnTo>
                  <a:pt x="180446" y="303477"/>
                </a:lnTo>
                <a:cubicBezTo>
                  <a:pt x="180446" y="317067"/>
                  <a:pt x="191462" y="328083"/>
                  <a:pt x="205052" y="328083"/>
                </a:cubicBezTo>
                <a:lnTo>
                  <a:pt x="303477" y="328083"/>
                </a:lnTo>
                <a:cubicBezTo>
                  <a:pt x="317067" y="328083"/>
                  <a:pt x="328083" y="317067"/>
                  <a:pt x="328083" y="303477"/>
                </a:cubicBezTo>
                <a:lnTo>
                  <a:pt x="328083" y="221456"/>
                </a:lnTo>
                <a:cubicBezTo>
                  <a:pt x="328083" y="207866"/>
                  <a:pt x="317067" y="196850"/>
                  <a:pt x="303477" y="196850"/>
                </a:cubicBezTo>
                <a:lnTo>
                  <a:pt x="295275" y="196850"/>
                </a:lnTo>
                <a:lnTo>
                  <a:pt x="295275" y="188648"/>
                </a:lnTo>
                <a:cubicBezTo>
                  <a:pt x="295275" y="165999"/>
                  <a:pt x="276914" y="147638"/>
                  <a:pt x="254265" y="147638"/>
                </a:cubicBezTo>
                <a:cubicBezTo>
                  <a:pt x="231615" y="147638"/>
                  <a:pt x="213254" y="165999"/>
                  <a:pt x="213254" y="188648"/>
                </a:cubicBezTo>
                <a:lnTo>
                  <a:pt x="213254" y="196850"/>
                </a:lnTo>
                <a:close/>
                <a:moveTo>
                  <a:pt x="233759" y="188648"/>
                </a:moveTo>
                <a:cubicBezTo>
                  <a:pt x="233759" y="177323"/>
                  <a:pt x="242940" y="168143"/>
                  <a:pt x="254265" y="168143"/>
                </a:cubicBezTo>
                <a:cubicBezTo>
                  <a:pt x="265589" y="168143"/>
                  <a:pt x="274770" y="177323"/>
                  <a:pt x="274770" y="188648"/>
                </a:cubicBezTo>
                <a:lnTo>
                  <a:pt x="274770" y="196850"/>
                </a:lnTo>
                <a:lnTo>
                  <a:pt x="233759" y="196850"/>
                </a:lnTo>
                <a:lnTo>
                  <a:pt x="233759" y="188648"/>
                </a:lnTo>
                <a:close/>
                <a:moveTo>
                  <a:pt x="278871" y="262467"/>
                </a:moveTo>
                <a:cubicBezTo>
                  <a:pt x="278871" y="276057"/>
                  <a:pt x="267855" y="287073"/>
                  <a:pt x="254265" y="287073"/>
                </a:cubicBezTo>
                <a:cubicBezTo>
                  <a:pt x="240675" y="287073"/>
                  <a:pt x="229658" y="276057"/>
                  <a:pt x="229658" y="262467"/>
                </a:cubicBezTo>
                <a:cubicBezTo>
                  <a:pt x="229658" y="248877"/>
                  <a:pt x="240675" y="237860"/>
                  <a:pt x="254265" y="237860"/>
                </a:cubicBezTo>
                <a:cubicBezTo>
                  <a:pt x="267855" y="237860"/>
                  <a:pt x="278871" y="248877"/>
                  <a:pt x="278871" y="262467"/>
                </a:cubicBezTo>
                <a:close/>
              </a:path>
            </a:pathLst>
          </a:custGeom>
          <a:solidFill>
            <a:srgbClr val="242424"/>
          </a:solidFill>
          <a:ln w="8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Graphic 15">
            <a:extLst>
              <a:ext uri="{FF2B5EF4-FFF2-40B4-BE49-F238E27FC236}">
                <a16:creationId xmlns:a16="http://schemas.microsoft.com/office/drawing/2014/main" id="{5C4C872F-C93A-8369-8E61-288BCB6F449B}"/>
              </a:ext>
            </a:extLst>
          </p:cNvPr>
          <p:cNvSpPr/>
          <p:nvPr/>
        </p:nvSpPr>
        <p:spPr>
          <a:xfrm>
            <a:off x="4580466" y="1786466"/>
            <a:ext cx="338666" cy="287867"/>
          </a:xfrm>
          <a:custGeom>
            <a:avLst/>
            <a:gdLst>
              <a:gd name="connsiteX0" fmla="*/ 152400 w 338666"/>
              <a:gd name="connsiteY0" fmla="*/ 26386 h 287867"/>
              <a:gd name="connsiteX1" fmla="*/ 152400 w 338666"/>
              <a:gd name="connsiteY1" fmla="*/ 50800 h 287867"/>
              <a:gd name="connsiteX2" fmla="*/ 169333 w 338666"/>
              <a:gd name="connsiteY2" fmla="*/ 67733 h 287867"/>
              <a:gd name="connsiteX3" fmla="*/ 186267 w 338666"/>
              <a:gd name="connsiteY3" fmla="*/ 50800 h 287867"/>
              <a:gd name="connsiteX4" fmla="*/ 186267 w 338666"/>
              <a:gd name="connsiteY4" fmla="*/ 26386 h 287867"/>
              <a:gd name="connsiteX5" fmla="*/ 312281 w 338666"/>
              <a:gd name="connsiteY5" fmla="*/ 152400 h 287867"/>
              <a:gd name="connsiteX6" fmla="*/ 287867 w 338666"/>
              <a:gd name="connsiteY6" fmla="*/ 152400 h 287867"/>
              <a:gd name="connsiteX7" fmla="*/ 270933 w 338666"/>
              <a:gd name="connsiteY7" fmla="*/ 169333 h 287867"/>
              <a:gd name="connsiteX8" fmla="*/ 287867 w 338666"/>
              <a:gd name="connsiteY8" fmla="*/ 186267 h 287867"/>
              <a:gd name="connsiteX9" fmla="*/ 312235 w 338666"/>
              <a:gd name="connsiteY9" fmla="*/ 186267 h 287867"/>
              <a:gd name="connsiteX10" fmla="*/ 274313 w 338666"/>
              <a:gd name="connsiteY10" fmla="*/ 266539 h 287867"/>
              <a:gd name="connsiteX11" fmla="*/ 275006 w 338666"/>
              <a:gd name="connsiteY11" fmla="*/ 284487 h 287867"/>
              <a:gd name="connsiteX12" fmla="*/ 292953 w 338666"/>
              <a:gd name="connsiteY12" fmla="*/ 283794 h 287867"/>
              <a:gd name="connsiteX13" fmla="*/ 338667 w 338666"/>
              <a:gd name="connsiteY13" fmla="*/ 169333 h 287867"/>
              <a:gd name="connsiteX14" fmla="*/ 169333 w 338666"/>
              <a:gd name="connsiteY14" fmla="*/ 0 h 287867"/>
              <a:gd name="connsiteX15" fmla="*/ 0 w 338666"/>
              <a:gd name="connsiteY15" fmla="*/ 169333 h 287867"/>
              <a:gd name="connsiteX16" fmla="*/ 45713 w 338666"/>
              <a:gd name="connsiteY16" fmla="*/ 283794 h 287867"/>
              <a:gd name="connsiteX17" fmla="*/ 63661 w 338666"/>
              <a:gd name="connsiteY17" fmla="*/ 284487 h 287867"/>
              <a:gd name="connsiteX18" fmla="*/ 64353 w 338666"/>
              <a:gd name="connsiteY18" fmla="*/ 266539 h 287867"/>
              <a:gd name="connsiteX19" fmla="*/ 26431 w 338666"/>
              <a:gd name="connsiteY19" fmla="*/ 186267 h 287867"/>
              <a:gd name="connsiteX20" fmla="*/ 50800 w 338666"/>
              <a:gd name="connsiteY20" fmla="*/ 186267 h 287867"/>
              <a:gd name="connsiteX21" fmla="*/ 67733 w 338666"/>
              <a:gd name="connsiteY21" fmla="*/ 169333 h 287867"/>
              <a:gd name="connsiteX22" fmla="*/ 50800 w 338666"/>
              <a:gd name="connsiteY22" fmla="*/ 152400 h 287867"/>
              <a:gd name="connsiteX23" fmla="*/ 26386 w 338666"/>
              <a:gd name="connsiteY23" fmla="*/ 152400 h 287867"/>
              <a:gd name="connsiteX24" fmla="*/ 56286 w 338666"/>
              <a:gd name="connsiteY24" fmla="*/ 80233 h 287867"/>
              <a:gd name="connsiteX25" fmla="*/ 72693 w 338666"/>
              <a:gd name="connsiteY25" fmla="*/ 96640 h 287867"/>
              <a:gd name="connsiteX26" fmla="*/ 96640 w 338666"/>
              <a:gd name="connsiteY26" fmla="*/ 96640 h 287867"/>
              <a:gd name="connsiteX27" fmla="*/ 96640 w 338666"/>
              <a:gd name="connsiteY27" fmla="*/ 72693 h 287867"/>
              <a:gd name="connsiteX28" fmla="*/ 80233 w 338666"/>
              <a:gd name="connsiteY28" fmla="*/ 56286 h 287867"/>
              <a:gd name="connsiteX29" fmla="*/ 152400 w 338666"/>
              <a:gd name="connsiteY29" fmla="*/ 26386 h 287867"/>
              <a:gd name="connsiteX30" fmla="*/ 249917 w 338666"/>
              <a:gd name="connsiteY30" fmla="*/ 78471 h 287867"/>
              <a:gd name="connsiteX31" fmla="*/ 236247 w 338666"/>
              <a:gd name="connsiteY31" fmla="*/ 78729 h 287867"/>
              <a:gd name="connsiteX32" fmla="*/ 232569 w 338666"/>
              <a:gd name="connsiteY32" fmla="*/ 81816 h 287867"/>
              <a:gd name="connsiteX33" fmla="*/ 222822 w 338666"/>
              <a:gd name="connsiteY33" fmla="*/ 90019 h 287867"/>
              <a:gd name="connsiteX34" fmla="*/ 192745 w 338666"/>
              <a:gd name="connsiteY34" fmla="*/ 115534 h 287867"/>
              <a:gd name="connsiteX35" fmla="*/ 161200 w 338666"/>
              <a:gd name="connsiteY35" fmla="*/ 142831 h 287867"/>
              <a:gd name="connsiteX36" fmla="*/ 149538 w 338666"/>
              <a:gd name="connsiteY36" fmla="*/ 153342 h 287867"/>
              <a:gd name="connsiteX37" fmla="*/ 142430 w 338666"/>
              <a:gd name="connsiteY37" fmla="*/ 160506 h 287867"/>
              <a:gd name="connsiteX38" fmla="*/ 147716 w 338666"/>
              <a:gd name="connsiteY38" fmla="*/ 204854 h 287867"/>
              <a:gd name="connsiteX39" fmla="*/ 193043 w 338666"/>
              <a:gd name="connsiteY39" fmla="*/ 199683 h 287867"/>
              <a:gd name="connsiteX40" fmla="*/ 198535 w 338666"/>
              <a:gd name="connsiteY40" fmla="*/ 191267 h 287867"/>
              <a:gd name="connsiteX41" fmla="*/ 206307 w 338666"/>
              <a:gd name="connsiteY41" fmla="*/ 177744 h 287867"/>
              <a:gd name="connsiteX42" fmla="*/ 226204 w 338666"/>
              <a:gd name="connsiteY42" fmla="*/ 141431 h 287867"/>
              <a:gd name="connsiteX43" fmla="*/ 244663 w 338666"/>
              <a:gd name="connsiteY43" fmla="*/ 106924 h 287867"/>
              <a:gd name="connsiteX44" fmla="*/ 250579 w 338666"/>
              <a:gd name="connsiteY44" fmla="*/ 95757 h 287867"/>
              <a:gd name="connsiteX45" fmla="*/ 252805 w 338666"/>
              <a:gd name="connsiteY45" fmla="*/ 91544 h 287867"/>
              <a:gd name="connsiteX46" fmla="*/ 249917 w 338666"/>
              <a:gd name="connsiteY46" fmla="*/ 78471 h 28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8666" h="287867">
                <a:moveTo>
                  <a:pt x="152400" y="26386"/>
                </a:moveTo>
                <a:lnTo>
                  <a:pt x="152400" y="50800"/>
                </a:lnTo>
                <a:cubicBezTo>
                  <a:pt x="152400" y="60152"/>
                  <a:pt x="159981" y="67733"/>
                  <a:pt x="169333" y="67733"/>
                </a:cubicBezTo>
                <a:cubicBezTo>
                  <a:pt x="178686" y="67733"/>
                  <a:pt x="186267" y="60152"/>
                  <a:pt x="186267" y="50800"/>
                </a:cubicBezTo>
                <a:lnTo>
                  <a:pt x="186267" y="26386"/>
                </a:lnTo>
                <a:cubicBezTo>
                  <a:pt x="252225" y="34115"/>
                  <a:pt x="304551" y="86442"/>
                  <a:pt x="312281" y="152400"/>
                </a:cubicBezTo>
                <a:lnTo>
                  <a:pt x="287867" y="152400"/>
                </a:lnTo>
                <a:cubicBezTo>
                  <a:pt x="278514" y="152400"/>
                  <a:pt x="270933" y="159981"/>
                  <a:pt x="270933" y="169333"/>
                </a:cubicBezTo>
                <a:cubicBezTo>
                  <a:pt x="270933" y="178686"/>
                  <a:pt x="278514" y="186267"/>
                  <a:pt x="287867" y="186267"/>
                </a:cubicBezTo>
                <a:lnTo>
                  <a:pt x="312235" y="186267"/>
                </a:lnTo>
                <a:cubicBezTo>
                  <a:pt x="308463" y="217036"/>
                  <a:pt x="294569" y="244658"/>
                  <a:pt x="274313" y="266539"/>
                </a:cubicBezTo>
                <a:cubicBezTo>
                  <a:pt x="269548" y="271687"/>
                  <a:pt x="269858" y="279722"/>
                  <a:pt x="275006" y="284487"/>
                </a:cubicBezTo>
                <a:cubicBezTo>
                  <a:pt x="280154" y="289252"/>
                  <a:pt x="288188" y="288942"/>
                  <a:pt x="292953" y="283794"/>
                </a:cubicBezTo>
                <a:cubicBezTo>
                  <a:pt x="320761" y="253753"/>
                  <a:pt x="338667" y="213912"/>
                  <a:pt x="338667" y="169333"/>
                </a:cubicBezTo>
                <a:cubicBezTo>
                  <a:pt x="338667" y="75813"/>
                  <a:pt x="262853" y="0"/>
                  <a:pt x="169333" y="0"/>
                </a:cubicBezTo>
                <a:cubicBezTo>
                  <a:pt x="75813" y="0"/>
                  <a:pt x="0" y="75813"/>
                  <a:pt x="0" y="169333"/>
                </a:cubicBezTo>
                <a:cubicBezTo>
                  <a:pt x="0" y="213912"/>
                  <a:pt x="17904" y="253753"/>
                  <a:pt x="45713" y="283794"/>
                </a:cubicBezTo>
                <a:cubicBezTo>
                  <a:pt x="50478" y="288942"/>
                  <a:pt x="58513" y="289252"/>
                  <a:pt x="63661" y="284487"/>
                </a:cubicBezTo>
                <a:cubicBezTo>
                  <a:pt x="68808" y="279722"/>
                  <a:pt x="69118" y="271687"/>
                  <a:pt x="64353" y="266539"/>
                </a:cubicBezTo>
                <a:cubicBezTo>
                  <a:pt x="44098" y="244658"/>
                  <a:pt x="30203" y="217036"/>
                  <a:pt x="26431" y="186267"/>
                </a:cubicBezTo>
                <a:lnTo>
                  <a:pt x="50800" y="186267"/>
                </a:lnTo>
                <a:cubicBezTo>
                  <a:pt x="60152" y="186267"/>
                  <a:pt x="67733" y="178686"/>
                  <a:pt x="67733" y="169333"/>
                </a:cubicBezTo>
                <a:cubicBezTo>
                  <a:pt x="67733" y="159981"/>
                  <a:pt x="60152" y="152400"/>
                  <a:pt x="50800" y="152400"/>
                </a:cubicBezTo>
                <a:lnTo>
                  <a:pt x="26386" y="152400"/>
                </a:lnTo>
                <a:cubicBezTo>
                  <a:pt x="29557" y="125336"/>
                  <a:pt x="40237" y="100568"/>
                  <a:pt x="56286" y="80233"/>
                </a:cubicBezTo>
                <a:lnTo>
                  <a:pt x="72693" y="96640"/>
                </a:lnTo>
                <a:cubicBezTo>
                  <a:pt x="79306" y="103253"/>
                  <a:pt x="90027" y="103253"/>
                  <a:pt x="96640" y="96640"/>
                </a:cubicBezTo>
                <a:cubicBezTo>
                  <a:pt x="103253" y="90027"/>
                  <a:pt x="103253" y="79306"/>
                  <a:pt x="96640" y="72693"/>
                </a:cubicBezTo>
                <a:lnTo>
                  <a:pt x="80233" y="56286"/>
                </a:lnTo>
                <a:cubicBezTo>
                  <a:pt x="100568" y="40237"/>
                  <a:pt x="125336" y="29557"/>
                  <a:pt x="152400" y="26386"/>
                </a:cubicBezTo>
                <a:close/>
                <a:moveTo>
                  <a:pt x="249917" y="78471"/>
                </a:moveTo>
                <a:cubicBezTo>
                  <a:pt x="245884" y="75348"/>
                  <a:pt x="240155" y="75457"/>
                  <a:pt x="236247" y="78729"/>
                </a:cubicBezTo>
                <a:lnTo>
                  <a:pt x="232569" y="81816"/>
                </a:lnTo>
                <a:cubicBezTo>
                  <a:pt x="230226" y="83784"/>
                  <a:pt x="226871" y="86606"/>
                  <a:pt x="222822" y="90019"/>
                </a:cubicBezTo>
                <a:cubicBezTo>
                  <a:pt x="214728" y="96845"/>
                  <a:pt x="203854" y="106045"/>
                  <a:pt x="192745" y="115534"/>
                </a:cubicBezTo>
                <a:cubicBezTo>
                  <a:pt x="181644" y="125016"/>
                  <a:pt x="170273" y="134815"/>
                  <a:pt x="161200" y="142831"/>
                </a:cubicBezTo>
                <a:cubicBezTo>
                  <a:pt x="156669" y="146834"/>
                  <a:pt x="152666" y="150432"/>
                  <a:pt x="149538" y="153342"/>
                </a:cubicBezTo>
                <a:cubicBezTo>
                  <a:pt x="146631" y="156047"/>
                  <a:pt x="143910" y="158677"/>
                  <a:pt x="142430" y="160506"/>
                </a:cubicBezTo>
                <a:cubicBezTo>
                  <a:pt x="131373" y="174181"/>
                  <a:pt x="133739" y="194036"/>
                  <a:pt x="147716" y="204854"/>
                </a:cubicBezTo>
                <a:cubicBezTo>
                  <a:pt x="161693" y="215671"/>
                  <a:pt x="181986" y="213357"/>
                  <a:pt x="193043" y="199683"/>
                </a:cubicBezTo>
                <a:cubicBezTo>
                  <a:pt x="194523" y="197852"/>
                  <a:pt x="196513" y="194657"/>
                  <a:pt x="198535" y="191267"/>
                </a:cubicBezTo>
                <a:cubicBezTo>
                  <a:pt x="200709" y="187620"/>
                  <a:pt x="203368" y="182980"/>
                  <a:pt x="206307" y="177744"/>
                </a:cubicBezTo>
                <a:cubicBezTo>
                  <a:pt x="212193" y="167262"/>
                  <a:pt x="219326" y="154183"/>
                  <a:pt x="226204" y="141431"/>
                </a:cubicBezTo>
                <a:cubicBezTo>
                  <a:pt x="233086" y="128671"/>
                  <a:pt x="239735" y="116201"/>
                  <a:pt x="244663" y="106924"/>
                </a:cubicBezTo>
                <a:cubicBezTo>
                  <a:pt x="247127" y="102284"/>
                  <a:pt x="249160" y="98441"/>
                  <a:pt x="250579" y="95757"/>
                </a:cubicBezTo>
                <a:lnTo>
                  <a:pt x="252805" y="91544"/>
                </a:lnTo>
                <a:cubicBezTo>
                  <a:pt x="255160" y="87072"/>
                  <a:pt x="253951" y="81593"/>
                  <a:pt x="249917" y="78471"/>
                </a:cubicBezTo>
                <a:close/>
              </a:path>
            </a:pathLst>
          </a:custGeom>
          <a:solidFill>
            <a:srgbClr val="242424"/>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Graphic 17">
            <a:extLst>
              <a:ext uri="{FF2B5EF4-FFF2-40B4-BE49-F238E27FC236}">
                <a16:creationId xmlns:a16="http://schemas.microsoft.com/office/drawing/2014/main" id="{77F7B70A-9368-653E-8D6F-8019FC79F298}"/>
              </a:ext>
            </a:extLst>
          </p:cNvPr>
          <p:cNvSpPr/>
          <p:nvPr/>
        </p:nvSpPr>
        <p:spPr>
          <a:xfrm>
            <a:off x="8417983" y="1795991"/>
            <a:ext cx="237830" cy="306916"/>
          </a:xfrm>
          <a:custGeom>
            <a:avLst/>
            <a:gdLst>
              <a:gd name="connsiteX0" fmla="*/ 33091 w 237830"/>
              <a:gd name="connsiteY0" fmla="*/ 112379 h 306916"/>
              <a:gd name="connsiteX1" fmla="*/ 33054 w 237830"/>
              <a:gd name="connsiteY1" fmla="*/ 112407 h 306916"/>
              <a:gd name="connsiteX2" fmla="*/ 32994 w 237830"/>
              <a:gd name="connsiteY2" fmla="*/ 112453 h 306916"/>
              <a:gd name="connsiteX3" fmla="*/ 32834 w 237830"/>
              <a:gd name="connsiteY3" fmla="*/ 112575 h 306916"/>
              <a:gd name="connsiteX4" fmla="*/ 32371 w 237830"/>
              <a:gd name="connsiteY4" fmla="*/ 112941 h 306916"/>
              <a:gd name="connsiteX5" fmla="*/ 30913 w 237830"/>
              <a:gd name="connsiteY5" fmla="*/ 114168 h 306916"/>
              <a:gd name="connsiteX6" fmla="*/ 26278 w 237830"/>
              <a:gd name="connsiteY6" fmla="*/ 118639 h 306916"/>
              <a:gd name="connsiteX7" fmla="*/ 13429 w 237830"/>
              <a:gd name="connsiteY7" fmla="*/ 136009 h 306916"/>
              <a:gd name="connsiteX8" fmla="*/ 1207 w 237830"/>
              <a:gd name="connsiteY8" fmla="*/ 205852 h 306916"/>
              <a:gd name="connsiteX9" fmla="*/ 40008 w 237830"/>
              <a:gd name="connsiteY9" fmla="*/ 279969 h 306916"/>
              <a:gd name="connsiteX10" fmla="*/ 126603 w 237830"/>
              <a:gd name="connsiteY10" fmla="*/ 306917 h 306916"/>
              <a:gd name="connsiteX11" fmla="*/ 211837 w 237830"/>
              <a:gd name="connsiteY11" fmla="*/ 269625 h 306916"/>
              <a:gd name="connsiteX12" fmla="*/ 237534 w 237830"/>
              <a:gd name="connsiteY12" fmla="*/ 179638 h 306916"/>
              <a:gd name="connsiteX13" fmla="*/ 201319 w 237830"/>
              <a:gd name="connsiteY13" fmla="*/ 98539 h 306916"/>
              <a:gd name="connsiteX14" fmla="*/ 196741 w 237830"/>
              <a:gd name="connsiteY14" fmla="*/ 92135 h 306916"/>
              <a:gd name="connsiteX15" fmla="*/ 168741 w 237830"/>
              <a:gd name="connsiteY15" fmla="*/ 12716 h 306916"/>
              <a:gd name="connsiteX16" fmla="*/ 165850 w 237830"/>
              <a:gd name="connsiteY16" fmla="*/ 3809 h 306916"/>
              <a:gd name="connsiteX17" fmla="*/ 157295 w 237830"/>
              <a:gd name="connsiteY17" fmla="*/ 0 h 306916"/>
              <a:gd name="connsiteX18" fmla="*/ 138231 w 237830"/>
              <a:gd name="connsiteY18" fmla="*/ 4542 h 306916"/>
              <a:gd name="connsiteX19" fmla="*/ 117167 w 237830"/>
              <a:gd name="connsiteY19" fmla="*/ 16833 h 306916"/>
              <a:gd name="connsiteX20" fmla="*/ 81216 w 237830"/>
              <a:gd name="connsiteY20" fmla="*/ 65244 h 306916"/>
              <a:gd name="connsiteX21" fmla="*/ 83022 w 237830"/>
              <a:gd name="connsiteY21" fmla="*/ 122202 h 306916"/>
              <a:gd name="connsiteX22" fmla="*/ 76782 w 237830"/>
              <a:gd name="connsiteY22" fmla="*/ 144504 h 306916"/>
              <a:gd name="connsiteX23" fmla="*/ 62553 w 237830"/>
              <a:gd name="connsiteY23" fmla="*/ 139767 h 306916"/>
              <a:gd name="connsiteX24" fmla="*/ 50164 w 237830"/>
              <a:gd name="connsiteY24" fmla="*/ 116237 h 306916"/>
              <a:gd name="connsiteX25" fmla="*/ 42523 w 237830"/>
              <a:gd name="connsiteY25" fmla="*/ 110375 h 306916"/>
              <a:gd name="connsiteX26" fmla="*/ 33091 w 237830"/>
              <a:gd name="connsiteY26" fmla="*/ 112379 h 30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830" h="306916">
                <a:moveTo>
                  <a:pt x="33091" y="112379"/>
                </a:moveTo>
                <a:lnTo>
                  <a:pt x="33054" y="112407"/>
                </a:lnTo>
                <a:lnTo>
                  <a:pt x="32994" y="112453"/>
                </a:lnTo>
                <a:lnTo>
                  <a:pt x="32834" y="112575"/>
                </a:lnTo>
                <a:cubicBezTo>
                  <a:pt x="32712" y="112670"/>
                  <a:pt x="32556" y="112792"/>
                  <a:pt x="32371" y="112941"/>
                </a:cubicBezTo>
                <a:cubicBezTo>
                  <a:pt x="32000" y="113240"/>
                  <a:pt x="31507" y="113648"/>
                  <a:pt x="30913" y="114168"/>
                </a:cubicBezTo>
                <a:cubicBezTo>
                  <a:pt x="29725" y="115206"/>
                  <a:pt x="28126" y="116693"/>
                  <a:pt x="26278" y="118639"/>
                </a:cubicBezTo>
                <a:cubicBezTo>
                  <a:pt x="22585" y="122527"/>
                  <a:pt x="17858" y="128288"/>
                  <a:pt x="13429" y="136009"/>
                </a:cubicBezTo>
                <a:cubicBezTo>
                  <a:pt x="4495" y="151585"/>
                  <a:pt x="-3013" y="174798"/>
                  <a:pt x="1207" y="205852"/>
                </a:cubicBezTo>
                <a:cubicBezTo>
                  <a:pt x="5371" y="236490"/>
                  <a:pt x="18236" y="262108"/>
                  <a:pt x="40008" y="279969"/>
                </a:cubicBezTo>
                <a:cubicBezTo>
                  <a:pt x="61703" y="297767"/>
                  <a:pt x="91083" y="306917"/>
                  <a:pt x="126603" y="306917"/>
                </a:cubicBezTo>
                <a:cubicBezTo>
                  <a:pt x="163241" y="306917"/>
                  <a:pt x="192475" y="293188"/>
                  <a:pt x="211837" y="269625"/>
                </a:cubicBezTo>
                <a:cubicBezTo>
                  <a:pt x="231022" y="246279"/>
                  <a:pt x="239582" y="214444"/>
                  <a:pt x="237534" y="179638"/>
                </a:cubicBezTo>
                <a:cubicBezTo>
                  <a:pt x="235571" y="146249"/>
                  <a:pt x="217383" y="120917"/>
                  <a:pt x="201319" y="98539"/>
                </a:cubicBezTo>
                <a:cubicBezTo>
                  <a:pt x="199767" y="96378"/>
                  <a:pt x="198236" y="94245"/>
                  <a:pt x="196741" y="92135"/>
                </a:cubicBezTo>
                <a:cubicBezTo>
                  <a:pt x="179216" y="67402"/>
                  <a:pt x="165379" y="44604"/>
                  <a:pt x="168741" y="12716"/>
                </a:cubicBezTo>
                <a:cubicBezTo>
                  <a:pt x="169083" y="9472"/>
                  <a:pt x="168032" y="6234"/>
                  <a:pt x="165850" y="3809"/>
                </a:cubicBezTo>
                <a:cubicBezTo>
                  <a:pt x="163666" y="1385"/>
                  <a:pt x="160557" y="0"/>
                  <a:pt x="157295" y="0"/>
                </a:cubicBezTo>
                <a:cubicBezTo>
                  <a:pt x="151433" y="0"/>
                  <a:pt x="144725" y="1814"/>
                  <a:pt x="138231" y="4542"/>
                </a:cubicBezTo>
                <a:cubicBezTo>
                  <a:pt x="131537" y="7354"/>
                  <a:pt x="124277" y="11471"/>
                  <a:pt x="117167" y="16833"/>
                </a:cubicBezTo>
                <a:cubicBezTo>
                  <a:pt x="102977" y="27536"/>
                  <a:pt x="88789" y="43669"/>
                  <a:pt x="81216" y="65244"/>
                </a:cubicBezTo>
                <a:cubicBezTo>
                  <a:pt x="73661" y="86767"/>
                  <a:pt x="77488" y="107281"/>
                  <a:pt x="83022" y="122202"/>
                </a:cubicBezTo>
                <a:cubicBezTo>
                  <a:pt x="86656" y="132000"/>
                  <a:pt x="82715" y="141688"/>
                  <a:pt x="76782" y="144504"/>
                </a:cubicBezTo>
                <a:cubicBezTo>
                  <a:pt x="71536" y="146996"/>
                  <a:pt x="65258" y="144906"/>
                  <a:pt x="62553" y="139767"/>
                </a:cubicBezTo>
                <a:lnTo>
                  <a:pt x="50164" y="116237"/>
                </a:lnTo>
                <a:cubicBezTo>
                  <a:pt x="48596" y="113260"/>
                  <a:pt x="45804" y="111118"/>
                  <a:pt x="42523" y="110375"/>
                </a:cubicBezTo>
                <a:cubicBezTo>
                  <a:pt x="39242" y="109631"/>
                  <a:pt x="35789" y="110369"/>
                  <a:pt x="33091" y="112379"/>
                </a:cubicBezTo>
                <a:close/>
              </a:path>
            </a:pathLst>
          </a:custGeom>
          <a:solidFill>
            <a:srgbClr val="242424"/>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68825874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60C4-CF6B-CCBA-5890-741528761AD7}"/>
              </a:ext>
            </a:extLst>
          </p:cNvPr>
          <p:cNvSpPr>
            <a:spLocks noGrp="1"/>
          </p:cNvSpPr>
          <p:nvPr>
            <p:ph type="title"/>
          </p:nvPr>
        </p:nvSpPr>
        <p:spPr/>
        <p:txBody>
          <a:bodyPr vert="horz" wrap="square" lIns="0" tIns="0" rIns="0" bIns="0" rtlCol="0" anchor="t">
            <a:normAutofit/>
          </a:bodyPr>
          <a:lstStyle/>
          <a:p>
            <a:r>
              <a:rPr lang="en-US" dirty="0"/>
              <a:t>What Is Fast Failover for Persistent AG Health?</a:t>
            </a:r>
            <a:endParaRPr lang="en-US" b="0" kern="1200" cap="none" spc="-50" baseline="0" dirty="0">
              <a:ln w="3175">
                <a:noFill/>
              </a:ln>
              <a:effectLst/>
            </a:endParaRPr>
          </a:p>
        </p:txBody>
      </p:sp>
      <p:graphicFrame>
        <p:nvGraphicFramePr>
          <p:cNvPr id="6" name="TextBox 3">
            <a:extLst>
              <a:ext uri="{FF2B5EF4-FFF2-40B4-BE49-F238E27FC236}">
                <a16:creationId xmlns:a16="http://schemas.microsoft.com/office/drawing/2014/main" id="{15BBEBDA-D904-D18F-7A2D-52109366E141}"/>
              </a:ext>
            </a:extLst>
          </p:cNvPr>
          <p:cNvGraphicFramePr/>
          <p:nvPr>
            <p:extLst>
              <p:ext uri="{D42A27DB-BD31-4B8C-83A1-F6EECF244321}">
                <p14:modId xmlns:p14="http://schemas.microsoft.com/office/powerpoint/2010/main" val="363055476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873315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B9CA-592D-7293-B415-8A63D0631CE7}"/>
              </a:ext>
            </a:extLst>
          </p:cNvPr>
          <p:cNvSpPr>
            <a:spLocks noGrp="1"/>
          </p:cNvSpPr>
          <p:nvPr>
            <p:ph type="title"/>
          </p:nvPr>
        </p:nvSpPr>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Benefits</a:t>
            </a:r>
            <a:r>
              <a:rPr lang="en-US" dirty="0"/>
              <a:t> of Fast Failover</a:t>
            </a:r>
            <a:endParaRPr lang="en-US" b="0" kern="1200" cap="none" spc="-50" baseline="0" dirty="0">
              <a:ln w="3175">
                <a:noFill/>
              </a:ln>
              <a:effectLst/>
              <a:latin typeface="+mj-lt"/>
              <a:ea typeface="+mn-ea"/>
              <a:cs typeface="Segoe UI" pitchFamily="34" charset="0"/>
            </a:endParaRPr>
          </a:p>
        </p:txBody>
      </p:sp>
      <p:graphicFrame>
        <p:nvGraphicFramePr>
          <p:cNvPr id="6" name="TextBox 3">
            <a:extLst>
              <a:ext uri="{FF2B5EF4-FFF2-40B4-BE49-F238E27FC236}">
                <a16:creationId xmlns:a16="http://schemas.microsoft.com/office/drawing/2014/main" id="{7164E7C8-1BC0-E8BD-F190-26DB5FDA2841}"/>
              </a:ext>
            </a:extLst>
          </p:cNvPr>
          <p:cNvGraphicFramePr/>
          <p:nvPr>
            <p:extLst>
              <p:ext uri="{D42A27DB-BD31-4B8C-83A1-F6EECF244321}">
                <p14:modId xmlns:p14="http://schemas.microsoft.com/office/powerpoint/2010/main" val="167419551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335364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0F10-65EE-1DA8-FAF4-91DEEE83EE97}"/>
              </a:ext>
            </a:extLst>
          </p:cNvPr>
          <p:cNvSpPr>
            <a:spLocks noGrp="1"/>
          </p:cNvSpPr>
          <p:nvPr>
            <p:ph type="title"/>
          </p:nvPr>
        </p:nvSpPr>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How Does </a:t>
            </a:r>
            <a:r>
              <a:rPr lang="en-US" dirty="0"/>
              <a:t>Fast Failover </a:t>
            </a:r>
            <a:r>
              <a:rPr lang="en-US" b="0" kern="1200" cap="none" spc="-50" baseline="0" dirty="0">
                <a:ln w="3175">
                  <a:noFill/>
                </a:ln>
                <a:effectLst/>
                <a:latin typeface="+mj-lt"/>
                <a:ea typeface="+mn-ea"/>
                <a:cs typeface="Segoe UI" pitchFamily="34" charset="0"/>
              </a:rPr>
              <a:t>Work?</a:t>
            </a:r>
          </a:p>
        </p:txBody>
      </p:sp>
      <p:graphicFrame>
        <p:nvGraphicFramePr>
          <p:cNvPr id="6" name="TextBox 3">
            <a:extLst>
              <a:ext uri="{FF2B5EF4-FFF2-40B4-BE49-F238E27FC236}">
                <a16:creationId xmlns:a16="http://schemas.microsoft.com/office/drawing/2014/main" id="{F39FAF86-0F44-71BE-B8C3-0311108E1FCE}"/>
              </a:ext>
            </a:extLst>
          </p:cNvPr>
          <p:cNvGraphicFramePr/>
          <p:nvPr>
            <p:extLst>
              <p:ext uri="{D42A27DB-BD31-4B8C-83A1-F6EECF244321}">
                <p14:modId xmlns:p14="http://schemas.microsoft.com/office/powerpoint/2010/main" val="275831063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296253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Box 3">
            <a:extLst>
              <a:ext uri="{FF2B5EF4-FFF2-40B4-BE49-F238E27FC236}">
                <a16:creationId xmlns:a16="http://schemas.microsoft.com/office/drawing/2014/main" id="{4A01C66C-E2C4-B6B3-8960-E59E629463B0}"/>
              </a:ext>
            </a:extLst>
          </p:cNvPr>
          <p:cNvGraphicFramePr/>
          <p:nvPr>
            <p:extLst>
              <p:ext uri="{D42A27DB-BD31-4B8C-83A1-F6EECF244321}">
                <p14:modId xmlns:p14="http://schemas.microsoft.com/office/powerpoint/2010/main" val="325265809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D628CAE1-4201-611D-842A-B2A36A10B285}"/>
              </a:ext>
            </a:extLst>
          </p:cNvPr>
          <p:cNvSpPr txBox="1">
            <a:spLocks/>
          </p:cNvSpPr>
          <p:nvPr/>
        </p:nvSpPr>
        <p:spPr>
          <a:xfrm>
            <a:off x="761893" y="228863"/>
            <a:ext cx="10663452" cy="360099"/>
          </a:xfrm>
          <a:prstGeom prst="rect">
            <a:avLst/>
          </a:prstGeom>
        </p:spPr>
        <p:txBody>
          <a:bodyPr vert="horz" wrap="square" lIns="0" tIns="0" rIns="0" bIns="0" rtlCol="0" anchor="ctr">
            <a:spAutoFit/>
          </a:bodyPr>
          <a:lstStyle>
            <a:lvl1pPr algn="l" defTabSz="932563" rtl="0" eaLnBrk="1" latinLnBrk="0" hangingPunct="1">
              <a:lnSpc>
                <a:spcPct val="90000"/>
              </a:lnSpc>
              <a:spcBef>
                <a:spcPct val="0"/>
              </a:spcBef>
              <a:buNone/>
              <a:defRPr lang="en-US" sz="2600" b="0" kern="1200" cap="none" spc="-50" baseline="0">
                <a:ln w="3175">
                  <a:noFill/>
                </a:ln>
                <a:solidFill>
                  <a:schemeClr val="bg1"/>
                </a:solidFill>
                <a:effectLst/>
                <a:latin typeface="+mj-lt"/>
                <a:ea typeface="+mn-ea"/>
                <a:cs typeface="Segoe UI" pitchFamily="34" charset="0"/>
              </a:defRPr>
            </a:lvl1pPr>
          </a:lstStyle>
          <a:p>
            <a:r>
              <a:rPr lang="en-US" dirty="0"/>
              <a:t>What Is Async Page Request Dispatching?</a:t>
            </a:r>
          </a:p>
        </p:txBody>
      </p:sp>
    </p:spTree>
    <p:extLst>
      <p:ext uri="{BB962C8B-B14F-4D97-AF65-F5344CB8AC3E}">
        <p14:creationId xmlns:p14="http://schemas.microsoft.com/office/powerpoint/2010/main" val="152684074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4583-7A0A-1A74-746B-AA81F18188C6}"/>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What Does "Switching to Resolving State" Mean?</a:t>
            </a:r>
          </a:p>
        </p:txBody>
      </p:sp>
      <p:graphicFrame>
        <p:nvGraphicFramePr>
          <p:cNvPr id="6" name="TextBox 3">
            <a:extLst>
              <a:ext uri="{FF2B5EF4-FFF2-40B4-BE49-F238E27FC236}">
                <a16:creationId xmlns:a16="http://schemas.microsoft.com/office/drawing/2014/main" id="{01FAB440-2CFC-2CF7-D121-D898C67FB53F}"/>
              </a:ext>
            </a:extLst>
          </p:cNvPr>
          <p:cNvGraphicFramePr/>
          <p:nvPr>
            <p:extLst>
              <p:ext uri="{D42A27DB-BD31-4B8C-83A1-F6EECF244321}">
                <p14:modId xmlns:p14="http://schemas.microsoft.com/office/powerpoint/2010/main" val="331604852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167182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5219A-65D2-A898-B9DF-F847A798C87E}"/>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How Is This Improved in SQL Server 2025?</a:t>
            </a:r>
          </a:p>
        </p:txBody>
      </p:sp>
      <p:graphicFrame>
        <p:nvGraphicFramePr>
          <p:cNvPr id="6" name="TextBox 3">
            <a:extLst>
              <a:ext uri="{FF2B5EF4-FFF2-40B4-BE49-F238E27FC236}">
                <a16:creationId xmlns:a16="http://schemas.microsoft.com/office/drawing/2014/main" id="{CCB4C1A6-34E5-9F8B-38A2-E463DBCAC5DB}"/>
              </a:ext>
            </a:extLst>
          </p:cNvPr>
          <p:cNvGraphicFramePr/>
          <p:nvPr>
            <p:extLst>
              <p:ext uri="{D42A27DB-BD31-4B8C-83A1-F6EECF244321}">
                <p14:modId xmlns:p14="http://schemas.microsoft.com/office/powerpoint/2010/main" val="240641740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98412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C482-C1FF-5EA1-112F-57256C50B2B4}"/>
              </a:ext>
            </a:extLst>
          </p:cNvPr>
          <p:cNvSpPr>
            <a:spLocks noGrp="1"/>
          </p:cNvSpPr>
          <p:nvPr>
            <p:ph type="title"/>
          </p:nvPr>
        </p:nvSpPr>
        <p:spPr>
          <a:xfrm>
            <a:off x="579437" y="2854404"/>
            <a:ext cx="5335588" cy="1107996"/>
          </a:xfrm>
        </p:spPr>
        <p:txBody>
          <a:bodyPr/>
          <a:lstStyle/>
          <a:p>
            <a:r>
              <a:rPr lang="en-US" sz="3600" b="1" dirty="0">
                <a:latin typeface="Segoe UI Variable Display Semibold" pitchFamily="2" charset="0"/>
              </a:rPr>
              <a:t>The AI-ready </a:t>
            </a:r>
            <a:br>
              <a:rPr lang="en-US" sz="3600" b="1" dirty="0">
                <a:latin typeface="Segoe UI Variable Display Semibold" pitchFamily="2" charset="0"/>
              </a:rPr>
            </a:br>
            <a:r>
              <a:rPr lang="en-US" sz="3600" b="1" dirty="0">
                <a:latin typeface="Segoe UI Variable Display Semibold" pitchFamily="2" charset="0"/>
              </a:rPr>
              <a:t>enterprise database</a:t>
            </a:r>
            <a:endParaRPr lang="en-US" dirty="0">
              <a:cs typeface="Segoe UI"/>
            </a:endParaRPr>
          </a:p>
        </p:txBody>
      </p:sp>
    </p:spTree>
    <p:extLst>
      <p:ext uri="{BB962C8B-B14F-4D97-AF65-F5344CB8AC3E}">
        <p14:creationId xmlns:p14="http://schemas.microsoft.com/office/powerpoint/2010/main" val="346730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49AE-C9A3-DF16-2677-14C38CB5C09A}"/>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What Does "Remove Listener IP Address" Mean?</a:t>
            </a:r>
          </a:p>
        </p:txBody>
      </p:sp>
      <p:graphicFrame>
        <p:nvGraphicFramePr>
          <p:cNvPr id="6" name="TextBox 3">
            <a:extLst>
              <a:ext uri="{FF2B5EF4-FFF2-40B4-BE49-F238E27FC236}">
                <a16:creationId xmlns:a16="http://schemas.microsoft.com/office/drawing/2014/main" id="{FE1BAE04-3EA0-C97A-9B1B-39051EA02AD9}"/>
              </a:ext>
            </a:extLst>
          </p:cNvPr>
          <p:cNvGraphicFramePr/>
          <p:nvPr>
            <p:extLst>
              <p:ext uri="{D42A27DB-BD31-4B8C-83A1-F6EECF244321}">
                <p14:modId xmlns:p14="http://schemas.microsoft.com/office/powerpoint/2010/main" val="302615427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962101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7952-6DAB-FA38-2BE6-FD6F56D42715}"/>
              </a:ext>
            </a:extLst>
          </p:cNvPr>
          <p:cNvSpPr>
            <a:spLocks noGrp="1"/>
          </p:cNvSpPr>
          <p:nvPr>
            <p:ph type="title"/>
          </p:nvPr>
        </p:nvSpPr>
        <p:spPr/>
        <p:txBody>
          <a:bodyPr vert="horz" wrap="square" lIns="0" tIns="0" rIns="0" bIns="0" rtlCol="0" anchor="t">
            <a:normAutofit/>
          </a:bodyPr>
          <a:lstStyle/>
          <a:p>
            <a:r>
              <a:rPr lang="en-US" dirty="0"/>
              <a:t>Removing an IP Listener</a:t>
            </a:r>
            <a:endParaRPr lang="en-US" b="0" kern="1200" cap="none" spc="-50" baseline="0" dirty="0">
              <a:ln w="3175">
                <a:noFill/>
              </a:ln>
              <a:effectLst/>
              <a:latin typeface="+mj-lt"/>
              <a:ea typeface="+mn-ea"/>
              <a:cs typeface="Segoe UI" pitchFamily="34" charset="0"/>
            </a:endParaRPr>
          </a:p>
        </p:txBody>
      </p:sp>
      <p:sp>
        <p:nvSpPr>
          <p:cNvPr id="7" name="TextBox 6">
            <a:extLst>
              <a:ext uri="{FF2B5EF4-FFF2-40B4-BE49-F238E27FC236}">
                <a16:creationId xmlns:a16="http://schemas.microsoft.com/office/drawing/2014/main" id="{79B5B464-7738-04A6-0699-CB32F5BE592F}"/>
              </a:ext>
            </a:extLst>
          </p:cNvPr>
          <p:cNvSpPr txBox="1"/>
          <p:nvPr/>
        </p:nvSpPr>
        <p:spPr>
          <a:xfrm>
            <a:off x="588263" y="4897982"/>
            <a:ext cx="11135877" cy="1502818"/>
          </a:xfrm>
          <a:prstGeom prst="rect">
            <a:avLst/>
          </a:prstGeom>
          <a:solidFill>
            <a:schemeClr val="bg1"/>
          </a:solidFill>
          <a:ln>
            <a:solidFill>
              <a:schemeClr val="accent2"/>
            </a:solidFill>
          </a:ln>
        </p:spPr>
        <p:txBody>
          <a:bodyPr vert="horz" wrap="square" lIns="0" tIns="0" rIns="0" bIns="0" rtlCol="0">
            <a:normAutofit/>
          </a:bodyPr>
          <a:lstStyle/>
          <a:p>
            <a:pPr lvl="0" defTabSz="932563">
              <a:spcBef>
                <a:spcPts val="600"/>
              </a:spcBef>
              <a:buSzPct val="100000"/>
              <a:defRPr/>
            </a:pPr>
            <a:r>
              <a:rPr kumimoji="0" lang="en-US" sz="1961" b="0" i="0" u="none" strike="noStrike" cap="none" normalizeH="0" noProof="0" dirty="0">
                <a:ln>
                  <a:noFill/>
                </a:ln>
                <a:effectLst/>
                <a:uLnTx/>
                <a:uFillTx/>
                <a:latin typeface="Cascadia Code" panose="020B0609020000020004" pitchFamily="49" charset="0"/>
                <a:cs typeface="Cascadia Code" panose="020B0609020000020004" pitchFamily="49" charset="0"/>
              </a:rPr>
              <a:t># Remove an IP address from an AG listener</a:t>
            </a:r>
          </a:p>
          <a:p>
            <a:pPr lvl="0" defTabSz="932563">
              <a:spcBef>
                <a:spcPts val="600"/>
              </a:spcBef>
              <a:buSzPct val="100000"/>
              <a:defRPr/>
            </a:pPr>
            <a:r>
              <a:rPr kumimoji="0" lang="en-US" sz="1961" b="0" i="0" u="none" strike="noStrike" cap="none" normalizeH="0" noProof="0" dirty="0">
                <a:ln>
                  <a:noFill/>
                </a:ln>
                <a:effectLst/>
                <a:uLnTx/>
                <a:uFillTx/>
                <a:latin typeface="Cascadia Code" panose="020B0609020000020004" pitchFamily="49" charset="0"/>
                <a:cs typeface="Cascadia Code" panose="020B0609020000020004" pitchFamily="49" charset="0"/>
              </a:rPr>
              <a:t>Remove-</a:t>
            </a:r>
            <a:r>
              <a:rPr kumimoji="0" lang="en-US" sz="1961" b="0" i="0" u="none" strike="noStrike" cap="none" normalizeH="0" noProof="0" dirty="0" err="1">
                <a:ln>
                  <a:noFill/>
                </a:ln>
                <a:effectLst/>
                <a:uLnTx/>
                <a:uFillTx/>
                <a:latin typeface="Cascadia Code" panose="020B0609020000020004" pitchFamily="49" charset="0"/>
                <a:cs typeface="Cascadia Code" panose="020B0609020000020004" pitchFamily="49" charset="0"/>
              </a:rPr>
              <a:t>SqlAvailabilityGroupListenerIPAddress</a:t>
            </a:r>
            <a:r>
              <a:rPr kumimoji="0" lang="en-US" sz="1961" b="0" i="0" u="none" strike="noStrike" cap="none" normalizeH="0" noProof="0" dirty="0">
                <a:ln>
                  <a:noFill/>
                </a:ln>
                <a:effectLst/>
                <a:uLnTx/>
                <a:uFillTx/>
                <a:latin typeface="Cascadia Code" panose="020B0609020000020004" pitchFamily="49" charset="0"/>
                <a:cs typeface="Cascadia Code" panose="020B0609020000020004" pitchFamily="49" charset="0"/>
              </a:rPr>
              <a:t> -Path "SQLSERVER:\SQL\&lt;</a:t>
            </a:r>
            <a:r>
              <a:rPr kumimoji="0" lang="en-US" sz="1961" b="0" i="0" u="none" strike="noStrike" cap="none" normalizeH="0" noProof="0" dirty="0" err="1">
                <a:ln>
                  <a:noFill/>
                </a:ln>
                <a:effectLst/>
                <a:uLnTx/>
                <a:uFillTx/>
                <a:latin typeface="Cascadia Code" panose="020B0609020000020004" pitchFamily="49" charset="0"/>
                <a:cs typeface="Cascadia Code" panose="020B0609020000020004" pitchFamily="49" charset="0"/>
              </a:rPr>
              <a:t>ServerName</a:t>
            </a:r>
            <a:r>
              <a:rPr kumimoji="0" lang="en-US" sz="1961" b="0" i="0" u="none" strike="noStrike" cap="none" normalizeH="0" noProof="0" dirty="0">
                <a:ln>
                  <a:noFill/>
                </a:ln>
                <a:effectLst/>
                <a:uLnTx/>
                <a:uFillTx/>
                <a:latin typeface="Cascadia Code" panose="020B0609020000020004" pitchFamily="49" charset="0"/>
                <a:cs typeface="Cascadia Code" panose="020B0609020000020004" pitchFamily="49" charset="0"/>
              </a:rPr>
              <a:t>&gt;\Default\</a:t>
            </a:r>
            <a:r>
              <a:rPr kumimoji="0" lang="en-US" sz="1961" b="0" i="0" u="none" strike="noStrike" cap="none" normalizeH="0" noProof="0" dirty="0" err="1">
                <a:ln>
                  <a:noFill/>
                </a:ln>
                <a:effectLst/>
                <a:uLnTx/>
                <a:uFillTx/>
                <a:latin typeface="Cascadia Code" panose="020B0609020000020004" pitchFamily="49" charset="0"/>
                <a:cs typeface="Cascadia Code" panose="020B0609020000020004" pitchFamily="49" charset="0"/>
              </a:rPr>
              <a:t>AvailabilityGroups</a:t>
            </a:r>
            <a:r>
              <a:rPr kumimoji="0" lang="en-US" sz="1961" b="0" i="0" u="none" strike="noStrike" cap="none" normalizeH="0" noProof="0" dirty="0">
                <a:ln>
                  <a:noFill/>
                </a:ln>
                <a:effectLst/>
                <a:uLnTx/>
                <a:uFillTx/>
                <a:latin typeface="Cascadia Code" panose="020B0609020000020004" pitchFamily="49" charset="0"/>
                <a:cs typeface="Cascadia Code" panose="020B0609020000020004" pitchFamily="49" charset="0"/>
              </a:rPr>
              <a:t>\&lt;</a:t>
            </a:r>
            <a:r>
              <a:rPr kumimoji="0" lang="en-US" sz="1961" b="0" i="0" u="none" strike="noStrike" cap="none" normalizeH="0" noProof="0" dirty="0" err="1">
                <a:ln>
                  <a:noFill/>
                </a:ln>
                <a:effectLst/>
                <a:uLnTx/>
                <a:uFillTx/>
                <a:latin typeface="Cascadia Code" panose="020B0609020000020004" pitchFamily="49" charset="0"/>
                <a:cs typeface="Cascadia Code" panose="020B0609020000020004" pitchFamily="49" charset="0"/>
              </a:rPr>
              <a:t>AGName</a:t>
            </a:r>
            <a:r>
              <a:rPr kumimoji="0" lang="en-US" sz="1961" b="0" i="0" u="none" strike="noStrike" cap="none" normalizeH="0" noProof="0" dirty="0">
                <a:ln>
                  <a:noFill/>
                </a:ln>
                <a:effectLst/>
                <a:uLnTx/>
                <a:uFillTx/>
                <a:latin typeface="Cascadia Code" panose="020B0609020000020004" pitchFamily="49" charset="0"/>
                <a:cs typeface="Cascadia Code" panose="020B0609020000020004" pitchFamily="49" charset="0"/>
              </a:rPr>
              <a:t>&gt;\</a:t>
            </a:r>
            <a:r>
              <a:rPr kumimoji="0" lang="en-US" sz="1961" b="0" i="0" u="none" strike="noStrike" cap="none" normalizeH="0" noProof="0" dirty="0" err="1">
                <a:ln>
                  <a:noFill/>
                </a:ln>
                <a:effectLst/>
                <a:uLnTx/>
                <a:uFillTx/>
                <a:latin typeface="Cascadia Code" panose="020B0609020000020004" pitchFamily="49" charset="0"/>
                <a:cs typeface="Cascadia Code" panose="020B0609020000020004" pitchFamily="49" charset="0"/>
              </a:rPr>
              <a:t>AvailabilityGroupListeners</a:t>
            </a:r>
            <a:r>
              <a:rPr kumimoji="0" lang="en-US" sz="1961" b="0" i="0" u="none" strike="noStrike" cap="none" normalizeH="0" noProof="0" dirty="0">
                <a:ln>
                  <a:noFill/>
                </a:ln>
                <a:effectLst/>
                <a:uLnTx/>
                <a:uFillTx/>
                <a:latin typeface="Cascadia Code" panose="020B0609020000020004" pitchFamily="49" charset="0"/>
                <a:cs typeface="Cascadia Code" panose="020B0609020000020004" pitchFamily="49" charset="0"/>
              </a:rPr>
              <a:t>\&lt;</a:t>
            </a:r>
            <a:r>
              <a:rPr kumimoji="0" lang="en-US" sz="1961" b="0" i="0" u="none" strike="noStrike" cap="none" normalizeH="0" noProof="0" dirty="0" err="1">
                <a:ln>
                  <a:noFill/>
                </a:ln>
                <a:effectLst/>
                <a:uLnTx/>
                <a:uFillTx/>
                <a:latin typeface="Cascadia Code" panose="020B0609020000020004" pitchFamily="49" charset="0"/>
                <a:cs typeface="Cascadia Code" panose="020B0609020000020004" pitchFamily="49" charset="0"/>
              </a:rPr>
              <a:t>ListenerName</a:t>
            </a:r>
            <a:r>
              <a:rPr kumimoji="0" lang="en-US" sz="1961" b="0" i="0" u="none" strike="noStrike" cap="none" normalizeH="0" noProof="0" dirty="0">
                <a:ln>
                  <a:noFill/>
                </a:ln>
                <a:effectLst/>
                <a:uLnTx/>
                <a:uFillTx/>
                <a:latin typeface="Cascadia Code" panose="020B0609020000020004" pitchFamily="49" charset="0"/>
                <a:cs typeface="Cascadia Code" panose="020B0609020000020004" pitchFamily="49" charset="0"/>
              </a:rPr>
              <a:t>&gt;\</a:t>
            </a:r>
            <a:r>
              <a:rPr kumimoji="0" lang="en-US" sz="1961" b="0" i="0" u="none" strike="noStrike" cap="none" normalizeH="0" noProof="0" dirty="0" err="1">
                <a:ln>
                  <a:noFill/>
                </a:ln>
                <a:effectLst/>
                <a:uLnTx/>
                <a:uFillTx/>
                <a:latin typeface="Cascadia Code" panose="020B0609020000020004" pitchFamily="49" charset="0"/>
                <a:cs typeface="Cascadia Code" panose="020B0609020000020004" pitchFamily="49" charset="0"/>
              </a:rPr>
              <a:t>IPAddress</a:t>
            </a:r>
            <a:r>
              <a:rPr kumimoji="0" lang="en-US" sz="1961" b="0" i="0" u="none" strike="noStrike" cap="none" normalizeH="0" noProof="0" dirty="0">
                <a:ln>
                  <a:noFill/>
                </a:ln>
                <a:effectLst/>
                <a:uLnTx/>
                <a:uFillTx/>
                <a:latin typeface="Cascadia Code" panose="020B0609020000020004" pitchFamily="49" charset="0"/>
                <a:cs typeface="Cascadia Code" panose="020B0609020000020004" pitchFamily="49" charset="0"/>
              </a:rPr>
              <a:t>\&lt;</a:t>
            </a:r>
            <a:r>
              <a:rPr kumimoji="0" lang="en-US" sz="1961" b="0" i="0" u="none" strike="noStrike" cap="none" normalizeH="0" noProof="0" dirty="0" err="1">
                <a:ln>
                  <a:noFill/>
                </a:ln>
                <a:effectLst/>
                <a:uLnTx/>
                <a:uFillTx/>
                <a:latin typeface="Cascadia Code" panose="020B0609020000020004" pitchFamily="49" charset="0"/>
                <a:cs typeface="Cascadia Code" panose="020B0609020000020004" pitchFamily="49" charset="0"/>
              </a:rPr>
              <a:t>IPAddress</a:t>
            </a:r>
            <a:r>
              <a:rPr kumimoji="0" lang="en-US" sz="1961" b="0" i="0" u="none" strike="noStrike" cap="none" normalizeH="0" noProof="0" dirty="0">
                <a:ln>
                  <a:noFill/>
                </a:ln>
                <a:effectLst/>
                <a:uLnTx/>
                <a:uFillTx/>
                <a:latin typeface="Cascadia Code" panose="020B0609020000020004" pitchFamily="49" charset="0"/>
                <a:cs typeface="Cascadia Code" panose="020B0609020000020004" pitchFamily="49" charset="0"/>
              </a:rPr>
              <a:t>&gt;"</a:t>
            </a:r>
          </a:p>
        </p:txBody>
      </p:sp>
      <p:graphicFrame>
        <p:nvGraphicFramePr>
          <p:cNvPr id="13" name="TextBox 3">
            <a:extLst>
              <a:ext uri="{FF2B5EF4-FFF2-40B4-BE49-F238E27FC236}">
                <a16:creationId xmlns:a16="http://schemas.microsoft.com/office/drawing/2014/main" id="{13B93985-34F2-01E0-6267-730F0F51C501}"/>
              </a:ext>
            </a:extLst>
          </p:cNvPr>
          <p:cNvGraphicFramePr/>
          <p:nvPr>
            <p:extLst>
              <p:ext uri="{D42A27DB-BD31-4B8C-83A1-F6EECF244321}">
                <p14:modId xmlns:p14="http://schemas.microsoft.com/office/powerpoint/2010/main" val="3364070443"/>
              </p:ext>
            </p:extLst>
          </p:nvPr>
        </p:nvGraphicFramePr>
        <p:xfrm>
          <a:off x="929653" y="1341120"/>
          <a:ext cx="10261860" cy="3245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393499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23F6-F3D7-7E47-ABE2-A610B1138BAE}"/>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What Does "NONE for Routing" Mean?</a:t>
            </a:r>
          </a:p>
        </p:txBody>
      </p:sp>
      <p:graphicFrame>
        <p:nvGraphicFramePr>
          <p:cNvPr id="6" name="TextBox 3">
            <a:extLst>
              <a:ext uri="{FF2B5EF4-FFF2-40B4-BE49-F238E27FC236}">
                <a16:creationId xmlns:a16="http://schemas.microsoft.com/office/drawing/2014/main" id="{80ACE386-1388-537E-6329-2316741B7E0A}"/>
              </a:ext>
            </a:extLst>
          </p:cNvPr>
          <p:cNvGraphicFramePr/>
          <p:nvPr>
            <p:extLst>
              <p:ext uri="{D42A27DB-BD31-4B8C-83A1-F6EECF244321}">
                <p14:modId xmlns:p14="http://schemas.microsoft.com/office/powerpoint/2010/main" val="397479749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525703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4B390-88CF-9DFD-2BE5-75A2509DDC00}"/>
              </a:ext>
            </a:extLst>
          </p:cNvPr>
          <p:cNvSpPr>
            <a:spLocks noGrp="1"/>
          </p:cNvSpPr>
          <p:nvPr>
            <p:ph type="title"/>
          </p:nvPr>
        </p:nvSpPr>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What Is AG Group Commit Waiting?</a:t>
            </a:r>
          </a:p>
        </p:txBody>
      </p:sp>
      <p:graphicFrame>
        <p:nvGraphicFramePr>
          <p:cNvPr id="6" name="TextBox 3">
            <a:extLst>
              <a:ext uri="{FF2B5EF4-FFF2-40B4-BE49-F238E27FC236}">
                <a16:creationId xmlns:a16="http://schemas.microsoft.com/office/drawing/2014/main" id="{246D7826-98B4-0624-4A56-3FF525A77540}"/>
              </a:ext>
            </a:extLst>
          </p:cNvPr>
          <p:cNvGraphicFramePr/>
          <p:nvPr>
            <p:extLst>
              <p:ext uri="{D42A27DB-BD31-4B8C-83A1-F6EECF244321}">
                <p14:modId xmlns:p14="http://schemas.microsoft.com/office/powerpoint/2010/main" val="161464928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116068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69745-6DE4-DA13-95E3-4138576F870F}"/>
              </a:ext>
            </a:extLst>
          </p:cNvPr>
          <p:cNvSpPr>
            <a:spLocks noGrp="1"/>
          </p:cNvSpPr>
          <p:nvPr>
            <p:ph type="title"/>
          </p:nvPr>
        </p:nvSpPr>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Key Features</a:t>
            </a:r>
            <a:r>
              <a:rPr lang="en-US" dirty="0"/>
              <a:t> of AG Group Commit Waiting</a:t>
            </a:r>
            <a:endParaRPr lang="en-US" b="0" kern="1200" cap="none" spc="-50" baseline="0" dirty="0">
              <a:ln w="3175">
                <a:noFill/>
              </a:ln>
              <a:effectLst/>
              <a:latin typeface="+mj-lt"/>
              <a:ea typeface="+mn-ea"/>
              <a:cs typeface="Segoe UI" pitchFamily="34" charset="0"/>
            </a:endParaRPr>
          </a:p>
        </p:txBody>
      </p:sp>
      <p:graphicFrame>
        <p:nvGraphicFramePr>
          <p:cNvPr id="6" name="TextBox 3">
            <a:extLst>
              <a:ext uri="{FF2B5EF4-FFF2-40B4-BE49-F238E27FC236}">
                <a16:creationId xmlns:a16="http://schemas.microsoft.com/office/drawing/2014/main" id="{AB22EF64-43B1-F475-6434-67E2FE0FDA2E}"/>
              </a:ext>
            </a:extLst>
          </p:cNvPr>
          <p:cNvGraphicFramePr/>
          <p:nvPr>
            <p:extLst>
              <p:ext uri="{D42A27DB-BD31-4B8C-83A1-F6EECF244321}">
                <p14:modId xmlns:p14="http://schemas.microsoft.com/office/powerpoint/2010/main" val="268757021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926995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FC2E-F82B-0DDB-2F7B-7C7050F7BAB7}"/>
              </a:ext>
            </a:extLst>
          </p:cNvPr>
          <p:cNvSpPr>
            <a:spLocks noGrp="1"/>
          </p:cNvSpPr>
          <p:nvPr>
            <p:ph type="title"/>
          </p:nvPr>
        </p:nvSpPr>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Why Is This Important</a:t>
            </a:r>
            <a:r>
              <a:rPr lang="en-US" dirty="0"/>
              <a:t> for AG Group Commit Waiting</a:t>
            </a:r>
            <a:endParaRPr lang="en-US" b="0" kern="1200" cap="none" spc="-50" baseline="0" dirty="0">
              <a:ln w="3175">
                <a:noFill/>
              </a:ln>
              <a:effectLst/>
              <a:latin typeface="+mj-lt"/>
              <a:ea typeface="+mn-ea"/>
              <a:cs typeface="Segoe UI" pitchFamily="34" charset="0"/>
            </a:endParaRPr>
          </a:p>
        </p:txBody>
      </p:sp>
      <p:graphicFrame>
        <p:nvGraphicFramePr>
          <p:cNvPr id="6" name="TextBox 3">
            <a:extLst>
              <a:ext uri="{FF2B5EF4-FFF2-40B4-BE49-F238E27FC236}">
                <a16:creationId xmlns:a16="http://schemas.microsoft.com/office/drawing/2014/main" id="{8BA9B862-26D3-D6BF-8270-6AB33DE3DE9A}"/>
              </a:ext>
            </a:extLst>
          </p:cNvPr>
          <p:cNvGraphicFramePr/>
          <p:nvPr>
            <p:extLst>
              <p:ext uri="{D42A27DB-BD31-4B8C-83A1-F6EECF244321}">
                <p14:modId xmlns:p14="http://schemas.microsoft.com/office/powerpoint/2010/main" val="286858696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783259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FB35-8E39-AE13-3CC4-DF6267A6C2E6}"/>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What Is Contained AG Support for DAG?</a:t>
            </a:r>
          </a:p>
        </p:txBody>
      </p:sp>
      <p:graphicFrame>
        <p:nvGraphicFramePr>
          <p:cNvPr id="6" name="TextBox 3">
            <a:extLst>
              <a:ext uri="{FF2B5EF4-FFF2-40B4-BE49-F238E27FC236}">
                <a16:creationId xmlns:a16="http://schemas.microsoft.com/office/drawing/2014/main" id="{95C0FC57-978F-C85C-D7FB-27E816DE7910}"/>
              </a:ext>
            </a:extLst>
          </p:cNvPr>
          <p:cNvGraphicFramePr/>
          <p:nvPr>
            <p:extLst>
              <p:ext uri="{D42A27DB-BD31-4B8C-83A1-F6EECF244321}">
                <p14:modId xmlns:p14="http://schemas.microsoft.com/office/powerpoint/2010/main" val="387643132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200290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33425C-EE2F-4438-40BD-BBBA6EAB4DE6}"/>
              </a:ext>
            </a:extLst>
          </p:cNvPr>
          <p:cNvSpPr txBox="1"/>
          <p:nvPr/>
        </p:nvSpPr>
        <p:spPr>
          <a:xfrm>
            <a:off x="269239" y="1189177"/>
            <a:ext cx="11652250" cy="4297362"/>
          </a:xfrm>
          <a:prstGeom prst="rect">
            <a:avLst/>
          </a:prstGeom>
        </p:spPr>
        <p:txBody>
          <a:bodyPr vert="horz" wrap="square" lIns="0" tIns="0" rIns="0" bIns="0" rtlCol="0">
            <a:normAutofit/>
          </a:bodyPr>
          <a:lstStyle/>
          <a:p>
            <a:pPr marL="228556" lvl="0" indent="-228556" defTabSz="932563">
              <a:lnSpc>
                <a:spcPct val="90000"/>
              </a:lnSpc>
              <a:spcBef>
                <a:spcPts val="600"/>
              </a:spcBef>
              <a:buSzPct val="100000"/>
              <a:buFont typeface="Arial" panose="020B0604020202020204" pitchFamily="34" charset="0"/>
              <a:buChar char="•"/>
              <a:defRPr/>
            </a:pPr>
            <a:r>
              <a:rPr kumimoji="0" lang="en-US" sz="2200" b="0" i="0" u="none" strike="noStrike" cap="none" normalizeH="0" noProof="0">
                <a:ln>
                  <a:noFill/>
                </a:ln>
                <a:gradFill>
                  <a:gsLst>
                    <a:gs pos="1250">
                      <a:schemeClr val="tx2"/>
                    </a:gs>
                    <a:gs pos="99000">
                      <a:schemeClr val="tx2"/>
                    </a:gs>
                  </a:gsLst>
                  <a:lin ang="5400000" scaled="0"/>
                </a:gradFill>
                <a:effectLst/>
                <a:uLnTx/>
                <a:uFillTx/>
              </a:rPr>
              <a:t>You can now create DAGs where the member AGs are contained AGs. This means all user objects, logins, jobs, and permissions required for the AG 	are included within the AG itself, simplifying management and failover across distributed environments.</a:t>
            </a:r>
          </a:p>
          <a:p>
            <a:pPr marL="228556" lvl="0" indent="-228556" defTabSz="932563">
              <a:lnSpc>
                <a:spcPct val="90000"/>
              </a:lnSpc>
              <a:spcBef>
                <a:spcPts val="600"/>
              </a:spcBef>
              <a:buSzPct val="100000"/>
              <a:buFont typeface="Arial" panose="020B0604020202020204" pitchFamily="34" charset="0"/>
              <a:buChar char="•"/>
              <a:defRPr/>
            </a:pPr>
            <a:endParaRPr kumimoji="0" lang="en-US" sz="2200" b="0" i="0" u="none" strike="noStrike" cap="none" normalizeH="0" noProof="0">
              <a:ln>
                <a:noFill/>
              </a:ln>
              <a:gradFill>
                <a:gsLst>
                  <a:gs pos="1250">
                    <a:schemeClr val="tx2"/>
                  </a:gs>
                  <a:gs pos="99000">
                    <a:schemeClr val="tx2"/>
                  </a:gs>
                </a:gsLst>
                <a:lin ang="5400000" scaled="0"/>
              </a:gradFill>
              <a:effectLst/>
              <a:uLnTx/>
              <a:uFillTx/>
            </a:endParaRPr>
          </a:p>
          <a:p>
            <a:pPr marL="228556" lvl="0" indent="-228556" defTabSz="932563">
              <a:lnSpc>
                <a:spcPct val="90000"/>
              </a:lnSpc>
              <a:spcBef>
                <a:spcPts val="600"/>
              </a:spcBef>
              <a:buSzPct val="100000"/>
              <a:buFont typeface="Arial" panose="020B0604020202020204" pitchFamily="34" charset="0"/>
              <a:buChar char="•"/>
              <a:defRPr/>
            </a:pPr>
            <a:r>
              <a:rPr kumimoji="0" lang="en-US" sz="2200" b="1" i="0" u="none" strike="noStrike" cap="none" normalizeH="0" noProof="0">
                <a:ln>
                  <a:noFill/>
                </a:ln>
                <a:gradFill>
                  <a:gsLst>
                    <a:gs pos="1250">
                      <a:schemeClr val="tx2"/>
                    </a:gs>
                    <a:gs pos="99000">
                      <a:schemeClr val="tx2"/>
                    </a:gs>
                  </a:gsLst>
                  <a:lin ang="5400000" scaled="0"/>
                </a:gradFill>
                <a:effectLst/>
                <a:uLnTx/>
                <a:uFillTx/>
              </a:rPr>
              <a:t>Benefits:</a:t>
            </a:r>
          </a:p>
          <a:p>
            <a:pPr marL="228556" lvl="0" indent="-228556" defTabSz="932563">
              <a:lnSpc>
                <a:spcPct val="90000"/>
              </a:lnSpc>
              <a:spcBef>
                <a:spcPts val="600"/>
              </a:spcBef>
              <a:buSzPct val="100000"/>
              <a:buFont typeface="Arial" panose="020B0604020202020204" pitchFamily="34" charset="0"/>
              <a:buChar char="•"/>
              <a:defRPr/>
            </a:pPr>
            <a:r>
              <a:rPr kumimoji="0" lang="en-US" sz="2200" b="1" i="0" u="none" strike="noStrike" cap="none" normalizeH="0" noProof="0">
                <a:ln>
                  <a:noFill/>
                </a:ln>
                <a:gradFill>
                  <a:gsLst>
                    <a:gs pos="1250">
                      <a:schemeClr val="tx2"/>
                    </a:gs>
                    <a:gs pos="99000">
                      <a:schemeClr val="tx2"/>
                    </a:gs>
                  </a:gsLst>
                  <a:lin ang="5400000" scaled="0"/>
                </a:gradFill>
                <a:effectLst/>
                <a:uLnTx/>
                <a:uFillTx/>
              </a:rPr>
              <a:t>Simplified Management: </a:t>
            </a:r>
            <a:r>
              <a:rPr kumimoji="0" lang="en-US" sz="2200" b="0" i="0" u="none" strike="noStrike" cap="none" normalizeH="0" noProof="0">
                <a:ln>
                  <a:noFill/>
                </a:ln>
                <a:gradFill>
                  <a:gsLst>
                    <a:gs pos="1250">
                      <a:schemeClr val="tx2"/>
                    </a:gs>
                    <a:gs pos="99000">
                      <a:schemeClr val="tx2"/>
                    </a:gs>
                  </a:gsLst>
                  <a:lin ang="5400000" scaled="0"/>
                </a:gradFill>
                <a:effectLst/>
                <a:uLnTx/>
                <a:uFillTx/>
              </a:rPr>
              <a:t>No need to manually synchronize logins, jobs, or other server-level objects between clusters.</a:t>
            </a:r>
          </a:p>
          <a:p>
            <a:pPr marL="228556" lvl="0" indent="-228556" defTabSz="932563">
              <a:lnSpc>
                <a:spcPct val="90000"/>
              </a:lnSpc>
              <a:spcBef>
                <a:spcPts val="600"/>
              </a:spcBef>
              <a:buSzPct val="100000"/>
              <a:buFont typeface="Arial" panose="020B0604020202020204" pitchFamily="34" charset="0"/>
              <a:buChar char="•"/>
              <a:defRPr/>
            </a:pPr>
            <a:r>
              <a:rPr kumimoji="0" lang="en-US" sz="2200" b="1" i="0" u="none" strike="noStrike" cap="none" normalizeH="0" noProof="0">
                <a:ln>
                  <a:noFill/>
                </a:ln>
                <a:gradFill>
                  <a:gsLst>
                    <a:gs pos="1250">
                      <a:schemeClr val="tx2"/>
                    </a:gs>
                    <a:gs pos="99000">
                      <a:schemeClr val="tx2"/>
                    </a:gs>
                  </a:gsLst>
                  <a:lin ang="5400000" scaled="0"/>
                </a:gradFill>
                <a:effectLst/>
                <a:uLnTx/>
                <a:uFillTx/>
              </a:rPr>
              <a:t>Improved Portability: </a:t>
            </a:r>
            <a:r>
              <a:rPr kumimoji="0" lang="en-US" sz="2200" b="0" i="0" u="none" strike="noStrike" cap="none" normalizeH="0" noProof="0">
                <a:ln>
                  <a:noFill/>
                </a:ln>
                <a:gradFill>
                  <a:gsLst>
                    <a:gs pos="1250">
                      <a:schemeClr val="tx2"/>
                    </a:gs>
                    <a:gs pos="99000">
                      <a:schemeClr val="tx2"/>
                    </a:gs>
                  </a:gsLst>
                  <a:lin ang="5400000" scaled="0"/>
                </a:gradFill>
                <a:effectLst/>
                <a:uLnTx/>
                <a:uFillTx/>
              </a:rPr>
              <a:t>Contained AGs can be moved or failed over between clusters with fewer manual steps.</a:t>
            </a:r>
          </a:p>
          <a:p>
            <a:pPr marL="228556" lvl="0" indent="-228556" defTabSz="932563">
              <a:lnSpc>
                <a:spcPct val="90000"/>
              </a:lnSpc>
              <a:spcBef>
                <a:spcPts val="600"/>
              </a:spcBef>
              <a:buSzPct val="100000"/>
              <a:buFont typeface="Arial" panose="020B0604020202020204" pitchFamily="34" charset="0"/>
              <a:buChar char="•"/>
              <a:defRPr/>
            </a:pPr>
            <a:r>
              <a:rPr kumimoji="0" lang="en-US" sz="2200" b="1" i="0" u="none" strike="noStrike" cap="none" normalizeH="0" noProof="0">
                <a:ln>
                  <a:noFill/>
                </a:ln>
                <a:gradFill>
                  <a:gsLst>
                    <a:gs pos="1250">
                      <a:schemeClr val="tx2"/>
                    </a:gs>
                    <a:gs pos="99000">
                      <a:schemeClr val="tx2"/>
                    </a:gs>
                  </a:gsLst>
                  <a:lin ang="5400000" scaled="0"/>
                </a:gradFill>
                <a:effectLst/>
                <a:uLnTx/>
                <a:uFillTx/>
              </a:rPr>
              <a:t>Enhanced Security: </a:t>
            </a:r>
            <a:r>
              <a:rPr kumimoji="0" lang="en-US" sz="2200" b="0" i="0" u="none" strike="noStrike" cap="none" normalizeH="0" noProof="0">
                <a:ln>
                  <a:noFill/>
                </a:ln>
                <a:gradFill>
                  <a:gsLst>
                    <a:gs pos="1250">
                      <a:schemeClr val="tx2"/>
                    </a:gs>
                    <a:gs pos="99000">
                      <a:schemeClr val="tx2"/>
                    </a:gs>
                  </a:gsLst>
                  <a:lin ang="5400000" scaled="0"/>
                </a:gradFill>
                <a:effectLst/>
                <a:uLnTx/>
                <a:uFillTx/>
              </a:rPr>
              <a:t>All necessary objects are scoped to the AG, reducing risk of missing dependencies during failover or migration.</a:t>
            </a:r>
          </a:p>
        </p:txBody>
      </p:sp>
      <p:sp>
        <p:nvSpPr>
          <p:cNvPr id="2" name="Title 1">
            <a:extLst>
              <a:ext uri="{FF2B5EF4-FFF2-40B4-BE49-F238E27FC236}">
                <a16:creationId xmlns:a16="http://schemas.microsoft.com/office/drawing/2014/main" id="{E9C07809-5AC2-8B8A-2E1F-51A2BCD6537A}"/>
              </a:ext>
            </a:extLst>
          </p:cNvPr>
          <p:cNvSpPr>
            <a:spLocks noGrp="1"/>
          </p:cNvSpPr>
          <p:nvPr>
            <p:ph type="title"/>
          </p:nvPr>
        </p:nvSpPr>
        <p:spPr/>
        <p:txBody>
          <a:bodyPr vert="horz" wrap="square" lIns="0" tIns="0" rIns="0" bIns="0" rtlCol="0" anchor="t">
            <a:normAutofit/>
          </a:bodyPr>
          <a:lstStyle/>
          <a:p>
            <a:pPr>
              <a:lnSpc>
                <a:spcPct val="90000"/>
              </a:lnSpc>
            </a:pPr>
            <a:r>
              <a:rPr lang="en-US" b="0" kern="1200" cap="none" spc="-50" baseline="0">
                <a:ln w="3175">
                  <a:noFill/>
                </a:ln>
                <a:effectLst/>
                <a:latin typeface="+mj-lt"/>
                <a:ea typeface="+mn-ea"/>
                <a:cs typeface="Segoe UI" pitchFamily="34" charset="0"/>
              </a:rPr>
              <a:t>What’s New in SQL Server 2025? (for Availability Groups)</a:t>
            </a:r>
          </a:p>
        </p:txBody>
      </p:sp>
    </p:spTree>
    <p:extLst>
      <p:ext uri="{BB962C8B-B14F-4D97-AF65-F5344CB8AC3E}">
        <p14:creationId xmlns:p14="http://schemas.microsoft.com/office/powerpoint/2010/main" val="118898647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AD16-401F-66A8-4378-20719B5AD34D}"/>
              </a:ext>
            </a:extLst>
          </p:cNvPr>
          <p:cNvSpPr>
            <a:spLocks noGrp="1"/>
          </p:cNvSpPr>
          <p:nvPr>
            <p:ph type="title"/>
          </p:nvPr>
        </p:nvSpPr>
        <p:spPr/>
        <p:txBody>
          <a:bodyPr vert="horz" wrap="square" lIns="0" tIns="0" rIns="0" bIns="0" rtlCol="0" anchor="t">
            <a:normAutofit fontScale="90000"/>
          </a:bodyPr>
          <a:lstStyle/>
          <a:p>
            <a:pPr>
              <a:lnSpc>
                <a:spcPct val="90000"/>
              </a:lnSpc>
            </a:pPr>
            <a:r>
              <a:rPr lang="en-US" sz="2700" b="0" kern="1200" cap="none" spc="-50" baseline="0" dirty="0">
                <a:ln w="3175">
                  <a:noFill/>
                </a:ln>
                <a:effectLst/>
                <a:latin typeface="+mj-lt"/>
                <a:ea typeface="+mn-ea"/>
                <a:cs typeface="Segoe UI" pitchFamily="34" charset="0"/>
              </a:rPr>
              <a:t>What Are DAG Sync Improvements in SQL Server 2025</a:t>
            </a:r>
            <a:br>
              <a:rPr lang="en-US" sz="1500" b="0" kern="1200" cap="none" spc="-50" baseline="0" dirty="0">
                <a:ln w="3175">
                  <a:noFill/>
                </a:ln>
                <a:effectLst/>
                <a:latin typeface="+mj-lt"/>
                <a:ea typeface="+mn-ea"/>
                <a:cs typeface="Segoe UI" pitchFamily="34" charset="0"/>
              </a:rPr>
            </a:br>
            <a:endParaRPr lang="en-US" sz="1500" b="0" kern="1200" cap="none" spc="-50" baseline="0" dirty="0">
              <a:ln w="3175">
                <a:noFill/>
              </a:ln>
              <a:effectLst/>
              <a:latin typeface="+mj-lt"/>
              <a:ea typeface="+mn-ea"/>
              <a:cs typeface="Segoe UI" pitchFamily="34" charset="0"/>
            </a:endParaRPr>
          </a:p>
        </p:txBody>
      </p:sp>
      <p:graphicFrame>
        <p:nvGraphicFramePr>
          <p:cNvPr id="8" name="TextBox 5">
            <a:extLst>
              <a:ext uri="{FF2B5EF4-FFF2-40B4-BE49-F238E27FC236}">
                <a16:creationId xmlns:a16="http://schemas.microsoft.com/office/drawing/2014/main" id="{EBAA1550-8E05-C1F2-0109-9BDD7E3033FE}"/>
              </a:ext>
            </a:extLst>
          </p:cNvPr>
          <p:cNvGraphicFramePr/>
          <p:nvPr>
            <p:extLst>
              <p:ext uri="{D42A27DB-BD31-4B8C-83A1-F6EECF244321}">
                <p14:modId xmlns:p14="http://schemas.microsoft.com/office/powerpoint/2010/main" val="264210158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27127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CD266-191E-C97A-7664-77F873F7AB1F}"/>
              </a:ext>
            </a:extLst>
          </p:cNvPr>
          <p:cNvSpPr>
            <a:spLocks noGrp="1"/>
          </p:cNvSpPr>
          <p:nvPr>
            <p:ph type="title"/>
          </p:nvPr>
        </p:nvSpPr>
        <p:spPr/>
        <p:txBody>
          <a:bodyPr vert="horz" wrap="square" lIns="0" tIns="0" rIns="0" bIns="0" rtlCol="0" anchor="t">
            <a:normAutofit fontScale="90000"/>
          </a:bodyPr>
          <a:lstStyle/>
          <a:p>
            <a:pPr>
              <a:lnSpc>
                <a:spcPct val="90000"/>
              </a:lnSpc>
            </a:pPr>
            <a:r>
              <a:rPr lang="en-US" sz="2700" b="0" kern="1200" cap="none" spc="-50" baseline="0" dirty="0">
                <a:ln w="3175">
                  <a:noFill/>
                </a:ln>
                <a:effectLst/>
                <a:latin typeface="+mj-lt"/>
                <a:ea typeface="+mn-ea"/>
                <a:cs typeface="Segoe UI" pitchFamily="34" charset="0"/>
              </a:rPr>
              <a:t>Backups on secondary replicas</a:t>
            </a:r>
            <a:br>
              <a:rPr lang="en-US" sz="1500" b="0" kern="1200" cap="none" spc="-50" baseline="0" dirty="0">
                <a:ln w="3175">
                  <a:noFill/>
                </a:ln>
                <a:effectLst/>
                <a:latin typeface="+mj-lt"/>
                <a:ea typeface="+mn-ea"/>
                <a:cs typeface="Segoe UI" pitchFamily="34" charset="0"/>
              </a:rPr>
            </a:br>
            <a:endParaRPr lang="en-US" sz="1500" b="0" kern="1200" cap="none" spc="-50" baseline="0" dirty="0">
              <a:ln w="3175">
                <a:noFill/>
              </a:ln>
              <a:effectLst/>
              <a:latin typeface="+mj-lt"/>
              <a:ea typeface="+mn-ea"/>
              <a:cs typeface="Segoe UI" pitchFamily="34" charset="0"/>
            </a:endParaRPr>
          </a:p>
        </p:txBody>
      </p:sp>
      <p:graphicFrame>
        <p:nvGraphicFramePr>
          <p:cNvPr id="6" name="TextBox 3">
            <a:extLst>
              <a:ext uri="{FF2B5EF4-FFF2-40B4-BE49-F238E27FC236}">
                <a16:creationId xmlns:a16="http://schemas.microsoft.com/office/drawing/2014/main" id="{CCB7436F-6804-8952-12FB-BA6BF868E5A0}"/>
              </a:ext>
            </a:extLst>
          </p:cNvPr>
          <p:cNvGraphicFramePr/>
          <p:nvPr>
            <p:extLst>
              <p:ext uri="{D42A27DB-BD31-4B8C-83A1-F6EECF244321}">
                <p14:modId xmlns:p14="http://schemas.microsoft.com/office/powerpoint/2010/main" val="308942818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165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A414E-ABB7-31B2-7850-80BEFC2987B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09F2903-ECC3-CDC0-6B4D-31FEECAA6BFF}"/>
              </a:ext>
            </a:extLst>
          </p:cNvPr>
          <p:cNvSpPr>
            <a:spLocks noGrp="1"/>
          </p:cNvSpPr>
          <p:nvPr>
            <p:ph type="body" sz="quarter" idx="10"/>
          </p:nvPr>
        </p:nvSpPr>
        <p:spPr>
          <a:xfrm>
            <a:off x="4633579" y="1990358"/>
            <a:ext cx="480733" cy="430887"/>
          </a:xfrm>
        </p:spPr>
        <p:txBody>
          <a:bodyPr/>
          <a:lstStyle/>
          <a:p>
            <a:r>
              <a:rPr lang="en-US" noProof="0" dirty="0"/>
              <a:t>01</a:t>
            </a:r>
          </a:p>
        </p:txBody>
      </p:sp>
      <p:sp>
        <p:nvSpPr>
          <p:cNvPr id="7" name="Text Placeholder 6">
            <a:extLst>
              <a:ext uri="{FF2B5EF4-FFF2-40B4-BE49-F238E27FC236}">
                <a16:creationId xmlns:a16="http://schemas.microsoft.com/office/drawing/2014/main" id="{A61AF1FD-C58A-16B0-5AB6-BC04A9CBA8DC}"/>
              </a:ext>
            </a:extLst>
          </p:cNvPr>
          <p:cNvSpPr>
            <a:spLocks noGrp="1"/>
          </p:cNvSpPr>
          <p:nvPr>
            <p:ph type="body" sz="quarter" idx="23"/>
          </p:nvPr>
        </p:nvSpPr>
        <p:spPr>
          <a:xfrm>
            <a:off x="4633579" y="3311648"/>
            <a:ext cx="480733" cy="430887"/>
          </a:xfrm>
        </p:spPr>
        <p:txBody>
          <a:bodyPr/>
          <a:lstStyle/>
          <a:p>
            <a:r>
              <a:rPr lang="en-US" noProof="0" dirty="0"/>
              <a:t>03</a:t>
            </a:r>
          </a:p>
        </p:txBody>
      </p:sp>
      <p:sp>
        <p:nvSpPr>
          <p:cNvPr id="8" name="Text Placeholder 7">
            <a:extLst>
              <a:ext uri="{FF2B5EF4-FFF2-40B4-BE49-F238E27FC236}">
                <a16:creationId xmlns:a16="http://schemas.microsoft.com/office/drawing/2014/main" id="{1A65E5DD-FCA3-104F-12F2-126C20FF27BD}"/>
              </a:ext>
            </a:extLst>
          </p:cNvPr>
          <p:cNvSpPr>
            <a:spLocks noGrp="1"/>
          </p:cNvSpPr>
          <p:nvPr>
            <p:ph type="body" sz="quarter" idx="24"/>
          </p:nvPr>
        </p:nvSpPr>
        <p:spPr>
          <a:xfrm>
            <a:off x="4633579" y="3972293"/>
            <a:ext cx="480733" cy="430887"/>
          </a:xfrm>
        </p:spPr>
        <p:txBody>
          <a:bodyPr/>
          <a:lstStyle/>
          <a:p>
            <a:r>
              <a:rPr lang="en-US" noProof="0" dirty="0"/>
              <a:t>04</a:t>
            </a:r>
          </a:p>
        </p:txBody>
      </p:sp>
      <p:sp>
        <p:nvSpPr>
          <p:cNvPr id="9" name="Text Placeholder 8">
            <a:extLst>
              <a:ext uri="{FF2B5EF4-FFF2-40B4-BE49-F238E27FC236}">
                <a16:creationId xmlns:a16="http://schemas.microsoft.com/office/drawing/2014/main" id="{109370E8-F327-482B-3911-72B4E21C081C}"/>
              </a:ext>
            </a:extLst>
          </p:cNvPr>
          <p:cNvSpPr>
            <a:spLocks noGrp="1"/>
          </p:cNvSpPr>
          <p:nvPr>
            <p:ph type="body" sz="quarter" idx="25"/>
          </p:nvPr>
        </p:nvSpPr>
        <p:spPr>
          <a:xfrm>
            <a:off x="4633579" y="2651003"/>
            <a:ext cx="480733" cy="430887"/>
          </a:xfrm>
        </p:spPr>
        <p:txBody>
          <a:bodyPr/>
          <a:lstStyle/>
          <a:p>
            <a:r>
              <a:rPr lang="en-US" noProof="0" dirty="0"/>
              <a:t>02</a:t>
            </a:r>
          </a:p>
        </p:txBody>
      </p:sp>
      <p:sp>
        <p:nvSpPr>
          <p:cNvPr id="4" name="Title 3">
            <a:extLst>
              <a:ext uri="{FF2B5EF4-FFF2-40B4-BE49-F238E27FC236}">
                <a16:creationId xmlns:a16="http://schemas.microsoft.com/office/drawing/2014/main" id="{56251A00-0A1B-1C4D-D2D7-89847306DB51}"/>
              </a:ext>
            </a:extLst>
          </p:cNvPr>
          <p:cNvSpPr>
            <a:spLocks noGrp="1"/>
          </p:cNvSpPr>
          <p:nvPr>
            <p:ph type="title"/>
          </p:nvPr>
        </p:nvSpPr>
        <p:spPr>
          <a:xfrm>
            <a:off x="589714" y="1740456"/>
            <a:ext cx="2840737" cy="738664"/>
          </a:xfrm>
        </p:spPr>
        <p:txBody>
          <a:bodyPr/>
          <a:lstStyle/>
          <a:p>
            <a:r>
              <a:rPr lang="en-US" noProof="0" dirty="0"/>
              <a:t>Agenda</a:t>
            </a:r>
          </a:p>
        </p:txBody>
      </p:sp>
      <p:sp>
        <p:nvSpPr>
          <p:cNvPr id="10" name="Text Placeholder 9">
            <a:extLst>
              <a:ext uri="{FF2B5EF4-FFF2-40B4-BE49-F238E27FC236}">
                <a16:creationId xmlns:a16="http://schemas.microsoft.com/office/drawing/2014/main" id="{18CF8D45-A8FA-A668-2E01-5756CB5B3D76}"/>
              </a:ext>
            </a:extLst>
          </p:cNvPr>
          <p:cNvSpPr>
            <a:spLocks noGrp="1"/>
          </p:cNvSpPr>
          <p:nvPr>
            <p:ph type="body" sz="quarter" idx="26"/>
          </p:nvPr>
        </p:nvSpPr>
        <p:spPr>
          <a:xfrm>
            <a:off x="5328016" y="1994488"/>
            <a:ext cx="6692900" cy="484632"/>
          </a:xfrm>
        </p:spPr>
        <p:txBody>
          <a:bodyPr/>
          <a:lstStyle/>
          <a:p>
            <a:r>
              <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The</a:t>
            </a:r>
            <a:r>
              <a:rPr lang="en-US" noProof="0" dirty="0"/>
              <a:t> </a:t>
            </a:r>
            <a:r>
              <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AI-ready enterprise database </a:t>
            </a:r>
            <a:endParaRPr lang="en-US" noProof="0" dirty="0"/>
          </a:p>
        </p:txBody>
      </p:sp>
      <p:sp>
        <p:nvSpPr>
          <p:cNvPr id="11" name="Text Placeholder 10">
            <a:extLst>
              <a:ext uri="{FF2B5EF4-FFF2-40B4-BE49-F238E27FC236}">
                <a16:creationId xmlns:a16="http://schemas.microsoft.com/office/drawing/2014/main" id="{8E885659-B24E-FDF1-D06D-CA777FEEBE96}"/>
              </a:ext>
            </a:extLst>
          </p:cNvPr>
          <p:cNvSpPr>
            <a:spLocks noGrp="1"/>
          </p:cNvSpPr>
          <p:nvPr>
            <p:ph type="body" sz="quarter" idx="27"/>
          </p:nvPr>
        </p:nvSpPr>
        <p:spPr>
          <a:xfrm>
            <a:off x="5328016" y="2655133"/>
            <a:ext cx="6692900" cy="484632"/>
          </a:xfrm>
        </p:spPr>
        <p:txBody>
          <a:bodyPr/>
          <a:lstStyle/>
          <a:p>
            <a:r>
              <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Vector Store &amp; Indexes</a:t>
            </a:r>
          </a:p>
        </p:txBody>
      </p:sp>
      <p:sp>
        <p:nvSpPr>
          <p:cNvPr id="12" name="Text Placeholder 11">
            <a:extLst>
              <a:ext uri="{FF2B5EF4-FFF2-40B4-BE49-F238E27FC236}">
                <a16:creationId xmlns:a16="http://schemas.microsoft.com/office/drawing/2014/main" id="{B86BDA1A-365C-ACD7-5097-BA60414F1535}"/>
              </a:ext>
            </a:extLst>
          </p:cNvPr>
          <p:cNvSpPr>
            <a:spLocks noGrp="1"/>
          </p:cNvSpPr>
          <p:nvPr>
            <p:ph type="body" sz="quarter" idx="28"/>
          </p:nvPr>
        </p:nvSpPr>
        <p:spPr>
          <a:xfrm>
            <a:off x="5328016" y="3315778"/>
            <a:ext cx="6692900" cy="484632"/>
          </a:xfrm>
        </p:spPr>
        <p:txBody>
          <a:bodyPr/>
          <a:lstStyle/>
          <a:p>
            <a:r>
              <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Vector Search &amp; Embeddings</a:t>
            </a:r>
          </a:p>
        </p:txBody>
      </p:sp>
      <p:sp>
        <p:nvSpPr>
          <p:cNvPr id="13" name="Text Placeholder 12">
            <a:extLst>
              <a:ext uri="{FF2B5EF4-FFF2-40B4-BE49-F238E27FC236}">
                <a16:creationId xmlns:a16="http://schemas.microsoft.com/office/drawing/2014/main" id="{B8E7B5C2-F854-1A80-15DB-9377B5764B48}"/>
              </a:ext>
            </a:extLst>
          </p:cNvPr>
          <p:cNvSpPr>
            <a:spLocks noGrp="1"/>
          </p:cNvSpPr>
          <p:nvPr>
            <p:ph type="body" sz="quarter" idx="29"/>
          </p:nvPr>
        </p:nvSpPr>
        <p:spPr>
          <a:xfrm>
            <a:off x="5328016" y="3976423"/>
            <a:ext cx="6310053" cy="484632"/>
          </a:xfrm>
        </p:spPr>
        <p:txBody>
          <a:bodyPr/>
          <a:lstStyle/>
          <a:p>
            <a:r>
              <a:rPr lang="en-US" dirty="0">
                <a:cs typeface="Segoe UI"/>
              </a:rPr>
              <a:t>Demo: Intelligent Search in SQL Server 2025 </a:t>
            </a:r>
            <a:endPar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endParaRPr>
          </a:p>
        </p:txBody>
      </p:sp>
      <p:sp>
        <p:nvSpPr>
          <p:cNvPr id="16" name="Text Placeholder 15">
            <a:extLst>
              <a:ext uri="{FF2B5EF4-FFF2-40B4-BE49-F238E27FC236}">
                <a16:creationId xmlns:a16="http://schemas.microsoft.com/office/drawing/2014/main" id="{505BAFE1-AAF2-BDF7-5BE4-C72B2F3D07A2}"/>
              </a:ext>
            </a:extLst>
          </p:cNvPr>
          <p:cNvSpPr>
            <a:spLocks noGrp="1"/>
          </p:cNvSpPr>
          <p:nvPr>
            <p:ph type="body" sz="quarter" idx="31"/>
          </p:nvPr>
        </p:nvSpPr>
        <p:spPr>
          <a:xfrm>
            <a:off x="4633579" y="4632938"/>
            <a:ext cx="480733" cy="430887"/>
          </a:xfrm>
        </p:spPr>
        <p:txBody>
          <a:bodyPr/>
          <a:lstStyle/>
          <a:p>
            <a:r>
              <a:rPr lang="en-US" noProof="0" dirty="0"/>
              <a:t>05</a:t>
            </a:r>
          </a:p>
        </p:txBody>
      </p:sp>
      <p:sp>
        <p:nvSpPr>
          <p:cNvPr id="3" name="Text Placeholder 12">
            <a:extLst>
              <a:ext uri="{FF2B5EF4-FFF2-40B4-BE49-F238E27FC236}">
                <a16:creationId xmlns:a16="http://schemas.microsoft.com/office/drawing/2014/main" id="{BEC1BC9E-D15D-BE1A-E80E-C234FF1EC646}"/>
              </a:ext>
            </a:extLst>
          </p:cNvPr>
          <p:cNvSpPr txBox="1">
            <a:spLocks/>
          </p:cNvSpPr>
          <p:nvPr/>
        </p:nvSpPr>
        <p:spPr>
          <a:xfrm>
            <a:off x="5328016" y="4592146"/>
            <a:ext cx="6692900" cy="484632"/>
          </a:xfrm>
          <a:prstGeom prst="rect">
            <a:avLst/>
          </a:prstGeom>
        </p:spPr>
        <p:txBody>
          <a:bodyPr vert="horz" wrap="square" lIns="0" tIns="0" rIns="0" bIns="0" rtlCol="0" anchor="ctr">
            <a:noAutofit/>
          </a:bodyPr>
          <a:lstStyle>
            <a:lvl1pPr marL="0" marR="0" indent="0" algn="l" defTabSz="932563" rtl="0" eaLnBrk="1" fontAlgn="auto" latinLnBrk="0" hangingPunct="1">
              <a:lnSpc>
                <a:spcPct val="100000"/>
              </a:lnSpc>
              <a:spcBef>
                <a:spcPts val="600"/>
              </a:spcBef>
              <a:spcAft>
                <a:spcPts val="0"/>
              </a:spcAft>
              <a:buClrTx/>
              <a:buSzPct val="100000"/>
              <a:buFont typeface="Arial" panose="020B0604020202020204" pitchFamily="34" charset="0"/>
              <a:buNone/>
              <a:tabLst/>
              <a:defRPr lang="en-US" sz="2400" kern="1200" spc="0" baseline="0" dirty="0" smtClean="0">
                <a:solidFill>
                  <a:schemeClr val="tx1"/>
                </a:solidFill>
                <a:latin typeface="+mj-lt"/>
                <a:ea typeface="+mn-ea"/>
                <a:cs typeface="Segoe UI Semilight" panose="020B0402040204020203" pitchFamily="34" charset="0"/>
              </a:defRPr>
            </a:lvl1pPr>
            <a:lvl2pPr marL="285750" marR="0" indent="-171450"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lang="en-US" sz="1800" kern="1200" spc="0" baseline="0" dirty="0">
                <a:solidFill>
                  <a:schemeClr val="tx1"/>
                </a:solidFill>
                <a:latin typeface="+mn-lt"/>
                <a:ea typeface="+mn-ea"/>
                <a:cs typeface="+mn-cs"/>
              </a:defRPr>
            </a:lvl2pPr>
            <a:lvl3pPr marL="914400" marR="0" indent="-198438" algn="l" defTabSz="932563" rtl="0" eaLnBrk="1" fontAlgn="auto" latinLnBrk="0" hangingPunct="1">
              <a:lnSpc>
                <a:spcPct val="100000"/>
              </a:lnSpc>
              <a:spcBef>
                <a:spcPts val="400"/>
              </a:spcBef>
              <a:spcAft>
                <a:spcPts val="0"/>
              </a:spcAft>
              <a:buClrTx/>
              <a:buSzPct val="100000"/>
              <a:buFont typeface="Wingdings" panose="05000000000000000000" pitchFamily="2" charset="2"/>
              <a:buChar char="§"/>
              <a:tabLst/>
              <a:defRPr sz="1372" kern="1200" spc="0" baseline="0">
                <a:solidFill>
                  <a:schemeClr val="tx1"/>
                </a:solidFill>
                <a:latin typeface="+mn-lt"/>
                <a:ea typeface="+mn-ea"/>
                <a:cs typeface="+mn-cs"/>
              </a:defRPr>
            </a:lvl3pPr>
            <a:lvl4pPr marL="1147763" marR="0" indent="-179388"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sz="1372" kern="1200" spc="0" baseline="0">
                <a:solidFill>
                  <a:schemeClr val="tx1"/>
                </a:solidFill>
                <a:latin typeface="+mn-lt"/>
                <a:ea typeface="+mn-ea"/>
                <a:cs typeface="+mn-cs"/>
              </a:defRPr>
            </a:lvl4pPr>
            <a:lvl5pPr marL="1371600" marR="0" indent="-166688"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sz="1372"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600"/>
              </a:spcBef>
              <a:spcAft>
                <a:spcPts val="0"/>
              </a:spcAft>
              <a:buClrTx/>
              <a:buSzPct val="100000"/>
              <a:buFont typeface="Arial" panose="020B0604020202020204" pitchFamily="34" charset="0"/>
              <a:buNone/>
              <a:tabLst/>
              <a:defRPr/>
            </a:pPr>
            <a:r>
              <a:rPr kumimoji="0" lang="en-US" sz="2400" b="1" i="0" u="none" strike="noStrike" kern="1200" cap="none" spc="0" normalizeH="0" baseline="0" noProof="0" dirty="0">
                <a:ln>
                  <a:noFill/>
                </a:ln>
                <a:gradFill flip="none" rotWithShape="1">
                  <a:gsLst>
                    <a:gs pos="0">
                      <a:srgbClr val="73262F"/>
                    </a:gs>
                    <a:gs pos="80000">
                      <a:srgbClr val="2A446F"/>
                    </a:gs>
                  </a:gsLst>
                  <a:path path="circle">
                    <a:fillToRect l="100000" t="100000"/>
                  </a:path>
                  <a:tileRect r="-100000" b="-100000"/>
                </a:gradFill>
                <a:effectLst/>
                <a:uLnTx/>
                <a:uFillTx/>
                <a:latin typeface="Segoe UI Variable Display Semibold" pitchFamily="2" charset="0"/>
                <a:ea typeface="+mn-ea"/>
                <a:cs typeface="Segoe UI Semilight" panose="020B0402040204020203" pitchFamily="34" charset="0"/>
              </a:rPr>
              <a:t>Conclusion</a:t>
            </a:r>
          </a:p>
        </p:txBody>
      </p:sp>
    </p:spTree>
    <p:extLst>
      <p:ext uri="{BB962C8B-B14F-4D97-AF65-F5344CB8AC3E}">
        <p14:creationId xmlns:p14="http://schemas.microsoft.com/office/powerpoint/2010/main" val="329344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52075-6D09-9B42-F656-7227708257DB}"/>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What Is ZSTD Backup Compression?</a:t>
            </a:r>
          </a:p>
        </p:txBody>
      </p:sp>
      <p:graphicFrame>
        <p:nvGraphicFramePr>
          <p:cNvPr id="6" name="TextBox 3">
            <a:extLst>
              <a:ext uri="{FF2B5EF4-FFF2-40B4-BE49-F238E27FC236}">
                <a16:creationId xmlns:a16="http://schemas.microsoft.com/office/drawing/2014/main" id="{E0E10B38-1435-E62E-ADCB-07D42B2BE1A3}"/>
              </a:ext>
            </a:extLst>
          </p:cNvPr>
          <p:cNvGraphicFramePr/>
          <p:nvPr>
            <p:extLst>
              <p:ext uri="{D42A27DB-BD31-4B8C-83A1-F6EECF244321}">
                <p14:modId xmlns:p14="http://schemas.microsoft.com/office/powerpoint/2010/main" val="243097337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07689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7519C-C1A5-2C14-7F94-A24ED351ABBA}"/>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Key Features of ZSTD Compression in SQL Server 2025</a:t>
            </a:r>
          </a:p>
        </p:txBody>
      </p:sp>
      <p:graphicFrame>
        <p:nvGraphicFramePr>
          <p:cNvPr id="6" name="TextBox 3">
            <a:extLst>
              <a:ext uri="{FF2B5EF4-FFF2-40B4-BE49-F238E27FC236}">
                <a16:creationId xmlns:a16="http://schemas.microsoft.com/office/drawing/2014/main" id="{4676CD9F-B978-9439-475C-68885F5ED87F}"/>
              </a:ext>
            </a:extLst>
          </p:cNvPr>
          <p:cNvGraphicFramePr/>
          <p:nvPr>
            <p:extLst>
              <p:ext uri="{D42A27DB-BD31-4B8C-83A1-F6EECF244321}">
                <p14:modId xmlns:p14="http://schemas.microsoft.com/office/powerpoint/2010/main" val="406058583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436153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59F6-114C-FB0A-D1D2-1BD47AAF15DE}"/>
              </a:ext>
            </a:extLst>
          </p:cNvPr>
          <p:cNvSpPr>
            <a:spLocks noGrp="1"/>
          </p:cNvSpPr>
          <p:nvPr>
            <p:ph type="title"/>
          </p:nvPr>
        </p:nvSpPr>
        <p:spPr/>
        <p:txBody>
          <a:bodyPr/>
          <a:lstStyle/>
          <a:p>
            <a:r>
              <a:rPr lang="en-US" dirty="0"/>
              <a:t>How to Use ZSTD Compression</a:t>
            </a:r>
          </a:p>
        </p:txBody>
      </p:sp>
      <p:sp>
        <p:nvSpPr>
          <p:cNvPr id="4" name="TextBox 3">
            <a:extLst>
              <a:ext uri="{FF2B5EF4-FFF2-40B4-BE49-F238E27FC236}">
                <a16:creationId xmlns:a16="http://schemas.microsoft.com/office/drawing/2014/main" id="{F926A043-A062-5E1F-C753-36E2F3A927C5}"/>
              </a:ext>
            </a:extLst>
          </p:cNvPr>
          <p:cNvSpPr txBox="1"/>
          <p:nvPr/>
        </p:nvSpPr>
        <p:spPr>
          <a:xfrm>
            <a:off x="850900" y="1462300"/>
            <a:ext cx="10259786" cy="510370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BACKUP DATABASE [</a:t>
            </a:r>
            <a:r>
              <a:rPr kumimoji="0" lang="en-US" sz="2800" b="0" i="0" u="none" strike="noStrike" kern="1200" cap="none" spc="0" normalizeH="0" baseline="0" noProof="0" dirty="0" err="1">
                <a:ln>
                  <a:noFill/>
                </a:ln>
                <a:solidFill>
                  <a:srgbClr val="000000"/>
                </a:solidFill>
                <a:effectLst/>
                <a:uLnTx/>
                <a:uFillTx/>
                <a:latin typeface="Segoe UI"/>
                <a:ea typeface="+mn-ea"/>
                <a:cs typeface="+mn-cs"/>
              </a:rPr>
              <a:t>YourDatabase</a:t>
            </a:r>
            <a:r>
              <a:rPr kumimoji="0" lang="en-US" sz="2800" b="0" i="0" u="none" strike="noStrike" kern="1200" cap="none" spc="0" normalizeH="0" baseline="0" noProof="0" dirty="0">
                <a:ln>
                  <a:noFill/>
                </a:ln>
                <a:solidFill>
                  <a:srgbClr val="000000"/>
                </a:solidFill>
                <a:effectLst/>
                <a:uLnTx/>
                <a:uFillTx/>
                <a:latin typeface="Segoe UI"/>
                <a:ea typeface="+mn-ea"/>
                <a:cs typeface="+mn-cs"/>
              </a:rPr>
              <a:t>] TO DISK = '</a:t>
            </a:r>
            <a:r>
              <a:rPr kumimoji="0" lang="en-US" sz="2800" b="0" i="0" u="none" strike="noStrike" kern="1200" cap="none" spc="0" normalizeH="0" baseline="0" noProof="0" dirty="0" err="1">
                <a:ln>
                  <a:noFill/>
                </a:ln>
                <a:solidFill>
                  <a:srgbClr val="000000"/>
                </a:solidFill>
                <a:effectLst/>
                <a:uLnTx/>
                <a:uFillTx/>
                <a:latin typeface="Segoe UI"/>
                <a:ea typeface="+mn-ea"/>
                <a:cs typeface="+mn-cs"/>
              </a:rPr>
              <a:t>YourBackupFile.bak</a:t>
            </a:r>
            <a:r>
              <a:rPr kumimoji="0" lang="en-US" sz="2800"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WITH COMPRESSION_ALGORITHM = 'ZSTD’;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Segoe UI"/>
                <a:ea typeface="+mn-ea"/>
                <a:cs typeface="+mn-cs"/>
              </a:rPr>
              <a:t>Why Is This Important?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Segoe UI"/>
                <a:ea typeface="+mn-ea"/>
                <a:cs typeface="+mn-cs"/>
              </a:rPr>
              <a:t>Storage Savings:</a:t>
            </a:r>
            <a:r>
              <a:rPr kumimoji="0" lang="en-US" sz="2800" b="0" i="0" u="none" strike="noStrike" kern="1200" cap="none" spc="0" normalizeH="0" baseline="0" noProof="0" dirty="0">
                <a:ln>
                  <a:noFill/>
                </a:ln>
                <a:solidFill>
                  <a:srgbClr val="000000"/>
                </a:solidFill>
                <a:effectLst/>
                <a:uLnTx/>
                <a:uFillTx/>
                <a:latin typeface="Segoe UI"/>
                <a:ea typeface="+mn-ea"/>
                <a:cs typeface="+mn-cs"/>
              </a:rPr>
              <a:t> Smaller backup files reduce storage costs and make it easier to manage backup retention.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Segoe UI"/>
                <a:ea typeface="+mn-ea"/>
                <a:cs typeface="+mn-cs"/>
              </a:rPr>
              <a:t>Faster Backups and Restores:</a:t>
            </a:r>
            <a:r>
              <a:rPr kumimoji="0" lang="en-US" sz="2800" b="0" i="0" u="none" strike="noStrike" kern="1200" cap="none" spc="0" normalizeH="0" baseline="0" noProof="0" dirty="0">
                <a:ln>
                  <a:noFill/>
                </a:ln>
                <a:solidFill>
                  <a:srgbClr val="000000"/>
                </a:solidFill>
                <a:effectLst/>
                <a:uLnTx/>
                <a:uFillTx/>
                <a:latin typeface="Segoe UI"/>
                <a:ea typeface="+mn-ea"/>
                <a:cs typeface="+mn-cs"/>
              </a:rPr>
              <a:t> Improved speed means less downtime and quicker recovery.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Segoe UI"/>
                <a:ea typeface="+mn-ea"/>
                <a:cs typeface="+mn-cs"/>
              </a:rPr>
              <a:t>Modern Standard:</a:t>
            </a:r>
            <a:r>
              <a:rPr kumimoji="0" lang="en-US" sz="2800" b="0" i="0" u="none" strike="noStrike" kern="1200" cap="none" spc="0" normalizeH="0" baseline="0" noProof="0" dirty="0">
                <a:ln>
                  <a:noFill/>
                </a:ln>
                <a:solidFill>
                  <a:srgbClr val="000000"/>
                </a:solidFill>
                <a:effectLst/>
                <a:uLnTx/>
                <a:uFillTx/>
                <a:latin typeface="Segoe UI"/>
                <a:ea typeface="+mn-ea"/>
                <a:cs typeface="+mn-cs"/>
              </a:rPr>
              <a:t> ZSTD is widely adopted in the industry for its balance of speed and compression efficiency.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227034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C205-6015-BAB0-2BC0-EB305DCC2B71}"/>
              </a:ext>
            </a:extLst>
          </p:cNvPr>
          <p:cNvSpPr>
            <a:spLocks noGrp="1"/>
          </p:cNvSpPr>
          <p:nvPr>
            <p:ph type="title"/>
          </p:nvPr>
        </p:nvSpPr>
        <p:spPr/>
        <p:txBody>
          <a:bodyPr/>
          <a:lstStyle/>
          <a:p>
            <a:r>
              <a:rPr lang="en-US" b="1" dirty="0"/>
              <a:t>What Is Backup to Azure Immutable Storage?</a:t>
            </a:r>
          </a:p>
        </p:txBody>
      </p:sp>
      <p:sp>
        <p:nvSpPr>
          <p:cNvPr id="4" name="TextBox 3">
            <a:extLst>
              <a:ext uri="{FF2B5EF4-FFF2-40B4-BE49-F238E27FC236}">
                <a16:creationId xmlns:a16="http://schemas.microsoft.com/office/drawing/2014/main" id="{AA2D072A-A85E-C18D-5704-6D8B289941C2}"/>
              </a:ext>
            </a:extLst>
          </p:cNvPr>
          <p:cNvSpPr txBox="1"/>
          <p:nvPr/>
        </p:nvSpPr>
        <p:spPr>
          <a:xfrm>
            <a:off x="588263" y="1116036"/>
            <a:ext cx="10261166" cy="310854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Backup to Azure immutable storage in SQL Server 2025 is a feature that allows you to store your database backups in Azure Blob Storage configured as immutable. This means that once a backup file is written, it cannot be modified or deleted until its retention period expires.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4162114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2557-146E-0755-E92D-0A6B31B29037}"/>
              </a:ext>
            </a:extLst>
          </p:cNvPr>
          <p:cNvSpPr>
            <a:spLocks noGrp="1"/>
          </p:cNvSpPr>
          <p:nvPr>
            <p:ph type="title"/>
          </p:nvPr>
        </p:nvSpPr>
        <p:spPr/>
        <p:txBody>
          <a:bodyPr vert="horz" wrap="square" lIns="0" tIns="0" rIns="0" bIns="0" rtlCol="0" anchor="t">
            <a:normAutofit fontScale="90000"/>
          </a:bodyPr>
          <a:lstStyle/>
          <a:p>
            <a:pPr>
              <a:lnSpc>
                <a:spcPct val="90000"/>
              </a:lnSpc>
            </a:pPr>
            <a:r>
              <a:rPr lang="en-US" sz="2700" b="0" kern="1200" cap="none" spc="-50" baseline="0" dirty="0">
                <a:ln w="3175">
                  <a:noFill/>
                </a:ln>
                <a:effectLst/>
                <a:latin typeface="+mj-lt"/>
                <a:ea typeface="+mn-ea"/>
                <a:cs typeface="Segoe UI" pitchFamily="34" charset="0"/>
              </a:rPr>
              <a:t>Key Benefits</a:t>
            </a:r>
            <a:br>
              <a:rPr lang="en-US" sz="1500" b="0" kern="1200" cap="none" spc="-50" baseline="0" dirty="0">
                <a:ln w="3175">
                  <a:noFill/>
                </a:ln>
                <a:effectLst/>
                <a:latin typeface="+mj-lt"/>
                <a:ea typeface="+mn-ea"/>
                <a:cs typeface="Segoe UI" pitchFamily="34" charset="0"/>
              </a:rPr>
            </a:br>
            <a:endParaRPr lang="en-US" sz="1500" b="0" kern="1200" cap="none" spc="-50" baseline="0" dirty="0">
              <a:ln w="3175">
                <a:noFill/>
              </a:ln>
              <a:effectLst/>
              <a:latin typeface="+mj-lt"/>
              <a:ea typeface="+mn-ea"/>
              <a:cs typeface="Segoe UI" pitchFamily="34" charset="0"/>
            </a:endParaRPr>
          </a:p>
        </p:txBody>
      </p:sp>
      <p:graphicFrame>
        <p:nvGraphicFramePr>
          <p:cNvPr id="6" name="TextBox 3">
            <a:extLst>
              <a:ext uri="{FF2B5EF4-FFF2-40B4-BE49-F238E27FC236}">
                <a16:creationId xmlns:a16="http://schemas.microsoft.com/office/drawing/2014/main" id="{FA142D83-04A4-28FE-395B-6C0D67B274BA}"/>
              </a:ext>
            </a:extLst>
          </p:cNvPr>
          <p:cNvGraphicFramePr/>
          <p:nvPr>
            <p:extLst>
              <p:ext uri="{D42A27DB-BD31-4B8C-83A1-F6EECF244321}">
                <p14:modId xmlns:p14="http://schemas.microsoft.com/office/powerpoint/2010/main" val="221823596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928166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41D5341-327C-56E8-EE8C-A0604A2E3314}"/>
            </a:ext>
          </a:extLst>
        </p:cNvPr>
        <p:cNvGrpSpPr/>
        <p:nvPr/>
      </p:nvGrpSpPr>
      <p:grpSpPr>
        <a:xfrm>
          <a:off x="0" y="0"/>
          <a:ext cx="0" cy="0"/>
          <a:chOff x="0" y="0"/>
          <a:chExt cx="0" cy="0"/>
        </a:xfrm>
      </p:grpSpPr>
      <p:cxnSp>
        <p:nvCxnSpPr>
          <p:cNvPr id="35" name="Straight Arrow Connector 34">
            <a:extLst>
              <a:ext uri="{FF2B5EF4-FFF2-40B4-BE49-F238E27FC236}">
                <a16:creationId xmlns:a16="http://schemas.microsoft.com/office/drawing/2014/main" id="{CA1E1A23-20FC-463A-5E64-1A646AA3F283}"/>
              </a:ext>
            </a:extLst>
          </p:cNvPr>
          <p:cNvCxnSpPr>
            <a:cxnSpLocks/>
          </p:cNvCxnSpPr>
          <p:nvPr/>
        </p:nvCxnSpPr>
        <p:spPr>
          <a:xfrm flipV="1">
            <a:off x="7936151" y="2022953"/>
            <a:ext cx="0" cy="2518688"/>
          </a:xfrm>
          <a:prstGeom prst="straightConnector1">
            <a:avLst/>
          </a:prstGeom>
          <a:ln w="19050" cap="rnd">
            <a:solidFill>
              <a:schemeClr val="accent2">
                <a:lumMod val="40000"/>
                <a:lumOff val="60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EFF31730-FBF6-C47B-E510-6C3F9E89B627}"/>
              </a:ext>
            </a:extLst>
          </p:cNvPr>
          <p:cNvSpPr/>
          <p:nvPr/>
        </p:nvSpPr>
        <p:spPr bwMode="auto">
          <a:xfrm flipV="1">
            <a:off x="584200" y="908917"/>
            <a:ext cx="11025188" cy="1072283"/>
          </a:xfrm>
          <a:prstGeom prst="roundRect">
            <a:avLst/>
          </a:prstGeom>
          <a:gradFill>
            <a:gsLst>
              <a:gs pos="0">
                <a:srgbClr val="73262F">
                  <a:alpha val="10000"/>
                </a:srgbClr>
              </a:gs>
              <a:gs pos="80000">
                <a:srgbClr val="2A446F">
                  <a:alpha val="10000"/>
                </a:srgbClr>
              </a:gs>
            </a:gsLst>
            <a:path path="circle">
              <a:fillToRect l="100000" t="100000"/>
            </a:path>
          </a:gradFill>
          <a:ln w="19050">
            <a:noFill/>
          </a:ln>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1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39" name="Rectangle: Rounded Corners 41">
            <a:extLst>
              <a:ext uri="{FF2B5EF4-FFF2-40B4-BE49-F238E27FC236}">
                <a16:creationId xmlns:a16="http://schemas.microsoft.com/office/drawing/2014/main" id="{54A03385-87EF-1DF0-A039-F5C70D8FC669}"/>
              </a:ext>
            </a:extLst>
          </p:cNvPr>
          <p:cNvSpPr/>
          <p:nvPr/>
        </p:nvSpPr>
        <p:spPr bwMode="auto">
          <a:xfrm rot="5400000" flipV="1">
            <a:off x="466928" y="1018163"/>
            <a:ext cx="1070044" cy="849549"/>
          </a:xfrm>
          <a:prstGeom prst="round2SameRect">
            <a:avLst>
              <a:gd name="adj1" fmla="val 21906"/>
              <a:gd name="adj2" fmla="val 0"/>
            </a:avLst>
          </a:prstGeom>
          <a:gradFill>
            <a:gsLst>
              <a:gs pos="80000">
                <a:srgbClr val="A9D5ED"/>
              </a:gs>
              <a:gs pos="0">
                <a:srgbClr val="FFC6CC"/>
              </a:gs>
            </a:gsLst>
            <a:path path="circle">
              <a:fillToRect l="100000" t="100000"/>
            </a:path>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DE718C4D-A5F7-C961-9558-A3ED17D84FF4}"/>
              </a:ext>
            </a:extLst>
          </p:cNvPr>
          <p:cNvSpPr/>
          <p:nvPr/>
        </p:nvSpPr>
        <p:spPr bwMode="auto">
          <a:xfrm flipV="1">
            <a:off x="4470400" y="5524724"/>
            <a:ext cx="2867313" cy="951595"/>
          </a:xfrm>
          <a:prstGeom prst="roundRect">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1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49" name="Rectangle: Rounded Corners 48">
            <a:extLst>
              <a:ext uri="{FF2B5EF4-FFF2-40B4-BE49-F238E27FC236}">
                <a16:creationId xmlns:a16="http://schemas.microsoft.com/office/drawing/2014/main" id="{290D5BEE-826F-5290-914E-3B389E23F275}"/>
              </a:ext>
            </a:extLst>
          </p:cNvPr>
          <p:cNvSpPr/>
          <p:nvPr/>
        </p:nvSpPr>
        <p:spPr bwMode="auto">
          <a:xfrm>
            <a:off x="584200" y="2840229"/>
            <a:ext cx="1640834" cy="3865371"/>
          </a:xfrm>
          <a:prstGeom prst="roundRect">
            <a:avLst>
              <a:gd name="adj" fmla="val 11558"/>
            </a:avLst>
          </a:prstGeom>
          <a:gradFill>
            <a:gsLst>
              <a:gs pos="0">
                <a:srgbClr val="73262F">
                  <a:alpha val="10000"/>
                </a:srgbClr>
              </a:gs>
              <a:gs pos="80000">
                <a:srgbClr val="2A446F">
                  <a:alpha val="10000"/>
                </a:srgbClr>
              </a:gs>
            </a:gsLst>
            <a:path path="circle">
              <a:fillToRect l="100000" t="100000"/>
            </a:path>
          </a:gra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1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50" name="Rounded Rectangle 21">
            <a:extLst>
              <a:ext uri="{FF2B5EF4-FFF2-40B4-BE49-F238E27FC236}">
                <a16:creationId xmlns:a16="http://schemas.microsoft.com/office/drawing/2014/main" id="{C0DBDFFF-F256-CCA6-386D-FC18A982035C}"/>
              </a:ext>
            </a:extLst>
          </p:cNvPr>
          <p:cNvSpPr/>
          <p:nvPr/>
        </p:nvSpPr>
        <p:spPr bwMode="auto">
          <a:xfrm>
            <a:off x="4601020" y="3523026"/>
            <a:ext cx="2985136" cy="1340046"/>
          </a:xfrm>
          <a:prstGeom prst="roundRect">
            <a:avLst>
              <a:gd name="adj" fmla="val 13796"/>
            </a:avLst>
          </a:prstGeom>
          <a:gradFill>
            <a:gsLst>
              <a:gs pos="80000">
                <a:srgbClr val="A9D5ED"/>
              </a:gs>
              <a:gs pos="0">
                <a:srgbClr val="FFC6CC"/>
              </a:gs>
            </a:gsLst>
            <a:path path="circle">
              <a:fillToRect l="100000" t="100000"/>
            </a:path>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Title 1">
            <a:extLst>
              <a:ext uri="{FF2B5EF4-FFF2-40B4-BE49-F238E27FC236}">
                <a16:creationId xmlns:a16="http://schemas.microsoft.com/office/drawing/2014/main" id="{A143D21D-B8B3-7E6E-2201-34CFAD2B4610}"/>
              </a:ext>
            </a:extLst>
          </p:cNvPr>
          <p:cNvSpPr>
            <a:spLocks noGrp="1"/>
          </p:cNvSpPr>
          <p:nvPr>
            <p:ph type="title"/>
          </p:nvPr>
        </p:nvSpPr>
        <p:spPr>
          <a:xfrm>
            <a:off x="584200" y="248744"/>
            <a:ext cx="11018520" cy="553998"/>
          </a:xfrm>
        </p:spPr>
        <p:txBody>
          <a:bodyPr/>
          <a:lstStyle/>
          <a:p>
            <a:pPr algn="ctr"/>
            <a:r>
              <a:rPr lang="en-US" dirty="0"/>
              <a:t>The SQL Server 2025 Platform Architecture</a:t>
            </a:r>
          </a:p>
        </p:txBody>
      </p:sp>
      <p:pic>
        <p:nvPicPr>
          <p:cNvPr id="55" name="Graphic 54">
            <a:extLst>
              <a:ext uri="{FF2B5EF4-FFF2-40B4-BE49-F238E27FC236}">
                <a16:creationId xmlns:a16="http://schemas.microsoft.com/office/drawing/2014/main" id="{14C950BF-6B25-96FE-530B-AF09CAF8F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3660" y="3301712"/>
            <a:ext cx="1440616" cy="1440616"/>
          </a:xfrm>
          <a:prstGeom prst="rect">
            <a:avLst/>
          </a:prstGeom>
        </p:spPr>
      </p:pic>
      <p:pic>
        <p:nvPicPr>
          <p:cNvPr id="56" name="Picture 12" descr="OpenAI begins publicly tracking AI model efficiency | VentureBeat">
            <a:extLst>
              <a:ext uri="{FF2B5EF4-FFF2-40B4-BE49-F238E27FC236}">
                <a16:creationId xmlns:a16="http://schemas.microsoft.com/office/drawing/2014/main" id="{095395CF-56FE-83CE-7749-593DA1ED447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335" r="34335" b="40681"/>
          <a:stretch/>
        </p:blipFill>
        <p:spPr bwMode="auto">
          <a:xfrm>
            <a:off x="5534038" y="5638362"/>
            <a:ext cx="453101" cy="42894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Llama icon">
            <a:extLst>
              <a:ext uri="{FF2B5EF4-FFF2-40B4-BE49-F238E27FC236}">
                <a16:creationId xmlns:a16="http://schemas.microsoft.com/office/drawing/2014/main" id="{82632029-98A6-105C-C9B3-E54E62FACE29}"/>
              </a:ext>
            </a:extLst>
          </p:cNvPr>
          <p:cNvPicPr>
            <a:picLocks noChangeAspect="1"/>
          </p:cNvPicPr>
          <p:nvPr/>
        </p:nvPicPr>
        <p:blipFill>
          <a:blip r:embed="rId6"/>
          <a:stretch>
            <a:fillRect/>
          </a:stretch>
        </p:blipFill>
        <p:spPr>
          <a:xfrm>
            <a:off x="4756910" y="5582580"/>
            <a:ext cx="893829" cy="469260"/>
          </a:xfrm>
          <a:prstGeom prst="rect">
            <a:avLst/>
          </a:prstGeom>
        </p:spPr>
      </p:pic>
      <p:pic>
        <p:nvPicPr>
          <p:cNvPr id="59" name="Picture 2" descr="Azure AI Studio - Pricing | Microsoft Azure">
            <a:extLst>
              <a:ext uri="{FF2B5EF4-FFF2-40B4-BE49-F238E27FC236}">
                <a16:creationId xmlns:a16="http://schemas.microsoft.com/office/drawing/2014/main" id="{AEE86723-01FA-6420-6AAA-4DB9F4AFEF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6802" y="1054209"/>
            <a:ext cx="1118396" cy="587158"/>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c 59">
            <a:extLst>
              <a:ext uri="{FF2B5EF4-FFF2-40B4-BE49-F238E27FC236}">
                <a16:creationId xmlns:a16="http://schemas.microsoft.com/office/drawing/2014/main" id="{6EA11AA5-5B6F-D2E3-DDE3-DCBCC794CF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98615" y="2977097"/>
            <a:ext cx="1440616" cy="1440616"/>
          </a:xfrm>
          <a:prstGeom prst="rect">
            <a:avLst/>
          </a:prstGeom>
        </p:spPr>
      </p:pic>
      <p:pic>
        <p:nvPicPr>
          <p:cNvPr id="61" name="Picture 60">
            <a:extLst>
              <a:ext uri="{FF2B5EF4-FFF2-40B4-BE49-F238E27FC236}">
                <a16:creationId xmlns:a16="http://schemas.microsoft.com/office/drawing/2014/main" id="{E445BB9D-30D7-E5BA-92FE-7898078E5224}"/>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2564" y="1125191"/>
            <a:ext cx="445198" cy="445196"/>
          </a:xfrm>
          <a:prstGeom prst="rect">
            <a:avLst/>
          </a:prstGeom>
          <a:effectLst/>
        </p:spPr>
      </p:pic>
      <p:pic>
        <p:nvPicPr>
          <p:cNvPr id="62" name="Picture 61" descr="A blue and white logo&#10;&#10;Description automatically generated">
            <a:extLst>
              <a:ext uri="{FF2B5EF4-FFF2-40B4-BE49-F238E27FC236}">
                <a16:creationId xmlns:a16="http://schemas.microsoft.com/office/drawing/2014/main" id="{6083DA2A-5C32-9E82-9B74-EDAF6553E7E9}"/>
              </a:ext>
            </a:extLst>
          </p:cNvPr>
          <p:cNvPicPr>
            <a:picLocks noChangeAspect="1"/>
          </p:cNvPicPr>
          <p:nvPr/>
        </p:nvPicPr>
        <p:blipFill>
          <a:blip r:embed="rId9"/>
          <a:stretch>
            <a:fillRect/>
          </a:stretch>
        </p:blipFill>
        <p:spPr>
          <a:xfrm>
            <a:off x="983954" y="4499085"/>
            <a:ext cx="834448" cy="834448"/>
          </a:xfrm>
          <a:prstGeom prst="rect">
            <a:avLst/>
          </a:prstGeom>
        </p:spPr>
      </p:pic>
      <p:pic>
        <p:nvPicPr>
          <p:cNvPr id="1025" name="Picture 1024" descr="Streaming icon">
            <a:extLst>
              <a:ext uri="{FF2B5EF4-FFF2-40B4-BE49-F238E27FC236}">
                <a16:creationId xmlns:a16="http://schemas.microsoft.com/office/drawing/2014/main" id="{CF4DEDF0-6CE5-9E8D-CF0D-58CDF98A0110}"/>
              </a:ext>
            </a:extLst>
          </p:cNvPr>
          <p:cNvPicPr>
            <a:picLocks noChangeAspect="1"/>
          </p:cNvPicPr>
          <p:nvPr/>
        </p:nvPicPr>
        <p:blipFill>
          <a:blip r:embed="rId10"/>
          <a:stretch>
            <a:fillRect/>
          </a:stretch>
        </p:blipFill>
        <p:spPr>
          <a:xfrm>
            <a:off x="10576995" y="1163741"/>
            <a:ext cx="359116" cy="368094"/>
          </a:xfrm>
          <a:prstGeom prst="rect">
            <a:avLst/>
          </a:prstGeom>
        </p:spPr>
      </p:pic>
      <p:pic>
        <p:nvPicPr>
          <p:cNvPr id="1027" name="Picture 2" descr="Azure Functions—Develop Faster With Serverless Compute | Microsoft Azure">
            <a:extLst>
              <a:ext uri="{FF2B5EF4-FFF2-40B4-BE49-F238E27FC236}">
                <a16:creationId xmlns:a16="http://schemas.microsoft.com/office/drawing/2014/main" id="{18FCF4E8-DE40-5DE6-E85D-D4DEE8FE51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7170" y="1115857"/>
            <a:ext cx="957192" cy="50252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28">
            <a:extLst>
              <a:ext uri="{FF2B5EF4-FFF2-40B4-BE49-F238E27FC236}">
                <a16:creationId xmlns:a16="http://schemas.microsoft.com/office/drawing/2014/main" id="{19F0F721-C2CE-C195-EA49-AC653A2295AF}"/>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82177" y="2956318"/>
            <a:ext cx="444841" cy="44484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4" descr="Semantic Kernel Tools - Visual Studio Marketplace">
            <a:extLst>
              <a:ext uri="{FF2B5EF4-FFF2-40B4-BE49-F238E27FC236}">
                <a16:creationId xmlns:a16="http://schemas.microsoft.com/office/drawing/2014/main" id="{F6BBC6E5-337F-14C3-62FD-C71DED46C3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79918" y="3855099"/>
            <a:ext cx="476082" cy="4760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2" descr="Islands Rest Logo - IMAGESEE">
            <a:extLst>
              <a:ext uri="{FF2B5EF4-FFF2-40B4-BE49-F238E27FC236}">
                <a16:creationId xmlns:a16="http://schemas.microsoft.com/office/drawing/2014/main" id="{0E1F510F-CB7C-64D9-4047-B7B54505CA0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22279" y="4928481"/>
            <a:ext cx="951942" cy="3693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Graphic 1037" descr="Azure Arc icon">
            <a:extLst>
              <a:ext uri="{FF2B5EF4-FFF2-40B4-BE49-F238E27FC236}">
                <a16:creationId xmlns:a16="http://schemas.microsoft.com/office/drawing/2014/main" id="{023F8736-BC65-DA26-C423-463CB948E8F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15247" y="2227226"/>
            <a:ext cx="640105" cy="613003"/>
          </a:xfrm>
          <a:prstGeom prst="rect">
            <a:avLst/>
          </a:prstGeom>
        </p:spPr>
      </p:pic>
      <p:pic>
        <p:nvPicPr>
          <p:cNvPr id="1043" name="Graphic 1042" descr="Microsoft application logo">
            <a:extLst>
              <a:ext uri="{FF2B5EF4-FFF2-40B4-BE49-F238E27FC236}">
                <a16:creationId xmlns:a16="http://schemas.microsoft.com/office/drawing/2014/main" id="{F44051C6-038C-5227-93C3-59CAC47D2F0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50664" y="1102471"/>
            <a:ext cx="490634" cy="490634"/>
          </a:xfrm>
          <a:prstGeom prst="rect">
            <a:avLst/>
          </a:prstGeom>
        </p:spPr>
      </p:pic>
      <p:sp>
        <p:nvSpPr>
          <p:cNvPr id="1046" name="TextBox 1045">
            <a:extLst>
              <a:ext uri="{FF2B5EF4-FFF2-40B4-BE49-F238E27FC236}">
                <a16:creationId xmlns:a16="http://schemas.microsoft.com/office/drawing/2014/main" id="{5C01D04B-53D6-76E4-26B7-194756F2AFD2}"/>
              </a:ext>
            </a:extLst>
          </p:cNvPr>
          <p:cNvSpPr txBox="1"/>
          <p:nvPr/>
        </p:nvSpPr>
        <p:spPr>
          <a:xfrm>
            <a:off x="3523922" y="1649615"/>
            <a:ext cx="1120563"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Microsoft Entra</a:t>
            </a:r>
          </a:p>
        </p:txBody>
      </p:sp>
      <p:sp>
        <p:nvSpPr>
          <p:cNvPr id="1047" name="TextBox 1046">
            <a:extLst>
              <a:ext uri="{FF2B5EF4-FFF2-40B4-BE49-F238E27FC236}">
                <a16:creationId xmlns:a16="http://schemas.microsoft.com/office/drawing/2014/main" id="{8E7F8019-B8B7-FBEC-EDC3-614467BA0F4E}"/>
              </a:ext>
            </a:extLst>
          </p:cNvPr>
          <p:cNvSpPr txBox="1"/>
          <p:nvPr/>
        </p:nvSpPr>
        <p:spPr>
          <a:xfrm>
            <a:off x="1687214" y="1649615"/>
            <a:ext cx="117589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Microsoft Fabric</a:t>
            </a:r>
          </a:p>
        </p:txBody>
      </p:sp>
      <p:sp>
        <p:nvSpPr>
          <p:cNvPr id="1048" name="TextBox 1047">
            <a:extLst>
              <a:ext uri="{FF2B5EF4-FFF2-40B4-BE49-F238E27FC236}">
                <a16:creationId xmlns:a16="http://schemas.microsoft.com/office/drawing/2014/main" id="{631AB1FD-0370-BFAB-F4FB-5985002BE3CD}"/>
              </a:ext>
            </a:extLst>
          </p:cNvPr>
          <p:cNvSpPr txBox="1"/>
          <p:nvPr/>
        </p:nvSpPr>
        <p:spPr>
          <a:xfrm>
            <a:off x="4522639" y="2796403"/>
            <a:ext cx="704167"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Azure Arc</a:t>
            </a:r>
          </a:p>
        </p:txBody>
      </p:sp>
      <p:sp>
        <p:nvSpPr>
          <p:cNvPr id="1050" name="TextBox 1049">
            <a:extLst>
              <a:ext uri="{FF2B5EF4-FFF2-40B4-BE49-F238E27FC236}">
                <a16:creationId xmlns:a16="http://schemas.microsoft.com/office/drawing/2014/main" id="{7C2DCCE9-DD52-79EC-CE54-861E614FADE7}"/>
              </a:ext>
            </a:extLst>
          </p:cNvPr>
          <p:cNvSpPr txBox="1"/>
          <p:nvPr/>
        </p:nvSpPr>
        <p:spPr>
          <a:xfrm>
            <a:off x="5225408" y="4442013"/>
            <a:ext cx="118128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SQL Server 2025</a:t>
            </a:r>
          </a:p>
        </p:txBody>
      </p:sp>
      <p:sp>
        <p:nvSpPr>
          <p:cNvPr id="1051" name="TextBox 1050">
            <a:extLst>
              <a:ext uri="{FF2B5EF4-FFF2-40B4-BE49-F238E27FC236}">
                <a16:creationId xmlns:a16="http://schemas.microsoft.com/office/drawing/2014/main" id="{C06FB39D-9FB9-3206-0F62-A9E4FD99BBC9}"/>
              </a:ext>
            </a:extLst>
          </p:cNvPr>
          <p:cNvSpPr txBox="1"/>
          <p:nvPr/>
        </p:nvSpPr>
        <p:spPr>
          <a:xfrm>
            <a:off x="9658133" y="4175993"/>
            <a:ext cx="1321580"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Secondary Replica</a:t>
            </a:r>
          </a:p>
        </p:txBody>
      </p:sp>
      <p:sp>
        <p:nvSpPr>
          <p:cNvPr id="1053" name="TextBox 1052">
            <a:extLst>
              <a:ext uri="{FF2B5EF4-FFF2-40B4-BE49-F238E27FC236}">
                <a16:creationId xmlns:a16="http://schemas.microsoft.com/office/drawing/2014/main" id="{0A183816-7D88-8E7A-97B2-AD76F31FC3BE}"/>
              </a:ext>
            </a:extLst>
          </p:cNvPr>
          <p:cNvSpPr txBox="1"/>
          <p:nvPr/>
        </p:nvSpPr>
        <p:spPr>
          <a:xfrm>
            <a:off x="5331783" y="6171746"/>
            <a:ext cx="1144544"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Local AI Models</a:t>
            </a:r>
          </a:p>
        </p:txBody>
      </p:sp>
      <p:sp>
        <p:nvSpPr>
          <p:cNvPr id="1054" name="TextBox 1053">
            <a:extLst>
              <a:ext uri="{FF2B5EF4-FFF2-40B4-BE49-F238E27FC236}">
                <a16:creationId xmlns:a16="http://schemas.microsoft.com/office/drawing/2014/main" id="{9E0C8ABA-4273-6C1F-DAFD-79E6748CA2B6}"/>
              </a:ext>
            </a:extLst>
          </p:cNvPr>
          <p:cNvSpPr txBox="1"/>
          <p:nvPr/>
        </p:nvSpPr>
        <p:spPr>
          <a:xfrm>
            <a:off x="5317113" y="1603449"/>
            <a:ext cx="1557775"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Azure AI Foundry</a:t>
            </a:r>
          </a:p>
        </p:txBody>
      </p:sp>
      <p:sp>
        <p:nvSpPr>
          <p:cNvPr id="1055" name="TextBox 1054">
            <a:extLst>
              <a:ext uri="{FF2B5EF4-FFF2-40B4-BE49-F238E27FC236}">
                <a16:creationId xmlns:a16="http://schemas.microsoft.com/office/drawing/2014/main" id="{F61E571B-6591-34B0-B202-4A0958990D50}"/>
              </a:ext>
            </a:extLst>
          </p:cNvPr>
          <p:cNvSpPr txBox="1"/>
          <p:nvPr/>
        </p:nvSpPr>
        <p:spPr>
          <a:xfrm>
            <a:off x="8140416" y="1622781"/>
            <a:ext cx="1557775"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Azure Functions</a:t>
            </a:r>
          </a:p>
        </p:txBody>
      </p:sp>
      <p:sp>
        <p:nvSpPr>
          <p:cNvPr id="1056" name="TextBox 1055">
            <a:extLst>
              <a:ext uri="{FF2B5EF4-FFF2-40B4-BE49-F238E27FC236}">
                <a16:creationId xmlns:a16="http://schemas.microsoft.com/office/drawing/2014/main" id="{8AF44FED-2FD4-D5FF-41E6-018CE0280EB1}"/>
              </a:ext>
            </a:extLst>
          </p:cNvPr>
          <p:cNvSpPr txBox="1"/>
          <p:nvPr/>
        </p:nvSpPr>
        <p:spPr>
          <a:xfrm>
            <a:off x="9977666" y="1603449"/>
            <a:ext cx="1557775"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Azure EventHub</a:t>
            </a:r>
          </a:p>
        </p:txBody>
      </p:sp>
      <p:sp>
        <p:nvSpPr>
          <p:cNvPr id="1057" name="TextBox 1056">
            <a:extLst>
              <a:ext uri="{FF2B5EF4-FFF2-40B4-BE49-F238E27FC236}">
                <a16:creationId xmlns:a16="http://schemas.microsoft.com/office/drawing/2014/main" id="{EC6F62E6-D3C7-ED38-3630-2A31E6647472}"/>
              </a:ext>
            </a:extLst>
          </p:cNvPr>
          <p:cNvSpPr txBox="1"/>
          <p:nvPr/>
        </p:nvSpPr>
        <p:spPr>
          <a:xfrm>
            <a:off x="801063" y="3496175"/>
            <a:ext cx="1192634"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Data API Builder</a:t>
            </a:r>
          </a:p>
        </p:txBody>
      </p:sp>
      <p:sp>
        <p:nvSpPr>
          <p:cNvPr id="1058" name="TextBox 1057">
            <a:extLst>
              <a:ext uri="{FF2B5EF4-FFF2-40B4-BE49-F238E27FC236}">
                <a16:creationId xmlns:a16="http://schemas.microsoft.com/office/drawing/2014/main" id="{BA9C3064-F737-B88C-1FEC-791C1851E99E}"/>
              </a:ext>
            </a:extLst>
          </p:cNvPr>
          <p:cNvSpPr txBox="1"/>
          <p:nvPr/>
        </p:nvSpPr>
        <p:spPr>
          <a:xfrm>
            <a:off x="735804" y="4425809"/>
            <a:ext cx="1302485"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Semantic Kernel</a:t>
            </a:r>
          </a:p>
        </p:txBody>
      </p:sp>
      <p:sp>
        <p:nvSpPr>
          <p:cNvPr id="1059" name="TextBox 1058">
            <a:extLst>
              <a:ext uri="{FF2B5EF4-FFF2-40B4-BE49-F238E27FC236}">
                <a16:creationId xmlns:a16="http://schemas.microsoft.com/office/drawing/2014/main" id="{47AAB133-777B-8489-DB2B-F04BDF066EF1}"/>
              </a:ext>
            </a:extLst>
          </p:cNvPr>
          <p:cNvSpPr txBox="1"/>
          <p:nvPr/>
        </p:nvSpPr>
        <p:spPr>
          <a:xfrm>
            <a:off x="853965" y="5289353"/>
            <a:ext cx="1101264"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SSMS 21 with Copilot</a:t>
            </a:r>
          </a:p>
        </p:txBody>
      </p:sp>
      <p:sp>
        <p:nvSpPr>
          <p:cNvPr id="1060" name="TextBox 1059">
            <a:extLst>
              <a:ext uri="{FF2B5EF4-FFF2-40B4-BE49-F238E27FC236}">
                <a16:creationId xmlns:a16="http://schemas.microsoft.com/office/drawing/2014/main" id="{7E1155CE-A14C-6B4E-E1DA-DB72CCB593A3}"/>
              </a:ext>
            </a:extLst>
          </p:cNvPr>
          <p:cNvSpPr txBox="1"/>
          <p:nvPr/>
        </p:nvSpPr>
        <p:spPr>
          <a:xfrm>
            <a:off x="9515718" y="5310081"/>
            <a:ext cx="1601143"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Local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REST service endpoint</a:t>
            </a:r>
          </a:p>
        </p:txBody>
      </p:sp>
      <p:cxnSp>
        <p:nvCxnSpPr>
          <p:cNvPr id="1062" name="Straight Arrow Connector 1061">
            <a:extLst>
              <a:ext uri="{FF2B5EF4-FFF2-40B4-BE49-F238E27FC236}">
                <a16:creationId xmlns:a16="http://schemas.microsoft.com/office/drawing/2014/main" id="{AFE392FF-B43C-EF69-45B6-57F865B4C122}"/>
              </a:ext>
            </a:extLst>
          </p:cNvPr>
          <p:cNvCxnSpPr>
            <a:cxnSpLocks/>
          </p:cNvCxnSpPr>
          <p:nvPr/>
        </p:nvCxnSpPr>
        <p:spPr>
          <a:xfrm>
            <a:off x="7704119" y="3763347"/>
            <a:ext cx="2089238" cy="0"/>
          </a:xfrm>
          <a:prstGeom prst="straightConnector1">
            <a:avLst/>
          </a:prstGeom>
          <a:ln w="19050">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4C100319-1A21-485D-012D-87464DB8D68D}"/>
              </a:ext>
            </a:extLst>
          </p:cNvPr>
          <p:cNvSpPr txBox="1"/>
          <p:nvPr/>
        </p:nvSpPr>
        <p:spPr>
          <a:xfrm>
            <a:off x="8166796" y="3801341"/>
            <a:ext cx="118942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Availability Group</a:t>
            </a:r>
          </a:p>
        </p:txBody>
      </p:sp>
      <p:sp>
        <p:nvSpPr>
          <p:cNvPr id="1065" name="TextBox 1064">
            <a:extLst>
              <a:ext uri="{FF2B5EF4-FFF2-40B4-BE49-F238E27FC236}">
                <a16:creationId xmlns:a16="http://schemas.microsoft.com/office/drawing/2014/main" id="{97DBFE36-74A8-C7D2-A925-FC30DBB9A3B7}"/>
              </a:ext>
            </a:extLst>
          </p:cNvPr>
          <p:cNvSpPr txBox="1"/>
          <p:nvPr/>
        </p:nvSpPr>
        <p:spPr>
          <a:xfrm>
            <a:off x="10800921" y="3209349"/>
            <a:ext cx="1085554" cy="110799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Reliable Failover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Query Store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Tuning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Diagnostics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Backups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66" name="TextBox 1065">
            <a:extLst>
              <a:ext uri="{FF2B5EF4-FFF2-40B4-BE49-F238E27FC236}">
                <a16:creationId xmlns:a16="http://schemas.microsoft.com/office/drawing/2014/main" id="{D9F9ACAB-726A-2450-4B48-A9FB39966670}"/>
              </a:ext>
            </a:extLst>
          </p:cNvPr>
          <p:cNvSpPr txBox="1"/>
          <p:nvPr/>
        </p:nvSpPr>
        <p:spPr>
          <a:xfrm>
            <a:off x="6659134" y="3733120"/>
            <a:ext cx="771045"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mn-cs"/>
              </a:rPr>
              <a:t>Vectors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mn-cs"/>
              </a:rPr>
              <a:t>JSON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mn-cs"/>
              </a:rPr>
              <a:t>RegEx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mn-cs"/>
              </a:rPr>
              <a:t>Concurrency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mn-cs"/>
              </a:rPr>
              <a:t>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mn-cs"/>
              </a:rPr>
              <a:t>Security</a:t>
            </a:r>
          </a:p>
        </p:txBody>
      </p:sp>
      <p:sp>
        <p:nvSpPr>
          <p:cNvPr id="1067" name="TextBox 1066">
            <a:extLst>
              <a:ext uri="{FF2B5EF4-FFF2-40B4-BE49-F238E27FC236}">
                <a16:creationId xmlns:a16="http://schemas.microsoft.com/office/drawing/2014/main" id="{9F2730A0-B2A3-69AC-B32F-58A030348DDC}"/>
              </a:ext>
            </a:extLst>
          </p:cNvPr>
          <p:cNvSpPr txBox="1"/>
          <p:nvPr/>
        </p:nvSpPr>
        <p:spPr>
          <a:xfrm>
            <a:off x="8738230" y="2393746"/>
            <a:ext cx="1659237"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78D4"/>
                </a:solidFill>
                <a:effectLst/>
                <a:uLnTx/>
                <a:uFillTx/>
                <a:latin typeface="Segoe UI"/>
                <a:ea typeface="+mn-ea"/>
                <a:cs typeface="+mn-cs"/>
              </a:rPr>
              <a:t>Change Event Streaming</a:t>
            </a:r>
          </a:p>
        </p:txBody>
      </p:sp>
      <p:sp>
        <p:nvSpPr>
          <p:cNvPr id="1068" name="TextBox 1067">
            <a:extLst>
              <a:ext uri="{FF2B5EF4-FFF2-40B4-BE49-F238E27FC236}">
                <a16:creationId xmlns:a16="http://schemas.microsoft.com/office/drawing/2014/main" id="{8D8EFF94-407A-0B49-461A-D10225BBEF5D}"/>
              </a:ext>
            </a:extLst>
          </p:cNvPr>
          <p:cNvSpPr txBox="1"/>
          <p:nvPr/>
        </p:nvSpPr>
        <p:spPr>
          <a:xfrm>
            <a:off x="6842478" y="1070789"/>
            <a:ext cx="1104899" cy="24622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Azure AI Agent</a:t>
            </a:r>
          </a:p>
        </p:txBody>
      </p:sp>
      <p:cxnSp>
        <p:nvCxnSpPr>
          <p:cNvPr id="1069" name="Straight Arrow Connector 1068">
            <a:extLst>
              <a:ext uri="{FF2B5EF4-FFF2-40B4-BE49-F238E27FC236}">
                <a16:creationId xmlns:a16="http://schemas.microsoft.com/office/drawing/2014/main" id="{83C44CF2-BF89-B180-B7B4-BC1E241017CA}"/>
              </a:ext>
            </a:extLst>
          </p:cNvPr>
          <p:cNvCxnSpPr>
            <a:cxnSpLocks/>
          </p:cNvCxnSpPr>
          <p:nvPr/>
        </p:nvCxnSpPr>
        <p:spPr>
          <a:xfrm flipV="1">
            <a:off x="4831054" y="3106585"/>
            <a:ext cx="0" cy="333909"/>
          </a:xfrm>
          <a:prstGeom prst="straightConnector1">
            <a:avLst/>
          </a:prstGeom>
          <a:ln w="19050" cap="rnd">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70" name="TextBox 1069">
            <a:extLst>
              <a:ext uri="{FF2B5EF4-FFF2-40B4-BE49-F238E27FC236}">
                <a16:creationId xmlns:a16="http://schemas.microsoft.com/office/drawing/2014/main" id="{0AB6FB6E-3519-3BEF-0054-AE18AAA87A43}"/>
              </a:ext>
            </a:extLst>
          </p:cNvPr>
          <p:cNvSpPr txBox="1"/>
          <p:nvPr/>
        </p:nvSpPr>
        <p:spPr>
          <a:xfrm>
            <a:off x="6137915" y="2048046"/>
            <a:ext cx="155777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78D4"/>
                </a:solidFill>
                <a:effectLst/>
                <a:uLnTx/>
                <a:uFillTx/>
                <a:latin typeface="Segoe UI"/>
                <a:ea typeface="+mn-ea"/>
                <a:cs typeface="+mn-cs"/>
              </a:rPr>
              <a:t>Embeddings</a:t>
            </a:r>
          </a:p>
        </p:txBody>
      </p:sp>
      <p:cxnSp>
        <p:nvCxnSpPr>
          <p:cNvPr id="1071" name="Straight Arrow Connector 1070">
            <a:extLst>
              <a:ext uri="{FF2B5EF4-FFF2-40B4-BE49-F238E27FC236}">
                <a16:creationId xmlns:a16="http://schemas.microsoft.com/office/drawing/2014/main" id="{0B6A1672-104E-41E4-23F7-B7CFE7E8BD9D}"/>
              </a:ext>
            </a:extLst>
          </p:cNvPr>
          <p:cNvCxnSpPr>
            <a:cxnSpLocks/>
          </p:cNvCxnSpPr>
          <p:nvPr/>
        </p:nvCxnSpPr>
        <p:spPr>
          <a:xfrm>
            <a:off x="6116436" y="4953965"/>
            <a:ext cx="0" cy="509286"/>
          </a:xfrm>
          <a:prstGeom prst="straightConnector1">
            <a:avLst/>
          </a:prstGeom>
          <a:ln w="19050" cap="rnd">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1E83EB1B-AC42-8D0F-BDA9-47C1F7876108}"/>
              </a:ext>
            </a:extLst>
          </p:cNvPr>
          <p:cNvSpPr txBox="1"/>
          <p:nvPr/>
        </p:nvSpPr>
        <p:spPr>
          <a:xfrm>
            <a:off x="2575038" y="4493310"/>
            <a:ext cx="1554003"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Managing the Server</a:t>
            </a:r>
          </a:p>
        </p:txBody>
      </p:sp>
      <p:sp>
        <p:nvSpPr>
          <p:cNvPr id="1073" name="TextBox 1072">
            <a:extLst>
              <a:ext uri="{FF2B5EF4-FFF2-40B4-BE49-F238E27FC236}">
                <a16:creationId xmlns:a16="http://schemas.microsoft.com/office/drawing/2014/main" id="{DE437C61-BF3C-DB80-2D2E-416620E1E5B5}"/>
              </a:ext>
            </a:extLst>
          </p:cNvPr>
          <p:cNvSpPr txBox="1"/>
          <p:nvPr/>
        </p:nvSpPr>
        <p:spPr>
          <a:xfrm>
            <a:off x="2422086" y="2465241"/>
            <a:ext cx="63594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78D4"/>
                </a:solidFill>
                <a:effectLst/>
                <a:uLnTx/>
                <a:uFillTx/>
                <a:latin typeface="Segoe UI"/>
                <a:ea typeface="+mn-ea"/>
                <a:cs typeface="+mn-cs"/>
              </a:rPr>
              <a:t>Mirroring</a:t>
            </a:r>
          </a:p>
        </p:txBody>
      </p:sp>
      <p:sp>
        <p:nvSpPr>
          <p:cNvPr id="1074" name="TextBox 1073">
            <a:extLst>
              <a:ext uri="{FF2B5EF4-FFF2-40B4-BE49-F238E27FC236}">
                <a16:creationId xmlns:a16="http://schemas.microsoft.com/office/drawing/2014/main" id="{5C21C3CA-AB41-009F-4A81-0C71D74436E9}"/>
              </a:ext>
            </a:extLst>
          </p:cNvPr>
          <p:cNvSpPr txBox="1"/>
          <p:nvPr/>
        </p:nvSpPr>
        <p:spPr>
          <a:xfrm>
            <a:off x="8002720" y="4644407"/>
            <a:ext cx="2252668"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78D4"/>
                </a:solidFill>
                <a:effectLst/>
                <a:uLnTx/>
                <a:uFillTx/>
                <a:latin typeface="Segoe UI"/>
                <a:ea typeface="+mn-ea"/>
                <a:cs typeface="+mn-cs"/>
              </a:rPr>
              <a:t>sp_invoke_external_rest_endpoint</a:t>
            </a:r>
          </a:p>
        </p:txBody>
      </p:sp>
      <p:sp>
        <p:nvSpPr>
          <p:cNvPr id="1075" name="TextBox 1074">
            <a:extLst>
              <a:ext uri="{FF2B5EF4-FFF2-40B4-BE49-F238E27FC236}">
                <a16:creationId xmlns:a16="http://schemas.microsoft.com/office/drawing/2014/main" id="{6B067354-E346-E1F2-3707-DF45366AAD64}"/>
              </a:ext>
            </a:extLst>
          </p:cNvPr>
          <p:cNvSpPr txBox="1"/>
          <p:nvPr/>
        </p:nvSpPr>
        <p:spPr>
          <a:xfrm>
            <a:off x="2801408" y="3451283"/>
            <a:ext cx="1101264"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Optimized Apps</a:t>
            </a:r>
          </a:p>
        </p:txBody>
      </p:sp>
      <p:cxnSp>
        <p:nvCxnSpPr>
          <p:cNvPr id="1076" name="Straight Arrow Connector 1075">
            <a:extLst>
              <a:ext uri="{FF2B5EF4-FFF2-40B4-BE49-F238E27FC236}">
                <a16:creationId xmlns:a16="http://schemas.microsoft.com/office/drawing/2014/main" id="{566E0294-444F-CFD3-5DBE-1BD2F194AFD6}"/>
              </a:ext>
            </a:extLst>
          </p:cNvPr>
          <p:cNvCxnSpPr>
            <a:cxnSpLocks/>
          </p:cNvCxnSpPr>
          <p:nvPr/>
        </p:nvCxnSpPr>
        <p:spPr>
          <a:xfrm>
            <a:off x="1934824" y="4110615"/>
            <a:ext cx="2562073" cy="0"/>
          </a:xfrm>
          <a:prstGeom prst="straightConnector1">
            <a:avLst/>
          </a:prstGeom>
          <a:ln w="19050" cap="rnd">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77" name="TextBox 1076">
            <a:extLst>
              <a:ext uri="{FF2B5EF4-FFF2-40B4-BE49-F238E27FC236}">
                <a16:creationId xmlns:a16="http://schemas.microsoft.com/office/drawing/2014/main" id="{9EFE3FF1-2554-0FBC-8FF0-D57FA299BD0A}"/>
              </a:ext>
            </a:extLst>
          </p:cNvPr>
          <p:cNvSpPr txBox="1"/>
          <p:nvPr/>
        </p:nvSpPr>
        <p:spPr>
          <a:xfrm>
            <a:off x="2688561" y="3887823"/>
            <a:ext cx="1493401"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AI Agent Application</a:t>
            </a:r>
          </a:p>
        </p:txBody>
      </p:sp>
      <p:sp>
        <p:nvSpPr>
          <p:cNvPr id="1078" name="TextBox 1077">
            <a:extLst>
              <a:ext uri="{FF2B5EF4-FFF2-40B4-BE49-F238E27FC236}">
                <a16:creationId xmlns:a16="http://schemas.microsoft.com/office/drawing/2014/main" id="{F31A084C-90EC-2F09-9000-F47707FBFDB4}"/>
              </a:ext>
            </a:extLst>
          </p:cNvPr>
          <p:cNvSpPr txBox="1"/>
          <p:nvPr/>
        </p:nvSpPr>
        <p:spPr>
          <a:xfrm>
            <a:off x="5101359" y="4987346"/>
            <a:ext cx="1033223" cy="27913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78D4"/>
                </a:solidFill>
                <a:effectLst/>
                <a:uLnTx/>
                <a:uFillTx/>
                <a:latin typeface="Segoe UI"/>
                <a:ea typeface="+mn-ea"/>
                <a:cs typeface="+mn-cs"/>
              </a:rPr>
              <a:t>Embeddings</a:t>
            </a:r>
          </a:p>
        </p:txBody>
      </p:sp>
      <p:pic>
        <p:nvPicPr>
          <p:cNvPr id="1079" name="Picture 2" descr="Nvidia PNG Images Transparent Free Download | PNGMart.com">
            <a:extLst>
              <a:ext uri="{FF2B5EF4-FFF2-40B4-BE49-F238E27FC236}">
                <a16:creationId xmlns:a16="http://schemas.microsoft.com/office/drawing/2014/main" id="{B292C91A-7C15-D03D-5389-A22A7EE8FB2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25387" y="5662613"/>
            <a:ext cx="493999" cy="384085"/>
          </a:xfrm>
          <a:prstGeom prst="rect">
            <a:avLst/>
          </a:prstGeom>
          <a:noFill/>
          <a:extLst>
            <a:ext uri="{909E8E84-426E-40DD-AFC4-6F175D3DCCD1}">
              <a14:hiddenFill xmlns:a14="http://schemas.microsoft.com/office/drawing/2010/main">
                <a:solidFill>
                  <a:srgbClr val="FFFFFF"/>
                </a:solidFill>
              </a14:hiddenFill>
            </a:ext>
          </a:extLst>
        </p:spPr>
      </p:pic>
      <p:cxnSp>
        <p:nvCxnSpPr>
          <p:cNvPr id="1080" name="Straight Arrow Connector 1079">
            <a:extLst>
              <a:ext uri="{FF2B5EF4-FFF2-40B4-BE49-F238E27FC236}">
                <a16:creationId xmlns:a16="http://schemas.microsoft.com/office/drawing/2014/main" id="{A2882A2A-9DB9-9E38-FAD9-767674992667}"/>
              </a:ext>
            </a:extLst>
          </p:cNvPr>
          <p:cNvCxnSpPr>
            <a:cxnSpLocks/>
          </p:cNvCxnSpPr>
          <p:nvPr/>
        </p:nvCxnSpPr>
        <p:spPr>
          <a:xfrm flipH="1">
            <a:off x="9515718" y="1352880"/>
            <a:ext cx="804370" cy="0"/>
          </a:xfrm>
          <a:prstGeom prst="straightConnector1">
            <a:avLst/>
          </a:prstGeom>
          <a:ln w="19050">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081" name="Elbow Connector 51">
            <a:extLst>
              <a:ext uri="{FF2B5EF4-FFF2-40B4-BE49-F238E27FC236}">
                <a16:creationId xmlns:a16="http://schemas.microsoft.com/office/drawing/2014/main" id="{5B720CB0-CB67-57A2-93E8-7E7164073E4C}"/>
              </a:ext>
            </a:extLst>
          </p:cNvPr>
          <p:cNvCxnSpPr>
            <a:cxnSpLocks/>
          </p:cNvCxnSpPr>
          <p:nvPr/>
        </p:nvCxnSpPr>
        <p:spPr>
          <a:xfrm rot="16200000" flipH="1">
            <a:off x="3885050" y="2031287"/>
            <a:ext cx="668334" cy="274320"/>
          </a:xfrm>
          <a:prstGeom prst="bentConnector2">
            <a:avLst/>
          </a:prstGeom>
          <a:ln w="19050" cap="rnd">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082" name="Elbow Connector 62">
            <a:extLst>
              <a:ext uri="{FF2B5EF4-FFF2-40B4-BE49-F238E27FC236}">
                <a16:creationId xmlns:a16="http://schemas.microsoft.com/office/drawing/2014/main" id="{3BE2C3C0-AD2E-F466-6C8F-482267D4A7E7}"/>
              </a:ext>
            </a:extLst>
          </p:cNvPr>
          <p:cNvCxnSpPr>
            <a:cxnSpLocks/>
          </p:cNvCxnSpPr>
          <p:nvPr/>
        </p:nvCxnSpPr>
        <p:spPr>
          <a:xfrm rot="16200000" flipH="1">
            <a:off x="2864388" y="1223410"/>
            <a:ext cx="886968" cy="2103120"/>
          </a:xfrm>
          <a:prstGeom prst="bentConnector2">
            <a:avLst/>
          </a:prstGeom>
          <a:ln w="19050" cap="rnd">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083" name="Elbow Connector 1038">
            <a:extLst>
              <a:ext uri="{FF2B5EF4-FFF2-40B4-BE49-F238E27FC236}">
                <a16:creationId xmlns:a16="http://schemas.microsoft.com/office/drawing/2014/main" id="{00652FBB-4DFC-DD52-3674-AB4575823902}"/>
              </a:ext>
            </a:extLst>
          </p:cNvPr>
          <p:cNvCxnSpPr>
            <a:cxnSpLocks/>
          </p:cNvCxnSpPr>
          <p:nvPr/>
        </p:nvCxnSpPr>
        <p:spPr>
          <a:xfrm rot="5400000">
            <a:off x="8145321" y="828954"/>
            <a:ext cx="1600200" cy="3657600"/>
          </a:xfrm>
          <a:prstGeom prst="bentConnector3">
            <a:avLst>
              <a:gd name="adj1" fmla="val 50000"/>
            </a:avLst>
          </a:prstGeom>
          <a:ln w="19050" cap="rnd">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084" name="Straight Arrow Connector 1083">
            <a:extLst>
              <a:ext uri="{FF2B5EF4-FFF2-40B4-BE49-F238E27FC236}">
                <a16:creationId xmlns:a16="http://schemas.microsoft.com/office/drawing/2014/main" id="{F0A789F8-AE8E-3BC6-DDE2-EE4FE4D34B86}"/>
              </a:ext>
            </a:extLst>
          </p:cNvPr>
          <p:cNvCxnSpPr>
            <a:cxnSpLocks/>
          </p:cNvCxnSpPr>
          <p:nvPr/>
        </p:nvCxnSpPr>
        <p:spPr>
          <a:xfrm flipH="1">
            <a:off x="6629400" y="1352880"/>
            <a:ext cx="1630680"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5" name="Elbow Connector 1040">
            <a:extLst>
              <a:ext uri="{FF2B5EF4-FFF2-40B4-BE49-F238E27FC236}">
                <a16:creationId xmlns:a16="http://schemas.microsoft.com/office/drawing/2014/main" id="{C94D1E7E-FFD3-0497-E046-8E4DD5B2282F}"/>
              </a:ext>
            </a:extLst>
          </p:cNvPr>
          <p:cNvCxnSpPr>
            <a:cxnSpLocks/>
          </p:cNvCxnSpPr>
          <p:nvPr/>
        </p:nvCxnSpPr>
        <p:spPr>
          <a:xfrm>
            <a:off x="7740384" y="4499085"/>
            <a:ext cx="1876407" cy="581152"/>
          </a:xfrm>
          <a:prstGeom prst="bentConnector3">
            <a:avLst>
              <a:gd name="adj1" fmla="val 10551"/>
            </a:avLst>
          </a:prstGeom>
          <a:ln w="19050" cap="rnd">
            <a:solidFill>
              <a:schemeClr val="accent2">
                <a:lumMod val="40000"/>
                <a:lumOff val="6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6" name="Elbow Connector 1048">
            <a:extLst>
              <a:ext uri="{FF2B5EF4-FFF2-40B4-BE49-F238E27FC236}">
                <a16:creationId xmlns:a16="http://schemas.microsoft.com/office/drawing/2014/main" id="{9812F587-8ABA-E289-C477-6F6BF55A7479}"/>
              </a:ext>
            </a:extLst>
          </p:cNvPr>
          <p:cNvCxnSpPr>
            <a:cxnSpLocks/>
          </p:cNvCxnSpPr>
          <p:nvPr/>
        </p:nvCxnSpPr>
        <p:spPr>
          <a:xfrm>
            <a:off x="1977013" y="3219126"/>
            <a:ext cx="2493387" cy="476574"/>
          </a:xfrm>
          <a:prstGeom prst="bentConnector3">
            <a:avLst>
              <a:gd name="adj1" fmla="val 28811"/>
            </a:avLst>
          </a:prstGeom>
          <a:ln w="19050" cap="rnd">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7" name="Elbow Connector 1051">
            <a:extLst>
              <a:ext uri="{FF2B5EF4-FFF2-40B4-BE49-F238E27FC236}">
                <a16:creationId xmlns:a16="http://schemas.microsoft.com/office/drawing/2014/main" id="{A28F205E-5947-CB4F-1019-D42484AB306A}"/>
              </a:ext>
            </a:extLst>
          </p:cNvPr>
          <p:cNvCxnSpPr>
            <a:cxnSpLocks/>
          </p:cNvCxnSpPr>
          <p:nvPr/>
        </p:nvCxnSpPr>
        <p:spPr>
          <a:xfrm flipV="1">
            <a:off x="1961324" y="4415151"/>
            <a:ext cx="2531165" cy="652669"/>
          </a:xfrm>
          <a:prstGeom prst="bentConnector3">
            <a:avLst>
              <a:gd name="adj1" fmla="val 21362"/>
            </a:avLst>
          </a:prstGeom>
          <a:ln w="19050" cap="rnd">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48" name="Straight Arrow Connector 2047">
            <a:extLst>
              <a:ext uri="{FF2B5EF4-FFF2-40B4-BE49-F238E27FC236}">
                <a16:creationId xmlns:a16="http://schemas.microsoft.com/office/drawing/2014/main" id="{2D8A2948-940D-BFBC-2AFD-79306D50DA9C}"/>
              </a:ext>
            </a:extLst>
          </p:cNvPr>
          <p:cNvCxnSpPr>
            <a:cxnSpLocks/>
          </p:cNvCxnSpPr>
          <p:nvPr/>
        </p:nvCxnSpPr>
        <p:spPr>
          <a:xfrm>
            <a:off x="5230906" y="2616522"/>
            <a:ext cx="839667" cy="0"/>
          </a:xfrm>
          <a:prstGeom prst="straightConnector1">
            <a:avLst/>
          </a:prstGeom>
          <a:ln w="19050" cap="rnd">
            <a:solidFill>
              <a:schemeClr val="tx1"/>
            </a:solidFill>
            <a:prstDash val="dash"/>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049" name="TextBox 2048">
            <a:extLst>
              <a:ext uri="{FF2B5EF4-FFF2-40B4-BE49-F238E27FC236}">
                <a16:creationId xmlns:a16="http://schemas.microsoft.com/office/drawing/2014/main" id="{89CC6AFA-7F3A-B740-6D8B-5861B97CFB63}"/>
              </a:ext>
            </a:extLst>
          </p:cNvPr>
          <p:cNvSpPr txBox="1"/>
          <p:nvPr/>
        </p:nvSpPr>
        <p:spPr>
          <a:xfrm>
            <a:off x="5282973" y="2177421"/>
            <a:ext cx="704166"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78D4"/>
                </a:solidFill>
                <a:effectLst/>
                <a:uLnTx/>
                <a:uFillTx/>
                <a:latin typeface="Segoe UI"/>
                <a:ea typeface="+mn-ea"/>
                <a:cs typeface="+mn-cs"/>
              </a:rPr>
              <a:t>Managed Identity</a:t>
            </a:r>
          </a:p>
        </p:txBody>
      </p:sp>
      <p:cxnSp>
        <p:nvCxnSpPr>
          <p:cNvPr id="2051" name="Elbow Connector 1040">
            <a:extLst>
              <a:ext uri="{FF2B5EF4-FFF2-40B4-BE49-F238E27FC236}">
                <a16:creationId xmlns:a16="http://schemas.microsoft.com/office/drawing/2014/main" id="{1EBA452B-E8C0-91DF-7912-60FDB24A5AEA}"/>
              </a:ext>
            </a:extLst>
          </p:cNvPr>
          <p:cNvCxnSpPr>
            <a:cxnSpLocks/>
            <a:endCxn id="48" idx="3"/>
          </p:cNvCxnSpPr>
          <p:nvPr/>
        </p:nvCxnSpPr>
        <p:spPr>
          <a:xfrm rot="5400000">
            <a:off x="7175790" y="5234257"/>
            <a:ext cx="928188" cy="604341"/>
          </a:xfrm>
          <a:prstGeom prst="bentConnector2">
            <a:avLst/>
          </a:prstGeom>
          <a:ln w="19050" cap="rnd">
            <a:solidFill>
              <a:schemeClr val="accent2">
                <a:lumMod val="40000"/>
                <a:lumOff val="60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052" name="Straight Arrow Connector 2051">
            <a:extLst>
              <a:ext uri="{FF2B5EF4-FFF2-40B4-BE49-F238E27FC236}">
                <a16:creationId xmlns:a16="http://schemas.microsoft.com/office/drawing/2014/main" id="{83AD8815-53E5-D926-4CC3-0D305E18958D}"/>
              </a:ext>
            </a:extLst>
          </p:cNvPr>
          <p:cNvCxnSpPr>
            <a:cxnSpLocks/>
          </p:cNvCxnSpPr>
          <p:nvPr/>
        </p:nvCxnSpPr>
        <p:spPr>
          <a:xfrm flipH="1" flipV="1">
            <a:off x="6096278" y="1852620"/>
            <a:ext cx="7512" cy="1580466"/>
          </a:xfrm>
          <a:prstGeom prst="straightConnector1">
            <a:avLst/>
          </a:prstGeom>
          <a:ln w="19050" cap="rnd">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53" name="TextBox 2052">
            <a:extLst>
              <a:ext uri="{FF2B5EF4-FFF2-40B4-BE49-F238E27FC236}">
                <a16:creationId xmlns:a16="http://schemas.microsoft.com/office/drawing/2014/main" id="{BADD8380-7A8E-5E9F-FD88-525138248994}"/>
              </a:ext>
            </a:extLst>
          </p:cNvPr>
          <p:cNvSpPr txBox="1"/>
          <p:nvPr/>
        </p:nvSpPr>
        <p:spPr>
          <a:xfrm>
            <a:off x="752618" y="1620732"/>
            <a:ext cx="520001"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a:t>
            </a:r>
          </a:p>
        </p:txBody>
      </p:sp>
      <p:pic>
        <p:nvPicPr>
          <p:cNvPr id="2054" name="Picture 2053">
            <a:extLst>
              <a:ext uri="{FF2B5EF4-FFF2-40B4-BE49-F238E27FC236}">
                <a16:creationId xmlns:a16="http://schemas.microsoft.com/office/drawing/2014/main" id="{D30833CE-EF28-5B8B-2BB5-549D7F3FD454}"/>
              </a:ext>
            </a:extLst>
          </p:cNvPr>
          <p:cNvPicPr>
            <a:picLocks noChangeAspect="1"/>
          </p:cNvPicPr>
          <p:nvPr/>
        </p:nvPicPr>
        <p:blipFill>
          <a:blip r:embed="rId20"/>
          <a:stretch>
            <a:fillRect/>
          </a:stretch>
        </p:blipFill>
        <p:spPr>
          <a:xfrm>
            <a:off x="793946" y="1124670"/>
            <a:ext cx="459033" cy="459033"/>
          </a:xfrm>
          <a:prstGeom prst="rect">
            <a:avLst/>
          </a:prstGeom>
        </p:spPr>
      </p:pic>
      <p:pic>
        <p:nvPicPr>
          <p:cNvPr id="2055" name="Picture 2054">
            <a:extLst>
              <a:ext uri="{FF2B5EF4-FFF2-40B4-BE49-F238E27FC236}">
                <a16:creationId xmlns:a16="http://schemas.microsoft.com/office/drawing/2014/main" id="{E5FBD0B5-2E5B-3EFB-E1C6-6B7C9FCF2FFD}"/>
              </a:ext>
            </a:extLst>
          </p:cNvPr>
          <p:cNvPicPr>
            <a:picLocks noChangeAspect="1"/>
          </p:cNvPicPr>
          <p:nvPr/>
        </p:nvPicPr>
        <p:blipFill>
          <a:blip r:embed="rId21"/>
          <a:stretch>
            <a:fillRect/>
          </a:stretch>
        </p:blipFill>
        <p:spPr>
          <a:xfrm>
            <a:off x="924742" y="5757569"/>
            <a:ext cx="855855" cy="500675"/>
          </a:xfrm>
          <a:prstGeom prst="rect">
            <a:avLst/>
          </a:prstGeom>
        </p:spPr>
      </p:pic>
      <p:sp>
        <p:nvSpPr>
          <p:cNvPr id="2056" name="TextBox 2055">
            <a:extLst>
              <a:ext uri="{FF2B5EF4-FFF2-40B4-BE49-F238E27FC236}">
                <a16:creationId xmlns:a16="http://schemas.microsoft.com/office/drawing/2014/main" id="{43DE0BA1-8339-81B2-783C-18CA873D1029}"/>
              </a:ext>
            </a:extLst>
          </p:cNvPr>
          <p:cNvSpPr txBox="1"/>
          <p:nvPr/>
        </p:nvSpPr>
        <p:spPr>
          <a:xfrm>
            <a:off x="766716" y="6346642"/>
            <a:ext cx="1302485"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VS Code mssql</a:t>
            </a:r>
          </a:p>
        </p:txBody>
      </p:sp>
      <p:pic>
        <p:nvPicPr>
          <p:cNvPr id="2057" name="Picture 2" descr="Microsoft 365 Copilot Logo, symbol, meaning, history, PNG, brand">
            <a:extLst>
              <a:ext uri="{FF2B5EF4-FFF2-40B4-BE49-F238E27FC236}">
                <a16:creationId xmlns:a16="http://schemas.microsoft.com/office/drawing/2014/main" id="{AC5C2FC3-4587-248C-F83E-2232392F16D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474027" y="4909776"/>
            <a:ext cx="536849" cy="30197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057">
            <a:extLst>
              <a:ext uri="{FF2B5EF4-FFF2-40B4-BE49-F238E27FC236}">
                <a16:creationId xmlns:a16="http://schemas.microsoft.com/office/drawing/2014/main" id="{E766EBC8-65DA-322E-C117-11EA0CAFDE07}"/>
              </a:ext>
            </a:extLst>
          </p:cNvPr>
          <p:cNvPicPr>
            <a:picLocks noChangeAspect="1"/>
          </p:cNvPicPr>
          <p:nvPr/>
        </p:nvPicPr>
        <p:blipFill>
          <a:blip r:embed="rId23"/>
          <a:stretch>
            <a:fillRect/>
          </a:stretch>
        </p:blipFill>
        <p:spPr>
          <a:xfrm>
            <a:off x="1512328" y="5929132"/>
            <a:ext cx="415110" cy="415110"/>
          </a:xfrm>
          <a:prstGeom prst="rect">
            <a:avLst/>
          </a:prstGeom>
        </p:spPr>
      </p:pic>
      <p:cxnSp>
        <p:nvCxnSpPr>
          <p:cNvPr id="2059" name="Elbow Connector 1051">
            <a:extLst>
              <a:ext uri="{FF2B5EF4-FFF2-40B4-BE49-F238E27FC236}">
                <a16:creationId xmlns:a16="http://schemas.microsoft.com/office/drawing/2014/main" id="{FF887B89-B024-8A12-6CE4-773C24DDCB6E}"/>
              </a:ext>
            </a:extLst>
          </p:cNvPr>
          <p:cNvCxnSpPr>
            <a:cxnSpLocks/>
          </p:cNvCxnSpPr>
          <p:nvPr/>
        </p:nvCxnSpPr>
        <p:spPr>
          <a:xfrm flipV="1">
            <a:off x="2038289" y="4772914"/>
            <a:ext cx="2441778" cy="1404719"/>
          </a:xfrm>
          <a:prstGeom prst="bentConnector3">
            <a:avLst>
              <a:gd name="adj1" fmla="val 37933"/>
            </a:avLst>
          </a:prstGeom>
          <a:ln w="19050" cap="rnd">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60" name="TextBox 2059">
            <a:extLst>
              <a:ext uri="{FF2B5EF4-FFF2-40B4-BE49-F238E27FC236}">
                <a16:creationId xmlns:a16="http://schemas.microsoft.com/office/drawing/2014/main" id="{471D82D4-73C0-D7A7-058E-D0C7770CB922}"/>
              </a:ext>
            </a:extLst>
          </p:cNvPr>
          <p:cNvSpPr txBox="1"/>
          <p:nvPr/>
        </p:nvSpPr>
        <p:spPr>
          <a:xfrm>
            <a:off x="2938485" y="4870099"/>
            <a:ext cx="1554003"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GitHub Copilot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Local Dev Container</a:t>
            </a:r>
          </a:p>
        </p:txBody>
      </p:sp>
      <p:pic>
        <p:nvPicPr>
          <p:cNvPr id="2061" name="Picture 2" descr="Streamlining the Machine Learning Workflow with ONNX and ONNX Runtime ...">
            <a:extLst>
              <a:ext uri="{FF2B5EF4-FFF2-40B4-BE49-F238E27FC236}">
                <a16:creationId xmlns:a16="http://schemas.microsoft.com/office/drawing/2014/main" id="{DE8DB921-DA1F-4EA2-2F15-2569B2B6833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84321" y="5690994"/>
            <a:ext cx="388457" cy="39457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2061" descr="Smiley face icon">
            <a:extLst>
              <a:ext uri="{FF2B5EF4-FFF2-40B4-BE49-F238E27FC236}">
                <a16:creationId xmlns:a16="http://schemas.microsoft.com/office/drawing/2014/main" id="{70019FFD-2DB3-36D3-16E2-9BDBC60F1DB8}"/>
              </a:ext>
            </a:extLst>
          </p:cNvPr>
          <p:cNvPicPr>
            <a:picLocks noChangeAspect="1"/>
          </p:cNvPicPr>
          <p:nvPr/>
        </p:nvPicPr>
        <p:blipFill>
          <a:blip r:embed="rId25"/>
          <a:stretch>
            <a:fillRect/>
          </a:stretch>
        </p:blipFill>
        <p:spPr>
          <a:xfrm>
            <a:off x="4517365" y="5671889"/>
            <a:ext cx="447633" cy="447633"/>
          </a:xfrm>
          <a:prstGeom prst="rect">
            <a:avLst/>
          </a:prstGeom>
        </p:spPr>
      </p:pic>
    </p:spTree>
    <p:extLst>
      <p:ext uri="{BB962C8B-B14F-4D97-AF65-F5344CB8AC3E}">
        <p14:creationId xmlns:p14="http://schemas.microsoft.com/office/powerpoint/2010/main" val="138805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3"/>
                                        </p:tgtEl>
                                        <p:attrNameLst>
                                          <p:attrName>style.visibility</p:attrName>
                                        </p:attrNameLst>
                                      </p:cBhvr>
                                      <p:to>
                                        <p:strVal val="visible"/>
                                      </p:to>
                                    </p:set>
                                    <p:animEffect transition="in" filter="fade">
                                      <p:cBhvr>
                                        <p:cTn id="7" dur="500"/>
                                        <p:tgtEl>
                                          <p:spTgt spid="1063"/>
                                        </p:tgtEl>
                                      </p:cBhvr>
                                    </p:animEffect>
                                  </p:childTnLst>
                                </p:cTn>
                              </p:par>
                              <p:par>
                                <p:cTn id="8" presetID="10" presetClass="entr" presetSubtype="0" fill="hold" nodeType="withEffect">
                                  <p:stCondLst>
                                    <p:cond delay="0"/>
                                  </p:stCondLst>
                                  <p:childTnLst>
                                    <p:set>
                                      <p:cBhvr>
                                        <p:cTn id="9" dur="1" fill="hold">
                                          <p:stCondLst>
                                            <p:cond delay="0"/>
                                          </p:stCondLst>
                                        </p:cTn>
                                        <p:tgtEl>
                                          <p:spTgt spid="1062"/>
                                        </p:tgtEl>
                                        <p:attrNameLst>
                                          <p:attrName>style.visibility</p:attrName>
                                        </p:attrNameLst>
                                      </p:cBhvr>
                                      <p:to>
                                        <p:strVal val="visible"/>
                                      </p:to>
                                    </p:set>
                                    <p:animEffect transition="in" filter="fade">
                                      <p:cBhvr>
                                        <p:cTn id="10" dur="500"/>
                                        <p:tgtEl>
                                          <p:spTgt spid="1062"/>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65"/>
                                        </p:tgtEl>
                                        <p:attrNameLst>
                                          <p:attrName>style.visibility</p:attrName>
                                        </p:attrNameLst>
                                      </p:cBhvr>
                                      <p:to>
                                        <p:strVal val="visible"/>
                                      </p:to>
                                    </p:set>
                                    <p:animEffect transition="in" filter="fade">
                                      <p:cBhvr>
                                        <p:cTn id="16" dur="500"/>
                                        <p:tgtEl>
                                          <p:spTgt spid="10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1"/>
                                        </p:tgtEl>
                                        <p:attrNameLst>
                                          <p:attrName>style.visibility</p:attrName>
                                        </p:attrNameLst>
                                      </p:cBhvr>
                                      <p:to>
                                        <p:strVal val="visible"/>
                                      </p:to>
                                    </p:set>
                                    <p:animEffect transition="in" filter="fade">
                                      <p:cBhvr>
                                        <p:cTn id="19" dur="500"/>
                                        <p:tgtEl>
                                          <p:spTgt spid="105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nodeType="with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fade">
                                      <p:cBhvr>
                                        <p:cTn id="27" dur="500"/>
                                        <p:tgtEl>
                                          <p:spTgt spid="20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70"/>
                                        </p:tgtEl>
                                        <p:attrNameLst>
                                          <p:attrName>style.visibility</p:attrName>
                                        </p:attrNameLst>
                                      </p:cBhvr>
                                      <p:to>
                                        <p:strVal val="visible"/>
                                      </p:to>
                                    </p:set>
                                    <p:animEffect transition="in" filter="fade">
                                      <p:cBhvr>
                                        <p:cTn id="36" dur="500"/>
                                        <p:tgtEl>
                                          <p:spTgt spid="1070"/>
                                        </p:tgtEl>
                                      </p:cBhvr>
                                    </p:animEffect>
                                  </p:childTnLst>
                                </p:cTn>
                              </p:par>
                              <p:par>
                                <p:cTn id="37" presetID="10" presetClass="entr" presetSubtype="0" fill="hold" nodeType="withEffect">
                                  <p:stCondLst>
                                    <p:cond delay="0"/>
                                  </p:stCondLst>
                                  <p:childTnLst>
                                    <p:set>
                                      <p:cBhvr>
                                        <p:cTn id="38" dur="1" fill="hold">
                                          <p:stCondLst>
                                            <p:cond delay="0"/>
                                          </p:stCondLst>
                                        </p:cTn>
                                        <p:tgtEl>
                                          <p:spTgt spid="2052"/>
                                        </p:tgtEl>
                                        <p:attrNameLst>
                                          <p:attrName>style.visibility</p:attrName>
                                        </p:attrNameLst>
                                      </p:cBhvr>
                                      <p:to>
                                        <p:strVal val="visible"/>
                                      </p:to>
                                    </p:set>
                                    <p:animEffect transition="in" filter="fade">
                                      <p:cBhvr>
                                        <p:cTn id="39" dur="500"/>
                                        <p:tgtEl>
                                          <p:spTgt spid="20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78"/>
                                        </p:tgtEl>
                                        <p:attrNameLst>
                                          <p:attrName>style.visibility</p:attrName>
                                        </p:attrNameLst>
                                      </p:cBhvr>
                                      <p:to>
                                        <p:strVal val="visible"/>
                                      </p:to>
                                    </p:set>
                                    <p:animEffect transition="in" filter="fade">
                                      <p:cBhvr>
                                        <p:cTn id="42" dur="500"/>
                                        <p:tgtEl>
                                          <p:spTgt spid="1078"/>
                                        </p:tgtEl>
                                      </p:cBhvr>
                                    </p:animEffect>
                                  </p:childTnLst>
                                </p:cTn>
                              </p:par>
                              <p:par>
                                <p:cTn id="43" presetID="10" presetClass="entr" presetSubtype="0" fill="hold" nodeType="withEffect">
                                  <p:stCondLst>
                                    <p:cond delay="0"/>
                                  </p:stCondLst>
                                  <p:childTnLst>
                                    <p:set>
                                      <p:cBhvr>
                                        <p:cTn id="44" dur="1" fill="hold">
                                          <p:stCondLst>
                                            <p:cond delay="0"/>
                                          </p:stCondLst>
                                        </p:cTn>
                                        <p:tgtEl>
                                          <p:spTgt spid="1071"/>
                                        </p:tgtEl>
                                        <p:attrNameLst>
                                          <p:attrName>style.visibility</p:attrName>
                                        </p:attrNameLst>
                                      </p:cBhvr>
                                      <p:to>
                                        <p:strVal val="visible"/>
                                      </p:to>
                                    </p:set>
                                    <p:animEffect transition="in" filter="fade">
                                      <p:cBhvr>
                                        <p:cTn id="45" dur="500"/>
                                        <p:tgtEl>
                                          <p:spTgt spid="10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53"/>
                                        </p:tgtEl>
                                        <p:attrNameLst>
                                          <p:attrName>style.visibility</p:attrName>
                                        </p:attrNameLst>
                                      </p:cBhvr>
                                      <p:to>
                                        <p:strVal val="visible"/>
                                      </p:to>
                                    </p:set>
                                    <p:animEffect transition="in" filter="fade">
                                      <p:cBhvr>
                                        <p:cTn id="57" dur="500"/>
                                        <p:tgtEl>
                                          <p:spTgt spid="1053"/>
                                        </p:tgtEl>
                                      </p:cBhvr>
                                    </p:animEffect>
                                  </p:childTnLst>
                                </p:cTn>
                              </p:par>
                              <p:par>
                                <p:cTn id="58" presetID="10" presetClass="entr" presetSubtype="0" fill="hold" nodeType="withEffect">
                                  <p:stCondLst>
                                    <p:cond delay="0"/>
                                  </p:stCondLst>
                                  <p:childTnLst>
                                    <p:set>
                                      <p:cBhvr>
                                        <p:cTn id="59" dur="1" fill="hold">
                                          <p:stCondLst>
                                            <p:cond delay="0"/>
                                          </p:stCondLst>
                                        </p:cTn>
                                        <p:tgtEl>
                                          <p:spTgt spid="1079"/>
                                        </p:tgtEl>
                                        <p:attrNameLst>
                                          <p:attrName>style.visibility</p:attrName>
                                        </p:attrNameLst>
                                      </p:cBhvr>
                                      <p:to>
                                        <p:strVal val="visible"/>
                                      </p:to>
                                    </p:set>
                                    <p:animEffect transition="in" filter="fade">
                                      <p:cBhvr>
                                        <p:cTn id="60" dur="500"/>
                                        <p:tgtEl>
                                          <p:spTgt spid="107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3"/>
                                        </p:tgtEl>
                                        <p:attrNameLst>
                                          <p:attrName>style.visibility</p:attrName>
                                        </p:attrNameLst>
                                      </p:cBhvr>
                                      <p:to>
                                        <p:strVal val="visible"/>
                                      </p:to>
                                    </p:set>
                                    <p:animEffect transition="in" filter="fade">
                                      <p:cBhvr>
                                        <p:cTn id="63" dur="500"/>
                                        <p:tgtEl>
                                          <p:spTgt spid="205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54"/>
                                        </p:tgtEl>
                                        <p:attrNameLst>
                                          <p:attrName>style.visibility</p:attrName>
                                        </p:attrNameLst>
                                      </p:cBhvr>
                                      <p:to>
                                        <p:strVal val="visible"/>
                                      </p:to>
                                    </p:set>
                                    <p:animEffect transition="in" filter="fade">
                                      <p:cBhvr>
                                        <p:cTn id="66" dur="500"/>
                                        <p:tgtEl>
                                          <p:spTgt spid="1054"/>
                                        </p:tgtEl>
                                      </p:cBhvr>
                                    </p:animEffect>
                                  </p:childTnLst>
                                </p:cTn>
                              </p:par>
                              <p:par>
                                <p:cTn id="67" presetID="10" presetClass="entr" presetSubtype="0" fill="hold" nodeType="withEffect">
                                  <p:stCondLst>
                                    <p:cond delay="0"/>
                                  </p:stCondLst>
                                  <p:childTnLst>
                                    <p:set>
                                      <p:cBhvr>
                                        <p:cTn id="68" dur="1" fill="hold">
                                          <p:stCondLst>
                                            <p:cond delay="0"/>
                                          </p:stCondLst>
                                        </p:cTn>
                                        <p:tgtEl>
                                          <p:spTgt spid="2061"/>
                                        </p:tgtEl>
                                        <p:attrNameLst>
                                          <p:attrName>style.visibility</p:attrName>
                                        </p:attrNameLst>
                                      </p:cBhvr>
                                      <p:to>
                                        <p:strVal val="visible"/>
                                      </p:to>
                                    </p:set>
                                    <p:animEffect transition="in" filter="fade">
                                      <p:cBhvr>
                                        <p:cTn id="69" dur="500"/>
                                        <p:tgtEl>
                                          <p:spTgt spid="2061"/>
                                        </p:tgtEl>
                                      </p:cBhvr>
                                    </p:animEffect>
                                  </p:childTnLst>
                                </p:cTn>
                              </p:par>
                              <p:par>
                                <p:cTn id="70" presetID="10" presetClass="entr" presetSubtype="0" fill="hold" nodeType="withEffect">
                                  <p:stCondLst>
                                    <p:cond delay="0"/>
                                  </p:stCondLst>
                                  <p:childTnLst>
                                    <p:set>
                                      <p:cBhvr>
                                        <p:cTn id="71" dur="1" fill="hold">
                                          <p:stCondLst>
                                            <p:cond delay="0"/>
                                          </p:stCondLst>
                                        </p:cTn>
                                        <p:tgtEl>
                                          <p:spTgt spid="2062"/>
                                        </p:tgtEl>
                                        <p:attrNameLst>
                                          <p:attrName>style.visibility</p:attrName>
                                        </p:attrNameLst>
                                      </p:cBhvr>
                                      <p:to>
                                        <p:strVal val="visible"/>
                                      </p:to>
                                    </p:set>
                                    <p:animEffect transition="in" filter="fade">
                                      <p:cBhvr>
                                        <p:cTn id="72" dur="500"/>
                                        <p:tgtEl>
                                          <p:spTgt spid="206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nodeType="withEffect">
                                  <p:stCondLst>
                                    <p:cond delay="0"/>
                                  </p:stCondLst>
                                  <p:childTnLst>
                                    <p:set>
                                      <p:cBhvr>
                                        <p:cTn id="79" dur="1" fill="hold">
                                          <p:stCondLst>
                                            <p:cond delay="0"/>
                                          </p:stCondLst>
                                        </p:cTn>
                                        <p:tgtEl>
                                          <p:spTgt spid="1085"/>
                                        </p:tgtEl>
                                        <p:attrNameLst>
                                          <p:attrName>style.visibility</p:attrName>
                                        </p:attrNameLst>
                                      </p:cBhvr>
                                      <p:to>
                                        <p:strVal val="visible"/>
                                      </p:to>
                                    </p:set>
                                    <p:animEffect transition="in" filter="fade">
                                      <p:cBhvr>
                                        <p:cTn id="80" dur="500"/>
                                        <p:tgtEl>
                                          <p:spTgt spid="1085"/>
                                        </p:tgtEl>
                                      </p:cBhvr>
                                    </p:animEffect>
                                  </p:childTnLst>
                                </p:cTn>
                              </p:par>
                              <p:par>
                                <p:cTn id="81" presetID="10" presetClass="entr" presetSubtype="0" fill="hold" nodeType="withEffect">
                                  <p:stCondLst>
                                    <p:cond delay="0"/>
                                  </p:stCondLst>
                                  <p:childTnLst>
                                    <p:set>
                                      <p:cBhvr>
                                        <p:cTn id="82" dur="1" fill="hold">
                                          <p:stCondLst>
                                            <p:cond delay="0"/>
                                          </p:stCondLst>
                                        </p:cTn>
                                        <p:tgtEl>
                                          <p:spTgt spid="2051"/>
                                        </p:tgtEl>
                                        <p:attrNameLst>
                                          <p:attrName>style.visibility</p:attrName>
                                        </p:attrNameLst>
                                      </p:cBhvr>
                                      <p:to>
                                        <p:strVal val="visible"/>
                                      </p:to>
                                    </p:set>
                                    <p:animEffect transition="in" filter="fade">
                                      <p:cBhvr>
                                        <p:cTn id="83" dur="500"/>
                                        <p:tgtEl>
                                          <p:spTgt spid="205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74"/>
                                        </p:tgtEl>
                                        <p:attrNameLst>
                                          <p:attrName>style.visibility</p:attrName>
                                        </p:attrNameLst>
                                      </p:cBhvr>
                                      <p:to>
                                        <p:strVal val="visible"/>
                                      </p:to>
                                    </p:set>
                                    <p:animEffect transition="in" filter="fade">
                                      <p:cBhvr>
                                        <p:cTn id="86" dur="500"/>
                                        <p:tgtEl>
                                          <p:spTgt spid="1074"/>
                                        </p:tgtEl>
                                      </p:cBhvr>
                                    </p:animEffect>
                                  </p:childTnLst>
                                </p:cTn>
                              </p:par>
                              <p:par>
                                <p:cTn id="87" presetID="10" presetClass="entr" presetSubtype="0" fill="hold" nodeType="withEffect">
                                  <p:stCondLst>
                                    <p:cond delay="0"/>
                                  </p:stCondLst>
                                  <p:childTnLst>
                                    <p:set>
                                      <p:cBhvr>
                                        <p:cTn id="88" dur="1" fill="hold">
                                          <p:stCondLst>
                                            <p:cond delay="0"/>
                                          </p:stCondLst>
                                        </p:cTn>
                                        <p:tgtEl>
                                          <p:spTgt spid="1032"/>
                                        </p:tgtEl>
                                        <p:attrNameLst>
                                          <p:attrName>style.visibility</p:attrName>
                                        </p:attrNameLst>
                                      </p:cBhvr>
                                      <p:to>
                                        <p:strVal val="visible"/>
                                      </p:to>
                                    </p:set>
                                    <p:animEffect transition="in" filter="fade">
                                      <p:cBhvr>
                                        <p:cTn id="89" dur="500"/>
                                        <p:tgtEl>
                                          <p:spTgt spid="10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60"/>
                                        </p:tgtEl>
                                        <p:attrNameLst>
                                          <p:attrName>style.visibility</p:attrName>
                                        </p:attrNameLst>
                                      </p:cBhvr>
                                      <p:to>
                                        <p:strVal val="visible"/>
                                      </p:to>
                                    </p:set>
                                    <p:animEffect transition="in" filter="fade">
                                      <p:cBhvr>
                                        <p:cTn id="92" dur="500"/>
                                        <p:tgtEl>
                                          <p:spTgt spid="106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069"/>
                                        </p:tgtEl>
                                        <p:attrNameLst>
                                          <p:attrName>style.visibility</p:attrName>
                                        </p:attrNameLst>
                                      </p:cBhvr>
                                      <p:to>
                                        <p:strVal val="visible"/>
                                      </p:to>
                                    </p:set>
                                    <p:animEffect transition="in" filter="fade">
                                      <p:cBhvr>
                                        <p:cTn id="97" dur="500"/>
                                        <p:tgtEl>
                                          <p:spTgt spid="1069"/>
                                        </p:tgtEl>
                                      </p:cBhvr>
                                    </p:animEffect>
                                  </p:childTnLst>
                                </p:cTn>
                              </p:par>
                              <p:par>
                                <p:cTn id="98" presetID="10" presetClass="entr" presetSubtype="0" fill="hold" nodeType="withEffect">
                                  <p:stCondLst>
                                    <p:cond delay="0"/>
                                  </p:stCondLst>
                                  <p:childTnLst>
                                    <p:set>
                                      <p:cBhvr>
                                        <p:cTn id="99" dur="1" fill="hold">
                                          <p:stCondLst>
                                            <p:cond delay="0"/>
                                          </p:stCondLst>
                                        </p:cTn>
                                        <p:tgtEl>
                                          <p:spTgt spid="1038"/>
                                        </p:tgtEl>
                                        <p:attrNameLst>
                                          <p:attrName>style.visibility</p:attrName>
                                        </p:attrNameLst>
                                      </p:cBhvr>
                                      <p:to>
                                        <p:strVal val="visible"/>
                                      </p:to>
                                    </p:set>
                                    <p:animEffect transition="in" filter="fade">
                                      <p:cBhvr>
                                        <p:cTn id="100" dur="500"/>
                                        <p:tgtEl>
                                          <p:spTgt spid="1038"/>
                                        </p:tgtEl>
                                      </p:cBhvr>
                                    </p:animEffect>
                                  </p:childTnLst>
                                </p:cTn>
                              </p:par>
                              <p:par>
                                <p:cTn id="101" presetID="10" presetClass="entr" presetSubtype="0" fill="hold" nodeType="withEffect">
                                  <p:stCondLst>
                                    <p:cond delay="0"/>
                                  </p:stCondLst>
                                  <p:childTnLst>
                                    <p:set>
                                      <p:cBhvr>
                                        <p:cTn id="102" dur="1" fill="hold">
                                          <p:stCondLst>
                                            <p:cond delay="0"/>
                                          </p:stCondLst>
                                        </p:cTn>
                                        <p:tgtEl>
                                          <p:spTgt spid="1043"/>
                                        </p:tgtEl>
                                        <p:attrNameLst>
                                          <p:attrName>style.visibility</p:attrName>
                                        </p:attrNameLst>
                                      </p:cBhvr>
                                      <p:to>
                                        <p:strVal val="visible"/>
                                      </p:to>
                                    </p:set>
                                    <p:animEffect transition="in" filter="fade">
                                      <p:cBhvr>
                                        <p:cTn id="103" dur="500"/>
                                        <p:tgtEl>
                                          <p:spTgt spid="104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46"/>
                                        </p:tgtEl>
                                        <p:attrNameLst>
                                          <p:attrName>style.visibility</p:attrName>
                                        </p:attrNameLst>
                                      </p:cBhvr>
                                      <p:to>
                                        <p:strVal val="visible"/>
                                      </p:to>
                                    </p:set>
                                    <p:animEffect transition="in" filter="fade">
                                      <p:cBhvr>
                                        <p:cTn id="106" dur="500"/>
                                        <p:tgtEl>
                                          <p:spTgt spid="1046"/>
                                        </p:tgtEl>
                                      </p:cBhvr>
                                    </p:animEffect>
                                  </p:childTnLst>
                                </p:cTn>
                              </p:par>
                              <p:par>
                                <p:cTn id="107" presetID="10" presetClass="entr" presetSubtype="0" fill="hold" nodeType="withEffect">
                                  <p:stCondLst>
                                    <p:cond delay="0"/>
                                  </p:stCondLst>
                                  <p:childTnLst>
                                    <p:set>
                                      <p:cBhvr>
                                        <p:cTn id="108" dur="1" fill="hold">
                                          <p:stCondLst>
                                            <p:cond delay="0"/>
                                          </p:stCondLst>
                                        </p:cTn>
                                        <p:tgtEl>
                                          <p:spTgt spid="1081"/>
                                        </p:tgtEl>
                                        <p:attrNameLst>
                                          <p:attrName>style.visibility</p:attrName>
                                        </p:attrNameLst>
                                      </p:cBhvr>
                                      <p:to>
                                        <p:strVal val="visible"/>
                                      </p:to>
                                    </p:set>
                                    <p:animEffect transition="in" filter="fade">
                                      <p:cBhvr>
                                        <p:cTn id="109" dur="500"/>
                                        <p:tgtEl>
                                          <p:spTgt spid="108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049"/>
                                        </p:tgtEl>
                                        <p:attrNameLst>
                                          <p:attrName>style.visibility</p:attrName>
                                        </p:attrNameLst>
                                      </p:cBhvr>
                                      <p:to>
                                        <p:strVal val="visible"/>
                                      </p:to>
                                    </p:set>
                                    <p:animEffect transition="in" filter="fade">
                                      <p:cBhvr>
                                        <p:cTn id="112" dur="500"/>
                                        <p:tgtEl>
                                          <p:spTgt spid="2049"/>
                                        </p:tgtEl>
                                      </p:cBhvr>
                                    </p:animEffect>
                                  </p:childTnLst>
                                </p:cTn>
                              </p:par>
                              <p:par>
                                <p:cTn id="113" presetID="10" presetClass="entr" presetSubtype="0" fill="hold" nodeType="withEffect">
                                  <p:stCondLst>
                                    <p:cond delay="0"/>
                                  </p:stCondLst>
                                  <p:childTnLst>
                                    <p:set>
                                      <p:cBhvr>
                                        <p:cTn id="114" dur="1" fill="hold">
                                          <p:stCondLst>
                                            <p:cond delay="0"/>
                                          </p:stCondLst>
                                        </p:cTn>
                                        <p:tgtEl>
                                          <p:spTgt spid="2048"/>
                                        </p:tgtEl>
                                        <p:attrNameLst>
                                          <p:attrName>style.visibility</p:attrName>
                                        </p:attrNameLst>
                                      </p:cBhvr>
                                      <p:to>
                                        <p:strVal val="visible"/>
                                      </p:to>
                                    </p:set>
                                    <p:animEffect transition="in" filter="fade">
                                      <p:cBhvr>
                                        <p:cTn id="115" dur="500"/>
                                        <p:tgtEl>
                                          <p:spTgt spid="204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48"/>
                                        </p:tgtEl>
                                        <p:attrNameLst>
                                          <p:attrName>style.visibility</p:attrName>
                                        </p:attrNameLst>
                                      </p:cBhvr>
                                      <p:to>
                                        <p:strVal val="visible"/>
                                      </p:to>
                                    </p:set>
                                    <p:animEffect transition="in" filter="fade">
                                      <p:cBhvr>
                                        <p:cTn id="118" dur="500"/>
                                        <p:tgtEl>
                                          <p:spTgt spid="104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083"/>
                                        </p:tgtEl>
                                        <p:attrNameLst>
                                          <p:attrName>style.visibility</p:attrName>
                                        </p:attrNameLst>
                                      </p:cBhvr>
                                      <p:to>
                                        <p:strVal val="visible"/>
                                      </p:to>
                                    </p:set>
                                    <p:animEffect transition="in" filter="fade">
                                      <p:cBhvr>
                                        <p:cTn id="123" dur="500"/>
                                        <p:tgtEl>
                                          <p:spTgt spid="108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67"/>
                                        </p:tgtEl>
                                        <p:attrNameLst>
                                          <p:attrName>style.visibility</p:attrName>
                                        </p:attrNameLst>
                                      </p:cBhvr>
                                      <p:to>
                                        <p:strVal val="visible"/>
                                      </p:to>
                                    </p:set>
                                    <p:animEffect transition="in" filter="fade">
                                      <p:cBhvr>
                                        <p:cTn id="126" dur="500"/>
                                        <p:tgtEl>
                                          <p:spTgt spid="1067"/>
                                        </p:tgtEl>
                                      </p:cBhvr>
                                    </p:animEffect>
                                  </p:childTnLst>
                                </p:cTn>
                              </p:par>
                              <p:par>
                                <p:cTn id="127" presetID="10" presetClass="entr" presetSubtype="0" fill="hold" nodeType="withEffect">
                                  <p:stCondLst>
                                    <p:cond delay="0"/>
                                  </p:stCondLst>
                                  <p:childTnLst>
                                    <p:set>
                                      <p:cBhvr>
                                        <p:cTn id="128" dur="1" fill="hold">
                                          <p:stCondLst>
                                            <p:cond delay="0"/>
                                          </p:stCondLst>
                                        </p:cTn>
                                        <p:tgtEl>
                                          <p:spTgt spid="1025"/>
                                        </p:tgtEl>
                                        <p:attrNameLst>
                                          <p:attrName>style.visibility</p:attrName>
                                        </p:attrNameLst>
                                      </p:cBhvr>
                                      <p:to>
                                        <p:strVal val="visible"/>
                                      </p:to>
                                    </p:set>
                                    <p:animEffect transition="in" filter="fade">
                                      <p:cBhvr>
                                        <p:cTn id="129" dur="500"/>
                                        <p:tgtEl>
                                          <p:spTgt spid="102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056"/>
                                        </p:tgtEl>
                                        <p:attrNameLst>
                                          <p:attrName>style.visibility</p:attrName>
                                        </p:attrNameLst>
                                      </p:cBhvr>
                                      <p:to>
                                        <p:strVal val="visible"/>
                                      </p:to>
                                    </p:set>
                                    <p:animEffect transition="in" filter="fade">
                                      <p:cBhvr>
                                        <p:cTn id="132" dur="500"/>
                                        <p:tgtEl>
                                          <p:spTgt spid="1056"/>
                                        </p:tgtEl>
                                      </p:cBhvr>
                                    </p:animEffect>
                                  </p:childTnLst>
                                </p:cTn>
                              </p:par>
                              <p:par>
                                <p:cTn id="133" presetID="10" presetClass="entr" presetSubtype="0" fill="hold" nodeType="withEffect">
                                  <p:stCondLst>
                                    <p:cond delay="0"/>
                                  </p:stCondLst>
                                  <p:childTnLst>
                                    <p:set>
                                      <p:cBhvr>
                                        <p:cTn id="134" dur="1" fill="hold">
                                          <p:stCondLst>
                                            <p:cond delay="0"/>
                                          </p:stCondLst>
                                        </p:cTn>
                                        <p:tgtEl>
                                          <p:spTgt spid="1080"/>
                                        </p:tgtEl>
                                        <p:attrNameLst>
                                          <p:attrName>style.visibility</p:attrName>
                                        </p:attrNameLst>
                                      </p:cBhvr>
                                      <p:to>
                                        <p:strVal val="visible"/>
                                      </p:to>
                                    </p:set>
                                    <p:animEffect transition="in" filter="fade">
                                      <p:cBhvr>
                                        <p:cTn id="135" dur="500"/>
                                        <p:tgtEl>
                                          <p:spTgt spid="1080"/>
                                        </p:tgtEl>
                                      </p:cBhvr>
                                    </p:animEffect>
                                  </p:childTnLst>
                                </p:cTn>
                              </p:par>
                              <p:par>
                                <p:cTn id="136" presetID="10" presetClass="entr" presetSubtype="0" fill="hold" nodeType="withEffect">
                                  <p:stCondLst>
                                    <p:cond delay="0"/>
                                  </p:stCondLst>
                                  <p:childTnLst>
                                    <p:set>
                                      <p:cBhvr>
                                        <p:cTn id="137" dur="1" fill="hold">
                                          <p:stCondLst>
                                            <p:cond delay="0"/>
                                          </p:stCondLst>
                                        </p:cTn>
                                        <p:tgtEl>
                                          <p:spTgt spid="1027"/>
                                        </p:tgtEl>
                                        <p:attrNameLst>
                                          <p:attrName>style.visibility</p:attrName>
                                        </p:attrNameLst>
                                      </p:cBhvr>
                                      <p:to>
                                        <p:strVal val="visible"/>
                                      </p:to>
                                    </p:set>
                                    <p:animEffect transition="in" filter="fade">
                                      <p:cBhvr>
                                        <p:cTn id="138" dur="500"/>
                                        <p:tgtEl>
                                          <p:spTgt spid="102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055"/>
                                        </p:tgtEl>
                                        <p:attrNameLst>
                                          <p:attrName>style.visibility</p:attrName>
                                        </p:attrNameLst>
                                      </p:cBhvr>
                                      <p:to>
                                        <p:strVal val="visible"/>
                                      </p:to>
                                    </p:set>
                                    <p:animEffect transition="in" filter="fade">
                                      <p:cBhvr>
                                        <p:cTn id="141" dur="500"/>
                                        <p:tgtEl>
                                          <p:spTgt spid="10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068"/>
                                        </p:tgtEl>
                                        <p:attrNameLst>
                                          <p:attrName>style.visibility</p:attrName>
                                        </p:attrNameLst>
                                      </p:cBhvr>
                                      <p:to>
                                        <p:strVal val="visible"/>
                                      </p:to>
                                    </p:set>
                                    <p:animEffect transition="in" filter="fade">
                                      <p:cBhvr>
                                        <p:cTn id="144" dur="500"/>
                                        <p:tgtEl>
                                          <p:spTgt spid="1068"/>
                                        </p:tgtEl>
                                      </p:cBhvr>
                                    </p:animEffect>
                                  </p:childTnLst>
                                </p:cTn>
                              </p:par>
                              <p:par>
                                <p:cTn id="145" presetID="10" presetClass="entr" presetSubtype="0" fill="hold" nodeType="withEffect">
                                  <p:stCondLst>
                                    <p:cond delay="0"/>
                                  </p:stCondLst>
                                  <p:childTnLst>
                                    <p:set>
                                      <p:cBhvr>
                                        <p:cTn id="146" dur="1" fill="hold">
                                          <p:stCondLst>
                                            <p:cond delay="0"/>
                                          </p:stCondLst>
                                        </p:cTn>
                                        <p:tgtEl>
                                          <p:spTgt spid="1084"/>
                                        </p:tgtEl>
                                        <p:attrNameLst>
                                          <p:attrName>style.visibility</p:attrName>
                                        </p:attrNameLst>
                                      </p:cBhvr>
                                      <p:to>
                                        <p:strVal val="visible"/>
                                      </p:to>
                                    </p:set>
                                    <p:animEffect transition="in" filter="fade">
                                      <p:cBhvr>
                                        <p:cTn id="147" dur="500"/>
                                        <p:tgtEl>
                                          <p:spTgt spid="1084"/>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082"/>
                                        </p:tgtEl>
                                        <p:attrNameLst>
                                          <p:attrName>style.visibility</p:attrName>
                                        </p:attrNameLst>
                                      </p:cBhvr>
                                      <p:to>
                                        <p:strVal val="visible"/>
                                      </p:to>
                                    </p:set>
                                    <p:animEffect transition="in" filter="fade">
                                      <p:cBhvr>
                                        <p:cTn id="152" dur="500"/>
                                        <p:tgtEl>
                                          <p:spTgt spid="1082"/>
                                        </p:tgtEl>
                                      </p:cBhvr>
                                    </p:animEffect>
                                  </p:childTnLst>
                                </p:cTn>
                              </p:par>
                              <p:par>
                                <p:cTn id="153" presetID="10" presetClass="entr" presetSubtype="0" fill="hold" nodeType="withEffect">
                                  <p:stCondLst>
                                    <p:cond delay="0"/>
                                  </p:stCondLst>
                                  <p:childTnLst>
                                    <p:set>
                                      <p:cBhvr>
                                        <p:cTn id="154" dur="1" fill="hold">
                                          <p:stCondLst>
                                            <p:cond delay="0"/>
                                          </p:stCondLst>
                                        </p:cTn>
                                        <p:tgtEl>
                                          <p:spTgt spid="61"/>
                                        </p:tgtEl>
                                        <p:attrNameLst>
                                          <p:attrName>style.visibility</p:attrName>
                                        </p:attrNameLst>
                                      </p:cBhvr>
                                      <p:to>
                                        <p:strVal val="visible"/>
                                      </p:to>
                                    </p:set>
                                    <p:animEffect transition="in" filter="fade">
                                      <p:cBhvr>
                                        <p:cTn id="155" dur="500"/>
                                        <p:tgtEl>
                                          <p:spTgt spid="61"/>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073"/>
                                        </p:tgtEl>
                                        <p:attrNameLst>
                                          <p:attrName>style.visibility</p:attrName>
                                        </p:attrNameLst>
                                      </p:cBhvr>
                                      <p:to>
                                        <p:strVal val="visible"/>
                                      </p:to>
                                    </p:set>
                                    <p:animEffect transition="in" filter="fade">
                                      <p:cBhvr>
                                        <p:cTn id="158" dur="500"/>
                                        <p:tgtEl>
                                          <p:spTgt spid="107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047"/>
                                        </p:tgtEl>
                                        <p:attrNameLst>
                                          <p:attrName>style.visibility</p:attrName>
                                        </p:attrNameLst>
                                      </p:cBhvr>
                                      <p:to>
                                        <p:strVal val="visible"/>
                                      </p:to>
                                    </p:set>
                                    <p:animEffect transition="in" filter="fade">
                                      <p:cBhvr>
                                        <p:cTn id="161" dur="500"/>
                                        <p:tgtEl>
                                          <p:spTgt spid="1047"/>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49"/>
                                        </p:tgtEl>
                                        <p:attrNameLst>
                                          <p:attrName>style.visibility</p:attrName>
                                        </p:attrNameLst>
                                      </p:cBhvr>
                                      <p:to>
                                        <p:strVal val="visible"/>
                                      </p:to>
                                    </p:set>
                                    <p:animEffect transition="in" filter="fade">
                                      <p:cBhvr>
                                        <p:cTn id="166" dur="500"/>
                                        <p:tgtEl>
                                          <p:spTgt spid="49"/>
                                        </p:tgtEl>
                                      </p:cBhvr>
                                    </p:animEffect>
                                  </p:childTnLst>
                                </p:cTn>
                              </p:par>
                              <p:par>
                                <p:cTn id="167" presetID="10" presetClass="entr" presetSubtype="0" fill="hold" nodeType="withEffect">
                                  <p:stCondLst>
                                    <p:cond delay="0"/>
                                  </p:stCondLst>
                                  <p:childTnLst>
                                    <p:set>
                                      <p:cBhvr>
                                        <p:cTn id="168" dur="1" fill="hold">
                                          <p:stCondLst>
                                            <p:cond delay="0"/>
                                          </p:stCondLst>
                                        </p:cTn>
                                        <p:tgtEl>
                                          <p:spTgt spid="1029"/>
                                        </p:tgtEl>
                                        <p:attrNameLst>
                                          <p:attrName>style.visibility</p:attrName>
                                        </p:attrNameLst>
                                      </p:cBhvr>
                                      <p:to>
                                        <p:strVal val="visible"/>
                                      </p:to>
                                    </p:set>
                                    <p:animEffect transition="in" filter="fade">
                                      <p:cBhvr>
                                        <p:cTn id="169" dur="500"/>
                                        <p:tgtEl>
                                          <p:spTgt spid="1029"/>
                                        </p:tgtEl>
                                      </p:cBhvr>
                                    </p:animEffect>
                                  </p:childTnLst>
                                </p:cTn>
                              </p:par>
                              <p:par>
                                <p:cTn id="170" presetID="10" presetClass="entr" presetSubtype="0" fill="hold" nodeType="withEffect">
                                  <p:stCondLst>
                                    <p:cond delay="0"/>
                                  </p:stCondLst>
                                  <p:childTnLst>
                                    <p:set>
                                      <p:cBhvr>
                                        <p:cTn id="171" dur="1" fill="hold">
                                          <p:stCondLst>
                                            <p:cond delay="0"/>
                                          </p:stCondLst>
                                        </p:cTn>
                                        <p:tgtEl>
                                          <p:spTgt spid="1031"/>
                                        </p:tgtEl>
                                        <p:attrNameLst>
                                          <p:attrName>style.visibility</p:attrName>
                                        </p:attrNameLst>
                                      </p:cBhvr>
                                      <p:to>
                                        <p:strVal val="visible"/>
                                      </p:to>
                                    </p:set>
                                    <p:animEffect transition="in" filter="fade">
                                      <p:cBhvr>
                                        <p:cTn id="172" dur="500"/>
                                        <p:tgtEl>
                                          <p:spTgt spid="1031"/>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57"/>
                                        </p:tgtEl>
                                        <p:attrNameLst>
                                          <p:attrName>style.visibility</p:attrName>
                                        </p:attrNameLst>
                                      </p:cBhvr>
                                      <p:to>
                                        <p:strVal val="visible"/>
                                      </p:to>
                                    </p:set>
                                    <p:animEffect transition="in" filter="fade">
                                      <p:cBhvr>
                                        <p:cTn id="175" dur="500"/>
                                        <p:tgtEl>
                                          <p:spTgt spid="1057"/>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058"/>
                                        </p:tgtEl>
                                        <p:attrNameLst>
                                          <p:attrName>style.visibility</p:attrName>
                                        </p:attrNameLst>
                                      </p:cBhvr>
                                      <p:to>
                                        <p:strVal val="visible"/>
                                      </p:to>
                                    </p:set>
                                    <p:animEffect transition="in" filter="fade">
                                      <p:cBhvr>
                                        <p:cTn id="178" dur="500"/>
                                        <p:tgtEl>
                                          <p:spTgt spid="1058"/>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059"/>
                                        </p:tgtEl>
                                        <p:attrNameLst>
                                          <p:attrName>style.visibility</p:attrName>
                                        </p:attrNameLst>
                                      </p:cBhvr>
                                      <p:to>
                                        <p:strVal val="visible"/>
                                      </p:to>
                                    </p:set>
                                    <p:animEffect transition="in" filter="fade">
                                      <p:cBhvr>
                                        <p:cTn id="181" dur="500"/>
                                        <p:tgtEl>
                                          <p:spTgt spid="1059"/>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072"/>
                                        </p:tgtEl>
                                        <p:attrNameLst>
                                          <p:attrName>style.visibility</p:attrName>
                                        </p:attrNameLst>
                                      </p:cBhvr>
                                      <p:to>
                                        <p:strVal val="visible"/>
                                      </p:to>
                                    </p:set>
                                    <p:animEffect transition="in" filter="fade">
                                      <p:cBhvr>
                                        <p:cTn id="184" dur="500"/>
                                        <p:tgtEl>
                                          <p:spTgt spid="1072"/>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75"/>
                                        </p:tgtEl>
                                        <p:attrNameLst>
                                          <p:attrName>style.visibility</p:attrName>
                                        </p:attrNameLst>
                                      </p:cBhvr>
                                      <p:to>
                                        <p:strVal val="visible"/>
                                      </p:to>
                                    </p:set>
                                    <p:animEffect transition="in" filter="fade">
                                      <p:cBhvr>
                                        <p:cTn id="187" dur="500"/>
                                        <p:tgtEl>
                                          <p:spTgt spid="1075"/>
                                        </p:tgtEl>
                                      </p:cBhvr>
                                    </p:animEffect>
                                  </p:childTnLst>
                                </p:cTn>
                              </p:par>
                              <p:par>
                                <p:cTn id="188" presetID="10" presetClass="entr" presetSubtype="0" fill="hold" nodeType="withEffect">
                                  <p:stCondLst>
                                    <p:cond delay="0"/>
                                  </p:stCondLst>
                                  <p:childTnLst>
                                    <p:set>
                                      <p:cBhvr>
                                        <p:cTn id="189" dur="1" fill="hold">
                                          <p:stCondLst>
                                            <p:cond delay="0"/>
                                          </p:stCondLst>
                                        </p:cTn>
                                        <p:tgtEl>
                                          <p:spTgt spid="1076"/>
                                        </p:tgtEl>
                                        <p:attrNameLst>
                                          <p:attrName>style.visibility</p:attrName>
                                        </p:attrNameLst>
                                      </p:cBhvr>
                                      <p:to>
                                        <p:strVal val="visible"/>
                                      </p:to>
                                    </p:set>
                                    <p:animEffect transition="in" filter="fade">
                                      <p:cBhvr>
                                        <p:cTn id="190" dur="500"/>
                                        <p:tgtEl>
                                          <p:spTgt spid="1076"/>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077"/>
                                        </p:tgtEl>
                                        <p:attrNameLst>
                                          <p:attrName>style.visibility</p:attrName>
                                        </p:attrNameLst>
                                      </p:cBhvr>
                                      <p:to>
                                        <p:strVal val="visible"/>
                                      </p:to>
                                    </p:set>
                                    <p:animEffect transition="in" filter="fade">
                                      <p:cBhvr>
                                        <p:cTn id="193" dur="500"/>
                                        <p:tgtEl>
                                          <p:spTgt spid="1077"/>
                                        </p:tgtEl>
                                      </p:cBhvr>
                                    </p:animEffect>
                                  </p:childTnLst>
                                </p:cTn>
                              </p:par>
                              <p:par>
                                <p:cTn id="194" presetID="10" presetClass="entr" presetSubtype="0" fill="hold" nodeType="withEffect">
                                  <p:stCondLst>
                                    <p:cond delay="0"/>
                                  </p:stCondLst>
                                  <p:childTnLst>
                                    <p:set>
                                      <p:cBhvr>
                                        <p:cTn id="195" dur="1" fill="hold">
                                          <p:stCondLst>
                                            <p:cond delay="0"/>
                                          </p:stCondLst>
                                        </p:cTn>
                                        <p:tgtEl>
                                          <p:spTgt spid="1086"/>
                                        </p:tgtEl>
                                        <p:attrNameLst>
                                          <p:attrName>style.visibility</p:attrName>
                                        </p:attrNameLst>
                                      </p:cBhvr>
                                      <p:to>
                                        <p:strVal val="visible"/>
                                      </p:to>
                                    </p:set>
                                    <p:animEffect transition="in" filter="fade">
                                      <p:cBhvr>
                                        <p:cTn id="196" dur="500"/>
                                        <p:tgtEl>
                                          <p:spTgt spid="1086"/>
                                        </p:tgtEl>
                                      </p:cBhvr>
                                    </p:animEffect>
                                  </p:childTnLst>
                                </p:cTn>
                              </p:par>
                              <p:par>
                                <p:cTn id="197" presetID="10" presetClass="entr" presetSubtype="0" fill="hold" nodeType="withEffect">
                                  <p:stCondLst>
                                    <p:cond delay="0"/>
                                  </p:stCondLst>
                                  <p:childTnLst>
                                    <p:set>
                                      <p:cBhvr>
                                        <p:cTn id="198" dur="1" fill="hold">
                                          <p:stCondLst>
                                            <p:cond delay="0"/>
                                          </p:stCondLst>
                                        </p:cTn>
                                        <p:tgtEl>
                                          <p:spTgt spid="1087"/>
                                        </p:tgtEl>
                                        <p:attrNameLst>
                                          <p:attrName>style.visibility</p:attrName>
                                        </p:attrNameLst>
                                      </p:cBhvr>
                                      <p:to>
                                        <p:strVal val="visible"/>
                                      </p:to>
                                    </p:set>
                                    <p:animEffect transition="in" filter="fade">
                                      <p:cBhvr>
                                        <p:cTn id="199" dur="500"/>
                                        <p:tgtEl>
                                          <p:spTgt spid="1087"/>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2056"/>
                                        </p:tgtEl>
                                        <p:attrNameLst>
                                          <p:attrName>style.visibility</p:attrName>
                                        </p:attrNameLst>
                                      </p:cBhvr>
                                      <p:to>
                                        <p:strVal val="visible"/>
                                      </p:to>
                                    </p:set>
                                    <p:animEffect transition="in" filter="fade">
                                      <p:cBhvr>
                                        <p:cTn id="202" dur="500"/>
                                        <p:tgtEl>
                                          <p:spTgt spid="2056"/>
                                        </p:tgtEl>
                                      </p:cBhvr>
                                    </p:animEffect>
                                  </p:childTnLst>
                                </p:cTn>
                              </p:par>
                              <p:par>
                                <p:cTn id="203" presetID="10" presetClass="entr" presetSubtype="0" fill="hold" nodeType="withEffect">
                                  <p:stCondLst>
                                    <p:cond delay="0"/>
                                  </p:stCondLst>
                                  <p:childTnLst>
                                    <p:set>
                                      <p:cBhvr>
                                        <p:cTn id="204" dur="1" fill="hold">
                                          <p:stCondLst>
                                            <p:cond delay="0"/>
                                          </p:stCondLst>
                                        </p:cTn>
                                        <p:tgtEl>
                                          <p:spTgt spid="2059"/>
                                        </p:tgtEl>
                                        <p:attrNameLst>
                                          <p:attrName>style.visibility</p:attrName>
                                        </p:attrNameLst>
                                      </p:cBhvr>
                                      <p:to>
                                        <p:strVal val="visible"/>
                                      </p:to>
                                    </p:set>
                                    <p:animEffect transition="in" filter="fade">
                                      <p:cBhvr>
                                        <p:cTn id="205" dur="500"/>
                                        <p:tgtEl>
                                          <p:spTgt spid="2059"/>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2060"/>
                                        </p:tgtEl>
                                        <p:attrNameLst>
                                          <p:attrName>style.visibility</p:attrName>
                                        </p:attrNameLst>
                                      </p:cBhvr>
                                      <p:to>
                                        <p:strVal val="visible"/>
                                      </p:to>
                                    </p:set>
                                    <p:animEffect transition="in" filter="fade">
                                      <p:cBhvr>
                                        <p:cTn id="208" dur="500"/>
                                        <p:tgtEl>
                                          <p:spTgt spid="2060"/>
                                        </p:tgtEl>
                                      </p:cBhvr>
                                    </p:animEffect>
                                  </p:childTnLst>
                                </p:cTn>
                              </p:par>
                              <p:par>
                                <p:cTn id="209" presetID="10" presetClass="entr" presetSubtype="0" fill="hold" nodeType="withEffect">
                                  <p:stCondLst>
                                    <p:cond delay="0"/>
                                  </p:stCondLst>
                                  <p:childTnLst>
                                    <p:set>
                                      <p:cBhvr>
                                        <p:cTn id="210" dur="1" fill="hold">
                                          <p:stCondLst>
                                            <p:cond delay="0"/>
                                          </p:stCondLst>
                                        </p:cTn>
                                        <p:tgtEl>
                                          <p:spTgt spid="2055"/>
                                        </p:tgtEl>
                                        <p:attrNameLst>
                                          <p:attrName>style.visibility</p:attrName>
                                        </p:attrNameLst>
                                      </p:cBhvr>
                                      <p:to>
                                        <p:strVal val="visible"/>
                                      </p:to>
                                    </p:set>
                                    <p:animEffect transition="in" filter="fade">
                                      <p:cBhvr>
                                        <p:cTn id="211" dur="500"/>
                                        <p:tgtEl>
                                          <p:spTgt spid="2055"/>
                                        </p:tgtEl>
                                      </p:cBhvr>
                                    </p:animEffect>
                                  </p:childTnLst>
                                </p:cTn>
                              </p:par>
                              <p:par>
                                <p:cTn id="212" presetID="10" presetClass="entr" presetSubtype="0" fill="hold" nodeType="withEffect">
                                  <p:stCondLst>
                                    <p:cond delay="0"/>
                                  </p:stCondLst>
                                  <p:childTnLst>
                                    <p:set>
                                      <p:cBhvr>
                                        <p:cTn id="213" dur="1" fill="hold">
                                          <p:stCondLst>
                                            <p:cond delay="0"/>
                                          </p:stCondLst>
                                        </p:cTn>
                                        <p:tgtEl>
                                          <p:spTgt spid="2058"/>
                                        </p:tgtEl>
                                        <p:attrNameLst>
                                          <p:attrName>style.visibility</p:attrName>
                                        </p:attrNameLst>
                                      </p:cBhvr>
                                      <p:to>
                                        <p:strVal val="visible"/>
                                      </p:to>
                                    </p:set>
                                    <p:animEffect transition="in" filter="fade">
                                      <p:cBhvr>
                                        <p:cTn id="214" dur="500"/>
                                        <p:tgtEl>
                                          <p:spTgt spid="2058"/>
                                        </p:tgtEl>
                                      </p:cBhvr>
                                    </p:animEffect>
                                  </p:childTnLst>
                                </p:cTn>
                              </p:par>
                              <p:par>
                                <p:cTn id="215" presetID="10" presetClass="entr" presetSubtype="0" fill="hold" nodeType="withEffect">
                                  <p:stCondLst>
                                    <p:cond delay="0"/>
                                  </p:stCondLst>
                                  <p:childTnLst>
                                    <p:set>
                                      <p:cBhvr>
                                        <p:cTn id="216" dur="1" fill="hold">
                                          <p:stCondLst>
                                            <p:cond delay="0"/>
                                          </p:stCondLst>
                                        </p:cTn>
                                        <p:tgtEl>
                                          <p:spTgt spid="62"/>
                                        </p:tgtEl>
                                        <p:attrNameLst>
                                          <p:attrName>style.visibility</p:attrName>
                                        </p:attrNameLst>
                                      </p:cBhvr>
                                      <p:to>
                                        <p:strVal val="visible"/>
                                      </p:to>
                                    </p:set>
                                    <p:animEffect transition="in" filter="fade">
                                      <p:cBhvr>
                                        <p:cTn id="217" dur="500"/>
                                        <p:tgtEl>
                                          <p:spTgt spid="62"/>
                                        </p:tgtEl>
                                      </p:cBhvr>
                                    </p:animEffect>
                                  </p:childTnLst>
                                </p:cTn>
                              </p:par>
                              <p:par>
                                <p:cTn id="218" presetID="10" presetClass="entr" presetSubtype="0" fill="hold" nodeType="withEffect">
                                  <p:stCondLst>
                                    <p:cond delay="0"/>
                                  </p:stCondLst>
                                  <p:childTnLst>
                                    <p:set>
                                      <p:cBhvr>
                                        <p:cTn id="219" dur="1" fill="hold">
                                          <p:stCondLst>
                                            <p:cond delay="0"/>
                                          </p:stCondLst>
                                        </p:cTn>
                                        <p:tgtEl>
                                          <p:spTgt spid="2057"/>
                                        </p:tgtEl>
                                        <p:attrNameLst>
                                          <p:attrName>style.visibility</p:attrName>
                                        </p:attrNameLst>
                                      </p:cBhvr>
                                      <p:to>
                                        <p:strVal val="visible"/>
                                      </p:to>
                                    </p:set>
                                    <p:animEffect transition="in" filter="fade">
                                      <p:cBhvr>
                                        <p:cTn id="220"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8" grpId="0" animBg="1"/>
      <p:bldP spid="49" grpId="0" animBg="1"/>
      <p:bldP spid="1046" grpId="0"/>
      <p:bldP spid="1047" grpId="0"/>
      <p:bldP spid="1048" grpId="0"/>
      <p:bldP spid="1051" grpId="0"/>
      <p:bldP spid="1053" grpId="0"/>
      <p:bldP spid="1054" grpId="0"/>
      <p:bldP spid="1055" grpId="0"/>
      <p:bldP spid="1056" grpId="0"/>
      <p:bldP spid="1057" grpId="0"/>
      <p:bldP spid="1058" grpId="0"/>
      <p:bldP spid="1059" grpId="0"/>
      <p:bldP spid="1060" grpId="0"/>
      <p:bldP spid="1063" grpId="0"/>
      <p:bldP spid="1065" grpId="0"/>
      <p:bldP spid="1067" grpId="0"/>
      <p:bldP spid="1068" grpId="0"/>
      <p:bldP spid="1070" grpId="0"/>
      <p:bldP spid="1072" grpId="0"/>
      <p:bldP spid="1073" grpId="0"/>
      <p:bldP spid="1074" grpId="0"/>
      <p:bldP spid="1075" grpId="0"/>
      <p:bldP spid="1077" grpId="0"/>
      <p:bldP spid="1078" grpId="0"/>
      <p:bldP spid="2049" grpId="0"/>
      <p:bldP spid="2053" grpId="0"/>
      <p:bldP spid="2056" grpId="0"/>
      <p:bldP spid="2060"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1A0B42-1DBF-4515-165C-60C048AB7EEF}"/>
              </a:ext>
            </a:extLst>
          </p:cNvPr>
          <p:cNvSpPr txBox="1">
            <a:spLocks/>
          </p:cNvSpPr>
          <p:nvPr/>
        </p:nvSpPr>
        <p:spPr>
          <a:xfrm>
            <a:off x="584200" y="1536700"/>
            <a:ext cx="3481388" cy="4732338"/>
          </a:xfrm>
          <a:prstGeom prst="roundRect">
            <a:avLst>
              <a:gd name="adj" fmla="val 4567"/>
            </a:avLst>
          </a:prstGeom>
          <a:solidFill>
            <a:schemeClr val="tx1">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defPPr>
              <a:defRPr lang="en-US"/>
            </a:defPPr>
            <a:lvl1pPr algn="ctr" defTabSz="904917" fontAlgn="base">
              <a:spcBef>
                <a:spcPts val="317"/>
              </a:spcBef>
              <a:spcAft>
                <a:spcPct val="0"/>
              </a:spcAft>
              <a:tabLst>
                <a:tab pos="1487158" algn="l"/>
              </a:tabLst>
              <a:defRPr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04917" rtl="0" eaLnBrk="1" fontAlgn="base" latinLnBrk="0" hangingPunct="1">
              <a:lnSpc>
                <a:spcPct val="100000"/>
              </a:lnSpc>
              <a:spcBef>
                <a:spcPts val="317"/>
              </a:spcBef>
              <a:spcAft>
                <a:spcPct val="0"/>
              </a:spcAft>
              <a:buClrTx/>
              <a:buSzTx/>
              <a:buFontTx/>
              <a:buNone/>
              <a:tabLst>
                <a:tab pos="1487158" algn="l"/>
              </a:tabLst>
              <a:defRPr/>
            </a:pPr>
            <a:endParaRPr kumimoji="0" lang="en-US" sz="2800"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old" pitchFamily="2" charset="0"/>
              <a:ea typeface="+mn-ea"/>
              <a:cs typeface="Segoe Sans Display Semibold" pitchFamily="2" charset="0"/>
            </a:endParaRPr>
          </a:p>
        </p:txBody>
      </p:sp>
      <p:sp>
        <p:nvSpPr>
          <p:cNvPr id="4" name="TextBox 3">
            <a:extLst>
              <a:ext uri="{FF2B5EF4-FFF2-40B4-BE49-F238E27FC236}">
                <a16:creationId xmlns:a16="http://schemas.microsoft.com/office/drawing/2014/main" id="{7A61DF7A-A0B2-BA38-C8C1-A2CEA865EF46}"/>
              </a:ext>
            </a:extLst>
          </p:cNvPr>
          <p:cNvSpPr txBox="1">
            <a:spLocks/>
          </p:cNvSpPr>
          <p:nvPr/>
        </p:nvSpPr>
        <p:spPr>
          <a:xfrm>
            <a:off x="4343400" y="1536700"/>
            <a:ext cx="3481388" cy="4732338"/>
          </a:xfrm>
          <a:prstGeom prst="roundRect">
            <a:avLst>
              <a:gd name="adj" fmla="val 4567"/>
            </a:avLst>
          </a:prstGeom>
          <a:solidFill>
            <a:schemeClr val="tx1">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defPPr>
              <a:defRPr lang="en-US"/>
            </a:defPPr>
            <a:lvl1pPr algn="ctr" defTabSz="904917" fontAlgn="base">
              <a:spcBef>
                <a:spcPts val="317"/>
              </a:spcBef>
              <a:spcAft>
                <a:spcPct val="0"/>
              </a:spcAft>
              <a:tabLst>
                <a:tab pos="1487158" algn="l"/>
              </a:tabLst>
              <a:defRPr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04917" rtl="0" eaLnBrk="1" fontAlgn="base" latinLnBrk="0" hangingPunct="1">
              <a:lnSpc>
                <a:spcPct val="100000"/>
              </a:lnSpc>
              <a:spcBef>
                <a:spcPts val="317"/>
              </a:spcBef>
              <a:spcAft>
                <a:spcPct val="0"/>
              </a:spcAft>
              <a:buClrTx/>
              <a:buSzTx/>
              <a:buFontTx/>
              <a:buNone/>
              <a:tabLst>
                <a:tab pos="1487158" algn="l"/>
              </a:tabLst>
              <a:defRPr/>
            </a:pPr>
            <a:endParaRPr kumimoji="0" lang="en-US" sz="2800"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old" pitchFamily="2" charset="0"/>
              <a:ea typeface="+mn-ea"/>
              <a:cs typeface="Segoe Sans Display Semibold" pitchFamily="2" charset="0"/>
            </a:endParaRPr>
          </a:p>
        </p:txBody>
      </p:sp>
      <p:sp>
        <p:nvSpPr>
          <p:cNvPr id="11" name="TextBox 10">
            <a:extLst>
              <a:ext uri="{FF2B5EF4-FFF2-40B4-BE49-F238E27FC236}">
                <a16:creationId xmlns:a16="http://schemas.microsoft.com/office/drawing/2014/main" id="{228CAA65-28DC-C693-A51F-09EABBDDD5D7}"/>
              </a:ext>
            </a:extLst>
          </p:cNvPr>
          <p:cNvSpPr txBox="1">
            <a:spLocks/>
          </p:cNvSpPr>
          <p:nvPr/>
        </p:nvSpPr>
        <p:spPr>
          <a:xfrm>
            <a:off x="8153400" y="1536700"/>
            <a:ext cx="3481388" cy="4732338"/>
          </a:xfrm>
          <a:prstGeom prst="roundRect">
            <a:avLst>
              <a:gd name="adj" fmla="val 4567"/>
            </a:avLst>
          </a:prstGeom>
          <a:solidFill>
            <a:schemeClr val="tx1">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defPPr>
              <a:defRPr lang="en-US"/>
            </a:defPPr>
            <a:lvl1pPr algn="ctr" defTabSz="904917" fontAlgn="base">
              <a:spcBef>
                <a:spcPts val="317"/>
              </a:spcBef>
              <a:spcAft>
                <a:spcPct val="0"/>
              </a:spcAft>
              <a:tabLst>
                <a:tab pos="1487158" algn="l"/>
              </a:tabLst>
              <a:defRPr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04917" rtl="0" eaLnBrk="1" fontAlgn="base" latinLnBrk="0" hangingPunct="1">
              <a:lnSpc>
                <a:spcPct val="100000"/>
              </a:lnSpc>
              <a:spcBef>
                <a:spcPts val="317"/>
              </a:spcBef>
              <a:spcAft>
                <a:spcPct val="0"/>
              </a:spcAft>
              <a:buClrTx/>
              <a:buSzTx/>
              <a:buFontTx/>
              <a:buNone/>
              <a:tabLst>
                <a:tab pos="1487158" algn="l"/>
              </a:tabLst>
              <a:defRPr/>
            </a:pPr>
            <a:endParaRPr kumimoji="0" lang="en-US" sz="2800"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old" pitchFamily="2" charset="0"/>
              <a:ea typeface="+mn-ea"/>
              <a:cs typeface="Segoe Sans Display Semibold" pitchFamily="2" charset="0"/>
            </a:endParaRPr>
          </a:p>
        </p:txBody>
      </p:sp>
      <p:sp>
        <p:nvSpPr>
          <p:cNvPr id="2" name="Title 1">
            <a:extLst>
              <a:ext uri="{FF2B5EF4-FFF2-40B4-BE49-F238E27FC236}">
                <a16:creationId xmlns:a16="http://schemas.microsoft.com/office/drawing/2014/main" id="{7BC2A71B-4624-8F3D-F99B-1FE09B474B76}"/>
              </a:ext>
            </a:extLst>
          </p:cNvPr>
          <p:cNvSpPr>
            <a:spLocks noGrp="1"/>
          </p:cNvSpPr>
          <p:nvPr>
            <p:ph type="title"/>
          </p:nvPr>
        </p:nvSpPr>
        <p:spPr/>
        <p:txBody>
          <a:bodyPr/>
          <a:lstStyle/>
          <a:p>
            <a:r>
              <a:rPr lang="en-US"/>
              <a:t>Customer experiences</a:t>
            </a:r>
          </a:p>
        </p:txBody>
      </p:sp>
      <p:pic>
        <p:nvPicPr>
          <p:cNvPr id="6" name="Picture 5" descr="A close up of a logo&#10;&#10;AI-generated content may be incorrect.">
            <a:extLst>
              <a:ext uri="{FF2B5EF4-FFF2-40B4-BE49-F238E27FC236}">
                <a16:creationId xmlns:a16="http://schemas.microsoft.com/office/drawing/2014/main" id="{43158866-1F12-71B7-1999-73BE1CAF1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684" y="1954728"/>
            <a:ext cx="2043854" cy="380876"/>
          </a:xfrm>
          <a:prstGeom prst="rect">
            <a:avLst/>
          </a:prstGeom>
        </p:spPr>
      </p:pic>
      <p:pic>
        <p:nvPicPr>
          <p:cNvPr id="13" name="Picture 12">
            <a:extLst>
              <a:ext uri="{FF2B5EF4-FFF2-40B4-BE49-F238E27FC236}">
                <a16:creationId xmlns:a16="http://schemas.microsoft.com/office/drawing/2014/main" id="{0C6A7E05-F2A4-7C6D-4632-FE1B31FAA391}"/>
              </a:ext>
            </a:extLst>
          </p:cNvPr>
          <p:cNvPicPr>
            <a:picLocks noChangeAspect="1"/>
          </p:cNvPicPr>
          <p:nvPr/>
        </p:nvPicPr>
        <p:blipFill>
          <a:blip r:embed="rId4"/>
          <a:stretch>
            <a:fillRect/>
          </a:stretch>
        </p:blipFill>
        <p:spPr>
          <a:xfrm>
            <a:off x="5707732" y="1798320"/>
            <a:ext cx="784508" cy="693636"/>
          </a:xfrm>
          <a:prstGeom prst="rect">
            <a:avLst/>
          </a:prstGeom>
        </p:spPr>
      </p:pic>
      <p:cxnSp>
        <p:nvCxnSpPr>
          <p:cNvPr id="15" name="Straight Connector 14">
            <a:extLst>
              <a:ext uri="{FF2B5EF4-FFF2-40B4-BE49-F238E27FC236}">
                <a16:creationId xmlns:a16="http://schemas.microsoft.com/office/drawing/2014/main" id="{6B3B6229-AA69-0547-D03C-C2EB7ABF85BB}"/>
              </a:ext>
            </a:extLst>
          </p:cNvPr>
          <p:cNvCxnSpPr/>
          <p:nvPr/>
        </p:nvCxnSpPr>
        <p:spPr>
          <a:xfrm>
            <a:off x="792480" y="2651760"/>
            <a:ext cx="3017520" cy="0"/>
          </a:xfrm>
          <a:prstGeom prst="line">
            <a:avLst/>
          </a:prstGeom>
          <a:ln w="12700" cap="rnd">
            <a:solidFill>
              <a:schemeClr val="tx1">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021413-E38F-B8E3-ED85-701FD817FACA}"/>
              </a:ext>
            </a:extLst>
          </p:cNvPr>
          <p:cNvCxnSpPr/>
          <p:nvPr/>
        </p:nvCxnSpPr>
        <p:spPr>
          <a:xfrm>
            <a:off x="4572000" y="2651760"/>
            <a:ext cx="3017520" cy="0"/>
          </a:xfrm>
          <a:prstGeom prst="line">
            <a:avLst/>
          </a:prstGeom>
          <a:ln w="12700" cap="rnd">
            <a:solidFill>
              <a:schemeClr val="tx1">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BF71D5-3D1B-81A5-41CD-0A35F574D101}"/>
              </a:ext>
            </a:extLst>
          </p:cNvPr>
          <p:cNvCxnSpPr/>
          <p:nvPr/>
        </p:nvCxnSpPr>
        <p:spPr>
          <a:xfrm>
            <a:off x="8351520" y="2651760"/>
            <a:ext cx="3017520" cy="0"/>
          </a:xfrm>
          <a:prstGeom prst="line">
            <a:avLst/>
          </a:prstGeom>
          <a:ln w="12700" cap="rnd">
            <a:solidFill>
              <a:schemeClr val="tx1">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descr="Blue text on a black background&#10;&#10;AI-generated content may be incorrect.">
            <a:extLst>
              <a:ext uri="{FF2B5EF4-FFF2-40B4-BE49-F238E27FC236}">
                <a16:creationId xmlns:a16="http://schemas.microsoft.com/office/drawing/2014/main" id="{0580606D-0C36-37F9-8449-3A62DAAA0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852" y="1482222"/>
            <a:ext cx="1992336" cy="1231041"/>
          </a:xfrm>
          <a:prstGeom prst="rect">
            <a:avLst/>
          </a:prstGeom>
        </p:spPr>
      </p:pic>
      <p:sp>
        <p:nvSpPr>
          <p:cNvPr id="9" name="TextBox 8">
            <a:extLst>
              <a:ext uri="{FF2B5EF4-FFF2-40B4-BE49-F238E27FC236}">
                <a16:creationId xmlns:a16="http://schemas.microsoft.com/office/drawing/2014/main" id="{07CC426C-89CC-1BBE-9C84-7A81F1B71833}"/>
              </a:ext>
            </a:extLst>
          </p:cNvPr>
          <p:cNvSpPr txBox="1"/>
          <p:nvPr/>
        </p:nvSpPr>
        <p:spPr>
          <a:xfrm>
            <a:off x="805433" y="2893165"/>
            <a:ext cx="3096007" cy="24622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1A1A1A"/>
                </a:solidFill>
                <a:effectLst/>
                <a:uLnTx/>
                <a:uFillTx/>
                <a:latin typeface="Segoe UI"/>
                <a:ea typeface="+mn-ea"/>
                <a:cs typeface="+mn-cs"/>
              </a:rPr>
              <a:t>“With the new semantic search and RAG capabilities in SQL Server 2025, we can empower existing GenAI solutions with data embeddings to create next-generation, more intelligent AI applications.”</a:t>
            </a:r>
          </a:p>
        </p:txBody>
      </p:sp>
      <p:sp>
        <p:nvSpPr>
          <p:cNvPr id="12" name="TextBox 11">
            <a:extLst>
              <a:ext uri="{FF2B5EF4-FFF2-40B4-BE49-F238E27FC236}">
                <a16:creationId xmlns:a16="http://schemas.microsoft.com/office/drawing/2014/main" id="{F8E26F93-E9E3-58E2-B6D9-430280BEDEBE}"/>
              </a:ext>
            </a:extLst>
          </p:cNvPr>
          <p:cNvSpPr txBox="1"/>
          <p:nvPr/>
        </p:nvSpPr>
        <p:spPr>
          <a:xfrm>
            <a:off x="4541520" y="2893165"/>
            <a:ext cx="3048000" cy="184665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1A1A1A"/>
                </a:solidFill>
                <a:effectLst/>
                <a:uLnTx/>
                <a:uFillTx/>
                <a:latin typeface="Segoe UI"/>
                <a:ea typeface="+mn-ea"/>
                <a:cs typeface="+mn-cs"/>
              </a:rPr>
              <a:t>“Change Event Streaming and Fabric Mirroring for SQL Server 2025 help MSC to build the bridge to bring our operational data into Microsoft Fabric”</a:t>
            </a:r>
          </a:p>
        </p:txBody>
      </p:sp>
      <p:sp>
        <p:nvSpPr>
          <p:cNvPr id="14" name="TextBox 13">
            <a:extLst>
              <a:ext uri="{FF2B5EF4-FFF2-40B4-BE49-F238E27FC236}">
                <a16:creationId xmlns:a16="http://schemas.microsoft.com/office/drawing/2014/main" id="{CE80FD32-E17C-6CB6-1855-7DA99195785C}"/>
              </a:ext>
            </a:extLst>
          </p:cNvPr>
          <p:cNvSpPr txBox="1"/>
          <p:nvPr/>
        </p:nvSpPr>
        <p:spPr>
          <a:xfrm>
            <a:off x="8389620" y="2748027"/>
            <a:ext cx="2941320" cy="3077766"/>
          </a:xfrm>
          <a:prstGeom prst="rect">
            <a:avLst/>
          </a:prstGeom>
          <a:solidFill>
            <a:schemeClr val="tx1">
              <a:lumMod val="10000"/>
              <a:lumOff val="90000"/>
            </a:schemeClr>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a:ln>
                  <a:noFill/>
                </a:ln>
                <a:solidFill>
                  <a:srgbClr val="1A1A1A"/>
                </a:solidFill>
                <a:effectLst/>
                <a:uLnTx/>
                <a:uFillTx/>
                <a:latin typeface="Segoe UI"/>
                <a:ea typeface="Aptos" panose="020B0004020202020204" pitchFamily="34" charset="0"/>
                <a:cs typeface="Aptos" panose="020B0004020202020204" pitchFamily="34" charset="0"/>
              </a:rPr>
              <a:t>“</a:t>
            </a:r>
            <a:r>
              <a:rPr kumimoji="0" lang="en-US" sz="2000" b="0" i="1" u="none" strike="noStrike" kern="1200" cap="none" spc="0" normalizeH="0" baseline="0" noProof="0">
                <a:ln>
                  <a:noFill/>
                </a:ln>
                <a:solidFill>
                  <a:srgbClr val="1A1A1A"/>
                </a:solidFill>
                <a:effectLst/>
                <a:uLnTx/>
                <a:uFillTx/>
                <a:latin typeface="Segoe UI"/>
                <a:ea typeface="Aptos" panose="020B0004020202020204" pitchFamily="34" charset="0"/>
                <a:cs typeface="Aptos" panose="020B0004020202020204" pitchFamily="34" charset="0"/>
              </a:rPr>
              <a:t>We are especially looking forward to the performance benefits of optimized locking and the new ZSTD backup compression algorithm; the enhanced reliability of availability groups; and the continued investments in security</a:t>
            </a:r>
            <a:r>
              <a:rPr kumimoji="0" lang="en-CA" sz="2000" b="0" i="1" u="none" strike="noStrike" kern="1200" cap="none" spc="0" normalizeH="0" baseline="0" noProof="0">
                <a:ln>
                  <a:noFill/>
                </a:ln>
                <a:solidFill>
                  <a:srgbClr val="1A1A1A"/>
                </a:solidFill>
                <a:effectLst/>
                <a:uLnTx/>
                <a:uFillTx/>
                <a:latin typeface="Segoe UI"/>
                <a:ea typeface="Aptos" panose="020B0004020202020204" pitchFamily="34" charset="0"/>
                <a:cs typeface="Aptos" panose="020B0004020202020204" pitchFamily="34" charset="0"/>
              </a:rPr>
              <a:t>”</a:t>
            </a:r>
            <a:endParaRPr kumimoji="0" lang="en-US" sz="2000" b="0" i="1"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651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C935A-B68C-F5EC-DE65-18B2E39205BF}"/>
            </a:ext>
          </a:extLst>
        </p:cNvPr>
        <p:cNvGrpSpPr/>
        <p:nvPr/>
      </p:nvGrpSpPr>
      <p:grpSpPr>
        <a:xfrm>
          <a:off x="0" y="0"/>
          <a:ext cx="0" cy="0"/>
          <a:chOff x="0" y="0"/>
          <a:chExt cx="0" cy="0"/>
        </a:xfrm>
      </p:grpSpPr>
      <p:pic>
        <p:nvPicPr>
          <p:cNvPr id="73" name="Picture 72" descr="Wooden blocks with letters on them&#10;&#10;AI-generated content may be incorrect.">
            <a:extLst>
              <a:ext uri="{FF2B5EF4-FFF2-40B4-BE49-F238E27FC236}">
                <a16:creationId xmlns:a16="http://schemas.microsoft.com/office/drawing/2014/main" id="{EBB9B9C4-7216-2E63-52A1-11064427D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6"/>
            <a:ext cx="12192000" cy="6856927"/>
          </a:xfrm>
          <a:prstGeom prst="rect">
            <a:avLst/>
          </a:prstGeom>
        </p:spPr>
      </p:pic>
      <p:pic>
        <p:nvPicPr>
          <p:cNvPr id="74" name="Graphic 73">
            <a:extLst>
              <a:ext uri="{FF2B5EF4-FFF2-40B4-BE49-F238E27FC236}">
                <a16:creationId xmlns:a16="http://schemas.microsoft.com/office/drawing/2014/main" id="{9D9268EB-CF9D-42BE-4269-EAA4C0B789C2}"/>
              </a:ext>
            </a:extLst>
          </p:cNvPr>
          <p:cNvPicPr>
            <a:picLocks noChangeAspect="1"/>
          </p:cNvPicPr>
          <p:nvPr/>
        </p:nvPicPr>
        <p:blipFill>
          <a:blip r:embed="rId3">
            <a:extLst>
              <a:ext uri="{96DAC541-7B7A-43D3-8B79-37D633B846F1}">
                <asvg:svgBlip xmlns:asvg="http://schemas.microsoft.com/office/drawing/2016/SVG/main" r:embed="rId4"/>
              </a:ext>
            </a:extLst>
          </a:blip>
          <a:srcRect l="44518" b="40269"/>
          <a:stretch/>
        </p:blipFill>
        <p:spPr>
          <a:xfrm>
            <a:off x="0" y="3717471"/>
            <a:ext cx="2938236" cy="3140529"/>
          </a:xfrm>
          <a:prstGeom prst="rect">
            <a:avLst/>
          </a:prstGeom>
        </p:spPr>
      </p:pic>
      <p:sp>
        <p:nvSpPr>
          <p:cNvPr id="4" name="Rectangle 3">
            <a:extLst>
              <a:ext uri="{FF2B5EF4-FFF2-40B4-BE49-F238E27FC236}">
                <a16:creationId xmlns:a16="http://schemas.microsoft.com/office/drawing/2014/main" id="{ACAE8BA6-7872-6BB2-3506-C252F4BF3737}"/>
              </a:ext>
            </a:extLst>
          </p:cNvPr>
          <p:cNvSpPr/>
          <p:nvPr/>
        </p:nvSpPr>
        <p:spPr bwMode="auto">
          <a:xfrm>
            <a:off x="0" y="6302829"/>
            <a:ext cx="12192000" cy="555172"/>
          </a:xfrm>
          <a:prstGeom prst="rect">
            <a:avLst/>
          </a:prstGeom>
          <a:gradFill>
            <a:gsLst>
              <a:gs pos="100000">
                <a:schemeClr val="tx2"/>
              </a:gs>
              <a:gs pos="0">
                <a:schemeClr val="accent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3" name="Picture 2" descr="A logo with colorful lines&#10;&#10;AI-generated content may be incorrect.">
            <a:extLst>
              <a:ext uri="{FF2B5EF4-FFF2-40B4-BE49-F238E27FC236}">
                <a16:creationId xmlns:a16="http://schemas.microsoft.com/office/drawing/2014/main" id="{755708E7-BBBC-A92E-9DCA-C322DDEEFB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619" y="6326436"/>
            <a:ext cx="676926" cy="507958"/>
          </a:xfrm>
          <a:prstGeom prst="rect">
            <a:avLst/>
          </a:prstGeom>
        </p:spPr>
      </p:pic>
    </p:spTree>
    <p:extLst>
      <p:ext uri="{BB962C8B-B14F-4D97-AF65-F5344CB8AC3E}">
        <p14:creationId xmlns:p14="http://schemas.microsoft.com/office/powerpoint/2010/main" val="77479820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ED8D5-C8CD-8C1B-E104-E43CA243C0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1DC9F-7292-A86C-1D6B-6946A649BE6C}"/>
              </a:ext>
            </a:extLst>
          </p:cNvPr>
          <p:cNvSpPr>
            <a:spLocks noGrp="1"/>
          </p:cNvSpPr>
          <p:nvPr>
            <p:ph type="title"/>
          </p:nvPr>
        </p:nvSpPr>
        <p:spPr/>
        <p:txBody>
          <a:bodyPr/>
          <a:lstStyle/>
          <a:p>
            <a:r>
              <a:rPr lang="en-US" noProof="0" dirty="0"/>
              <a:t>Thank you!</a:t>
            </a:r>
          </a:p>
        </p:txBody>
      </p:sp>
    </p:spTree>
    <p:extLst>
      <p:ext uri="{BB962C8B-B14F-4D97-AF65-F5344CB8AC3E}">
        <p14:creationId xmlns:p14="http://schemas.microsoft.com/office/powerpoint/2010/main" val="8835302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459DB-CF74-1CD8-29D5-A65835C23BE1}"/>
              </a:ext>
            </a:extLst>
          </p:cNvPr>
          <p:cNvSpPr>
            <a:spLocks noGrp="1"/>
          </p:cNvSpPr>
          <p:nvPr>
            <p:ph type="title"/>
          </p:nvPr>
        </p:nvSpPr>
        <p:spPr>
          <a:xfrm>
            <a:off x="778306" y="303276"/>
            <a:ext cx="10663452" cy="360099"/>
          </a:xfrm>
        </p:spPr>
        <p:txBody>
          <a:bodyPr anchor="t">
            <a:normAutofit/>
          </a:bodyPr>
          <a:lstStyle/>
          <a:p>
            <a:r>
              <a:rPr lang="en-US" dirty="0"/>
              <a:t>What problems are we trying to solve with AI?</a:t>
            </a:r>
          </a:p>
        </p:txBody>
      </p:sp>
      <p:sp>
        <p:nvSpPr>
          <p:cNvPr id="3" name="Content Placeholder 2">
            <a:extLst>
              <a:ext uri="{FF2B5EF4-FFF2-40B4-BE49-F238E27FC236}">
                <a16:creationId xmlns:a16="http://schemas.microsoft.com/office/drawing/2014/main" id="{0C6EF199-61CC-4830-ABA8-05D1F958EF8B}"/>
              </a:ext>
            </a:extLst>
          </p:cNvPr>
          <p:cNvSpPr>
            <a:spLocks noGrp="1"/>
          </p:cNvSpPr>
          <p:nvPr>
            <p:ph type="body" sz="quarter" idx="4294967295"/>
          </p:nvPr>
        </p:nvSpPr>
        <p:spPr>
          <a:xfrm>
            <a:off x="1561148" y="1712006"/>
            <a:ext cx="9472612" cy="4732337"/>
          </a:xfrm>
        </p:spPr>
        <p:txBody>
          <a:bodyPr>
            <a:normAutofit/>
          </a:bodyPr>
          <a:lstStyle/>
          <a:p>
            <a:pPr marL="0" indent="0">
              <a:spcBef>
                <a:spcPts val="0"/>
              </a:spcBef>
              <a:spcAft>
                <a:spcPts val="3000"/>
              </a:spcAft>
              <a:buNone/>
            </a:pPr>
            <a:r>
              <a:rPr lang="en-US" sz="2400" b="1" dirty="0">
                <a:ln w="3175">
                  <a:noFill/>
                </a:ln>
                <a:gradFill>
                  <a:gsLst>
                    <a:gs pos="0">
                      <a:srgbClr val="73262F"/>
                    </a:gs>
                    <a:gs pos="70000">
                      <a:srgbClr val="2A446F"/>
                    </a:gs>
                  </a:gsLst>
                  <a:path path="circle">
                    <a:fillToRect l="100000" t="100000"/>
                  </a:path>
                </a:gradFill>
                <a:cs typeface="Segoe UI"/>
              </a:rPr>
              <a:t>Smarter searching </a:t>
            </a:r>
            <a:r>
              <a:rPr lang="en-US" sz="2400" dirty="0"/>
              <a:t>on your existing text data</a:t>
            </a:r>
          </a:p>
          <a:p>
            <a:pPr marL="0" indent="0">
              <a:spcBef>
                <a:spcPts val="0"/>
              </a:spcBef>
              <a:spcAft>
                <a:spcPts val="3000"/>
              </a:spcAft>
              <a:buNone/>
            </a:pPr>
            <a:r>
              <a:rPr lang="en-US" sz="2400" dirty="0"/>
              <a:t>Bring in other documents/text for </a:t>
            </a:r>
            <a:r>
              <a:rPr lang="en-US" sz="2400" b="1" dirty="0">
                <a:ln w="3175">
                  <a:noFill/>
                </a:ln>
                <a:gradFill>
                  <a:gsLst>
                    <a:gs pos="0">
                      <a:srgbClr val="73262F"/>
                    </a:gs>
                    <a:gs pos="70000">
                      <a:srgbClr val="2A446F"/>
                    </a:gs>
                  </a:gsLst>
                  <a:path path="circle">
                    <a:fillToRect l="100000" t="100000"/>
                  </a:path>
                </a:gradFill>
                <a:cs typeface="Segoe UI"/>
              </a:rPr>
              <a:t>centralized vector searching</a:t>
            </a:r>
          </a:p>
          <a:p>
            <a:pPr marL="0" indent="0">
              <a:spcBef>
                <a:spcPts val="0"/>
              </a:spcBef>
              <a:spcAft>
                <a:spcPts val="3000"/>
              </a:spcAft>
              <a:buNone/>
            </a:pPr>
            <a:r>
              <a:rPr lang="en-US" sz="2400" dirty="0"/>
              <a:t>Provide </a:t>
            </a:r>
            <a:r>
              <a:rPr lang="en-US" sz="2400" b="1" dirty="0">
                <a:ln w="3175">
                  <a:noFill/>
                </a:ln>
                <a:gradFill>
                  <a:gsLst>
                    <a:gs pos="0">
                      <a:srgbClr val="73262F"/>
                    </a:gs>
                    <a:gs pos="70000">
                      <a:srgbClr val="2A446F"/>
                    </a:gs>
                  </a:gsLst>
                  <a:path path="circle">
                    <a:fillToRect l="100000" t="100000"/>
                  </a:path>
                </a:gradFill>
                <a:cs typeface="Segoe UI"/>
              </a:rPr>
              <a:t>building blocks </a:t>
            </a:r>
            <a:r>
              <a:rPr lang="en-US" sz="2400" dirty="0"/>
              <a:t>- Intelligent assistants, RAG, AI Agents</a:t>
            </a:r>
          </a:p>
          <a:p>
            <a:pPr marL="0" indent="0">
              <a:spcBef>
                <a:spcPts val="0"/>
              </a:spcBef>
              <a:spcAft>
                <a:spcPts val="3000"/>
              </a:spcAft>
              <a:buNone/>
            </a:pPr>
            <a:r>
              <a:rPr lang="en-US" sz="2400" dirty="0"/>
              <a:t>Take advantage of AI in a </a:t>
            </a:r>
            <a:r>
              <a:rPr lang="en-US" sz="2400" b="1" dirty="0">
                <a:ln w="3175">
                  <a:noFill/>
                </a:ln>
                <a:gradFill>
                  <a:gsLst>
                    <a:gs pos="0">
                      <a:srgbClr val="73262F"/>
                    </a:gs>
                    <a:gs pos="70000">
                      <a:srgbClr val="2A446F"/>
                    </a:gs>
                  </a:gsLst>
                  <a:path path="circle">
                    <a:fillToRect l="100000" t="100000"/>
                  </a:path>
                </a:gradFill>
                <a:cs typeface="Segoe UI"/>
              </a:rPr>
              <a:t>secure and scalable </a:t>
            </a:r>
            <a:r>
              <a:rPr lang="en-US" sz="2400" dirty="0"/>
              <a:t>fashion</a:t>
            </a:r>
          </a:p>
          <a:p>
            <a:pPr marL="0" indent="0">
              <a:spcBef>
                <a:spcPts val="0"/>
              </a:spcBef>
              <a:spcAft>
                <a:spcPts val="3000"/>
              </a:spcAft>
              <a:buNone/>
            </a:pPr>
            <a:r>
              <a:rPr lang="en-US" sz="2400" b="1" dirty="0">
                <a:ln w="3175">
                  <a:noFill/>
                </a:ln>
                <a:gradFill>
                  <a:gsLst>
                    <a:gs pos="0">
                      <a:srgbClr val="73262F"/>
                    </a:gs>
                    <a:gs pos="70000">
                      <a:srgbClr val="2A446F"/>
                    </a:gs>
                  </a:gsLst>
                  <a:path path="circle">
                    <a:fillToRect l="100000" t="100000"/>
                  </a:path>
                </a:gradFill>
                <a:cs typeface="Segoe UI"/>
              </a:rPr>
              <a:t>Overcome complexity </a:t>
            </a:r>
            <a:r>
              <a:rPr lang="en-US" sz="2400" dirty="0"/>
              <a:t>by using the familiar T-SQL language</a:t>
            </a:r>
          </a:p>
        </p:txBody>
      </p:sp>
      <p:sp>
        <p:nvSpPr>
          <p:cNvPr id="6" name="Graphic 4">
            <a:extLst>
              <a:ext uri="{FF2B5EF4-FFF2-40B4-BE49-F238E27FC236}">
                <a16:creationId xmlns:a16="http://schemas.microsoft.com/office/drawing/2014/main" id="{5B74D6AD-3F88-20F7-AEB6-70F082328CEF}"/>
              </a:ext>
            </a:extLst>
          </p:cNvPr>
          <p:cNvSpPr/>
          <p:nvPr/>
        </p:nvSpPr>
        <p:spPr>
          <a:xfrm>
            <a:off x="778306" y="1799261"/>
            <a:ext cx="364969" cy="364969"/>
          </a:xfrm>
          <a:custGeom>
            <a:avLst/>
            <a:gdLst>
              <a:gd name="connsiteX0" fmla="*/ 220807 w 441613"/>
              <a:gd name="connsiteY0" fmla="*/ 0 h 441613"/>
              <a:gd name="connsiteX1" fmla="*/ 441613 w 441613"/>
              <a:gd name="connsiteY1" fmla="*/ 220807 h 441613"/>
              <a:gd name="connsiteX2" fmla="*/ 220807 w 441613"/>
              <a:gd name="connsiteY2" fmla="*/ 441613 h 441613"/>
              <a:gd name="connsiteX3" fmla="*/ 0 w 441613"/>
              <a:gd name="connsiteY3" fmla="*/ 220807 h 441613"/>
              <a:gd name="connsiteX4" fmla="*/ 220807 w 441613"/>
              <a:gd name="connsiteY4" fmla="*/ 0 h 441613"/>
              <a:gd name="connsiteX5" fmla="*/ 291906 w 441613"/>
              <a:gd name="connsiteY5" fmla="*/ 153902 h 441613"/>
              <a:gd name="connsiteX6" fmla="*/ 193206 w 441613"/>
              <a:gd name="connsiteY6" fmla="*/ 252603 h 441613"/>
              <a:gd name="connsiteX7" fmla="*/ 149707 w 441613"/>
              <a:gd name="connsiteY7" fmla="*/ 209104 h 441613"/>
              <a:gd name="connsiteX8" fmla="*/ 126301 w 441613"/>
              <a:gd name="connsiteY8" fmla="*/ 209930 h 441613"/>
              <a:gd name="connsiteX9" fmla="*/ 126301 w 441613"/>
              <a:gd name="connsiteY9" fmla="*/ 232509 h 441613"/>
              <a:gd name="connsiteX10" fmla="*/ 181503 w 441613"/>
              <a:gd name="connsiteY10" fmla="*/ 287711 h 441613"/>
              <a:gd name="connsiteX11" fmla="*/ 204909 w 441613"/>
              <a:gd name="connsiteY11" fmla="*/ 287711 h 441613"/>
              <a:gd name="connsiteX12" fmla="*/ 315312 w 441613"/>
              <a:gd name="connsiteY12" fmla="*/ 177308 h 441613"/>
              <a:gd name="connsiteX13" fmla="*/ 316138 w 441613"/>
              <a:gd name="connsiteY13" fmla="*/ 153902 h 441613"/>
              <a:gd name="connsiteX14" fmla="*/ 292732 w 441613"/>
              <a:gd name="connsiteY14" fmla="*/ 153076 h 441613"/>
              <a:gd name="connsiteX15" fmla="*/ 291906 w 441613"/>
              <a:gd name="connsiteY15" fmla="*/ 153902 h 44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613" h="441613">
                <a:moveTo>
                  <a:pt x="220807" y="0"/>
                </a:moveTo>
                <a:cubicBezTo>
                  <a:pt x="342758" y="0"/>
                  <a:pt x="441613" y="98855"/>
                  <a:pt x="441613" y="220807"/>
                </a:cubicBezTo>
                <a:cubicBezTo>
                  <a:pt x="441613" y="342758"/>
                  <a:pt x="342758" y="441613"/>
                  <a:pt x="220807" y="441613"/>
                </a:cubicBezTo>
                <a:cubicBezTo>
                  <a:pt x="98855" y="441613"/>
                  <a:pt x="0" y="342758"/>
                  <a:pt x="0" y="220807"/>
                </a:cubicBezTo>
                <a:cubicBezTo>
                  <a:pt x="0" y="98855"/>
                  <a:pt x="98855" y="0"/>
                  <a:pt x="220807" y="0"/>
                </a:cubicBezTo>
                <a:close/>
                <a:moveTo>
                  <a:pt x="291906" y="153902"/>
                </a:moveTo>
                <a:lnTo>
                  <a:pt x="193206" y="252603"/>
                </a:lnTo>
                <a:lnTo>
                  <a:pt x="149707" y="209104"/>
                </a:lnTo>
                <a:cubicBezTo>
                  <a:pt x="143016" y="202868"/>
                  <a:pt x="132537" y="203239"/>
                  <a:pt x="126301" y="209930"/>
                </a:cubicBezTo>
                <a:cubicBezTo>
                  <a:pt x="120375" y="216289"/>
                  <a:pt x="120375" y="226150"/>
                  <a:pt x="126301" y="232509"/>
                </a:cubicBezTo>
                <a:lnTo>
                  <a:pt x="181503" y="287711"/>
                </a:lnTo>
                <a:cubicBezTo>
                  <a:pt x="187968" y="294170"/>
                  <a:pt x="198443" y="294170"/>
                  <a:pt x="204909" y="287711"/>
                </a:cubicBezTo>
                <a:lnTo>
                  <a:pt x="315312" y="177308"/>
                </a:lnTo>
                <a:cubicBezTo>
                  <a:pt x="322002" y="171073"/>
                  <a:pt x="322373" y="160594"/>
                  <a:pt x="316138" y="153902"/>
                </a:cubicBezTo>
                <a:cubicBezTo>
                  <a:pt x="309902" y="147211"/>
                  <a:pt x="299425" y="146841"/>
                  <a:pt x="292732" y="153076"/>
                </a:cubicBezTo>
                <a:cubicBezTo>
                  <a:pt x="292447" y="153342"/>
                  <a:pt x="292171" y="153617"/>
                  <a:pt x="291906" y="153902"/>
                </a:cubicBezTo>
                <a:close/>
              </a:path>
            </a:pathLst>
          </a:custGeom>
          <a:gradFill flip="none" rotWithShape="1">
            <a:gsLst>
              <a:gs pos="3000">
                <a:srgbClr val="A9D5ED"/>
              </a:gs>
              <a:gs pos="76000">
                <a:schemeClr val="accent2"/>
              </a:gs>
            </a:gsLst>
            <a:lin ang="0" scaled="0"/>
            <a:tileRect/>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7" name="Graphic 4">
            <a:extLst>
              <a:ext uri="{FF2B5EF4-FFF2-40B4-BE49-F238E27FC236}">
                <a16:creationId xmlns:a16="http://schemas.microsoft.com/office/drawing/2014/main" id="{DB71F502-15FB-5F62-AD40-AFAE299376F0}"/>
              </a:ext>
            </a:extLst>
          </p:cNvPr>
          <p:cNvSpPr/>
          <p:nvPr/>
        </p:nvSpPr>
        <p:spPr>
          <a:xfrm>
            <a:off x="778306" y="2498916"/>
            <a:ext cx="364969" cy="364969"/>
          </a:xfrm>
          <a:custGeom>
            <a:avLst/>
            <a:gdLst>
              <a:gd name="connsiteX0" fmla="*/ 220807 w 441613"/>
              <a:gd name="connsiteY0" fmla="*/ 0 h 441613"/>
              <a:gd name="connsiteX1" fmla="*/ 441613 w 441613"/>
              <a:gd name="connsiteY1" fmla="*/ 220807 h 441613"/>
              <a:gd name="connsiteX2" fmla="*/ 220807 w 441613"/>
              <a:gd name="connsiteY2" fmla="*/ 441613 h 441613"/>
              <a:gd name="connsiteX3" fmla="*/ 0 w 441613"/>
              <a:gd name="connsiteY3" fmla="*/ 220807 h 441613"/>
              <a:gd name="connsiteX4" fmla="*/ 220807 w 441613"/>
              <a:gd name="connsiteY4" fmla="*/ 0 h 441613"/>
              <a:gd name="connsiteX5" fmla="*/ 291906 w 441613"/>
              <a:gd name="connsiteY5" fmla="*/ 153902 h 441613"/>
              <a:gd name="connsiteX6" fmla="*/ 193206 w 441613"/>
              <a:gd name="connsiteY6" fmla="*/ 252603 h 441613"/>
              <a:gd name="connsiteX7" fmla="*/ 149707 w 441613"/>
              <a:gd name="connsiteY7" fmla="*/ 209104 h 441613"/>
              <a:gd name="connsiteX8" fmla="*/ 126301 w 441613"/>
              <a:gd name="connsiteY8" fmla="*/ 209930 h 441613"/>
              <a:gd name="connsiteX9" fmla="*/ 126301 w 441613"/>
              <a:gd name="connsiteY9" fmla="*/ 232509 h 441613"/>
              <a:gd name="connsiteX10" fmla="*/ 181503 w 441613"/>
              <a:gd name="connsiteY10" fmla="*/ 287711 h 441613"/>
              <a:gd name="connsiteX11" fmla="*/ 204909 w 441613"/>
              <a:gd name="connsiteY11" fmla="*/ 287711 h 441613"/>
              <a:gd name="connsiteX12" fmla="*/ 315312 w 441613"/>
              <a:gd name="connsiteY12" fmla="*/ 177308 h 441613"/>
              <a:gd name="connsiteX13" fmla="*/ 316138 w 441613"/>
              <a:gd name="connsiteY13" fmla="*/ 153902 h 441613"/>
              <a:gd name="connsiteX14" fmla="*/ 292732 w 441613"/>
              <a:gd name="connsiteY14" fmla="*/ 153076 h 441613"/>
              <a:gd name="connsiteX15" fmla="*/ 291906 w 441613"/>
              <a:gd name="connsiteY15" fmla="*/ 153902 h 44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613" h="441613">
                <a:moveTo>
                  <a:pt x="220807" y="0"/>
                </a:moveTo>
                <a:cubicBezTo>
                  <a:pt x="342758" y="0"/>
                  <a:pt x="441613" y="98855"/>
                  <a:pt x="441613" y="220807"/>
                </a:cubicBezTo>
                <a:cubicBezTo>
                  <a:pt x="441613" y="342758"/>
                  <a:pt x="342758" y="441613"/>
                  <a:pt x="220807" y="441613"/>
                </a:cubicBezTo>
                <a:cubicBezTo>
                  <a:pt x="98855" y="441613"/>
                  <a:pt x="0" y="342758"/>
                  <a:pt x="0" y="220807"/>
                </a:cubicBezTo>
                <a:cubicBezTo>
                  <a:pt x="0" y="98855"/>
                  <a:pt x="98855" y="0"/>
                  <a:pt x="220807" y="0"/>
                </a:cubicBezTo>
                <a:close/>
                <a:moveTo>
                  <a:pt x="291906" y="153902"/>
                </a:moveTo>
                <a:lnTo>
                  <a:pt x="193206" y="252603"/>
                </a:lnTo>
                <a:lnTo>
                  <a:pt x="149707" y="209104"/>
                </a:lnTo>
                <a:cubicBezTo>
                  <a:pt x="143016" y="202868"/>
                  <a:pt x="132537" y="203239"/>
                  <a:pt x="126301" y="209930"/>
                </a:cubicBezTo>
                <a:cubicBezTo>
                  <a:pt x="120375" y="216289"/>
                  <a:pt x="120375" y="226150"/>
                  <a:pt x="126301" y="232509"/>
                </a:cubicBezTo>
                <a:lnTo>
                  <a:pt x="181503" y="287711"/>
                </a:lnTo>
                <a:cubicBezTo>
                  <a:pt x="187968" y="294170"/>
                  <a:pt x="198443" y="294170"/>
                  <a:pt x="204909" y="287711"/>
                </a:cubicBezTo>
                <a:lnTo>
                  <a:pt x="315312" y="177308"/>
                </a:lnTo>
                <a:cubicBezTo>
                  <a:pt x="322002" y="171073"/>
                  <a:pt x="322373" y="160594"/>
                  <a:pt x="316138" y="153902"/>
                </a:cubicBezTo>
                <a:cubicBezTo>
                  <a:pt x="309902" y="147211"/>
                  <a:pt x="299425" y="146841"/>
                  <a:pt x="292732" y="153076"/>
                </a:cubicBezTo>
                <a:cubicBezTo>
                  <a:pt x="292447" y="153342"/>
                  <a:pt x="292171" y="153617"/>
                  <a:pt x="291906" y="153902"/>
                </a:cubicBezTo>
                <a:close/>
              </a:path>
            </a:pathLst>
          </a:custGeom>
          <a:gradFill flip="none" rotWithShape="1">
            <a:gsLst>
              <a:gs pos="3000">
                <a:srgbClr val="A9D5ED"/>
              </a:gs>
              <a:gs pos="76000">
                <a:schemeClr val="accent2"/>
              </a:gs>
            </a:gsLst>
            <a:lin ang="0" scaled="0"/>
            <a:tileRect/>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8" name="Graphic 4">
            <a:extLst>
              <a:ext uri="{FF2B5EF4-FFF2-40B4-BE49-F238E27FC236}">
                <a16:creationId xmlns:a16="http://schemas.microsoft.com/office/drawing/2014/main" id="{64C629BB-16E7-C43F-27A4-56D2E590D0AF}"/>
              </a:ext>
            </a:extLst>
          </p:cNvPr>
          <p:cNvSpPr/>
          <p:nvPr/>
        </p:nvSpPr>
        <p:spPr>
          <a:xfrm>
            <a:off x="778306" y="3212425"/>
            <a:ext cx="364969" cy="364969"/>
          </a:xfrm>
          <a:custGeom>
            <a:avLst/>
            <a:gdLst>
              <a:gd name="connsiteX0" fmla="*/ 220807 w 441613"/>
              <a:gd name="connsiteY0" fmla="*/ 0 h 441613"/>
              <a:gd name="connsiteX1" fmla="*/ 441613 w 441613"/>
              <a:gd name="connsiteY1" fmla="*/ 220807 h 441613"/>
              <a:gd name="connsiteX2" fmla="*/ 220807 w 441613"/>
              <a:gd name="connsiteY2" fmla="*/ 441613 h 441613"/>
              <a:gd name="connsiteX3" fmla="*/ 0 w 441613"/>
              <a:gd name="connsiteY3" fmla="*/ 220807 h 441613"/>
              <a:gd name="connsiteX4" fmla="*/ 220807 w 441613"/>
              <a:gd name="connsiteY4" fmla="*/ 0 h 441613"/>
              <a:gd name="connsiteX5" fmla="*/ 291906 w 441613"/>
              <a:gd name="connsiteY5" fmla="*/ 153902 h 441613"/>
              <a:gd name="connsiteX6" fmla="*/ 193206 w 441613"/>
              <a:gd name="connsiteY6" fmla="*/ 252603 h 441613"/>
              <a:gd name="connsiteX7" fmla="*/ 149707 w 441613"/>
              <a:gd name="connsiteY7" fmla="*/ 209104 h 441613"/>
              <a:gd name="connsiteX8" fmla="*/ 126301 w 441613"/>
              <a:gd name="connsiteY8" fmla="*/ 209930 h 441613"/>
              <a:gd name="connsiteX9" fmla="*/ 126301 w 441613"/>
              <a:gd name="connsiteY9" fmla="*/ 232509 h 441613"/>
              <a:gd name="connsiteX10" fmla="*/ 181503 w 441613"/>
              <a:gd name="connsiteY10" fmla="*/ 287711 h 441613"/>
              <a:gd name="connsiteX11" fmla="*/ 204909 w 441613"/>
              <a:gd name="connsiteY11" fmla="*/ 287711 h 441613"/>
              <a:gd name="connsiteX12" fmla="*/ 315312 w 441613"/>
              <a:gd name="connsiteY12" fmla="*/ 177308 h 441613"/>
              <a:gd name="connsiteX13" fmla="*/ 316138 w 441613"/>
              <a:gd name="connsiteY13" fmla="*/ 153902 h 441613"/>
              <a:gd name="connsiteX14" fmla="*/ 292732 w 441613"/>
              <a:gd name="connsiteY14" fmla="*/ 153076 h 441613"/>
              <a:gd name="connsiteX15" fmla="*/ 291906 w 441613"/>
              <a:gd name="connsiteY15" fmla="*/ 153902 h 44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613" h="441613">
                <a:moveTo>
                  <a:pt x="220807" y="0"/>
                </a:moveTo>
                <a:cubicBezTo>
                  <a:pt x="342758" y="0"/>
                  <a:pt x="441613" y="98855"/>
                  <a:pt x="441613" y="220807"/>
                </a:cubicBezTo>
                <a:cubicBezTo>
                  <a:pt x="441613" y="342758"/>
                  <a:pt x="342758" y="441613"/>
                  <a:pt x="220807" y="441613"/>
                </a:cubicBezTo>
                <a:cubicBezTo>
                  <a:pt x="98855" y="441613"/>
                  <a:pt x="0" y="342758"/>
                  <a:pt x="0" y="220807"/>
                </a:cubicBezTo>
                <a:cubicBezTo>
                  <a:pt x="0" y="98855"/>
                  <a:pt x="98855" y="0"/>
                  <a:pt x="220807" y="0"/>
                </a:cubicBezTo>
                <a:close/>
                <a:moveTo>
                  <a:pt x="291906" y="153902"/>
                </a:moveTo>
                <a:lnTo>
                  <a:pt x="193206" y="252603"/>
                </a:lnTo>
                <a:lnTo>
                  <a:pt x="149707" y="209104"/>
                </a:lnTo>
                <a:cubicBezTo>
                  <a:pt x="143016" y="202868"/>
                  <a:pt x="132537" y="203239"/>
                  <a:pt x="126301" y="209930"/>
                </a:cubicBezTo>
                <a:cubicBezTo>
                  <a:pt x="120375" y="216289"/>
                  <a:pt x="120375" y="226150"/>
                  <a:pt x="126301" y="232509"/>
                </a:cubicBezTo>
                <a:lnTo>
                  <a:pt x="181503" y="287711"/>
                </a:lnTo>
                <a:cubicBezTo>
                  <a:pt x="187968" y="294170"/>
                  <a:pt x="198443" y="294170"/>
                  <a:pt x="204909" y="287711"/>
                </a:cubicBezTo>
                <a:lnTo>
                  <a:pt x="315312" y="177308"/>
                </a:lnTo>
                <a:cubicBezTo>
                  <a:pt x="322002" y="171073"/>
                  <a:pt x="322373" y="160594"/>
                  <a:pt x="316138" y="153902"/>
                </a:cubicBezTo>
                <a:cubicBezTo>
                  <a:pt x="309902" y="147211"/>
                  <a:pt x="299425" y="146841"/>
                  <a:pt x="292732" y="153076"/>
                </a:cubicBezTo>
                <a:cubicBezTo>
                  <a:pt x="292447" y="153342"/>
                  <a:pt x="292171" y="153617"/>
                  <a:pt x="291906" y="153902"/>
                </a:cubicBezTo>
                <a:close/>
              </a:path>
            </a:pathLst>
          </a:custGeom>
          <a:gradFill flip="none" rotWithShape="1">
            <a:gsLst>
              <a:gs pos="3000">
                <a:srgbClr val="A9D5ED"/>
              </a:gs>
              <a:gs pos="76000">
                <a:schemeClr val="accent2"/>
              </a:gs>
            </a:gsLst>
            <a:lin ang="0" scaled="0"/>
            <a:tileRect/>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9" name="Graphic 4">
            <a:extLst>
              <a:ext uri="{FF2B5EF4-FFF2-40B4-BE49-F238E27FC236}">
                <a16:creationId xmlns:a16="http://schemas.microsoft.com/office/drawing/2014/main" id="{248EEB62-E8DF-C661-65A4-A439CE45646E}"/>
              </a:ext>
            </a:extLst>
          </p:cNvPr>
          <p:cNvSpPr/>
          <p:nvPr/>
        </p:nvSpPr>
        <p:spPr>
          <a:xfrm>
            <a:off x="778306" y="3923844"/>
            <a:ext cx="364969" cy="364969"/>
          </a:xfrm>
          <a:custGeom>
            <a:avLst/>
            <a:gdLst>
              <a:gd name="connsiteX0" fmla="*/ 220807 w 441613"/>
              <a:gd name="connsiteY0" fmla="*/ 0 h 441613"/>
              <a:gd name="connsiteX1" fmla="*/ 441613 w 441613"/>
              <a:gd name="connsiteY1" fmla="*/ 220807 h 441613"/>
              <a:gd name="connsiteX2" fmla="*/ 220807 w 441613"/>
              <a:gd name="connsiteY2" fmla="*/ 441613 h 441613"/>
              <a:gd name="connsiteX3" fmla="*/ 0 w 441613"/>
              <a:gd name="connsiteY3" fmla="*/ 220807 h 441613"/>
              <a:gd name="connsiteX4" fmla="*/ 220807 w 441613"/>
              <a:gd name="connsiteY4" fmla="*/ 0 h 441613"/>
              <a:gd name="connsiteX5" fmla="*/ 291906 w 441613"/>
              <a:gd name="connsiteY5" fmla="*/ 153902 h 441613"/>
              <a:gd name="connsiteX6" fmla="*/ 193206 w 441613"/>
              <a:gd name="connsiteY6" fmla="*/ 252603 h 441613"/>
              <a:gd name="connsiteX7" fmla="*/ 149707 w 441613"/>
              <a:gd name="connsiteY7" fmla="*/ 209104 h 441613"/>
              <a:gd name="connsiteX8" fmla="*/ 126301 w 441613"/>
              <a:gd name="connsiteY8" fmla="*/ 209930 h 441613"/>
              <a:gd name="connsiteX9" fmla="*/ 126301 w 441613"/>
              <a:gd name="connsiteY9" fmla="*/ 232509 h 441613"/>
              <a:gd name="connsiteX10" fmla="*/ 181503 w 441613"/>
              <a:gd name="connsiteY10" fmla="*/ 287711 h 441613"/>
              <a:gd name="connsiteX11" fmla="*/ 204909 w 441613"/>
              <a:gd name="connsiteY11" fmla="*/ 287711 h 441613"/>
              <a:gd name="connsiteX12" fmla="*/ 315312 w 441613"/>
              <a:gd name="connsiteY12" fmla="*/ 177308 h 441613"/>
              <a:gd name="connsiteX13" fmla="*/ 316138 w 441613"/>
              <a:gd name="connsiteY13" fmla="*/ 153902 h 441613"/>
              <a:gd name="connsiteX14" fmla="*/ 292732 w 441613"/>
              <a:gd name="connsiteY14" fmla="*/ 153076 h 441613"/>
              <a:gd name="connsiteX15" fmla="*/ 291906 w 441613"/>
              <a:gd name="connsiteY15" fmla="*/ 153902 h 44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613" h="441613">
                <a:moveTo>
                  <a:pt x="220807" y="0"/>
                </a:moveTo>
                <a:cubicBezTo>
                  <a:pt x="342758" y="0"/>
                  <a:pt x="441613" y="98855"/>
                  <a:pt x="441613" y="220807"/>
                </a:cubicBezTo>
                <a:cubicBezTo>
                  <a:pt x="441613" y="342758"/>
                  <a:pt x="342758" y="441613"/>
                  <a:pt x="220807" y="441613"/>
                </a:cubicBezTo>
                <a:cubicBezTo>
                  <a:pt x="98855" y="441613"/>
                  <a:pt x="0" y="342758"/>
                  <a:pt x="0" y="220807"/>
                </a:cubicBezTo>
                <a:cubicBezTo>
                  <a:pt x="0" y="98855"/>
                  <a:pt x="98855" y="0"/>
                  <a:pt x="220807" y="0"/>
                </a:cubicBezTo>
                <a:close/>
                <a:moveTo>
                  <a:pt x="291906" y="153902"/>
                </a:moveTo>
                <a:lnTo>
                  <a:pt x="193206" y="252603"/>
                </a:lnTo>
                <a:lnTo>
                  <a:pt x="149707" y="209104"/>
                </a:lnTo>
                <a:cubicBezTo>
                  <a:pt x="143016" y="202868"/>
                  <a:pt x="132537" y="203239"/>
                  <a:pt x="126301" y="209930"/>
                </a:cubicBezTo>
                <a:cubicBezTo>
                  <a:pt x="120375" y="216289"/>
                  <a:pt x="120375" y="226150"/>
                  <a:pt x="126301" y="232509"/>
                </a:cubicBezTo>
                <a:lnTo>
                  <a:pt x="181503" y="287711"/>
                </a:lnTo>
                <a:cubicBezTo>
                  <a:pt x="187968" y="294170"/>
                  <a:pt x="198443" y="294170"/>
                  <a:pt x="204909" y="287711"/>
                </a:cubicBezTo>
                <a:lnTo>
                  <a:pt x="315312" y="177308"/>
                </a:lnTo>
                <a:cubicBezTo>
                  <a:pt x="322002" y="171073"/>
                  <a:pt x="322373" y="160594"/>
                  <a:pt x="316138" y="153902"/>
                </a:cubicBezTo>
                <a:cubicBezTo>
                  <a:pt x="309902" y="147211"/>
                  <a:pt x="299425" y="146841"/>
                  <a:pt x="292732" y="153076"/>
                </a:cubicBezTo>
                <a:cubicBezTo>
                  <a:pt x="292447" y="153342"/>
                  <a:pt x="292171" y="153617"/>
                  <a:pt x="291906" y="153902"/>
                </a:cubicBezTo>
                <a:close/>
              </a:path>
            </a:pathLst>
          </a:custGeom>
          <a:gradFill flip="none" rotWithShape="1">
            <a:gsLst>
              <a:gs pos="3000">
                <a:srgbClr val="A9D5ED"/>
              </a:gs>
              <a:gs pos="76000">
                <a:schemeClr val="accent2"/>
              </a:gs>
            </a:gsLst>
            <a:lin ang="0" scaled="0"/>
            <a:tileRect/>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Graphic 4">
            <a:extLst>
              <a:ext uri="{FF2B5EF4-FFF2-40B4-BE49-F238E27FC236}">
                <a16:creationId xmlns:a16="http://schemas.microsoft.com/office/drawing/2014/main" id="{D5769B52-ABDD-2441-9B40-ACA26F63C219}"/>
              </a:ext>
            </a:extLst>
          </p:cNvPr>
          <p:cNvSpPr/>
          <p:nvPr/>
        </p:nvSpPr>
        <p:spPr>
          <a:xfrm>
            <a:off x="778306" y="4623498"/>
            <a:ext cx="364969" cy="364969"/>
          </a:xfrm>
          <a:custGeom>
            <a:avLst/>
            <a:gdLst>
              <a:gd name="connsiteX0" fmla="*/ 220807 w 441613"/>
              <a:gd name="connsiteY0" fmla="*/ 0 h 441613"/>
              <a:gd name="connsiteX1" fmla="*/ 441613 w 441613"/>
              <a:gd name="connsiteY1" fmla="*/ 220807 h 441613"/>
              <a:gd name="connsiteX2" fmla="*/ 220807 w 441613"/>
              <a:gd name="connsiteY2" fmla="*/ 441613 h 441613"/>
              <a:gd name="connsiteX3" fmla="*/ 0 w 441613"/>
              <a:gd name="connsiteY3" fmla="*/ 220807 h 441613"/>
              <a:gd name="connsiteX4" fmla="*/ 220807 w 441613"/>
              <a:gd name="connsiteY4" fmla="*/ 0 h 441613"/>
              <a:gd name="connsiteX5" fmla="*/ 291906 w 441613"/>
              <a:gd name="connsiteY5" fmla="*/ 153902 h 441613"/>
              <a:gd name="connsiteX6" fmla="*/ 193206 w 441613"/>
              <a:gd name="connsiteY6" fmla="*/ 252603 h 441613"/>
              <a:gd name="connsiteX7" fmla="*/ 149707 w 441613"/>
              <a:gd name="connsiteY7" fmla="*/ 209104 h 441613"/>
              <a:gd name="connsiteX8" fmla="*/ 126301 w 441613"/>
              <a:gd name="connsiteY8" fmla="*/ 209930 h 441613"/>
              <a:gd name="connsiteX9" fmla="*/ 126301 w 441613"/>
              <a:gd name="connsiteY9" fmla="*/ 232509 h 441613"/>
              <a:gd name="connsiteX10" fmla="*/ 181503 w 441613"/>
              <a:gd name="connsiteY10" fmla="*/ 287711 h 441613"/>
              <a:gd name="connsiteX11" fmla="*/ 204909 w 441613"/>
              <a:gd name="connsiteY11" fmla="*/ 287711 h 441613"/>
              <a:gd name="connsiteX12" fmla="*/ 315312 w 441613"/>
              <a:gd name="connsiteY12" fmla="*/ 177308 h 441613"/>
              <a:gd name="connsiteX13" fmla="*/ 316138 w 441613"/>
              <a:gd name="connsiteY13" fmla="*/ 153902 h 441613"/>
              <a:gd name="connsiteX14" fmla="*/ 292732 w 441613"/>
              <a:gd name="connsiteY14" fmla="*/ 153076 h 441613"/>
              <a:gd name="connsiteX15" fmla="*/ 291906 w 441613"/>
              <a:gd name="connsiteY15" fmla="*/ 153902 h 44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613" h="441613">
                <a:moveTo>
                  <a:pt x="220807" y="0"/>
                </a:moveTo>
                <a:cubicBezTo>
                  <a:pt x="342758" y="0"/>
                  <a:pt x="441613" y="98855"/>
                  <a:pt x="441613" y="220807"/>
                </a:cubicBezTo>
                <a:cubicBezTo>
                  <a:pt x="441613" y="342758"/>
                  <a:pt x="342758" y="441613"/>
                  <a:pt x="220807" y="441613"/>
                </a:cubicBezTo>
                <a:cubicBezTo>
                  <a:pt x="98855" y="441613"/>
                  <a:pt x="0" y="342758"/>
                  <a:pt x="0" y="220807"/>
                </a:cubicBezTo>
                <a:cubicBezTo>
                  <a:pt x="0" y="98855"/>
                  <a:pt x="98855" y="0"/>
                  <a:pt x="220807" y="0"/>
                </a:cubicBezTo>
                <a:close/>
                <a:moveTo>
                  <a:pt x="291906" y="153902"/>
                </a:moveTo>
                <a:lnTo>
                  <a:pt x="193206" y="252603"/>
                </a:lnTo>
                <a:lnTo>
                  <a:pt x="149707" y="209104"/>
                </a:lnTo>
                <a:cubicBezTo>
                  <a:pt x="143016" y="202868"/>
                  <a:pt x="132537" y="203239"/>
                  <a:pt x="126301" y="209930"/>
                </a:cubicBezTo>
                <a:cubicBezTo>
                  <a:pt x="120375" y="216289"/>
                  <a:pt x="120375" y="226150"/>
                  <a:pt x="126301" y="232509"/>
                </a:cubicBezTo>
                <a:lnTo>
                  <a:pt x="181503" y="287711"/>
                </a:lnTo>
                <a:cubicBezTo>
                  <a:pt x="187968" y="294170"/>
                  <a:pt x="198443" y="294170"/>
                  <a:pt x="204909" y="287711"/>
                </a:cubicBezTo>
                <a:lnTo>
                  <a:pt x="315312" y="177308"/>
                </a:lnTo>
                <a:cubicBezTo>
                  <a:pt x="322002" y="171073"/>
                  <a:pt x="322373" y="160594"/>
                  <a:pt x="316138" y="153902"/>
                </a:cubicBezTo>
                <a:cubicBezTo>
                  <a:pt x="309902" y="147211"/>
                  <a:pt x="299425" y="146841"/>
                  <a:pt x="292732" y="153076"/>
                </a:cubicBezTo>
                <a:cubicBezTo>
                  <a:pt x="292447" y="153342"/>
                  <a:pt x="292171" y="153617"/>
                  <a:pt x="291906" y="153902"/>
                </a:cubicBezTo>
                <a:close/>
              </a:path>
            </a:pathLst>
          </a:custGeom>
          <a:gradFill flip="none" rotWithShape="1">
            <a:gsLst>
              <a:gs pos="3000">
                <a:srgbClr val="A9D5ED"/>
              </a:gs>
              <a:gs pos="76000">
                <a:schemeClr val="accent2"/>
              </a:gs>
            </a:gsLst>
            <a:lin ang="0" scaled="0"/>
            <a:tileRect/>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9844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4.16667E-6 2.22222E-6 L -4.16667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730D-7A0C-7704-AEBB-527C1DB13D96}"/>
              </a:ext>
            </a:extLst>
          </p:cNvPr>
          <p:cNvSpPr>
            <a:spLocks noGrp="1"/>
          </p:cNvSpPr>
          <p:nvPr>
            <p:ph type="title"/>
          </p:nvPr>
        </p:nvSpPr>
        <p:spPr>
          <a:xfrm>
            <a:off x="708584" y="297422"/>
            <a:ext cx="10526367" cy="360099"/>
          </a:xfrm>
        </p:spPr>
        <p:txBody>
          <a:bodyPr>
            <a:normAutofit/>
          </a:bodyPr>
          <a:lstStyle/>
          <a:p>
            <a:r>
              <a:rPr lang="en-US" dirty="0">
                <a:latin typeface="Segoe UI Semibold" panose="020B0702040204020203" pitchFamily="34" charset="0"/>
                <a:cs typeface="Segoe UI Semibold" panose="020B0702040204020203" pitchFamily="34" charset="0"/>
              </a:rPr>
              <a:t>Vector search with your data</a:t>
            </a:r>
          </a:p>
        </p:txBody>
      </p:sp>
      <p:pic>
        <p:nvPicPr>
          <p:cNvPr id="7" name="Picture 6" descr="Chat-Dialogue&#10; icon">
            <a:extLst>
              <a:ext uri="{FF2B5EF4-FFF2-40B4-BE49-F238E27FC236}">
                <a16:creationId xmlns:a16="http://schemas.microsoft.com/office/drawing/2014/main" id="{A6642619-F1FB-40F5-DFE5-F9673AB1E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25" y="4059110"/>
            <a:ext cx="793331" cy="793331"/>
          </a:xfrm>
          <a:prstGeom prst="rect">
            <a:avLst/>
          </a:prstGeom>
        </p:spPr>
      </p:pic>
      <p:cxnSp>
        <p:nvCxnSpPr>
          <p:cNvPr id="9" name="Straight Arrow Connector 8">
            <a:extLst>
              <a:ext uri="{FF2B5EF4-FFF2-40B4-BE49-F238E27FC236}">
                <a16:creationId xmlns:a16="http://schemas.microsoft.com/office/drawing/2014/main" id="{037F44D3-6D5C-A573-F8BE-178404CE9761}"/>
              </a:ext>
              <a:ext uri="{C183D7F6-B498-43B3-948B-1728B52AA6E4}">
                <adec:decorative xmlns:adec="http://schemas.microsoft.com/office/drawing/2017/decorative" val="1"/>
              </a:ext>
            </a:extLst>
          </p:cNvPr>
          <p:cNvCxnSpPr>
            <a:cxnSpLocks/>
          </p:cNvCxnSpPr>
          <p:nvPr/>
        </p:nvCxnSpPr>
        <p:spPr>
          <a:xfrm>
            <a:off x="1584187" y="4455775"/>
            <a:ext cx="2379578" cy="0"/>
          </a:xfrm>
          <a:prstGeom prst="straightConnector1">
            <a:avLst/>
          </a:prstGeom>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0E5D87-13E5-08E5-4EF1-C9C6241C5F53}"/>
              </a:ext>
            </a:extLst>
          </p:cNvPr>
          <p:cNvSpPr txBox="1"/>
          <p:nvPr/>
        </p:nvSpPr>
        <p:spPr>
          <a:xfrm>
            <a:off x="8510885" y="2871580"/>
            <a:ext cx="908903" cy="276999"/>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cript" panose="030B0504020000000003" pitchFamily="66" charset="0"/>
                <a:ea typeface="+mn-ea"/>
                <a:cs typeface="Dreaming Outloud Script Pro" panose="020F0502020204030204" pitchFamily="66" charset="0"/>
              </a:rPr>
              <a:t>Prompt</a:t>
            </a:r>
          </a:p>
        </p:txBody>
      </p:sp>
      <p:pic>
        <p:nvPicPr>
          <p:cNvPr id="47" name="Picture 12" descr="Retrieval Augmented Generation with Huggingface Transformers and Ray">
            <a:extLst>
              <a:ext uri="{FF2B5EF4-FFF2-40B4-BE49-F238E27FC236}">
                <a16:creationId xmlns:a16="http://schemas.microsoft.com/office/drawing/2014/main" id="{7A91EC97-C826-4827-920C-CA4A000B4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3765" y="3872733"/>
            <a:ext cx="1166085" cy="1166085"/>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331F4F7D-9F5D-6531-18C7-4418FCB3413C}"/>
              </a:ext>
            </a:extLst>
          </p:cNvPr>
          <p:cNvSpPr txBox="1"/>
          <p:nvPr/>
        </p:nvSpPr>
        <p:spPr>
          <a:xfrm>
            <a:off x="2346359" y="4512700"/>
            <a:ext cx="855234" cy="430887"/>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Courier New"/>
              </a:rPr>
              <a:t>Generated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Courier New"/>
              </a:rPr>
              <a:t>response</a:t>
            </a:r>
          </a:p>
        </p:txBody>
      </p:sp>
      <p:cxnSp>
        <p:nvCxnSpPr>
          <p:cNvPr id="79" name="Straight Arrow Connector 78">
            <a:extLst>
              <a:ext uri="{FF2B5EF4-FFF2-40B4-BE49-F238E27FC236}">
                <a16:creationId xmlns:a16="http://schemas.microsoft.com/office/drawing/2014/main" id="{0CA09421-D692-6B36-0D1A-42BAC894A9C3}"/>
              </a:ext>
              <a:ext uri="{C183D7F6-B498-43B3-948B-1728B52AA6E4}">
                <adec:decorative xmlns:adec="http://schemas.microsoft.com/office/drawing/2017/decorative" val="1"/>
              </a:ext>
            </a:extLst>
          </p:cNvPr>
          <p:cNvCxnSpPr>
            <a:cxnSpLocks/>
          </p:cNvCxnSpPr>
          <p:nvPr/>
        </p:nvCxnSpPr>
        <p:spPr>
          <a:xfrm>
            <a:off x="5129850" y="4455775"/>
            <a:ext cx="3714651" cy="0"/>
          </a:xfrm>
          <a:prstGeom prst="straightConnector1">
            <a:avLst/>
          </a:prstGeom>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0C5D5BB-E258-53C2-298D-F50CB2A09CA2}"/>
              </a:ext>
            </a:extLst>
          </p:cNvPr>
          <p:cNvSpPr txBox="1"/>
          <p:nvPr/>
        </p:nvSpPr>
        <p:spPr>
          <a:xfrm>
            <a:off x="6269774" y="3965456"/>
            <a:ext cx="1649623" cy="430887"/>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Script" panose="030B0504020000000003" pitchFamily="66" charset="0"/>
                <a:ea typeface="+mn-ea"/>
                <a:cs typeface="Dreaming Outloud Script Pro" panose="020F0502020204030204" pitchFamily="66" charset="0"/>
              </a:rPr>
              <a:t>Prompt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cript" panose="030B0504020000000003" pitchFamily="66" charset="0"/>
                <a:ea typeface="+mn-ea"/>
                <a:cs typeface="Dreaming Outloud Script Pro" panose="020F0502020204030204" pitchFamily="66" charset="0"/>
              </a:rPr>
              <a:t> </a:t>
            </a:r>
            <a:r>
              <a:rPr kumimoji="0" lang="en-US" sz="1400" b="1" i="0" u="none" strike="noStrike" kern="1200" cap="none" spc="0" normalizeH="0" baseline="0" noProof="0">
                <a:ln>
                  <a:noFill/>
                </a:ln>
                <a:solidFill>
                  <a:srgbClr val="000000"/>
                </a:solidFill>
                <a:effectLst/>
                <a:uLnTx/>
                <a:uFillTx/>
                <a:latin typeface="Segoe UI"/>
                <a:ea typeface="+mn-ea"/>
                <a:cs typeface="Dreaming Outloud Script Pro" panose="020F0502020204030204" pitchFamily="66" charset="0"/>
              </a:rPr>
              <a:t>+ search results</a:t>
            </a:r>
          </a:p>
        </p:txBody>
      </p:sp>
      <p:sp>
        <p:nvSpPr>
          <p:cNvPr id="81" name="TextBox 80">
            <a:extLst>
              <a:ext uri="{FF2B5EF4-FFF2-40B4-BE49-F238E27FC236}">
                <a16:creationId xmlns:a16="http://schemas.microsoft.com/office/drawing/2014/main" id="{FDE8FF7B-715A-F467-08B3-3E5CC139D1F8}"/>
              </a:ext>
            </a:extLst>
          </p:cNvPr>
          <p:cNvSpPr txBox="1"/>
          <p:nvPr/>
        </p:nvSpPr>
        <p:spPr>
          <a:xfrm>
            <a:off x="5709638" y="4568259"/>
            <a:ext cx="2769896" cy="215444"/>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Courier New"/>
              </a:rPr>
              <a:t>Augmented Generated response</a:t>
            </a:r>
          </a:p>
        </p:txBody>
      </p:sp>
      <p:grpSp>
        <p:nvGrpSpPr>
          <p:cNvPr id="82" name="Group 81" descr="Language model icon">
            <a:extLst>
              <a:ext uri="{FF2B5EF4-FFF2-40B4-BE49-F238E27FC236}">
                <a16:creationId xmlns:a16="http://schemas.microsoft.com/office/drawing/2014/main" id="{3021183D-9371-B115-FB93-BECF66286C4B}"/>
              </a:ext>
            </a:extLst>
          </p:cNvPr>
          <p:cNvGrpSpPr/>
          <p:nvPr/>
        </p:nvGrpSpPr>
        <p:grpSpPr>
          <a:xfrm>
            <a:off x="9049040" y="4261418"/>
            <a:ext cx="498742" cy="502564"/>
            <a:chOff x="-604607" y="2214543"/>
            <a:chExt cx="516667" cy="516668"/>
          </a:xfrm>
        </p:grpSpPr>
        <p:grpSp>
          <p:nvGrpSpPr>
            <p:cNvPr id="83" name="Group 82">
              <a:extLst>
                <a:ext uri="{FF2B5EF4-FFF2-40B4-BE49-F238E27FC236}">
                  <a16:creationId xmlns:a16="http://schemas.microsoft.com/office/drawing/2014/main" id="{60F6A38F-CFF8-C3DF-971B-A25A55E7A261}"/>
                </a:ext>
              </a:extLst>
            </p:cNvPr>
            <p:cNvGrpSpPr/>
            <p:nvPr/>
          </p:nvGrpSpPr>
          <p:grpSpPr>
            <a:xfrm>
              <a:off x="-571699" y="2247451"/>
              <a:ext cx="449263" cy="449263"/>
              <a:chOff x="-571699" y="2247451"/>
              <a:chExt cx="449263" cy="449263"/>
            </a:xfrm>
          </p:grpSpPr>
          <p:sp>
            <p:nvSpPr>
              <p:cNvPr id="93" name="Line 96">
                <a:extLst>
                  <a:ext uri="{FF2B5EF4-FFF2-40B4-BE49-F238E27FC236}">
                    <a16:creationId xmlns:a16="http://schemas.microsoft.com/office/drawing/2014/main" id="{B1092A7A-2555-73A3-EE99-676EF4D3F83D}"/>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Line 97">
                <a:extLst>
                  <a:ext uri="{FF2B5EF4-FFF2-40B4-BE49-F238E27FC236}">
                    <a16:creationId xmlns:a16="http://schemas.microsoft.com/office/drawing/2014/main" id="{37C813C9-81F1-B3E7-8EE0-2CD650AD36D8}"/>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Line 98">
                <a:extLst>
                  <a:ext uri="{FF2B5EF4-FFF2-40B4-BE49-F238E27FC236}">
                    <a16:creationId xmlns:a16="http://schemas.microsoft.com/office/drawing/2014/main" id="{C627BE31-0354-2C1D-4AA5-640C3D86B992}"/>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6" name="Line 99">
                <a:extLst>
                  <a:ext uri="{FF2B5EF4-FFF2-40B4-BE49-F238E27FC236}">
                    <a16:creationId xmlns:a16="http://schemas.microsoft.com/office/drawing/2014/main" id="{F5D96613-61C2-6631-D4C2-B63CAEE3C5A2}"/>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Line 100">
                <a:extLst>
                  <a:ext uri="{FF2B5EF4-FFF2-40B4-BE49-F238E27FC236}">
                    <a16:creationId xmlns:a16="http://schemas.microsoft.com/office/drawing/2014/main" id="{873388BD-8C42-751D-DA08-14A9686A3168}"/>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8" name="Line 101">
                <a:extLst>
                  <a:ext uri="{FF2B5EF4-FFF2-40B4-BE49-F238E27FC236}">
                    <a16:creationId xmlns:a16="http://schemas.microsoft.com/office/drawing/2014/main" id="{917FD6EB-AE63-3B09-5354-7E920124BF25}"/>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9" name="Line 102">
                <a:extLst>
                  <a:ext uri="{FF2B5EF4-FFF2-40B4-BE49-F238E27FC236}">
                    <a16:creationId xmlns:a16="http://schemas.microsoft.com/office/drawing/2014/main" id="{749C1574-D991-E879-C22C-F54E3B0FBF17}"/>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0" name="Line 103">
                <a:extLst>
                  <a:ext uri="{FF2B5EF4-FFF2-40B4-BE49-F238E27FC236}">
                    <a16:creationId xmlns:a16="http://schemas.microsoft.com/office/drawing/2014/main" id="{2B5BB79A-85B1-36E1-BC9C-ABEB1B5D401A}"/>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1" name="Line 104">
                <a:extLst>
                  <a:ext uri="{FF2B5EF4-FFF2-40B4-BE49-F238E27FC236}">
                    <a16:creationId xmlns:a16="http://schemas.microsoft.com/office/drawing/2014/main" id="{124829E7-BE07-5951-7086-CBE838FD086F}"/>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Line 105">
                <a:extLst>
                  <a:ext uri="{FF2B5EF4-FFF2-40B4-BE49-F238E27FC236}">
                    <a16:creationId xmlns:a16="http://schemas.microsoft.com/office/drawing/2014/main" id="{F62D7434-FCE1-AE9C-9C5D-90D176662AC8}"/>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Line 106">
                <a:extLst>
                  <a:ext uri="{FF2B5EF4-FFF2-40B4-BE49-F238E27FC236}">
                    <a16:creationId xmlns:a16="http://schemas.microsoft.com/office/drawing/2014/main" id="{3650CF9A-6AD4-8D1B-AEC5-C2ABEA2A8EFF}"/>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Line 107">
                <a:extLst>
                  <a:ext uri="{FF2B5EF4-FFF2-40B4-BE49-F238E27FC236}">
                    <a16:creationId xmlns:a16="http://schemas.microsoft.com/office/drawing/2014/main" id="{848C867B-0A73-D312-B638-BE09FFA3A6E3}"/>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84" name="Oval 108">
              <a:extLst>
                <a:ext uri="{FF2B5EF4-FFF2-40B4-BE49-F238E27FC236}">
                  <a16:creationId xmlns:a16="http://schemas.microsoft.com/office/drawing/2014/main" id="{DAB22339-6B0F-A4EA-DF8D-A76550609D83}"/>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9">
              <a:extLst>
                <a:ext uri="{FF2B5EF4-FFF2-40B4-BE49-F238E27FC236}">
                  <a16:creationId xmlns:a16="http://schemas.microsoft.com/office/drawing/2014/main" id="{64C3357E-3259-53FB-1684-0C0D93F0AAC2}"/>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10">
              <a:extLst>
                <a:ext uri="{FF2B5EF4-FFF2-40B4-BE49-F238E27FC236}">
                  <a16:creationId xmlns:a16="http://schemas.microsoft.com/office/drawing/2014/main" id="{6E9AB264-FFCB-681C-AF69-440A3B40AAE5}"/>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1">
              <a:extLst>
                <a:ext uri="{FF2B5EF4-FFF2-40B4-BE49-F238E27FC236}">
                  <a16:creationId xmlns:a16="http://schemas.microsoft.com/office/drawing/2014/main" id="{A6D61BB6-5099-13B2-D3C0-759084061FF9}"/>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2">
              <a:extLst>
                <a:ext uri="{FF2B5EF4-FFF2-40B4-BE49-F238E27FC236}">
                  <a16:creationId xmlns:a16="http://schemas.microsoft.com/office/drawing/2014/main" id="{F7F651DB-DD5C-A6A2-BF68-E83E2AAA757B}"/>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3">
              <a:extLst>
                <a:ext uri="{FF2B5EF4-FFF2-40B4-BE49-F238E27FC236}">
                  <a16:creationId xmlns:a16="http://schemas.microsoft.com/office/drawing/2014/main" id="{54757819-9BF4-283A-D8FB-5CA11D4145B7}"/>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4">
              <a:extLst>
                <a:ext uri="{FF2B5EF4-FFF2-40B4-BE49-F238E27FC236}">
                  <a16:creationId xmlns:a16="http://schemas.microsoft.com/office/drawing/2014/main" id="{FA1DDDD2-E115-723A-9F04-783B35CFE4A6}"/>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Oval 115">
              <a:extLst>
                <a:ext uri="{FF2B5EF4-FFF2-40B4-BE49-F238E27FC236}">
                  <a16:creationId xmlns:a16="http://schemas.microsoft.com/office/drawing/2014/main" id="{2754C8E8-9B81-7E76-8C1A-70EAB42650EA}"/>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Oval 116">
              <a:extLst>
                <a:ext uri="{FF2B5EF4-FFF2-40B4-BE49-F238E27FC236}">
                  <a16:creationId xmlns:a16="http://schemas.microsoft.com/office/drawing/2014/main" id="{BC007392-FC18-4DD4-6F3C-55EE5A940DA7}"/>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105" name="Connector: Elbow 104">
            <a:extLst>
              <a:ext uri="{FF2B5EF4-FFF2-40B4-BE49-F238E27FC236}">
                <a16:creationId xmlns:a16="http://schemas.microsoft.com/office/drawing/2014/main" id="{7A5950B7-FF1D-114D-6021-EBDA1C9B1540}"/>
              </a:ext>
              <a:ext uri="{C183D7F6-B498-43B3-948B-1728B52AA6E4}">
                <adec:decorative xmlns:adec="http://schemas.microsoft.com/office/drawing/2017/decorative" val="1"/>
              </a:ext>
            </a:extLst>
          </p:cNvPr>
          <p:cNvCxnSpPr>
            <a:cxnSpLocks/>
          </p:cNvCxnSpPr>
          <p:nvPr/>
        </p:nvCxnSpPr>
        <p:spPr>
          <a:xfrm rot="16200000" flipV="1">
            <a:off x="9237018" y="2097305"/>
            <a:ext cx="1174415" cy="2376443"/>
          </a:xfrm>
          <a:prstGeom prst="bentConnector2">
            <a:avLst/>
          </a:prstGeom>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328FE546-BD4C-B7BE-AA2F-7C25AEE15CFE}"/>
              </a:ext>
              <a:ext uri="{C183D7F6-B498-43B3-948B-1728B52AA6E4}">
                <adec:decorative xmlns:adec="http://schemas.microsoft.com/office/drawing/2017/decorative" val="1"/>
              </a:ext>
            </a:extLst>
          </p:cNvPr>
          <p:cNvCxnSpPr>
            <a:cxnSpLocks/>
          </p:cNvCxnSpPr>
          <p:nvPr/>
        </p:nvCxnSpPr>
        <p:spPr>
          <a:xfrm rot="5400000" flipH="1" flipV="1">
            <a:off x="5147499" y="2097305"/>
            <a:ext cx="1174415" cy="2376443"/>
          </a:xfrm>
          <a:prstGeom prst="bentConnector2">
            <a:avLst/>
          </a:prstGeom>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07" name="Picture 106">
            <a:extLst>
              <a:ext uri="{FF2B5EF4-FFF2-40B4-BE49-F238E27FC236}">
                <a16:creationId xmlns:a16="http://schemas.microsoft.com/office/drawing/2014/main" id="{A22D2A2C-67C1-64FC-4F21-21967AA5E3D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6305" y="1846847"/>
            <a:ext cx="498764" cy="498764"/>
          </a:xfrm>
          <a:prstGeom prst="rect">
            <a:avLst/>
          </a:prstGeom>
        </p:spPr>
      </p:pic>
      <p:sp>
        <p:nvSpPr>
          <p:cNvPr id="108" name="TextBox 107">
            <a:extLst>
              <a:ext uri="{FF2B5EF4-FFF2-40B4-BE49-F238E27FC236}">
                <a16:creationId xmlns:a16="http://schemas.microsoft.com/office/drawing/2014/main" id="{A3CBB2E0-54FF-85CA-7A84-919EF83C6643}"/>
              </a:ext>
            </a:extLst>
          </p:cNvPr>
          <p:cNvSpPr txBox="1"/>
          <p:nvPr/>
        </p:nvSpPr>
        <p:spPr>
          <a:xfrm>
            <a:off x="5616425" y="1711464"/>
            <a:ext cx="1518369" cy="738664"/>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onsolas" panose="020B0609020204030204" pitchFamily="49" charset="0"/>
                <a:cs typeface="Courier New" panose="02070309020205020404" pitchFamily="49"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Vector (semantic)</a:t>
            </a:r>
            <a:r>
              <a:rPr kumimoji="0" lang="en-US" sz="1600" b="0" i="0" u="none" strike="noStrike" kern="1200" cap="none" spc="0" normalizeH="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and Hybrid Searches</a:t>
            </a:r>
          </a:p>
        </p:txBody>
      </p:sp>
      <p:pic>
        <p:nvPicPr>
          <p:cNvPr id="109" name="Picture 108" descr="Database-Variable&#10; icon">
            <a:extLst>
              <a:ext uri="{FF2B5EF4-FFF2-40B4-BE49-F238E27FC236}">
                <a16:creationId xmlns:a16="http://schemas.microsoft.com/office/drawing/2014/main" id="{8B5D7A24-DC5E-B0C3-DA6F-C17022C948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5098" y="1552280"/>
            <a:ext cx="793331" cy="793331"/>
          </a:xfrm>
          <a:prstGeom prst="rect">
            <a:avLst/>
          </a:prstGeom>
        </p:spPr>
      </p:pic>
      <p:pic>
        <p:nvPicPr>
          <p:cNvPr id="110" name="Picture 109">
            <a:extLst>
              <a:ext uri="{FF2B5EF4-FFF2-40B4-BE49-F238E27FC236}">
                <a16:creationId xmlns:a16="http://schemas.microsoft.com/office/drawing/2014/main" id="{FC3B54C3-20DF-1AB2-A229-12ACC48FBB1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4167" y="1657854"/>
            <a:ext cx="541855" cy="541855"/>
          </a:xfrm>
          <a:prstGeom prst="rect">
            <a:avLst/>
          </a:prstGeom>
        </p:spPr>
      </p:pic>
      <p:sp>
        <p:nvSpPr>
          <p:cNvPr id="111" name="TextBox 110">
            <a:extLst>
              <a:ext uri="{FF2B5EF4-FFF2-40B4-BE49-F238E27FC236}">
                <a16:creationId xmlns:a16="http://schemas.microsoft.com/office/drawing/2014/main" id="{FF04267C-E6A2-4CC0-AEBF-5579E587E71C}"/>
              </a:ext>
            </a:extLst>
          </p:cNvPr>
          <p:cNvSpPr txBox="1"/>
          <p:nvPr/>
        </p:nvSpPr>
        <p:spPr>
          <a:xfrm>
            <a:off x="9001760" y="1733502"/>
            <a:ext cx="2010687"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Semibold"/>
              </a:rPr>
              <a:t>Embeddings 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Semibold"/>
              </a:rPr>
              <a:t>Vector store</a:t>
            </a:r>
          </a:p>
        </p:txBody>
      </p:sp>
      <p:sp>
        <p:nvSpPr>
          <p:cNvPr id="112" name="TextBox 111">
            <a:extLst>
              <a:ext uri="{FF2B5EF4-FFF2-40B4-BE49-F238E27FC236}">
                <a16:creationId xmlns:a16="http://schemas.microsoft.com/office/drawing/2014/main" id="{F6FC0E44-2A5F-1FD7-5983-D30F1CEA6201}"/>
              </a:ext>
            </a:extLst>
          </p:cNvPr>
          <p:cNvSpPr txBox="1"/>
          <p:nvPr/>
        </p:nvSpPr>
        <p:spPr>
          <a:xfrm>
            <a:off x="187845" y="4932468"/>
            <a:ext cx="1708802" cy="553998"/>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rPr>
              <a:t>Prompt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rPr>
              <a:t>App or AI Agent</a:t>
            </a:r>
          </a:p>
        </p:txBody>
      </p:sp>
      <p:sp>
        <p:nvSpPr>
          <p:cNvPr id="113" name="TextBox 112">
            <a:extLst>
              <a:ext uri="{FF2B5EF4-FFF2-40B4-BE49-F238E27FC236}">
                <a16:creationId xmlns:a16="http://schemas.microsoft.com/office/drawing/2014/main" id="{426CC0E5-88C6-B139-64DA-7E57716CA252}"/>
              </a:ext>
            </a:extLst>
          </p:cNvPr>
          <p:cNvSpPr txBox="1"/>
          <p:nvPr/>
        </p:nvSpPr>
        <p:spPr>
          <a:xfrm>
            <a:off x="3440141" y="5027451"/>
            <a:ext cx="2210477" cy="830997"/>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rPr>
              <a:t>Retrieval Augmented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rPr>
              <a:t>Generation (RAG)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rPr>
              <a:t>Application</a:t>
            </a:r>
          </a:p>
        </p:txBody>
      </p:sp>
      <p:sp>
        <p:nvSpPr>
          <p:cNvPr id="114" name="TextBox 113">
            <a:extLst>
              <a:ext uri="{FF2B5EF4-FFF2-40B4-BE49-F238E27FC236}">
                <a16:creationId xmlns:a16="http://schemas.microsoft.com/office/drawing/2014/main" id="{E731144F-728D-F0A3-C6DE-8049E51B13B5}"/>
              </a:ext>
            </a:extLst>
          </p:cNvPr>
          <p:cNvSpPr txBox="1"/>
          <p:nvPr/>
        </p:nvSpPr>
        <p:spPr>
          <a:xfrm>
            <a:off x="8754190" y="4898332"/>
            <a:ext cx="1088438" cy="553998"/>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rPr>
              <a:t>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rPr>
              <a:t>Model</a:t>
            </a:r>
          </a:p>
        </p:txBody>
      </p:sp>
      <p:sp>
        <p:nvSpPr>
          <p:cNvPr id="115" name="TextBox 114">
            <a:extLst>
              <a:ext uri="{FF2B5EF4-FFF2-40B4-BE49-F238E27FC236}">
                <a16:creationId xmlns:a16="http://schemas.microsoft.com/office/drawing/2014/main" id="{3B83782E-9E27-3CDA-1943-07BEAFEC6C06}"/>
              </a:ext>
            </a:extLst>
          </p:cNvPr>
          <p:cNvSpPr txBox="1"/>
          <p:nvPr/>
        </p:nvSpPr>
        <p:spPr>
          <a:xfrm>
            <a:off x="7346630" y="2421903"/>
            <a:ext cx="968727" cy="830997"/>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rPr>
              <a:t>Database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b="1">
                <a:ln w="3175">
                  <a:noFill/>
                </a:ln>
                <a:gradFill flip="none">
                  <a:gsLst>
                    <a:gs pos="0">
                      <a:srgbClr val="73262F"/>
                    </a:gs>
                    <a:gs pos="71000">
                      <a:srgbClr val="2A446F"/>
                    </a:gs>
                  </a:gsLst>
                  <a:path path="circle">
                    <a:fillToRect l="100000" t="100000"/>
                  </a:path>
                  <a:tileRect r="-100000" b="-100000"/>
                </a:gradFill>
                <a:latin typeface="Segoe UI Semibold"/>
                <a:cs typeface="Segoe UI"/>
              </a:rPr>
              <a:t>o</a:t>
            </a:r>
            <a:r>
              <a:rPr lang="en-US" b="1" noProof="0">
                <a:ln w="3175">
                  <a:noFill/>
                </a:ln>
                <a:gradFill flip="none">
                  <a:gsLst>
                    <a:gs pos="0">
                      <a:srgbClr val="73262F"/>
                    </a:gs>
                    <a:gs pos="71000">
                      <a:srgbClr val="2A446F"/>
                    </a:gs>
                  </a:gsLst>
                  <a:path path="circle">
                    <a:fillToRect l="100000" t="100000"/>
                  </a:path>
                  <a:tileRect r="-100000" b="-100000"/>
                </a:gradFill>
                <a:latin typeface="Segoe UI Semibold"/>
                <a:cs typeface="Segoe UI"/>
              </a:rPr>
              <a:t>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rPr>
              <a:t>Index</a:t>
            </a:r>
            <a:endParaRPr kumimoji="0" lang="en-US" sz="1800" b="1" i="0" u="none" strike="noStrike" kern="1200" cap="none" spc="0" normalizeH="0" baseline="0" noProof="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endParaRPr>
          </a:p>
        </p:txBody>
      </p:sp>
      <p:sp>
        <p:nvSpPr>
          <p:cNvPr id="116" name="TextBox 115">
            <a:extLst>
              <a:ext uri="{FF2B5EF4-FFF2-40B4-BE49-F238E27FC236}">
                <a16:creationId xmlns:a16="http://schemas.microsoft.com/office/drawing/2014/main" id="{82AB211D-174F-DD4E-8C38-E50DA35D9298}"/>
              </a:ext>
            </a:extLst>
          </p:cNvPr>
          <p:cNvSpPr txBox="1"/>
          <p:nvPr/>
        </p:nvSpPr>
        <p:spPr>
          <a:xfrm>
            <a:off x="9148786" y="2361786"/>
            <a:ext cx="1318979"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Semibold"/>
              </a:rPr>
              <a:t>Your data</a:t>
            </a:r>
          </a:p>
        </p:txBody>
      </p:sp>
      <p:sp>
        <p:nvSpPr>
          <p:cNvPr id="117" name="TextBox 116">
            <a:extLst>
              <a:ext uri="{FF2B5EF4-FFF2-40B4-BE49-F238E27FC236}">
                <a16:creationId xmlns:a16="http://schemas.microsoft.com/office/drawing/2014/main" id="{28078069-A1A5-3725-D796-73B1329E4019}"/>
              </a:ext>
            </a:extLst>
          </p:cNvPr>
          <p:cNvSpPr txBox="1"/>
          <p:nvPr/>
        </p:nvSpPr>
        <p:spPr>
          <a:xfrm>
            <a:off x="2311019" y="4087081"/>
            <a:ext cx="908903" cy="276999"/>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cript" panose="030B0504020000000003" pitchFamily="66" charset="0"/>
                <a:ea typeface="+mn-ea"/>
                <a:cs typeface="Dreaming Outloud Script Pro" panose="020F0502020204030204" pitchFamily="66" charset="0"/>
              </a:rPr>
              <a:t>Prompt</a:t>
            </a:r>
          </a:p>
        </p:txBody>
      </p:sp>
      <p:grpSp>
        <p:nvGrpSpPr>
          <p:cNvPr id="118" name="Group 117" descr="Language model icon">
            <a:extLst>
              <a:ext uri="{FF2B5EF4-FFF2-40B4-BE49-F238E27FC236}">
                <a16:creationId xmlns:a16="http://schemas.microsoft.com/office/drawing/2014/main" id="{DC07537E-3158-8D59-CA9B-0F17FEA81804}"/>
              </a:ext>
            </a:extLst>
          </p:cNvPr>
          <p:cNvGrpSpPr/>
          <p:nvPr/>
        </p:nvGrpSpPr>
        <p:grpSpPr>
          <a:xfrm>
            <a:off x="10802264" y="4010136"/>
            <a:ext cx="498742" cy="502564"/>
            <a:chOff x="-604607" y="2214543"/>
            <a:chExt cx="516667" cy="516668"/>
          </a:xfrm>
        </p:grpSpPr>
        <p:grpSp>
          <p:nvGrpSpPr>
            <p:cNvPr id="119" name="Group 118">
              <a:extLst>
                <a:ext uri="{FF2B5EF4-FFF2-40B4-BE49-F238E27FC236}">
                  <a16:creationId xmlns:a16="http://schemas.microsoft.com/office/drawing/2014/main" id="{0BCC586E-FC8D-37F1-C8B2-7E2AFC50FF7D}"/>
                </a:ext>
              </a:extLst>
            </p:cNvPr>
            <p:cNvGrpSpPr/>
            <p:nvPr/>
          </p:nvGrpSpPr>
          <p:grpSpPr>
            <a:xfrm>
              <a:off x="-571699" y="2247451"/>
              <a:ext cx="449263" cy="449263"/>
              <a:chOff x="-571699" y="2247451"/>
              <a:chExt cx="449263" cy="449263"/>
            </a:xfrm>
          </p:grpSpPr>
          <p:sp>
            <p:nvSpPr>
              <p:cNvPr id="129" name="Line 96">
                <a:extLst>
                  <a:ext uri="{FF2B5EF4-FFF2-40B4-BE49-F238E27FC236}">
                    <a16:creationId xmlns:a16="http://schemas.microsoft.com/office/drawing/2014/main" id="{4EB49C4D-D74A-8EF3-C3AB-A73BA358F7EB}"/>
                  </a:ext>
                </a:extLst>
              </p:cNvPr>
              <p:cNvSpPr>
                <a:spLocks noChangeShapeType="1"/>
              </p:cNvSpPr>
              <p:nvPr/>
            </p:nvSpPr>
            <p:spPr bwMode="auto">
              <a:xfrm>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Line 97">
                <a:extLst>
                  <a:ext uri="{FF2B5EF4-FFF2-40B4-BE49-F238E27FC236}">
                    <a16:creationId xmlns:a16="http://schemas.microsoft.com/office/drawing/2014/main" id="{0FFB838C-212B-2569-7345-D2AECDF32F37}"/>
                  </a:ext>
                </a:extLst>
              </p:cNvPr>
              <p:cNvSpPr>
                <a:spLocks noChangeShapeType="1"/>
              </p:cNvSpPr>
              <p:nvPr/>
            </p:nvSpPr>
            <p:spPr bwMode="auto">
              <a:xfrm flipV="1">
                <a:off x="-570112" y="2249039"/>
                <a:ext cx="447675" cy="44767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Line 98">
                <a:extLst>
                  <a:ext uri="{FF2B5EF4-FFF2-40B4-BE49-F238E27FC236}">
                    <a16:creationId xmlns:a16="http://schemas.microsoft.com/office/drawing/2014/main" id="{A89B0A68-F0D9-FE94-8CBB-A13C43CC1B6F}"/>
                  </a:ext>
                </a:extLst>
              </p:cNvPr>
              <p:cNvSpPr>
                <a:spLocks noChangeShapeType="1"/>
              </p:cNvSpPr>
              <p:nvPr/>
            </p:nvSpPr>
            <p:spPr bwMode="auto">
              <a:xfrm>
                <a:off x="-570112" y="2472876"/>
                <a:ext cx="447675" cy="0"/>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2" name="Line 99">
                <a:extLst>
                  <a:ext uri="{FF2B5EF4-FFF2-40B4-BE49-F238E27FC236}">
                    <a16:creationId xmlns:a16="http://schemas.microsoft.com/office/drawing/2014/main" id="{27236D28-0C12-FD3D-B24C-6FD49461371C}"/>
                  </a:ext>
                </a:extLst>
              </p:cNvPr>
              <p:cNvSpPr>
                <a:spLocks noChangeShapeType="1"/>
              </p:cNvSpPr>
              <p:nvPr/>
            </p:nvSpPr>
            <p:spPr bwMode="auto">
              <a:xfrm>
                <a:off x="-346274" y="2247451"/>
                <a:ext cx="0" cy="449263"/>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3" name="Line 100">
                <a:extLst>
                  <a:ext uri="{FF2B5EF4-FFF2-40B4-BE49-F238E27FC236}">
                    <a16:creationId xmlns:a16="http://schemas.microsoft.com/office/drawing/2014/main" id="{88DB86EF-DD30-A04D-C0A5-9AEADB8D4593}"/>
                  </a:ext>
                </a:extLst>
              </p:cNvPr>
              <p:cNvSpPr>
                <a:spLocks noChangeShapeType="1"/>
              </p:cNvSpPr>
              <p:nvPr/>
            </p:nvSpPr>
            <p:spPr bwMode="auto">
              <a:xfrm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Line 101">
                <a:extLst>
                  <a:ext uri="{FF2B5EF4-FFF2-40B4-BE49-F238E27FC236}">
                    <a16:creationId xmlns:a16="http://schemas.microsoft.com/office/drawing/2014/main" id="{04C6A089-0268-32C9-4FF9-87C391FE637B}"/>
                  </a:ext>
                </a:extLst>
              </p:cNvPr>
              <p:cNvSpPr>
                <a:spLocks noChangeShapeType="1"/>
              </p:cNvSpPr>
              <p:nvPr/>
            </p:nvSpPr>
            <p:spPr bwMode="auto">
              <a:xfrm flipH="1" flipV="1">
                <a:off x="-570112" y="2472876"/>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Line 102">
                <a:extLst>
                  <a:ext uri="{FF2B5EF4-FFF2-40B4-BE49-F238E27FC236}">
                    <a16:creationId xmlns:a16="http://schemas.microsoft.com/office/drawing/2014/main" id="{5A4E17CB-2F98-01D6-C6C3-0A9EFED50C59}"/>
                  </a:ext>
                </a:extLst>
              </p:cNvPr>
              <p:cNvSpPr>
                <a:spLocks noChangeShapeType="1"/>
              </p:cNvSpPr>
              <p:nvPr/>
            </p:nvSpPr>
            <p:spPr bwMode="auto">
              <a:xfrm>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Line 103">
                <a:extLst>
                  <a:ext uri="{FF2B5EF4-FFF2-40B4-BE49-F238E27FC236}">
                    <a16:creationId xmlns:a16="http://schemas.microsoft.com/office/drawing/2014/main" id="{9E0C2975-A3FA-385D-0EF2-FC0C498E5A05}"/>
                  </a:ext>
                </a:extLst>
              </p:cNvPr>
              <p:cNvSpPr>
                <a:spLocks noChangeShapeType="1"/>
              </p:cNvSpPr>
              <p:nvPr/>
            </p:nvSpPr>
            <p:spPr bwMode="auto">
              <a:xfrm flipH="1">
                <a:off x="-570112" y="2249039"/>
                <a:ext cx="44767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7" name="Line 104">
                <a:extLst>
                  <a:ext uri="{FF2B5EF4-FFF2-40B4-BE49-F238E27FC236}">
                    <a16:creationId xmlns:a16="http://schemas.microsoft.com/office/drawing/2014/main" id="{C2CFDAF4-38F7-3FBD-20B6-B73E6AFDD10E}"/>
                  </a:ext>
                </a:extLst>
              </p:cNvPr>
              <p:cNvSpPr>
                <a:spLocks noChangeShapeType="1"/>
              </p:cNvSpPr>
              <p:nvPr/>
            </p:nvSpPr>
            <p:spPr bwMode="auto">
              <a:xfrm>
                <a:off x="-346274" y="2249039"/>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8" name="Line 105">
                <a:extLst>
                  <a:ext uri="{FF2B5EF4-FFF2-40B4-BE49-F238E27FC236}">
                    <a16:creationId xmlns:a16="http://schemas.microsoft.com/office/drawing/2014/main" id="{DCEF233D-A86D-8DF5-0334-67601ECFA5BB}"/>
                  </a:ext>
                </a:extLst>
              </p:cNvPr>
              <p:cNvSpPr>
                <a:spLocks noChangeShapeType="1"/>
              </p:cNvSpPr>
              <p:nvPr/>
            </p:nvSpPr>
            <p:spPr bwMode="auto">
              <a:xfrm flipH="1">
                <a:off x="-570112" y="2247451"/>
                <a:ext cx="223838" cy="225425"/>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9" name="Line 106">
                <a:extLst>
                  <a:ext uri="{FF2B5EF4-FFF2-40B4-BE49-F238E27FC236}">
                    <a16:creationId xmlns:a16="http://schemas.microsoft.com/office/drawing/2014/main" id="{A1845F0A-50F2-4DFA-3E4A-A9E16C34BAAC}"/>
                  </a:ext>
                </a:extLst>
              </p:cNvPr>
              <p:cNvSpPr>
                <a:spLocks noChangeShapeType="1"/>
              </p:cNvSpPr>
              <p:nvPr/>
            </p:nvSpPr>
            <p:spPr bwMode="auto">
              <a:xfrm flipV="1">
                <a:off x="-346274" y="2472876"/>
                <a:ext cx="223838"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Line 107">
                <a:extLst>
                  <a:ext uri="{FF2B5EF4-FFF2-40B4-BE49-F238E27FC236}">
                    <a16:creationId xmlns:a16="http://schemas.microsoft.com/office/drawing/2014/main" id="{C39BCE57-62EC-7F22-DD47-B23567CB27D1}"/>
                  </a:ext>
                </a:extLst>
              </p:cNvPr>
              <p:cNvSpPr>
                <a:spLocks noChangeShapeType="1"/>
              </p:cNvSpPr>
              <p:nvPr/>
            </p:nvSpPr>
            <p:spPr bwMode="auto">
              <a:xfrm flipH="1" flipV="1">
                <a:off x="-571699" y="2472876"/>
                <a:ext cx="225425" cy="223838"/>
              </a:xfrm>
              <a:prstGeom prst="line">
                <a:avLst/>
              </a:prstGeom>
              <a:noFill/>
              <a:ln w="15875" cap="flat">
                <a:solidFill>
                  <a:srgbClr val="2A446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20" name="Oval 108">
              <a:extLst>
                <a:ext uri="{FF2B5EF4-FFF2-40B4-BE49-F238E27FC236}">
                  <a16:creationId xmlns:a16="http://schemas.microsoft.com/office/drawing/2014/main" id="{3A521EBD-9110-50E3-90D5-44D50FA3049A}"/>
                </a:ext>
              </a:extLst>
            </p:cNvPr>
            <p:cNvSpPr>
              <a:spLocks noChangeArrowheads="1"/>
            </p:cNvSpPr>
            <p:nvPr/>
          </p:nvSpPr>
          <p:spPr bwMode="auto">
            <a:xfrm>
              <a:off x="-604607" y="2214543"/>
              <a:ext cx="67405" cy="67405"/>
            </a:xfrm>
            <a:prstGeom prst="ellipse">
              <a:avLst/>
            </a:prstGeom>
            <a:gradFill flip="none" rotWithShape="1">
              <a:gsLst>
                <a:gs pos="0">
                  <a:srgbClr val="269FC2"/>
                </a:gs>
                <a:gs pos="100000">
                  <a:srgbClr val="0078D4"/>
                </a:gs>
              </a:gsLst>
              <a:path path="circle">
                <a:fillToRect l="100000" t="100000"/>
              </a:path>
              <a:tileRect r="-100000" b="-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Oval 109">
              <a:extLst>
                <a:ext uri="{FF2B5EF4-FFF2-40B4-BE49-F238E27FC236}">
                  <a16:creationId xmlns:a16="http://schemas.microsoft.com/office/drawing/2014/main" id="{4581FCD6-4214-6130-1AD5-D46AB4A09A95}"/>
                </a:ext>
              </a:extLst>
            </p:cNvPr>
            <p:cNvSpPr>
              <a:spLocks noChangeArrowheads="1"/>
            </p:cNvSpPr>
            <p:nvPr/>
          </p:nvSpPr>
          <p:spPr bwMode="auto">
            <a:xfrm>
              <a:off x="-604607"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2" name="Oval 110">
              <a:extLst>
                <a:ext uri="{FF2B5EF4-FFF2-40B4-BE49-F238E27FC236}">
                  <a16:creationId xmlns:a16="http://schemas.microsoft.com/office/drawing/2014/main" id="{1092533F-8E55-5991-69E7-B0582E14A0A7}"/>
                </a:ext>
              </a:extLst>
            </p:cNvPr>
            <p:cNvSpPr>
              <a:spLocks noChangeArrowheads="1"/>
            </p:cNvSpPr>
            <p:nvPr/>
          </p:nvSpPr>
          <p:spPr bwMode="auto">
            <a:xfrm>
              <a:off x="-604607" y="2663806"/>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3" name="Oval 111">
              <a:extLst>
                <a:ext uri="{FF2B5EF4-FFF2-40B4-BE49-F238E27FC236}">
                  <a16:creationId xmlns:a16="http://schemas.microsoft.com/office/drawing/2014/main" id="{803CA6A3-A245-651C-4B5B-4566D394DFD7}"/>
                </a:ext>
              </a:extLst>
            </p:cNvPr>
            <p:cNvSpPr>
              <a:spLocks noChangeArrowheads="1"/>
            </p:cNvSpPr>
            <p:nvPr/>
          </p:nvSpPr>
          <p:spPr bwMode="auto">
            <a:xfrm>
              <a:off x="-381139" y="2214543"/>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4" name="Oval 112">
              <a:extLst>
                <a:ext uri="{FF2B5EF4-FFF2-40B4-BE49-F238E27FC236}">
                  <a16:creationId xmlns:a16="http://schemas.microsoft.com/office/drawing/2014/main" id="{3F4C2B27-595F-F033-D612-090A446462BF}"/>
                </a:ext>
              </a:extLst>
            </p:cNvPr>
            <p:cNvSpPr>
              <a:spLocks noChangeArrowheads="1"/>
            </p:cNvSpPr>
            <p:nvPr/>
          </p:nvSpPr>
          <p:spPr bwMode="auto">
            <a:xfrm>
              <a:off x="-381139" y="2438012"/>
              <a:ext cx="69729" cy="69729"/>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5" name="Oval 113">
              <a:extLst>
                <a:ext uri="{FF2B5EF4-FFF2-40B4-BE49-F238E27FC236}">
                  <a16:creationId xmlns:a16="http://schemas.microsoft.com/office/drawing/2014/main" id="{A29028A2-D997-0CEC-E74F-953354C2144B}"/>
                </a:ext>
              </a:extLst>
            </p:cNvPr>
            <p:cNvSpPr>
              <a:spLocks noChangeArrowheads="1"/>
            </p:cNvSpPr>
            <p:nvPr/>
          </p:nvSpPr>
          <p:spPr bwMode="auto">
            <a:xfrm>
              <a:off x="-381139" y="2663806"/>
              <a:ext cx="69729"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6" name="Oval 114">
              <a:extLst>
                <a:ext uri="{FF2B5EF4-FFF2-40B4-BE49-F238E27FC236}">
                  <a16:creationId xmlns:a16="http://schemas.microsoft.com/office/drawing/2014/main" id="{7959DCB7-5B6B-A0B7-C5DD-FFBBF6BFE670}"/>
                </a:ext>
              </a:extLst>
            </p:cNvPr>
            <p:cNvSpPr>
              <a:spLocks noChangeArrowheads="1"/>
            </p:cNvSpPr>
            <p:nvPr/>
          </p:nvSpPr>
          <p:spPr bwMode="auto">
            <a:xfrm>
              <a:off x="-155345" y="2214543"/>
              <a:ext cx="67405" cy="67405"/>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7" name="Oval 115">
              <a:extLst>
                <a:ext uri="{FF2B5EF4-FFF2-40B4-BE49-F238E27FC236}">
                  <a16:creationId xmlns:a16="http://schemas.microsoft.com/office/drawing/2014/main" id="{25C233EC-8888-BEE0-5CD5-2EAFBEC9AD16}"/>
                </a:ext>
              </a:extLst>
            </p:cNvPr>
            <p:cNvSpPr>
              <a:spLocks noChangeArrowheads="1"/>
            </p:cNvSpPr>
            <p:nvPr/>
          </p:nvSpPr>
          <p:spPr bwMode="auto">
            <a:xfrm>
              <a:off x="-155345" y="2438012"/>
              <a:ext cx="67405" cy="69729"/>
            </a:xfrm>
            <a:prstGeom prst="ellipse">
              <a:avLst/>
            </a:prstGeom>
            <a:gradFill>
              <a:gsLst>
                <a:gs pos="100000">
                  <a:srgbClr val="884DC9"/>
                </a:gs>
                <a:gs pos="43000">
                  <a:schemeClr val="accent5"/>
                </a:gs>
              </a:gsLst>
              <a:path path="circle">
                <a:fillToRect l="100000" b="100000"/>
              </a:path>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8" name="Oval 116">
              <a:extLst>
                <a:ext uri="{FF2B5EF4-FFF2-40B4-BE49-F238E27FC236}">
                  <a16:creationId xmlns:a16="http://schemas.microsoft.com/office/drawing/2014/main" id="{46D319FE-D177-FE9D-3D15-576FDA149567}"/>
                </a:ext>
              </a:extLst>
            </p:cNvPr>
            <p:cNvSpPr>
              <a:spLocks noChangeArrowheads="1"/>
            </p:cNvSpPr>
            <p:nvPr/>
          </p:nvSpPr>
          <p:spPr bwMode="auto">
            <a:xfrm>
              <a:off x="-155345" y="2663806"/>
              <a:ext cx="67405" cy="67405"/>
            </a:xfrm>
            <a:prstGeom prst="ellipse">
              <a:avLst/>
            </a:prstGeom>
            <a:gradFill flip="none" rotWithShape="1">
              <a:gsLst>
                <a:gs pos="100000">
                  <a:srgbClr val="2A446F"/>
                </a:gs>
                <a:gs pos="43000">
                  <a:srgbClr val="0078D4"/>
                </a:gs>
              </a:gsLst>
              <a:path path="circle">
                <a:fillToRect l="100000" b="100000"/>
              </a:path>
              <a:tileRect t="-100000" r="-100000"/>
            </a:gradFill>
            <a:ln w="6350">
              <a:solidFill>
                <a:srgbClr val="B1B3B3">
                  <a:alpha val="33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41" name="TextBox 140">
            <a:extLst>
              <a:ext uri="{FF2B5EF4-FFF2-40B4-BE49-F238E27FC236}">
                <a16:creationId xmlns:a16="http://schemas.microsoft.com/office/drawing/2014/main" id="{CE19DC0E-110F-873E-0780-1566EA408E5E}"/>
              </a:ext>
            </a:extLst>
          </p:cNvPr>
          <p:cNvSpPr txBox="1"/>
          <p:nvPr/>
        </p:nvSpPr>
        <p:spPr>
          <a:xfrm>
            <a:off x="10418448" y="4647050"/>
            <a:ext cx="1266372" cy="553998"/>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rPr>
              <a:t>Embedding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73262F"/>
                    </a:gs>
                    <a:gs pos="71000">
                      <a:srgbClr val="2A446F"/>
                    </a:gs>
                  </a:gsLst>
                  <a:path path="circle">
                    <a:fillToRect l="100000" t="100000"/>
                  </a:path>
                  <a:tileRect r="-100000" b="-100000"/>
                </a:gradFill>
                <a:effectLst/>
                <a:uLnTx/>
                <a:uFillTx/>
                <a:latin typeface="Segoe UI Semibold"/>
                <a:ea typeface="+mn-ea"/>
                <a:cs typeface="Segoe UI"/>
              </a:rPr>
              <a:t>Model</a:t>
            </a:r>
          </a:p>
        </p:txBody>
      </p:sp>
      <p:sp>
        <p:nvSpPr>
          <p:cNvPr id="142" name="TextBox 141">
            <a:extLst>
              <a:ext uri="{FF2B5EF4-FFF2-40B4-BE49-F238E27FC236}">
                <a16:creationId xmlns:a16="http://schemas.microsoft.com/office/drawing/2014/main" id="{828C6282-FA2D-0647-2381-06936B34D0B2}"/>
              </a:ext>
            </a:extLst>
          </p:cNvPr>
          <p:cNvSpPr txBox="1"/>
          <p:nvPr/>
        </p:nvSpPr>
        <p:spPr>
          <a:xfrm>
            <a:off x="5255186" y="2812040"/>
            <a:ext cx="908903" cy="276999"/>
          </a:xfrm>
          <a:prstGeom prst="rect">
            <a:avLst/>
          </a:prstGeom>
          <a:noFill/>
        </p:spPr>
        <p:txBody>
          <a:bodyPr wrap="non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cript" panose="030B0504020000000003" pitchFamily="66" charset="0"/>
                <a:ea typeface="+mn-ea"/>
                <a:cs typeface="Dreaming Outloud Script Pro" panose="020F0502020204030204" pitchFamily="66" charset="0"/>
              </a:rPr>
              <a:t>Prompt</a:t>
            </a:r>
          </a:p>
        </p:txBody>
      </p:sp>
      <p:sp>
        <p:nvSpPr>
          <p:cNvPr id="143" name="TextBox 142">
            <a:extLst>
              <a:ext uri="{FF2B5EF4-FFF2-40B4-BE49-F238E27FC236}">
                <a16:creationId xmlns:a16="http://schemas.microsoft.com/office/drawing/2014/main" id="{14761376-9E1B-BB68-8FD0-EA897C07E50B}"/>
              </a:ext>
            </a:extLst>
          </p:cNvPr>
          <p:cNvSpPr txBox="1"/>
          <p:nvPr/>
        </p:nvSpPr>
        <p:spPr>
          <a:xfrm>
            <a:off x="9905676" y="2873595"/>
            <a:ext cx="1318979"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Semibold"/>
              </a:rPr>
              <a:t>Embedding</a:t>
            </a:r>
          </a:p>
        </p:txBody>
      </p:sp>
      <p:sp>
        <p:nvSpPr>
          <p:cNvPr id="144" name="Rectangle: Rounded Corners 20">
            <a:extLst>
              <a:ext uri="{FF2B5EF4-FFF2-40B4-BE49-F238E27FC236}">
                <a16:creationId xmlns:a16="http://schemas.microsoft.com/office/drawing/2014/main" id="{6F449A20-70B5-B851-132F-DCD53B4FB98D}"/>
              </a:ext>
              <a:ext uri="{C183D7F6-B498-43B3-948B-1728B52AA6E4}">
                <adec:decorative xmlns:adec="http://schemas.microsoft.com/office/drawing/2017/decorative" val="0"/>
              </a:ext>
            </a:extLst>
          </p:cNvPr>
          <p:cNvSpPr/>
          <p:nvPr/>
        </p:nvSpPr>
        <p:spPr bwMode="auto">
          <a:xfrm>
            <a:off x="2924887" y="6178634"/>
            <a:ext cx="6220306" cy="481560"/>
          </a:xfrm>
          <a:prstGeom prst="roundRect">
            <a:avLst>
              <a:gd name="adj" fmla="val 34256"/>
            </a:avLst>
          </a:prstGeom>
          <a:gradFill flip="none" rotWithShape="1">
            <a:gsLst>
              <a:gs pos="80000">
                <a:srgbClr val="A9D5ED"/>
              </a:gs>
              <a:gs pos="0">
                <a:schemeClr val="accent2"/>
              </a:gs>
            </a:gsLst>
            <a:path path="circle">
              <a:fillToRect l="100000" t="100000"/>
            </a:path>
            <a:tileRect r="-100000" b="-100000"/>
          </a:gradFill>
        </p:spPr>
        <p:txBody>
          <a:bodyPr wrap="none" lIns="182880" tIns="36576" rIns="182880" bIns="73152"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800" b="1" i="0" u="none" strike="noStrike" kern="1200" cap="none" spc="0" normalizeH="0" baseline="0" noProof="0">
                <a:ln w="3175">
                  <a:noFill/>
                </a:ln>
                <a:gradFill>
                  <a:gsLst>
                    <a:gs pos="46602">
                      <a:srgbClr val="000000"/>
                    </a:gs>
                    <a:gs pos="80000">
                      <a:srgbClr val="000000"/>
                    </a:gs>
                  </a:gsLst>
                  <a:path path="circle">
                    <a:fillToRect l="100000" t="100000"/>
                  </a:path>
                </a:gradFill>
                <a:effectLst/>
                <a:uLnTx/>
                <a:uFillTx/>
                <a:latin typeface="Segoe UI Variable Display Semib" pitchFamily="2" charset="0"/>
                <a:ea typeface="+mn-ea"/>
                <a:cs typeface="Segoe UI" pitchFamily="34" charset="0"/>
              </a:rPr>
              <a:t>The prompt may contain words </a:t>
            </a:r>
            <a:r>
              <a:rPr kumimoji="0" lang="en-US" sz="1800" b="1" i="1" u="none" strike="noStrike" kern="1200" cap="none" spc="0" normalizeH="0" baseline="0" noProof="0">
                <a:ln w="3175">
                  <a:noFill/>
                </a:ln>
                <a:gradFill>
                  <a:gsLst>
                    <a:gs pos="46602">
                      <a:srgbClr val="000000"/>
                    </a:gs>
                    <a:gs pos="80000">
                      <a:srgbClr val="000000"/>
                    </a:gs>
                  </a:gsLst>
                  <a:path path="circle">
                    <a:fillToRect l="100000" t="100000"/>
                  </a:path>
                </a:gradFill>
                <a:effectLst/>
                <a:uLnTx/>
                <a:uFillTx/>
                <a:latin typeface="Segoe UI Variable Display Semib" pitchFamily="2" charset="0"/>
                <a:ea typeface="+mn-ea"/>
                <a:cs typeface="Segoe UI" pitchFamily="34" charset="0"/>
              </a:rPr>
              <a:t>not found  </a:t>
            </a:r>
            <a:r>
              <a:rPr kumimoji="0" lang="en-US" sz="1800" b="1" i="0" u="none" strike="noStrike" kern="1200" cap="none" spc="0" normalizeH="0" baseline="0" noProof="0">
                <a:ln w="3175">
                  <a:noFill/>
                </a:ln>
                <a:gradFill>
                  <a:gsLst>
                    <a:gs pos="46602">
                      <a:srgbClr val="000000"/>
                    </a:gs>
                    <a:gs pos="80000">
                      <a:srgbClr val="000000"/>
                    </a:gs>
                  </a:gsLst>
                  <a:path path="circle">
                    <a:fillToRect l="100000" t="100000"/>
                  </a:path>
                </a:gradFill>
                <a:effectLst/>
                <a:uLnTx/>
                <a:uFillTx/>
                <a:latin typeface="Segoe UI Variable Display Semib" pitchFamily="2" charset="0"/>
                <a:ea typeface="+mn-ea"/>
                <a:cs typeface="Segoe UI" pitchFamily="34" charset="0"/>
              </a:rPr>
              <a:t>in your data!</a:t>
            </a:r>
          </a:p>
        </p:txBody>
      </p:sp>
      <p:sp>
        <p:nvSpPr>
          <p:cNvPr id="145" name="TextBox 144">
            <a:extLst>
              <a:ext uri="{FF2B5EF4-FFF2-40B4-BE49-F238E27FC236}">
                <a16:creationId xmlns:a16="http://schemas.microsoft.com/office/drawing/2014/main" id="{6769C933-4E76-0156-FE61-62C540B209FC}"/>
              </a:ext>
            </a:extLst>
          </p:cNvPr>
          <p:cNvSpPr txBox="1"/>
          <p:nvPr/>
        </p:nvSpPr>
        <p:spPr>
          <a:xfrm>
            <a:off x="6922083" y="1218676"/>
            <a:ext cx="1860021" cy="307777"/>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Secure and scalable</a:t>
            </a:r>
          </a:p>
        </p:txBody>
      </p:sp>
      <p:pic>
        <p:nvPicPr>
          <p:cNvPr id="146" name="Graphic 145" descr="Checkmark with solid fill">
            <a:extLst>
              <a:ext uri="{FF2B5EF4-FFF2-40B4-BE49-F238E27FC236}">
                <a16:creationId xmlns:a16="http://schemas.microsoft.com/office/drawing/2014/main" id="{CCB63C5D-CB1A-9494-9DD1-A08E2E4863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80005" y="1133986"/>
            <a:ext cx="362166" cy="362166"/>
          </a:xfrm>
          <a:prstGeom prst="rect">
            <a:avLst/>
          </a:prstGeom>
        </p:spPr>
      </p:pic>
      <p:pic>
        <p:nvPicPr>
          <p:cNvPr id="147" name="Picture 2" descr="Ground - Free nature icons">
            <a:extLst>
              <a:ext uri="{FF2B5EF4-FFF2-40B4-BE49-F238E27FC236}">
                <a16:creationId xmlns:a16="http://schemas.microsoft.com/office/drawing/2014/main" id="{8744FE02-8307-C3B4-7E05-2F4C89DB70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779" y="5209467"/>
            <a:ext cx="426502" cy="426502"/>
          </a:xfrm>
          <a:prstGeom prst="rect">
            <a:avLst/>
          </a:prstGeom>
          <a:noFill/>
          <a:extLst>
            <a:ext uri="{909E8E84-426E-40DD-AFC4-6F175D3DCCD1}">
              <a14:hiddenFill xmlns:a14="http://schemas.microsoft.com/office/drawing/2010/main">
                <a:solidFill>
                  <a:srgbClr val="FFFFFF"/>
                </a:solidFill>
              </a14:hiddenFill>
            </a:ext>
          </a:extLst>
        </p:spPr>
      </p:pic>
      <p:pic>
        <p:nvPicPr>
          <p:cNvPr id="148" name="Graphic 147" descr="Cloud with solid fill">
            <a:extLst>
              <a:ext uri="{FF2B5EF4-FFF2-40B4-BE49-F238E27FC236}">
                <a16:creationId xmlns:a16="http://schemas.microsoft.com/office/drawing/2014/main" id="{FA1B0E03-E498-70EF-D57D-21DB41D567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28755" y="5140638"/>
            <a:ext cx="544832" cy="544832"/>
          </a:xfrm>
          <a:prstGeom prst="rect">
            <a:avLst/>
          </a:prstGeom>
        </p:spPr>
      </p:pic>
      <p:pic>
        <p:nvPicPr>
          <p:cNvPr id="149" name="Picture 2" descr="Ground - Free nature icons">
            <a:extLst>
              <a:ext uri="{FF2B5EF4-FFF2-40B4-BE49-F238E27FC236}">
                <a16:creationId xmlns:a16="http://schemas.microsoft.com/office/drawing/2014/main" id="{1AFC6D19-7417-11A1-58E0-F69C84FB35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52868" y="5418883"/>
            <a:ext cx="426502" cy="426502"/>
          </a:xfrm>
          <a:prstGeom prst="rect">
            <a:avLst/>
          </a:prstGeom>
          <a:noFill/>
          <a:extLst>
            <a:ext uri="{909E8E84-426E-40DD-AFC4-6F175D3DCCD1}">
              <a14:hiddenFill xmlns:a14="http://schemas.microsoft.com/office/drawing/2010/main">
                <a:solidFill>
                  <a:srgbClr val="FFFFFF"/>
                </a:solidFill>
              </a14:hiddenFill>
            </a:ext>
          </a:extLst>
        </p:spPr>
      </p:pic>
      <p:pic>
        <p:nvPicPr>
          <p:cNvPr id="150" name="Graphic 149" descr="Cloud with solid fill">
            <a:extLst>
              <a:ext uri="{FF2B5EF4-FFF2-40B4-BE49-F238E27FC236}">
                <a16:creationId xmlns:a16="http://schemas.microsoft.com/office/drawing/2014/main" id="{898F6BE3-20F3-81FA-4EA4-4C8B6C8D35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60844" y="5350054"/>
            <a:ext cx="544832" cy="544832"/>
          </a:xfrm>
          <a:prstGeom prst="rect">
            <a:avLst/>
          </a:prstGeom>
        </p:spPr>
      </p:pic>
      <p:sp>
        <p:nvSpPr>
          <p:cNvPr id="151" name="TextBox 150">
            <a:extLst>
              <a:ext uri="{FF2B5EF4-FFF2-40B4-BE49-F238E27FC236}">
                <a16:creationId xmlns:a16="http://schemas.microsoft.com/office/drawing/2014/main" id="{57C9094B-63DB-2A5E-2E9B-7FEB4CDA8835}"/>
              </a:ext>
            </a:extLst>
          </p:cNvPr>
          <p:cNvSpPr txBox="1"/>
          <p:nvPr/>
        </p:nvSpPr>
        <p:spPr>
          <a:xfrm>
            <a:off x="9544907" y="2811196"/>
            <a:ext cx="1318979"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w="3175">
                  <a:noFill/>
                </a:ln>
                <a:solidFill>
                  <a:schemeClr val="tx1"/>
                </a:solidFill>
                <a:effectLst/>
                <a:uLnTx/>
                <a:uFillTx/>
                <a:latin typeface="Segoe UI" panose="020B0502040204020203" pitchFamily="34" charset="0"/>
                <a:ea typeface="+mn-ea"/>
                <a:cs typeface="Segoe UI Semibold"/>
              </a:rPr>
              <a:t>=</a:t>
            </a:r>
          </a:p>
        </p:txBody>
      </p:sp>
      <p:sp>
        <p:nvSpPr>
          <p:cNvPr id="152" name="Arrow: Curved Left 151">
            <a:extLst>
              <a:ext uri="{FF2B5EF4-FFF2-40B4-BE49-F238E27FC236}">
                <a16:creationId xmlns:a16="http://schemas.microsoft.com/office/drawing/2014/main" id="{ECE2216E-1BD2-9056-E4C2-D01175B8370E}"/>
              </a:ext>
            </a:extLst>
          </p:cNvPr>
          <p:cNvSpPr/>
          <p:nvPr/>
        </p:nvSpPr>
        <p:spPr>
          <a:xfrm rot="5400000">
            <a:off x="8900743" y="2189205"/>
            <a:ext cx="488899" cy="2606069"/>
          </a:xfrm>
          <a:prstGeom prst="curved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3686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500"/>
                                        <p:tgtEl>
                                          <p:spTgt spid="1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nodeType="with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500"/>
                                        <p:tgtEl>
                                          <p:spTgt spid="145"/>
                                        </p:tgtEl>
                                      </p:cBhvr>
                                    </p:animEffect>
                                  </p:childTnLst>
                                </p:cTn>
                              </p:par>
                              <p:par>
                                <p:cTn id="32" presetID="10" presetClass="entr" presetSubtype="0" fill="hold" nodeType="with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fade">
                                      <p:cBhvr>
                                        <p:cTn id="34" dur="500"/>
                                        <p:tgtEl>
                                          <p:spTgt spid="146"/>
                                        </p:tgtEl>
                                      </p:cBhvr>
                                    </p:animEffect>
                                  </p:childTnLst>
                                </p:cTn>
                              </p:par>
                              <p:par>
                                <p:cTn id="35" presetID="10"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500"/>
                                        <p:tgtEl>
                                          <p:spTgt spid="147"/>
                                        </p:tgtEl>
                                      </p:cBhvr>
                                    </p:animEffect>
                                  </p:childTnLst>
                                </p:cTn>
                              </p:par>
                              <p:par>
                                <p:cTn id="38" presetID="10" presetClass="entr" presetSubtype="0" fill="hold" nodeType="with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fade">
                                      <p:cBhvr>
                                        <p:cTn id="40" dur="500"/>
                                        <p:tgtEl>
                                          <p:spTgt spid="14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animEffect transition="in" filter="fade">
                                      <p:cBhvr>
                                        <p:cTn id="51" dur="500"/>
                                        <p:tgtEl>
                                          <p:spTgt spid="117"/>
                                        </p:tgtEl>
                                      </p:cBhvr>
                                    </p:animEffect>
                                  </p:childTnLst>
                                </p:cTn>
                              </p:par>
                              <p:par>
                                <p:cTn id="52" presetID="10" presetClass="entr" presetSubtype="0"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par>
                                <p:cTn id="55" presetID="10" presetClass="entr" presetSubtype="0" fill="hold" nodeType="with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fade">
                                      <p:cBhvr>
                                        <p:cTn id="57" dur="500"/>
                                        <p:tgtEl>
                                          <p:spTgt spid="10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2"/>
                                        </p:tgtEl>
                                        <p:attrNameLst>
                                          <p:attrName>style.visibility</p:attrName>
                                        </p:attrNameLst>
                                      </p:cBhvr>
                                      <p:to>
                                        <p:strVal val="visible"/>
                                      </p:to>
                                    </p:set>
                                    <p:animEffect transition="in" filter="fade">
                                      <p:cBhvr>
                                        <p:cTn id="60" dur="500"/>
                                        <p:tgtEl>
                                          <p:spTgt spid="1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3"/>
                                        </p:tgtEl>
                                        <p:attrNameLst>
                                          <p:attrName>style.visibility</p:attrName>
                                        </p:attrNameLst>
                                      </p:cBhvr>
                                      <p:to>
                                        <p:strVal val="visible"/>
                                      </p:to>
                                    </p:set>
                                    <p:animEffect transition="in" filter="fade">
                                      <p:cBhvr>
                                        <p:cTn id="66" dur="500"/>
                                        <p:tgtEl>
                                          <p:spTgt spid="143"/>
                                        </p:tgtEl>
                                      </p:cBhvr>
                                    </p:animEffect>
                                  </p:childTnLst>
                                </p:cTn>
                              </p:par>
                              <p:par>
                                <p:cTn id="67" presetID="10"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3"/>
                                        </p:tgtEl>
                                        <p:attrNameLst>
                                          <p:attrName>style.visibility</p:attrName>
                                        </p:attrNameLst>
                                      </p:cBhvr>
                                      <p:to>
                                        <p:strVal val="visible"/>
                                      </p:to>
                                    </p:set>
                                    <p:animEffect transition="in" filter="fade">
                                      <p:cBhvr>
                                        <p:cTn id="72" dur="500"/>
                                        <p:tgtEl>
                                          <p:spTgt spid="11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1"/>
                                        </p:tgtEl>
                                        <p:attrNameLst>
                                          <p:attrName>style.visibility</p:attrName>
                                        </p:attrNameLst>
                                      </p:cBhvr>
                                      <p:to>
                                        <p:strVal val="visible"/>
                                      </p:to>
                                    </p:set>
                                    <p:animEffect transition="in" filter="fade">
                                      <p:cBhvr>
                                        <p:cTn id="75" dur="500"/>
                                        <p:tgtEl>
                                          <p:spTgt spid="15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07"/>
                                        </p:tgtEl>
                                        <p:attrNameLst>
                                          <p:attrName>style.visibility</p:attrName>
                                        </p:attrNameLst>
                                      </p:cBhvr>
                                      <p:to>
                                        <p:strVal val="visible"/>
                                      </p:to>
                                    </p:set>
                                    <p:animEffect transition="in" filter="fade">
                                      <p:cBhvr>
                                        <p:cTn id="80" dur="500"/>
                                        <p:tgtEl>
                                          <p:spTgt spid="10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52"/>
                                        </p:tgtEl>
                                        <p:attrNameLst>
                                          <p:attrName>style.visibility</p:attrName>
                                        </p:attrNameLst>
                                      </p:cBhvr>
                                      <p:to>
                                        <p:strVal val="visible"/>
                                      </p:to>
                                    </p:set>
                                    <p:animEffect transition="in" filter="fade">
                                      <p:cBhvr>
                                        <p:cTn id="83" dur="500"/>
                                        <p:tgtEl>
                                          <p:spTgt spid="15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8"/>
                                        </p:tgtEl>
                                        <p:attrNameLst>
                                          <p:attrName>style.visibility</p:attrName>
                                        </p:attrNameLst>
                                      </p:cBhvr>
                                      <p:to>
                                        <p:strVal val="visible"/>
                                      </p:to>
                                    </p:set>
                                    <p:animEffect transition="in" filter="fade">
                                      <p:cBhvr>
                                        <p:cTn id="86" dur="500"/>
                                        <p:tgtEl>
                                          <p:spTgt spid="10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fade">
                                      <p:cBhvr>
                                        <p:cTn id="91" dur="500"/>
                                        <p:tgtEl>
                                          <p:spTgt spid="80"/>
                                        </p:tgtEl>
                                      </p:cBhvr>
                                    </p:animEffect>
                                  </p:childTnLst>
                                </p:cTn>
                              </p:par>
                              <p:par>
                                <p:cTn id="92" presetID="10" presetClass="entr" presetSubtype="0" fill="hold" nodeType="with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fade">
                                      <p:cBhvr>
                                        <p:cTn id="94" dur="500"/>
                                        <p:tgtEl>
                                          <p:spTgt spid="8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500"/>
                                        <p:tgtEl>
                                          <p:spTgt spid="11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fade">
                                      <p:cBhvr>
                                        <p:cTn id="100" dur="500"/>
                                        <p:tgtEl>
                                          <p:spTgt spid="8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par>
                                <p:cTn id="104" presetID="10" presetClass="entr" presetSubtype="0" fill="hold"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fade">
                                      <p:cBhvr>
                                        <p:cTn id="106" dur="500"/>
                                        <p:tgtEl>
                                          <p:spTgt spid="79"/>
                                        </p:tgtEl>
                                      </p:cBhvr>
                                    </p:animEffect>
                                  </p:childTnLst>
                                </p:cTn>
                              </p:par>
                              <p:par>
                                <p:cTn id="107" presetID="10" presetClass="entr" presetSubtype="0" fill="hold" nodeType="withEffect">
                                  <p:stCondLst>
                                    <p:cond delay="0"/>
                                  </p:stCondLst>
                                  <p:childTnLst>
                                    <p:set>
                                      <p:cBhvr>
                                        <p:cTn id="108" dur="1" fill="hold">
                                          <p:stCondLst>
                                            <p:cond delay="0"/>
                                          </p:stCondLst>
                                        </p:cTn>
                                        <p:tgtEl>
                                          <p:spTgt spid="149"/>
                                        </p:tgtEl>
                                        <p:attrNameLst>
                                          <p:attrName>style.visibility</p:attrName>
                                        </p:attrNameLst>
                                      </p:cBhvr>
                                      <p:to>
                                        <p:strVal val="visible"/>
                                      </p:to>
                                    </p:set>
                                    <p:animEffect transition="in" filter="fade">
                                      <p:cBhvr>
                                        <p:cTn id="109" dur="500"/>
                                        <p:tgtEl>
                                          <p:spTgt spid="149"/>
                                        </p:tgtEl>
                                      </p:cBhvr>
                                    </p:animEffect>
                                  </p:childTnLst>
                                </p:cTn>
                              </p:par>
                              <p:par>
                                <p:cTn id="110" presetID="10" presetClass="entr" presetSubtype="0" fill="hold" nodeType="withEffect">
                                  <p:stCondLst>
                                    <p:cond delay="0"/>
                                  </p:stCondLst>
                                  <p:childTnLst>
                                    <p:set>
                                      <p:cBhvr>
                                        <p:cTn id="111" dur="1" fill="hold">
                                          <p:stCondLst>
                                            <p:cond delay="0"/>
                                          </p:stCondLst>
                                        </p:cTn>
                                        <p:tgtEl>
                                          <p:spTgt spid="150"/>
                                        </p:tgtEl>
                                        <p:attrNameLst>
                                          <p:attrName>style.visibility</p:attrName>
                                        </p:attrNameLst>
                                      </p:cBhvr>
                                      <p:to>
                                        <p:strVal val="visible"/>
                                      </p:to>
                                    </p:set>
                                    <p:animEffect transition="in" filter="fade">
                                      <p:cBhvr>
                                        <p:cTn id="112" dur="500"/>
                                        <p:tgtEl>
                                          <p:spTgt spid="15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44"/>
                                        </p:tgtEl>
                                        <p:attrNameLst>
                                          <p:attrName>style.visibility</p:attrName>
                                        </p:attrNameLst>
                                      </p:cBhvr>
                                      <p:to>
                                        <p:strVal val="visible"/>
                                      </p:to>
                                    </p:set>
                                    <p:animEffect transition="in" filter="fade">
                                      <p:cBhvr>
                                        <p:cTn id="11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8" grpId="0"/>
      <p:bldP spid="80" grpId="0"/>
      <p:bldP spid="81" grpId="0"/>
      <p:bldP spid="108" grpId="0"/>
      <p:bldP spid="111" grpId="0"/>
      <p:bldP spid="112" grpId="0"/>
      <p:bldP spid="113" grpId="0"/>
      <p:bldP spid="114" grpId="0"/>
      <p:bldP spid="115" grpId="0"/>
      <p:bldP spid="116" grpId="0"/>
      <p:bldP spid="117" grpId="0"/>
      <p:bldP spid="141" grpId="0"/>
      <p:bldP spid="142" grpId="0"/>
      <p:bldP spid="143" grpId="0"/>
      <p:bldP spid="144" grpId="0" animBg="1"/>
      <p:bldP spid="145" grpId="0"/>
      <p:bldP spid="151" grpId="0"/>
      <p:bldP spid="1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096AD-92C7-0580-CF2B-08AE22C62FE7}"/>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DBD54421-48D2-AF11-0DC6-47A5F50C6E7E}"/>
              </a:ext>
            </a:extLst>
          </p:cNvPr>
          <p:cNvGrpSpPr/>
          <p:nvPr/>
        </p:nvGrpSpPr>
        <p:grpSpPr>
          <a:xfrm>
            <a:off x="2463934" y="1796945"/>
            <a:ext cx="6933209" cy="1782707"/>
            <a:chOff x="2629396" y="1387642"/>
            <a:chExt cx="6933209" cy="1782707"/>
          </a:xfrm>
        </p:grpSpPr>
        <p:cxnSp>
          <p:nvCxnSpPr>
            <p:cNvPr id="30" name="Straight Connector 29">
              <a:extLst>
                <a:ext uri="{FF2B5EF4-FFF2-40B4-BE49-F238E27FC236}">
                  <a16:creationId xmlns:a16="http://schemas.microsoft.com/office/drawing/2014/main" id="{11543C2D-65A9-E703-C8E3-4C40DFF69EAD}"/>
                </a:ext>
              </a:extLst>
            </p:cNvPr>
            <p:cNvCxnSpPr>
              <a:cxnSpLocks/>
            </p:cNvCxnSpPr>
            <p:nvPr/>
          </p:nvCxnSpPr>
          <p:spPr>
            <a:xfrm flipV="1">
              <a:off x="6112042" y="1387642"/>
              <a:ext cx="0" cy="1243263"/>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descr="Data connectors, Microsoft Graph, Microsoft Dataverse, Microsoft Fabric connecting up to Data cloud">
              <a:extLst>
                <a:ext uri="{FF2B5EF4-FFF2-40B4-BE49-F238E27FC236}">
                  <a16:creationId xmlns:a16="http://schemas.microsoft.com/office/drawing/2014/main" id="{7E67CB04-37A7-3168-CE66-15EC0D209702}"/>
                </a:ext>
                <a:ext uri="{C183D7F6-B498-43B3-948B-1728B52AA6E4}">
                  <adec:decorative xmlns:adec="http://schemas.microsoft.com/office/drawing/2017/decorative" val="0"/>
                </a:ext>
              </a:extLst>
            </p:cNvPr>
            <p:cNvGrpSpPr/>
            <p:nvPr/>
          </p:nvGrpSpPr>
          <p:grpSpPr>
            <a:xfrm>
              <a:off x="2629396" y="2447757"/>
              <a:ext cx="6933209" cy="722592"/>
              <a:chOff x="1688277" y="2701757"/>
              <a:chExt cx="8771322" cy="914163"/>
            </a:xfrm>
          </p:grpSpPr>
          <p:sp>
            <p:nvSpPr>
              <p:cNvPr id="11" name="Arc 10">
                <a:extLst>
                  <a:ext uri="{FF2B5EF4-FFF2-40B4-BE49-F238E27FC236}">
                    <a16:creationId xmlns:a16="http://schemas.microsoft.com/office/drawing/2014/main" id="{EF593939-978C-8855-8F5B-839C87DFAA72}"/>
                  </a:ext>
                  <a:ext uri="{C183D7F6-B498-43B3-948B-1728B52AA6E4}">
                    <adec:decorative xmlns:adec="http://schemas.microsoft.com/office/drawing/2017/decorative" val="1"/>
                  </a:ext>
                </a:extLst>
              </p:cNvPr>
              <p:cNvSpPr/>
              <p:nvPr/>
            </p:nvSpPr>
            <p:spPr>
              <a:xfrm flipV="1">
                <a:off x="5638918" y="2701757"/>
                <a:ext cx="457081" cy="457081"/>
              </a:xfrm>
              <a:prstGeom prst="arc">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768">
                  <a:latin typeface="Segoe UI Variable Display Semib" pitchFamily="2" charset="0"/>
                  <a:cs typeface="Segoe Sans Display Semibold" pitchFamily="2" charset="0"/>
                </a:endParaRPr>
              </a:p>
            </p:txBody>
          </p:sp>
          <p:sp>
            <p:nvSpPr>
              <p:cNvPr id="12" name="Arc 11">
                <a:extLst>
                  <a:ext uri="{FF2B5EF4-FFF2-40B4-BE49-F238E27FC236}">
                    <a16:creationId xmlns:a16="http://schemas.microsoft.com/office/drawing/2014/main" id="{839E2E67-4251-6708-4450-38E75D13EECA}"/>
                  </a:ext>
                  <a:ext uri="{C183D7F6-B498-43B3-948B-1728B52AA6E4}">
                    <adec:decorative xmlns:adec="http://schemas.microsoft.com/office/drawing/2017/decorative" val="1"/>
                  </a:ext>
                </a:extLst>
              </p:cNvPr>
              <p:cNvSpPr/>
              <p:nvPr/>
            </p:nvSpPr>
            <p:spPr>
              <a:xfrm flipH="1" flipV="1">
                <a:off x="6095999" y="2701757"/>
                <a:ext cx="457081" cy="457081"/>
              </a:xfrm>
              <a:prstGeom prst="arc">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768">
                  <a:latin typeface="Segoe UI Variable Display Semib" pitchFamily="2" charset="0"/>
                  <a:cs typeface="Segoe Sans Display Semibold" pitchFamily="2" charset="0"/>
                </a:endParaRPr>
              </a:p>
            </p:txBody>
          </p:sp>
          <p:grpSp>
            <p:nvGrpSpPr>
              <p:cNvPr id="13" name="Group 12">
                <a:extLst>
                  <a:ext uri="{FF2B5EF4-FFF2-40B4-BE49-F238E27FC236}">
                    <a16:creationId xmlns:a16="http://schemas.microsoft.com/office/drawing/2014/main" id="{11C8DAB2-C2AD-5BEF-A243-D5FF28B5B984}"/>
                  </a:ext>
                </a:extLst>
              </p:cNvPr>
              <p:cNvGrpSpPr/>
              <p:nvPr/>
            </p:nvGrpSpPr>
            <p:grpSpPr>
              <a:xfrm>
                <a:off x="1688277" y="3158838"/>
                <a:ext cx="8771322" cy="457082"/>
                <a:chOff x="1688277" y="3158838"/>
                <a:chExt cx="8771322" cy="457082"/>
              </a:xfrm>
            </p:grpSpPr>
            <p:sp>
              <p:nvSpPr>
                <p:cNvPr id="18" name="Arc 17">
                  <a:extLst>
                    <a:ext uri="{FF2B5EF4-FFF2-40B4-BE49-F238E27FC236}">
                      <a16:creationId xmlns:a16="http://schemas.microsoft.com/office/drawing/2014/main" id="{1C17EF87-7F1C-9B15-5EBD-DA2403DAEC01}"/>
                    </a:ext>
                    <a:ext uri="{C183D7F6-B498-43B3-948B-1728B52AA6E4}">
                      <adec:decorative xmlns:adec="http://schemas.microsoft.com/office/drawing/2017/decorative" val="1"/>
                    </a:ext>
                  </a:extLst>
                </p:cNvPr>
                <p:cNvSpPr/>
                <p:nvPr/>
              </p:nvSpPr>
              <p:spPr>
                <a:xfrm>
                  <a:off x="10002518" y="3158839"/>
                  <a:ext cx="457081" cy="457081"/>
                </a:xfrm>
                <a:prstGeom prst="arc">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768">
                    <a:latin typeface="Segoe UI Variable Display Semib" pitchFamily="2" charset="0"/>
                    <a:cs typeface="Segoe Sans Display Semibold" pitchFamily="2" charset="0"/>
                  </a:endParaRPr>
                </a:p>
              </p:txBody>
            </p:sp>
            <p:sp>
              <p:nvSpPr>
                <p:cNvPr id="22" name="Arc 21">
                  <a:extLst>
                    <a:ext uri="{FF2B5EF4-FFF2-40B4-BE49-F238E27FC236}">
                      <a16:creationId xmlns:a16="http://schemas.microsoft.com/office/drawing/2014/main" id="{B0991635-DE24-70A5-9650-27EB7DDC14FD}"/>
                    </a:ext>
                    <a:ext uri="{C183D7F6-B498-43B3-948B-1728B52AA6E4}">
                      <adec:decorative xmlns:adec="http://schemas.microsoft.com/office/drawing/2017/decorative" val="1"/>
                    </a:ext>
                  </a:extLst>
                </p:cNvPr>
                <p:cNvSpPr/>
                <p:nvPr/>
              </p:nvSpPr>
              <p:spPr>
                <a:xfrm flipH="1">
                  <a:off x="1688277" y="3158839"/>
                  <a:ext cx="457081" cy="457081"/>
                </a:xfrm>
                <a:prstGeom prst="arc">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768">
                    <a:latin typeface="Segoe UI Variable Display Semib" pitchFamily="2" charset="0"/>
                    <a:cs typeface="Segoe Sans Display Semibold" pitchFamily="2" charset="0"/>
                  </a:endParaRPr>
                </a:p>
              </p:txBody>
            </p:sp>
            <p:cxnSp>
              <p:nvCxnSpPr>
                <p:cNvPr id="26" name="Straight Connector 25">
                  <a:extLst>
                    <a:ext uri="{FF2B5EF4-FFF2-40B4-BE49-F238E27FC236}">
                      <a16:creationId xmlns:a16="http://schemas.microsoft.com/office/drawing/2014/main" id="{BB9F43C5-AC17-8EDD-238F-68F664DFDE6A}"/>
                    </a:ext>
                    <a:ext uri="{C183D7F6-B498-43B3-948B-1728B52AA6E4}">
                      <adec:decorative xmlns:adec="http://schemas.microsoft.com/office/drawing/2017/decorative" val="1"/>
                    </a:ext>
                  </a:extLst>
                </p:cNvPr>
                <p:cNvCxnSpPr>
                  <a:cxnSpLocks/>
                  <a:stCxn id="22" idx="0"/>
                  <a:endCxn id="11" idx="0"/>
                </p:cNvCxnSpPr>
                <p:nvPr/>
              </p:nvCxnSpPr>
              <p:spPr>
                <a:xfrm flipV="1">
                  <a:off x="1916818" y="3158838"/>
                  <a:ext cx="3950640" cy="1"/>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F0B721B-4DFC-BA88-A750-175C5306B534}"/>
                    </a:ext>
                    <a:ext uri="{C183D7F6-B498-43B3-948B-1728B52AA6E4}">
                      <adec:decorative xmlns:adec="http://schemas.microsoft.com/office/drawing/2017/decorative" val="1"/>
                    </a:ext>
                  </a:extLst>
                </p:cNvPr>
                <p:cNvCxnSpPr>
                  <a:cxnSpLocks/>
                  <a:stCxn id="12" idx="0"/>
                  <a:endCxn id="18" idx="0"/>
                </p:cNvCxnSpPr>
                <p:nvPr/>
              </p:nvCxnSpPr>
              <p:spPr>
                <a:xfrm>
                  <a:off x="6324540" y="3158838"/>
                  <a:ext cx="3906518" cy="1"/>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28" name="Group 27">
            <a:extLst>
              <a:ext uri="{FF2B5EF4-FFF2-40B4-BE49-F238E27FC236}">
                <a16:creationId xmlns:a16="http://schemas.microsoft.com/office/drawing/2014/main" id="{0C887AB2-8B66-9AB1-0E9D-33D6A5A2A638}"/>
              </a:ext>
            </a:extLst>
          </p:cNvPr>
          <p:cNvGrpSpPr/>
          <p:nvPr/>
        </p:nvGrpSpPr>
        <p:grpSpPr>
          <a:xfrm>
            <a:off x="5464546" y="1005999"/>
            <a:ext cx="931984" cy="931984"/>
            <a:chOff x="5630008" y="596696"/>
            <a:chExt cx="931984" cy="931984"/>
          </a:xfrm>
        </p:grpSpPr>
        <p:sp>
          <p:nvSpPr>
            <p:cNvPr id="14" name="Oval 13">
              <a:extLst>
                <a:ext uri="{FF2B5EF4-FFF2-40B4-BE49-F238E27FC236}">
                  <a16:creationId xmlns:a16="http://schemas.microsoft.com/office/drawing/2014/main" id="{EADA0E7F-C1F6-5079-6977-A2A8ABC78016}"/>
                </a:ext>
                <a:ext uri="{C183D7F6-B498-43B3-948B-1728B52AA6E4}">
                  <adec:decorative xmlns:adec="http://schemas.microsoft.com/office/drawing/2017/decorative" val="1"/>
                </a:ext>
              </a:extLst>
            </p:cNvPr>
            <p:cNvSpPr/>
            <p:nvPr/>
          </p:nvSpPr>
          <p:spPr bwMode="auto">
            <a:xfrm>
              <a:off x="5630008" y="596696"/>
              <a:ext cx="931984" cy="931984"/>
            </a:xfrm>
            <a:prstGeom prst="ellipse">
              <a:avLst/>
            </a:prstGeom>
            <a:gradFill flip="none" rotWithShape="1">
              <a:gsLst>
                <a:gs pos="80000">
                  <a:srgbClr val="A9D5ED"/>
                </a:gs>
                <a:gs pos="0">
                  <a:srgbClr val="FFC6CC"/>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16" name="Graphic 8">
              <a:extLst>
                <a:ext uri="{FF2B5EF4-FFF2-40B4-BE49-F238E27FC236}">
                  <a16:creationId xmlns:a16="http://schemas.microsoft.com/office/drawing/2014/main" id="{1C237B88-3E38-82A8-5533-BB9E115B8A4C}"/>
                </a:ext>
              </a:extLst>
            </p:cNvPr>
            <p:cNvSpPr/>
            <p:nvPr/>
          </p:nvSpPr>
          <p:spPr>
            <a:xfrm>
              <a:off x="5908633" y="828480"/>
              <a:ext cx="374734" cy="468417"/>
            </a:xfrm>
            <a:custGeom>
              <a:avLst/>
              <a:gdLst>
                <a:gd name="connsiteX0" fmla="*/ 269148 w 538296"/>
                <a:gd name="connsiteY0" fmla="*/ 269148 h 672870"/>
                <a:gd name="connsiteX1" fmla="*/ 538296 w 538296"/>
                <a:gd name="connsiteY1" fmla="*/ 134574 h 672870"/>
                <a:gd name="connsiteX2" fmla="*/ 269148 w 538296"/>
                <a:gd name="connsiteY2" fmla="*/ 0 h 672870"/>
                <a:gd name="connsiteX3" fmla="*/ 0 w 538296"/>
                <a:gd name="connsiteY3" fmla="*/ 134574 h 672870"/>
                <a:gd name="connsiteX4" fmla="*/ 269148 w 538296"/>
                <a:gd name="connsiteY4" fmla="*/ 269148 h 672870"/>
                <a:gd name="connsiteX5" fmla="*/ 482044 w 538296"/>
                <a:gd name="connsiteY5" fmla="*/ 274867 h 672870"/>
                <a:gd name="connsiteX6" fmla="*/ 538296 w 538296"/>
                <a:gd name="connsiteY6" fmla="*/ 237288 h 672870"/>
                <a:gd name="connsiteX7" fmla="*/ 538296 w 538296"/>
                <a:gd name="connsiteY7" fmla="*/ 538296 h 672870"/>
                <a:gd name="connsiteX8" fmla="*/ 269148 w 538296"/>
                <a:gd name="connsiteY8" fmla="*/ 672870 h 672870"/>
                <a:gd name="connsiteX9" fmla="*/ 0 w 538296"/>
                <a:gd name="connsiteY9" fmla="*/ 538296 h 672870"/>
                <a:gd name="connsiteX10" fmla="*/ 0 w 538296"/>
                <a:gd name="connsiteY10" fmla="*/ 237288 h 672870"/>
                <a:gd name="connsiteX11" fmla="*/ 56252 w 538296"/>
                <a:gd name="connsiteY11" fmla="*/ 274867 h 672870"/>
                <a:gd name="connsiteX12" fmla="*/ 269148 w 538296"/>
                <a:gd name="connsiteY12" fmla="*/ 319613 h 672870"/>
                <a:gd name="connsiteX13" fmla="*/ 482044 w 538296"/>
                <a:gd name="connsiteY13" fmla="*/ 274867 h 6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296" h="672870">
                  <a:moveTo>
                    <a:pt x="269148" y="269148"/>
                  </a:moveTo>
                  <a:cubicBezTo>
                    <a:pt x="417785" y="269148"/>
                    <a:pt x="538296" y="208926"/>
                    <a:pt x="538296" y="134574"/>
                  </a:cubicBezTo>
                  <a:cubicBezTo>
                    <a:pt x="538296" y="60222"/>
                    <a:pt x="417785" y="0"/>
                    <a:pt x="269148" y="0"/>
                  </a:cubicBezTo>
                  <a:cubicBezTo>
                    <a:pt x="120511" y="0"/>
                    <a:pt x="0" y="60222"/>
                    <a:pt x="0" y="134574"/>
                  </a:cubicBezTo>
                  <a:cubicBezTo>
                    <a:pt x="0" y="208926"/>
                    <a:pt x="120511" y="269148"/>
                    <a:pt x="269148" y="269148"/>
                  </a:cubicBezTo>
                  <a:close/>
                  <a:moveTo>
                    <a:pt x="482044" y="274867"/>
                  </a:moveTo>
                  <a:cubicBezTo>
                    <a:pt x="502375" y="264884"/>
                    <a:pt x="521289" y="252247"/>
                    <a:pt x="538296" y="237288"/>
                  </a:cubicBezTo>
                  <a:lnTo>
                    <a:pt x="538296" y="538296"/>
                  </a:lnTo>
                  <a:cubicBezTo>
                    <a:pt x="538296" y="612648"/>
                    <a:pt x="417785" y="672870"/>
                    <a:pt x="269148" y="672870"/>
                  </a:cubicBezTo>
                  <a:cubicBezTo>
                    <a:pt x="120511" y="672870"/>
                    <a:pt x="0" y="612648"/>
                    <a:pt x="0" y="538296"/>
                  </a:cubicBezTo>
                  <a:lnTo>
                    <a:pt x="0" y="237288"/>
                  </a:lnTo>
                  <a:cubicBezTo>
                    <a:pt x="17006" y="252247"/>
                    <a:pt x="35922" y="264884"/>
                    <a:pt x="56252" y="274867"/>
                  </a:cubicBezTo>
                  <a:cubicBezTo>
                    <a:pt x="113379" y="303397"/>
                    <a:pt x="188673" y="319613"/>
                    <a:pt x="269148" y="319613"/>
                  </a:cubicBezTo>
                  <a:cubicBezTo>
                    <a:pt x="349623" y="319613"/>
                    <a:pt x="424917" y="303397"/>
                    <a:pt x="482044" y="274867"/>
                  </a:cubicBezTo>
                  <a:close/>
                </a:path>
              </a:pathLst>
            </a:custGeom>
            <a:solidFill>
              <a:schemeClr val="tx1"/>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sp>
        <p:nvSpPr>
          <p:cNvPr id="47" name="Rounded Rectangle 151">
            <a:extLst>
              <a:ext uri="{FF2B5EF4-FFF2-40B4-BE49-F238E27FC236}">
                <a16:creationId xmlns:a16="http://schemas.microsoft.com/office/drawing/2014/main" id="{7E46DEAD-0399-8CDE-0100-37C4459F5D40}"/>
              </a:ext>
              <a:ext uri="{C183D7F6-B498-43B3-948B-1728B52AA6E4}">
                <adec:decorative xmlns:adec="http://schemas.microsoft.com/office/drawing/2017/decorative" val="1"/>
              </a:ext>
            </a:extLst>
          </p:cNvPr>
          <p:cNvSpPr>
            <a:spLocks noGrp="1"/>
          </p:cNvSpPr>
          <p:nvPr>
            <p:ph type="title"/>
          </p:nvPr>
        </p:nvSpPr>
        <p:spPr bwMode="auto">
          <a:xfrm>
            <a:off x="571500" y="179953"/>
            <a:ext cx="7580111" cy="595039"/>
          </a:xfrm>
          <a:prstGeom prst="roundRect">
            <a:avLst>
              <a:gd name="adj" fmla="val 29040"/>
            </a:avLst>
          </a:prstGeom>
          <a:noFill/>
        </p:spPr>
        <p:txBody>
          <a:bodyPr wrap="none" lIns="182880" tIns="36576" rIns="182880" bIns="73152" rtlCol="0" anchor="ctr" anchorCtr="0">
            <a:spAutoFit/>
          </a:bodyPr>
          <a:lstStyle/>
          <a:p>
            <a:pPr defTabSz="914437" fontAlgn="base">
              <a:spcAft>
                <a:spcPct val="0"/>
              </a:spcAft>
              <a:tabLst>
                <a:tab pos="1487158" algn="l"/>
              </a:tabLst>
            </a:pPr>
            <a:r>
              <a:rPr lang="en-US" sz="2800" b="1" dirty="0">
                <a:latin typeface="Segoe UI Variable Display Semib" pitchFamily="2" charset="0"/>
              </a:rPr>
              <a:t>Building scalable AI applications: Agentic RAG</a:t>
            </a:r>
          </a:p>
        </p:txBody>
      </p:sp>
      <p:sp useBgFill="1">
        <p:nvSpPr>
          <p:cNvPr id="15" name="Rounded Rectangle 14">
            <a:extLst>
              <a:ext uri="{FF2B5EF4-FFF2-40B4-BE49-F238E27FC236}">
                <a16:creationId xmlns:a16="http://schemas.microsoft.com/office/drawing/2014/main" id="{246BED4E-15BC-313E-A3FE-113B7742F069}"/>
              </a:ext>
            </a:extLst>
          </p:cNvPr>
          <p:cNvSpPr/>
          <p:nvPr/>
        </p:nvSpPr>
        <p:spPr bwMode="auto">
          <a:xfrm>
            <a:off x="418738" y="3601992"/>
            <a:ext cx="4051697" cy="1874881"/>
          </a:xfrm>
          <a:prstGeom prst="roundRect">
            <a:avLst>
              <a:gd name="adj" fmla="val 9876"/>
            </a:avLst>
          </a:prstGeom>
          <a:ln w="12700" cap="rnd">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Store vectors and data together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consistency and Search for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most relevant data</a:t>
            </a:r>
          </a:p>
        </p:txBody>
      </p:sp>
      <p:sp>
        <p:nvSpPr>
          <p:cNvPr id="17" name="Rounded Rectangle 51">
            <a:extLst>
              <a:ext uri="{FF2B5EF4-FFF2-40B4-BE49-F238E27FC236}">
                <a16:creationId xmlns:a16="http://schemas.microsoft.com/office/drawing/2014/main" id="{6BE6BDD5-EEE4-9EE9-8685-06257ACD6FF0}"/>
              </a:ext>
            </a:extLst>
          </p:cNvPr>
          <p:cNvSpPr/>
          <p:nvPr/>
        </p:nvSpPr>
        <p:spPr bwMode="auto">
          <a:xfrm>
            <a:off x="1553736" y="3381593"/>
            <a:ext cx="1781699" cy="462808"/>
          </a:xfrm>
          <a:prstGeom prst="roundRect">
            <a:avLst>
              <a:gd name="adj" fmla="val 29040"/>
            </a:avLst>
          </a:prstGeom>
          <a:gradFill flip="none" rotWithShape="1">
            <a:gsLst>
              <a:gs pos="80000">
                <a:srgbClr val="A9D5ED"/>
              </a:gs>
              <a:gs pos="0">
                <a:srgbClr val="FFC6CC"/>
              </a:gs>
            </a:gsLst>
            <a:path path="circle">
              <a:fillToRect l="100000" t="100000"/>
            </a:path>
            <a:tileRect r="-100000" b="-100000"/>
          </a:gradFill>
        </p:spPr>
        <p:txBody>
          <a:bodyPr vert="horz" wrap="none" lIns="182880" tIns="36576" rIns="182880" bIns="73152" rtlCol="0" anchor="ctr" anchorCtr="0">
            <a:spAutoFit/>
          </a:bodyPr>
          <a:lstStyle/>
          <a:p>
            <a:pPr algn="ctr" defTabSz="914437" fontAlgn="base">
              <a:spcBef>
                <a:spcPct val="0"/>
              </a:spcBef>
              <a:spcAft>
                <a:spcPct val="0"/>
              </a:spcAft>
              <a:tabLst>
                <a:tab pos="1487158" algn="l"/>
              </a:tabLst>
            </a:pPr>
            <a:r>
              <a:rPr lang="en-US" sz="1800" b="1" spc="-50">
                <a:ln w="3175">
                  <a:noFill/>
                </a:ln>
                <a:gradFill>
                  <a:gsLst>
                    <a:gs pos="46602">
                      <a:srgbClr val="000000"/>
                    </a:gs>
                    <a:gs pos="80000">
                      <a:srgbClr val="000000"/>
                    </a:gs>
                  </a:gsLst>
                  <a:path path="circle">
                    <a:fillToRect l="100000" t="100000"/>
                  </a:path>
                </a:gradFill>
                <a:latin typeface="Segoe UI Variable Display Semib" pitchFamily="2" charset="0"/>
                <a:cs typeface="Segoe UI" pitchFamily="34" charset="0"/>
              </a:rPr>
              <a:t>Vector Search</a:t>
            </a:r>
          </a:p>
        </p:txBody>
      </p:sp>
      <p:sp useBgFill="1">
        <p:nvSpPr>
          <p:cNvPr id="19" name="Rounded Rectangle 18">
            <a:extLst>
              <a:ext uri="{FF2B5EF4-FFF2-40B4-BE49-F238E27FC236}">
                <a16:creationId xmlns:a16="http://schemas.microsoft.com/office/drawing/2014/main" id="{EBBF6FD0-5725-717E-5684-F91851B7559F}"/>
              </a:ext>
            </a:extLst>
          </p:cNvPr>
          <p:cNvSpPr/>
          <p:nvPr/>
        </p:nvSpPr>
        <p:spPr bwMode="auto">
          <a:xfrm>
            <a:off x="7392229" y="3601991"/>
            <a:ext cx="4051697" cy="1874882"/>
          </a:xfrm>
          <a:prstGeom prst="roundRect">
            <a:avLst>
              <a:gd name="adj" fmla="val 8641"/>
            </a:avLst>
          </a:prstGeom>
          <a:ln w="12700" cap="rnd">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Retrieve the most semantically</a:t>
            </a:r>
            <a:br>
              <a:rPr kumimoji="0" lang="ru-RU"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relevant</a:t>
            </a:r>
            <a:r>
              <a:rPr kumimoji="0" lang="ru-RU"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data from your database</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and use it to ground LLMs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specific scenarios</a:t>
            </a:r>
          </a:p>
        </p:txBody>
      </p:sp>
      <p:sp>
        <p:nvSpPr>
          <p:cNvPr id="20" name="Rounded Rectangle 51">
            <a:extLst>
              <a:ext uri="{FF2B5EF4-FFF2-40B4-BE49-F238E27FC236}">
                <a16:creationId xmlns:a16="http://schemas.microsoft.com/office/drawing/2014/main" id="{F87D3A34-B9F7-886D-1CF9-2702BAA58E3A}"/>
              </a:ext>
            </a:extLst>
          </p:cNvPr>
          <p:cNvSpPr/>
          <p:nvPr/>
        </p:nvSpPr>
        <p:spPr bwMode="auto">
          <a:xfrm>
            <a:off x="8361026" y="3387021"/>
            <a:ext cx="2114102" cy="474059"/>
          </a:xfrm>
          <a:prstGeom prst="roundRect">
            <a:avLst>
              <a:gd name="adj" fmla="val 32034"/>
            </a:avLst>
          </a:prstGeom>
          <a:gradFill flip="none" rotWithShape="1">
            <a:gsLst>
              <a:gs pos="80000">
                <a:srgbClr val="A9D5ED"/>
              </a:gs>
              <a:gs pos="0">
                <a:srgbClr val="FFC6CC"/>
              </a:gs>
            </a:gsLst>
            <a:path path="circle">
              <a:fillToRect l="100000" t="100000"/>
            </a:path>
            <a:tileRect r="-100000" b="-100000"/>
          </a:gradFill>
        </p:spPr>
        <p:txBody>
          <a:bodyPr vert="horz" wrap="none" lIns="182880" tIns="36576" rIns="182880" bIns="73152" rtlCol="0" anchor="ctr" anchorCtr="0">
            <a:spAutoFit/>
          </a:bodyPr>
          <a:lstStyle/>
          <a:p>
            <a:pPr algn="ctr" defTabSz="914437" fontAlgn="base">
              <a:spcBef>
                <a:spcPct val="0"/>
              </a:spcBef>
              <a:spcAft>
                <a:spcPct val="0"/>
              </a:spcAft>
              <a:tabLst>
                <a:tab pos="1487158" algn="l"/>
              </a:tabLst>
            </a:pPr>
            <a:r>
              <a:rPr lang="en-US" sz="1800" b="1" spc="-50">
                <a:ln w="3175">
                  <a:noFill/>
                </a:ln>
                <a:gradFill>
                  <a:gsLst>
                    <a:gs pos="46602">
                      <a:srgbClr val="000000"/>
                    </a:gs>
                    <a:gs pos="80000">
                      <a:srgbClr val="000000"/>
                    </a:gs>
                  </a:gsLst>
                  <a:path path="circle">
                    <a:fillToRect l="100000" t="100000"/>
                  </a:path>
                </a:gradFill>
                <a:latin typeface="Segoe UI Variable Display Semib" pitchFamily="2" charset="0"/>
                <a:cs typeface="Segoe UI" pitchFamily="34" charset="0"/>
              </a:rPr>
              <a:t>Operational RAG</a:t>
            </a:r>
          </a:p>
        </p:txBody>
      </p:sp>
      <p:sp useBgFill="1">
        <p:nvSpPr>
          <p:cNvPr id="21" name="Rounded Rectangle 20">
            <a:extLst>
              <a:ext uri="{FF2B5EF4-FFF2-40B4-BE49-F238E27FC236}">
                <a16:creationId xmlns:a16="http://schemas.microsoft.com/office/drawing/2014/main" id="{1C10AD66-AA02-51E3-9A87-342DF5D8928F}"/>
              </a:ext>
            </a:extLst>
          </p:cNvPr>
          <p:cNvSpPr/>
          <p:nvPr/>
        </p:nvSpPr>
        <p:spPr bwMode="auto">
          <a:xfrm>
            <a:off x="3800651" y="4897121"/>
            <a:ext cx="4051697" cy="1874882"/>
          </a:xfrm>
          <a:prstGeom prst="roundRect">
            <a:avLst>
              <a:gd name="adj" fmla="val 11111"/>
            </a:avLst>
          </a:prstGeom>
          <a:ln w="12700" cap="rnd">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Allow LLMs to query structured data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take advantage of rich metadata </a:t>
            </a:r>
            <a:br>
              <a:rPr kumimoji="0" lang="ru-RU"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query optimization</a:t>
            </a:r>
          </a:p>
        </p:txBody>
      </p:sp>
      <p:sp>
        <p:nvSpPr>
          <p:cNvPr id="23" name="Rounded Rectangle 51">
            <a:extLst>
              <a:ext uri="{FF2B5EF4-FFF2-40B4-BE49-F238E27FC236}">
                <a16:creationId xmlns:a16="http://schemas.microsoft.com/office/drawing/2014/main" id="{5AD2A9AA-8C06-075A-61EE-A82BF5948A90}"/>
              </a:ext>
            </a:extLst>
          </p:cNvPr>
          <p:cNvSpPr/>
          <p:nvPr/>
        </p:nvSpPr>
        <p:spPr bwMode="auto">
          <a:xfrm>
            <a:off x="4687543" y="4715034"/>
            <a:ext cx="2277910" cy="462808"/>
          </a:xfrm>
          <a:prstGeom prst="roundRect">
            <a:avLst>
              <a:gd name="adj" fmla="val 29040"/>
            </a:avLst>
          </a:prstGeom>
          <a:gradFill flip="none" rotWithShape="1">
            <a:gsLst>
              <a:gs pos="80000">
                <a:srgbClr val="A9D5ED"/>
              </a:gs>
              <a:gs pos="0">
                <a:srgbClr val="FFC6CC"/>
              </a:gs>
            </a:gsLst>
            <a:path path="circle">
              <a:fillToRect l="100000" t="100000"/>
            </a:path>
            <a:tileRect r="-100000" b="-100000"/>
          </a:gradFill>
        </p:spPr>
        <p:txBody>
          <a:bodyPr vert="horz" wrap="none" lIns="182880" tIns="36576" rIns="182880" bIns="73152" rtlCol="0" anchor="ctr" anchorCtr="0">
            <a:spAutoFit/>
          </a:bodyPr>
          <a:lstStyle/>
          <a:p>
            <a:pPr algn="ctr" defTabSz="914437" fontAlgn="base">
              <a:spcBef>
                <a:spcPct val="0"/>
              </a:spcBef>
              <a:spcAft>
                <a:spcPct val="0"/>
              </a:spcAft>
              <a:tabLst>
                <a:tab pos="1487158" algn="l"/>
              </a:tabLst>
            </a:pPr>
            <a:r>
              <a:rPr lang="en-US" sz="1800" b="1" spc="-50">
                <a:ln w="3175">
                  <a:noFill/>
                </a:ln>
                <a:gradFill>
                  <a:gsLst>
                    <a:gs pos="46602">
                      <a:srgbClr val="000000"/>
                    </a:gs>
                    <a:gs pos="80000">
                      <a:srgbClr val="000000"/>
                    </a:gs>
                  </a:gsLst>
                  <a:path path="circle">
                    <a:fillToRect l="100000" t="100000"/>
                  </a:path>
                </a:gradFill>
                <a:latin typeface="Segoe UI Variable Display Semib" pitchFamily="2" charset="0"/>
                <a:cs typeface="Segoe UI" pitchFamily="34" charset="0"/>
              </a:rPr>
              <a:t>Structured Queries</a:t>
            </a:r>
          </a:p>
        </p:txBody>
      </p:sp>
    </p:spTree>
    <p:extLst>
      <p:ext uri="{BB962C8B-B14F-4D97-AF65-F5344CB8AC3E}">
        <p14:creationId xmlns:p14="http://schemas.microsoft.com/office/powerpoint/2010/main" val="3583210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700"/>
                                  </p:stCondLst>
                                  <p:childTnLst>
                                    <p:animMotion origin="layout" path="M 3.125E-6 4.81481E-6 L 3.125E-6 0.0206 " pathEditMode="relative" rAng="0" ptsTypes="AA">
                                      <p:cBhvr>
                                        <p:cTn id="9" dur="700" spd="-100000" fill="hold"/>
                                        <p:tgtEl>
                                          <p:spTgt spid="28"/>
                                        </p:tgtEl>
                                        <p:attrNameLst>
                                          <p:attrName>ppt_x</p:attrName>
                                          <p:attrName>ppt_y</p:attrName>
                                        </p:attrNameLst>
                                      </p:cBhvr>
                                      <p:rCtr x="0" y="1019"/>
                                    </p:animMotion>
                                  </p:childTnLst>
                                </p:cTn>
                              </p:par>
                              <p:par>
                                <p:cTn id="10" presetID="10" presetClass="entr" presetSubtype="0" fill="hold" grpId="0" nodeType="withEffect">
                                  <p:stCondLst>
                                    <p:cond delay="7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42" presetClass="path" presetSubtype="0" decel="100000" fill="hold" grpId="1" nodeType="withEffect">
                                  <p:stCondLst>
                                    <p:cond delay="700"/>
                                  </p:stCondLst>
                                  <p:childTnLst>
                                    <p:animMotion origin="layout" path="M 3.125E-6 4.81481E-6 L 3.125E-6 0.0206 " pathEditMode="relative" rAng="0" ptsTypes="AA">
                                      <p:cBhvr>
                                        <p:cTn id="14" dur="700" spd="-100000" fill="hold"/>
                                        <p:tgtEl>
                                          <p:spTgt spid="47"/>
                                        </p:tgtEl>
                                        <p:attrNameLst>
                                          <p:attrName>ppt_x</p:attrName>
                                          <p:attrName>ppt_y</p:attrName>
                                        </p:attrNameLst>
                                      </p:cBhvr>
                                      <p:rCtr x="0" y="1019"/>
                                    </p:animMotion>
                                  </p:childTnLst>
                                </p:cTn>
                              </p:par>
                              <p:par>
                                <p:cTn id="15" presetID="10" presetClass="entr" presetSubtype="0" fill="hold" nodeType="withEffect">
                                  <p:stCondLst>
                                    <p:cond delay="7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path" presetSubtype="0" decel="100000" fill="hold" nodeType="withEffect">
                                  <p:stCondLst>
                                    <p:cond delay="700"/>
                                  </p:stCondLst>
                                  <p:childTnLst>
                                    <p:animMotion origin="layout" path="M 3.125E-6 4.81481E-6 L 3.125E-6 0.0206 " pathEditMode="relative" rAng="0" ptsTypes="AA">
                                      <p:cBhvr>
                                        <p:cTn id="19" dur="700" spd="-100000" fill="hold"/>
                                        <p:tgtEl>
                                          <p:spTgt spid="32"/>
                                        </p:tgtEl>
                                        <p:attrNameLst>
                                          <p:attrName>ppt_x</p:attrName>
                                          <p:attrName>ppt_y</p:attrName>
                                        </p:attrNameLst>
                                      </p:cBhvr>
                                      <p:rCtr x="0" y="1019"/>
                                    </p:animMotion>
                                  </p:childTnLst>
                                </p:cTn>
                              </p:par>
                              <p:par>
                                <p:cTn id="20" presetID="10" presetClass="entr" presetSubtype="0" fill="hold" grpId="0" nodeType="withEffect">
                                  <p:stCondLst>
                                    <p:cond delay="7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700"/>
                                  </p:stCondLst>
                                  <p:childTnLst>
                                    <p:animMotion origin="layout" path="M 3.125E-6 4.81481E-6 L 3.125E-6 0.0206 " pathEditMode="relative" rAng="0" ptsTypes="AA">
                                      <p:cBhvr>
                                        <p:cTn id="24" dur="700" spd="-100000" fill="hold"/>
                                        <p:tgtEl>
                                          <p:spTgt spid="20"/>
                                        </p:tgtEl>
                                        <p:attrNameLst>
                                          <p:attrName>ppt_x</p:attrName>
                                          <p:attrName>ppt_y</p:attrName>
                                        </p:attrNameLst>
                                      </p:cBhvr>
                                      <p:rCtr x="0" y="1019"/>
                                    </p:animMotion>
                                  </p:childTnLst>
                                </p:cTn>
                              </p:par>
                              <p:par>
                                <p:cTn id="25" presetID="10" presetClass="entr" presetSubtype="0" fill="hold" grpId="0" nodeType="withEffect">
                                  <p:stCondLst>
                                    <p:cond delay="7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grpId="1" nodeType="withEffect">
                                  <p:stCondLst>
                                    <p:cond delay="700"/>
                                  </p:stCondLst>
                                  <p:childTnLst>
                                    <p:animMotion origin="layout" path="M 3.125E-6 4.81481E-6 L 3.125E-6 0.0206 " pathEditMode="relative" rAng="0" ptsTypes="AA">
                                      <p:cBhvr>
                                        <p:cTn id="29" dur="700" spd="-100000" fill="hold"/>
                                        <p:tgtEl>
                                          <p:spTgt spid="17"/>
                                        </p:tgtEl>
                                        <p:attrNameLst>
                                          <p:attrName>ppt_x</p:attrName>
                                          <p:attrName>ppt_y</p:attrName>
                                        </p:attrNameLst>
                                      </p:cBhvr>
                                      <p:rCtr x="0" y="1019"/>
                                    </p:animMotion>
                                  </p:childTnLst>
                                </p:cTn>
                              </p:par>
                              <p:par>
                                <p:cTn id="30" presetID="10" presetClass="entr" presetSubtype="0" fill="hold" grpId="0" nodeType="withEffect">
                                  <p:stCondLst>
                                    <p:cond delay="7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700"/>
                                  </p:stCondLst>
                                  <p:childTnLst>
                                    <p:animMotion origin="layout" path="M 3.125E-6 4.81481E-6 L 3.125E-6 0.0206 " pathEditMode="relative" rAng="0" ptsTypes="AA">
                                      <p:cBhvr>
                                        <p:cTn id="34" dur="700" spd="-100000" fill="hold"/>
                                        <p:tgtEl>
                                          <p:spTgt spid="15"/>
                                        </p:tgtEl>
                                        <p:attrNameLst>
                                          <p:attrName>ppt_x</p:attrName>
                                          <p:attrName>ppt_y</p:attrName>
                                        </p:attrNameLst>
                                      </p:cBhvr>
                                      <p:rCtr x="0" y="1019"/>
                                    </p:animMotion>
                                  </p:childTnLst>
                                </p:cTn>
                              </p:par>
                              <p:par>
                                <p:cTn id="35" presetID="10" presetClass="entr" presetSubtype="0" fill="hold" grpId="0" nodeType="withEffect">
                                  <p:stCondLst>
                                    <p:cond delay="7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700"/>
                                  </p:stCondLst>
                                  <p:childTnLst>
                                    <p:animMotion origin="layout" path="M 3.125E-6 4.81481E-6 L 3.125E-6 0.0206 " pathEditMode="relative" rAng="0" ptsTypes="AA">
                                      <p:cBhvr>
                                        <p:cTn id="39" dur="700" spd="-100000" fill="hold"/>
                                        <p:tgtEl>
                                          <p:spTgt spid="21"/>
                                        </p:tgtEl>
                                        <p:attrNameLst>
                                          <p:attrName>ppt_x</p:attrName>
                                          <p:attrName>ppt_y</p:attrName>
                                        </p:attrNameLst>
                                      </p:cBhvr>
                                      <p:rCtr x="0" y="1019"/>
                                    </p:animMotion>
                                  </p:childTnLst>
                                </p:cTn>
                              </p:par>
                              <p:par>
                                <p:cTn id="40" presetID="10" presetClass="entr" presetSubtype="0" fill="hold" grpId="0" nodeType="withEffect">
                                  <p:stCondLst>
                                    <p:cond delay="7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700"/>
                                  </p:stCondLst>
                                  <p:childTnLst>
                                    <p:animMotion origin="layout" path="M 3.125E-6 4.81481E-6 L 3.125E-6 0.0206 " pathEditMode="relative" rAng="0" ptsTypes="AA">
                                      <p:cBhvr>
                                        <p:cTn id="44" dur="700" spd="-100000" fill="hold"/>
                                        <p:tgtEl>
                                          <p:spTgt spid="19"/>
                                        </p:tgtEl>
                                        <p:attrNameLst>
                                          <p:attrName>ppt_x</p:attrName>
                                          <p:attrName>ppt_y</p:attrName>
                                        </p:attrNameLst>
                                      </p:cBhvr>
                                      <p:rCtr x="0" y="1019"/>
                                    </p:animMotion>
                                  </p:childTnLst>
                                </p:cTn>
                              </p:par>
                              <p:par>
                                <p:cTn id="45" presetID="10" presetClass="entr" presetSubtype="0" fill="hold" grpId="0" nodeType="withEffect">
                                  <p:stCondLst>
                                    <p:cond delay="70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42" presetClass="path" presetSubtype="0" decel="100000" fill="hold" grpId="1" nodeType="withEffect">
                                  <p:stCondLst>
                                    <p:cond delay="700"/>
                                  </p:stCondLst>
                                  <p:childTnLst>
                                    <p:animMotion origin="layout" path="M 3.125E-6 4.81481E-6 L 3.125E-6 0.0206 " pathEditMode="relative" rAng="0" ptsTypes="AA">
                                      <p:cBhvr>
                                        <p:cTn id="49" dur="700" spd="-100000" fill="hold"/>
                                        <p:tgtEl>
                                          <p:spTgt spid="23"/>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15" grpId="0" animBg="1"/>
      <p:bldP spid="15" grpId="1" animBg="1"/>
      <p:bldP spid="17" grpId="0" animBg="1"/>
      <p:bldP spid="17" grpId="1" animBg="1"/>
      <p:bldP spid="19" grpId="0" animBg="1"/>
      <p:bldP spid="19" grpId="1" animBg="1"/>
      <p:bldP spid="20" grpId="0" animBg="1"/>
      <p:bldP spid="20" grpId="1" animBg="1"/>
      <p:bldP spid="21" grpId="0" animBg="1"/>
      <p:bldP spid="21" grpId="1" animBg="1"/>
      <p:bldP spid="23" grpId="0" animBg="1"/>
      <p:bldP spid="2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9CB3B586-BE85-1B42-D02F-4C07754BCEB1}"/>
              </a:ext>
            </a:extLst>
          </p:cNvPr>
          <p:cNvSpPr>
            <a:spLocks noGrp="1"/>
          </p:cNvSpPr>
          <p:nvPr>
            <p:ph type="title"/>
          </p:nvPr>
        </p:nvSpPr>
        <p:spPr>
          <a:xfrm>
            <a:off x="764274" y="302885"/>
            <a:ext cx="10663452" cy="360099"/>
          </a:xfrm>
        </p:spPr>
        <p:txBody>
          <a:bodyPr/>
          <a:lstStyle/>
          <a:p>
            <a:pPr>
              <a:spcBef>
                <a:spcPts val="1000"/>
              </a:spcBef>
            </a:pPr>
            <a:r>
              <a:rPr lang="en-US" dirty="0"/>
              <a:t>Build Enterprise AI-ready applications ground to cloud</a:t>
            </a:r>
            <a:endParaRPr lang="en-US" sz="2400" spc="0" dirty="0">
              <a:ln>
                <a:noFill/>
              </a:ln>
              <a:latin typeface="+mn-lt"/>
              <a:cs typeface="+mn-cs"/>
            </a:endParaRPr>
          </a:p>
        </p:txBody>
      </p:sp>
      <p:sp>
        <p:nvSpPr>
          <p:cNvPr id="42" name="Rectangle: Rounded Corners 1">
            <a:extLst>
              <a:ext uri="{FF2B5EF4-FFF2-40B4-BE49-F238E27FC236}">
                <a16:creationId xmlns:a16="http://schemas.microsoft.com/office/drawing/2014/main" id="{847CC238-30B5-13D0-F863-859FD118E0CD}"/>
              </a:ext>
              <a:ext uri="{C183D7F6-B498-43B3-948B-1728B52AA6E4}">
                <adec:decorative xmlns:adec="http://schemas.microsoft.com/office/drawing/2017/decorative" val="1"/>
              </a:ext>
            </a:extLst>
          </p:cNvPr>
          <p:cNvSpPr/>
          <p:nvPr/>
        </p:nvSpPr>
        <p:spPr bwMode="auto">
          <a:xfrm>
            <a:off x="585392" y="3910152"/>
            <a:ext cx="3767836" cy="867377"/>
          </a:xfrm>
          <a:prstGeom prst="roundRect">
            <a:avLst/>
          </a:prstGeom>
          <a:noFill/>
          <a:ln w="12700" cap="rnd">
            <a:solidFill>
              <a:schemeClr val="tx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46" name="Picture 12" descr="OpenAI begins publicly tracking AI model efficiency | VentureBeat">
            <a:extLst>
              <a:ext uri="{FF2B5EF4-FFF2-40B4-BE49-F238E27FC236}">
                <a16:creationId xmlns:a16="http://schemas.microsoft.com/office/drawing/2014/main" id="{2B4888EB-38B2-14CC-365E-840CF403BF3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35" r="34335" b="40681"/>
          <a:stretch/>
        </p:blipFill>
        <p:spPr bwMode="auto">
          <a:xfrm>
            <a:off x="2184829" y="4121108"/>
            <a:ext cx="470549" cy="4454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BFAC7158-9FFB-A716-0133-4071F38453E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08447" y="4008877"/>
            <a:ext cx="1000097" cy="525051"/>
          </a:xfrm>
          <a:prstGeom prst="rect">
            <a:avLst/>
          </a:prstGeom>
        </p:spPr>
      </p:pic>
      <p:sp>
        <p:nvSpPr>
          <p:cNvPr id="31" name="Oval 30">
            <a:extLst>
              <a:ext uri="{FF2B5EF4-FFF2-40B4-BE49-F238E27FC236}">
                <a16:creationId xmlns:a16="http://schemas.microsoft.com/office/drawing/2014/main" id="{1F9F0E3D-AD36-F1DB-FDAC-1D5755A5ED67}"/>
              </a:ext>
              <a:ext uri="{C183D7F6-B498-43B3-948B-1728B52AA6E4}">
                <adec:decorative xmlns:adec="http://schemas.microsoft.com/office/drawing/2017/decorative" val="1"/>
              </a:ext>
            </a:extLst>
          </p:cNvPr>
          <p:cNvSpPr/>
          <p:nvPr/>
        </p:nvSpPr>
        <p:spPr bwMode="auto">
          <a:xfrm>
            <a:off x="5481938" y="1441383"/>
            <a:ext cx="618123" cy="618123"/>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36" name="Graphic 35">
            <a:extLst>
              <a:ext uri="{FF2B5EF4-FFF2-40B4-BE49-F238E27FC236}">
                <a16:creationId xmlns:a16="http://schemas.microsoft.com/office/drawing/2014/main" id="{EE66EC96-EE1C-3FF0-BB63-B2DD325711A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l="278" r="278"/>
          <a:stretch/>
        </p:blipFill>
        <p:spPr>
          <a:xfrm>
            <a:off x="5601661" y="1561211"/>
            <a:ext cx="376365" cy="378466"/>
          </a:xfrm>
          <a:prstGeom prst="rect">
            <a:avLst/>
          </a:prstGeom>
        </p:spPr>
      </p:pic>
      <p:sp>
        <p:nvSpPr>
          <p:cNvPr id="5" name="TextBox 4">
            <a:extLst>
              <a:ext uri="{FF2B5EF4-FFF2-40B4-BE49-F238E27FC236}">
                <a16:creationId xmlns:a16="http://schemas.microsoft.com/office/drawing/2014/main" id="{8239FE8F-F342-0823-8F20-8B3F256E114E}"/>
              </a:ext>
            </a:extLst>
          </p:cNvPr>
          <p:cNvSpPr txBox="1"/>
          <p:nvPr/>
        </p:nvSpPr>
        <p:spPr>
          <a:xfrm>
            <a:off x="6453584" y="1442668"/>
            <a:ext cx="5153024"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Vector Store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Native vector data type and DiskANN index*</a:t>
            </a:r>
          </a:p>
        </p:txBody>
      </p:sp>
      <p:sp>
        <p:nvSpPr>
          <p:cNvPr id="32" name="Oval 31">
            <a:extLst>
              <a:ext uri="{FF2B5EF4-FFF2-40B4-BE49-F238E27FC236}">
                <a16:creationId xmlns:a16="http://schemas.microsoft.com/office/drawing/2014/main" id="{21A12A71-A733-D856-C537-606F3F3294BA}"/>
              </a:ext>
              <a:ext uri="{C183D7F6-B498-43B3-948B-1728B52AA6E4}">
                <adec:decorative xmlns:adec="http://schemas.microsoft.com/office/drawing/2017/decorative" val="1"/>
              </a:ext>
            </a:extLst>
          </p:cNvPr>
          <p:cNvSpPr/>
          <p:nvPr/>
        </p:nvSpPr>
        <p:spPr bwMode="auto">
          <a:xfrm>
            <a:off x="5487589" y="2555920"/>
            <a:ext cx="618123" cy="618123"/>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38" name="Graphic 37">
            <a:extLst>
              <a:ext uri="{FF2B5EF4-FFF2-40B4-BE49-F238E27FC236}">
                <a16:creationId xmlns:a16="http://schemas.microsoft.com/office/drawing/2014/main" id="{70057B0D-7E54-763B-52C7-0769F221806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l="278" r="278"/>
          <a:stretch/>
        </p:blipFill>
        <p:spPr>
          <a:xfrm>
            <a:off x="5619253" y="2687494"/>
            <a:ext cx="353003" cy="354974"/>
          </a:xfrm>
          <a:prstGeom prst="rect">
            <a:avLst/>
          </a:prstGeom>
        </p:spPr>
      </p:pic>
      <p:sp>
        <p:nvSpPr>
          <p:cNvPr id="6" name="TextBox 5">
            <a:extLst>
              <a:ext uri="{FF2B5EF4-FFF2-40B4-BE49-F238E27FC236}">
                <a16:creationId xmlns:a16="http://schemas.microsoft.com/office/drawing/2014/main" id="{120F6B3E-3CEE-539A-FC68-66C7A2CAF1C0}"/>
              </a:ext>
            </a:extLst>
          </p:cNvPr>
          <p:cNvSpPr txBox="1"/>
          <p:nvPr/>
        </p:nvSpPr>
        <p:spPr>
          <a:xfrm>
            <a:off x="6459235" y="2558490"/>
            <a:ext cx="5147373"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Model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Declarative Model definitions ground/cloud</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3" name="Oval 32">
            <a:extLst>
              <a:ext uri="{FF2B5EF4-FFF2-40B4-BE49-F238E27FC236}">
                <a16:creationId xmlns:a16="http://schemas.microsoft.com/office/drawing/2014/main" id="{12AB3CA9-F544-B531-56B5-73E0E909F567}"/>
              </a:ext>
              <a:ext uri="{C183D7F6-B498-43B3-948B-1728B52AA6E4}">
                <adec:decorative xmlns:adec="http://schemas.microsoft.com/office/drawing/2017/decorative" val="1"/>
              </a:ext>
            </a:extLst>
          </p:cNvPr>
          <p:cNvSpPr/>
          <p:nvPr/>
        </p:nvSpPr>
        <p:spPr bwMode="auto">
          <a:xfrm>
            <a:off x="5487589" y="3603714"/>
            <a:ext cx="618123" cy="618123"/>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40" name="Graphic 39">
            <a:extLst>
              <a:ext uri="{FF2B5EF4-FFF2-40B4-BE49-F238E27FC236}">
                <a16:creationId xmlns:a16="http://schemas.microsoft.com/office/drawing/2014/main" id="{C023D54A-09B6-A443-0F56-4741111A891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rcRect l="278" r="278"/>
          <a:stretch/>
        </p:blipFill>
        <p:spPr>
          <a:xfrm>
            <a:off x="5610355" y="3726386"/>
            <a:ext cx="370708" cy="372778"/>
          </a:xfrm>
          <a:prstGeom prst="rect">
            <a:avLst/>
          </a:prstGeom>
        </p:spPr>
      </p:pic>
      <p:sp>
        <p:nvSpPr>
          <p:cNvPr id="27" name="TextBox 26">
            <a:extLst>
              <a:ext uri="{FF2B5EF4-FFF2-40B4-BE49-F238E27FC236}">
                <a16:creationId xmlns:a16="http://schemas.microsoft.com/office/drawing/2014/main" id="{F1AE7F74-0858-B9D2-D06A-31B0C44FA932}"/>
              </a:ext>
            </a:extLst>
          </p:cNvPr>
          <p:cNvSpPr txBox="1"/>
          <p:nvPr/>
        </p:nvSpPr>
        <p:spPr>
          <a:xfrm>
            <a:off x="6459235" y="3551318"/>
            <a:ext cx="516609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Embeddings built-in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Text Chunking* and built-in multimodal embedding generation</a:t>
            </a:r>
          </a:p>
        </p:txBody>
      </p:sp>
      <p:sp>
        <p:nvSpPr>
          <p:cNvPr id="34" name="Oval 33">
            <a:extLst>
              <a:ext uri="{FF2B5EF4-FFF2-40B4-BE49-F238E27FC236}">
                <a16:creationId xmlns:a16="http://schemas.microsoft.com/office/drawing/2014/main" id="{6729E5DE-587A-D94F-FDEF-FF82FCA13249}"/>
              </a:ext>
              <a:ext uri="{C183D7F6-B498-43B3-948B-1728B52AA6E4}">
                <adec:decorative xmlns:adec="http://schemas.microsoft.com/office/drawing/2017/decorative" val="1"/>
              </a:ext>
            </a:extLst>
          </p:cNvPr>
          <p:cNvSpPr/>
          <p:nvPr/>
        </p:nvSpPr>
        <p:spPr bwMode="auto">
          <a:xfrm>
            <a:off x="5487589" y="4770998"/>
            <a:ext cx="618123" cy="618123"/>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37" name="Graphic 36">
            <a:extLst>
              <a:ext uri="{FF2B5EF4-FFF2-40B4-BE49-F238E27FC236}">
                <a16:creationId xmlns:a16="http://schemas.microsoft.com/office/drawing/2014/main" id="{3B4FBC76-3FC5-DC85-12DA-5CFFA1B0CECB}"/>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rcRect l="278" r="278"/>
          <a:stretch/>
        </p:blipFill>
        <p:spPr>
          <a:xfrm>
            <a:off x="5624356" y="4907678"/>
            <a:ext cx="342848" cy="344763"/>
          </a:xfrm>
          <a:prstGeom prst="rect">
            <a:avLst/>
          </a:prstGeom>
        </p:spPr>
      </p:pic>
      <p:sp>
        <p:nvSpPr>
          <p:cNvPr id="28" name="TextBox 27">
            <a:extLst>
              <a:ext uri="{FF2B5EF4-FFF2-40B4-BE49-F238E27FC236}">
                <a16:creationId xmlns:a16="http://schemas.microsoft.com/office/drawing/2014/main" id="{A0354D45-8551-CB05-DAB9-7DACF1AF78DE}"/>
              </a:ext>
            </a:extLst>
          </p:cNvPr>
          <p:cNvSpPr txBox="1"/>
          <p:nvPr/>
        </p:nvSpPr>
        <p:spPr>
          <a:xfrm>
            <a:off x="6459235" y="4772283"/>
            <a:ext cx="5459423" cy="61555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Simple semantic searching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Vector distance (KNN) and Vector search* (ANN)</a:t>
            </a:r>
            <a:endParaRPr kumimoji="0" lang="en-US" sz="2000" b="1"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7BFF50B0-2212-8086-E311-4F7B8DAA5C01}"/>
              </a:ext>
              <a:ext uri="{C183D7F6-B498-43B3-948B-1728B52AA6E4}">
                <adec:decorative xmlns:adec="http://schemas.microsoft.com/office/drawing/2017/decorative" val="1"/>
              </a:ext>
            </a:extLst>
          </p:cNvPr>
          <p:cNvSpPr/>
          <p:nvPr/>
        </p:nvSpPr>
        <p:spPr bwMode="auto">
          <a:xfrm>
            <a:off x="5487589" y="5722956"/>
            <a:ext cx="618123" cy="618123"/>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39" name="Graphic 38">
            <a:extLst>
              <a:ext uri="{FF2B5EF4-FFF2-40B4-BE49-F238E27FC236}">
                <a16:creationId xmlns:a16="http://schemas.microsoft.com/office/drawing/2014/main" id="{B7718388-9BF3-FDC0-8639-911D36E9A348}"/>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rcRect l="278" r="278"/>
          <a:stretch/>
        </p:blipFill>
        <p:spPr>
          <a:xfrm>
            <a:off x="5598636" y="5832897"/>
            <a:ext cx="396029" cy="398241"/>
          </a:xfrm>
          <a:prstGeom prst="rect">
            <a:avLst/>
          </a:prstGeom>
        </p:spPr>
      </p:pic>
      <p:sp>
        <p:nvSpPr>
          <p:cNvPr id="29" name="TextBox 28">
            <a:extLst>
              <a:ext uri="{FF2B5EF4-FFF2-40B4-BE49-F238E27FC236}">
                <a16:creationId xmlns:a16="http://schemas.microsoft.com/office/drawing/2014/main" id="{FA7A4517-CC66-4EA8-D81E-39111699D990}"/>
              </a:ext>
            </a:extLst>
          </p:cNvPr>
          <p:cNvSpPr txBox="1"/>
          <p:nvPr/>
        </p:nvSpPr>
        <p:spPr>
          <a:xfrm>
            <a:off x="6459235" y="5670560"/>
            <a:ext cx="530686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Framework integration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LangChain, Semantic Kernel, EF Core</a:t>
            </a:r>
          </a:p>
        </p:txBody>
      </p:sp>
      <p:sp>
        <p:nvSpPr>
          <p:cNvPr id="7" name="TextBox 6">
            <a:extLst>
              <a:ext uri="{FF2B5EF4-FFF2-40B4-BE49-F238E27FC236}">
                <a16:creationId xmlns:a16="http://schemas.microsoft.com/office/drawing/2014/main" id="{FA647DA5-7196-A6A8-DD2E-813DBC8AB905}"/>
              </a:ext>
            </a:extLst>
          </p:cNvPr>
          <p:cNvSpPr txBox="1"/>
          <p:nvPr/>
        </p:nvSpPr>
        <p:spPr>
          <a:xfrm>
            <a:off x="586584" y="2774557"/>
            <a:ext cx="3842770" cy="73866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gradFill flip="none">
                  <a:gsLst>
                    <a:gs pos="0">
                      <a:srgbClr val="73262F"/>
                    </a:gs>
                    <a:gs pos="68000">
                      <a:srgbClr val="2A446F"/>
                    </a:gs>
                  </a:gsLst>
                  <a:path path="circle">
                    <a:fillToRect l="100000" t="100000"/>
                  </a:path>
                  <a:tileRect r="-100000" b="-100000"/>
                </a:gradFill>
                <a:effectLst/>
                <a:uLnTx/>
                <a:uFillTx/>
                <a:latin typeface="Segoe UI Semibold"/>
                <a:ea typeface="+mn-ea"/>
                <a:cs typeface="Segoe UI"/>
              </a:rPr>
              <a:t>Build Agentic RAG patterns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w="3175">
                  <a:noFill/>
                </a:ln>
                <a:gradFill flip="none">
                  <a:gsLst>
                    <a:gs pos="0">
                      <a:srgbClr val="73262F"/>
                    </a:gs>
                    <a:gs pos="68000">
                      <a:srgbClr val="2A446F"/>
                    </a:gs>
                  </a:gsLst>
                  <a:path path="circle">
                    <a:fillToRect l="100000" t="100000"/>
                  </a:path>
                  <a:tileRect r="-100000" b="-100000"/>
                </a:gradFill>
                <a:effectLst/>
                <a:uLnTx/>
                <a:uFillTx/>
                <a:latin typeface="Segoe UI Semibold"/>
                <a:ea typeface="+mn-ea"/>
                <a:cs typeface="Segoe UI"/>
              </a:rPr>
              <a:t>Inside </a:t>
            </a:r>
            <a:r>
              <a:rPr kumimoji="0" lang="en-US" sz="2400" b="1" i="0" u="none" strike="noStrike" kern="1200" cap="none" spc="0" normalizeH="0" baseline="0" noProof="0" dirty="0">
                <a:ln w="3175">
                  <a:noFill/>
                </a:ln>
                <a:gradFill flip="none">
                  <a:gsLst>
                    <a:gs pos="0">
                      <a:srgbClr val="73262F"/>
                    </a:gs>
                    <a:gs pos="68000">
                      <a:srgbClr val="2A446F"/>
                    </a:gs>
                  </a:gsLst>
                  <a:path path="circle">
                    <a:fillToRect l="100000" t="100000"/>
                  </a:path>
                  <a:tileRect r="-100000" b="-100000"/>
                </a:gradFill>
                <a:effectLst/>
                <a:uLnTx/>
                <a:uFillTx/>
                <a:latin typeface="Segoe UI Semibold"/>
                <a:ea typeface="+mn-ea"/>
                <a:cs typeface="Segoe UI"/>
              </a:rPr>
              <a:t>the engine</a:t>
            </a:r>
            <a:endParaRPr kumimoji="0" lang="en-US" sz="2400" b="0" i="0" u="none" strike="noStrike" kern="1200" cap="none" spc="0" normalizeH="0" baseline="0" noProof="0" dirty="0">
              <a:ln>
                <a:noFill/>
              </a:ln>
              <a:gradFill>
                <a:gsLst>
                  <a:gs pos="0">
                    <a:srgbClr val="73262F"/>
                  </a:gs>
                  <a:gs pos="68000">
                    <a:srgbClr val="2A446F"/>
                  </a:gs>
                </a:gsLst>
                <a:path path="circle">
                  <a:fillToRect l="100000" t="100000"/>
                </a:path>
              </a:gradFill>
              <a:effectLst/>
              <a:uLnTx/>
              <a:uFillTx/>
              <a:latin typeface="Segoe UI"/>
              <a:ea typeface="+mn-ea"/>
              <a:cs typeface="Segoe UI"/>
            </a:endParaRPr>
          </a:p>
        </p:txBody>
      </p:sp>
      <p:pic>
        <p:nvPicPr>
          <p:cNvPr id="1026" name="Picture 2" descr="Azure AI Studio - Pricing | Microsoft Azure">
            <a:extLst>
              <a:ext uri="{FF2B5EF4-FFF2-40B4-BE49-F238E27FC236}">
                <a16:creationId xmlns:a16="http://schemas.microsoft.com/office/drawing/2014/main" id="{0D2390DB-1595-EA63-CCBA-D9D3B72EDD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2373" y="4081501"/>
            <a:ext cx="999388" cy="5246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D4FC65-EC82-7C62-6DB7-00246173F72B}"/>
              </a:ext>
            </a:extLst>
          </p:cNvPr>
          <p:cNvSpPr txBox="1"/>
          <p:nvPr/>
        </p:nvSpPr>
        <p:spPr>
          <a:xfrm>
            <a:off x="8931709" y="6944634"/>
            <a:ext cx="3014030" cy="246221"/>
          </a:xfrm>
          <a:prstGeom prst="rect">
            <a:avLst/>
          </a:prstGeom>
          <a:noFill/>
        </p:spPr>
        <p:txBody>
          <a:bodyPr wrap="none" lIns="0" tIns="0" rIns="0" bIns="0" rtlCol="0">
            <a:spAutoFit/>
          </a:bodyPr>
          <a:lstStyle/>
          <a:p>
            <a:pPr algn="l"/>
            <a:r>
              <a:rPr lang="en-US" sz="1600"/>
              <a:t>*Enabled by PREVIEW_FEATURES</a:t>
            </a:r>
          </a:p>
        </p:txBody>
      </p:sp>
    </p:spTree>
    <p:extLst>
      <p:ext uri="{BB962C8B-B14F-4D97-AF65-F5344CB8AC3E}">
        <p14:creationId xmlns:p14="http://schemas.microsoft.com/office/powerpoint/2010/main" val="79501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1.66667E-6 -4.07407E-6 L 1.66667E-6 0.03542 " pathEditMode="relative" rAng="0" ptsTypes="AA">
                                      <p:cBhvr>
                                        <p:cTn id="9" dur="700" spd="-100000" fill="hold"/>
                                        <p:tgtEl>
                                          <p:spTgt spid="31"/>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42" presetClass="path" presetSubtype="0" decel="100000" fill="hold" nodeType="withEffect">
                                  <p:stCondLst>
                                    <p:cond delay="0"/>
                                  </p:stCondLst>
                                  <p:childTnLst>
                                    <p:animMotion origin="layout" path="M 1.66667E-6 -4.07407E-6 L 1.66667E-6 0.03542 " pathEditMode="relative" rAng="0" ptsTypes="AA">
                                      <p:cBhvr>
                                        <p:cTn id="14" dur="700" spd="-100000" fill="hold"/>
                                        <p:tgtEl>
                                          <p:spTgt spid="3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3.54167E-6 -4.07407E-6 L -3.54167E-6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42" presetClass="path" presetSubtype="0" decel="100000" fill="hold" grpId="1" nodeType="withEffect">
                                  <p:stCondLst>
                                    <p:cond delay="300"/>
                                  </p:stCondLst>
                                  <p:childTnLst>
                                    <p:animMotion origin="layout" path="M 8.33333E-7 -4.07407E-6 L 8.33333E-7 0.03542 " pathEditMode="relative" rAng="0" ptsTypes="AA">
                                      <p:cBhvr>
                                        <p:cTn id="24" dur="700" spd="-100000" fill="hold"/>
                                        <p:tgtEl>
                                          <p:spTgt spid="32"/>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42" presetClass="path" presetSubtype="0" decel="100000" fill="hold" nodeType="withEffect">
                                  <p:stCondLst>
                                    <p:cond delay="300"/>
                                  </p:stCondLst>
                                  <p:childTnLst>
                                    <p:animMotion origin="layout" path="M 8.33333E-7 -4.07407E-6 L 8.33333E-7 0.03542 " pathEditMode="relative" rAng="0" ptsTypes="AA">
                                      <p:cBhvr>
                                        <p:cTn id="29" dur="700" spd="-100000" fill="hold"/>
                                        <p:tgtEl>
                                          <p:spTgt spid="38"/>
                                        </p:tgtEl>
                                        <p:attrNameLst>
                                          <p:attrName>ppt_x</p:attrName>
                                          <p:attrName>ppt_y</p:attrName>
                                        </p:attrNameLst>
                                      </p:cBhvr>
                                      <p:rCtr x="0" y="1759"/>
                                    </p:animMotion>
                                  </p:childTnLst>
                                </p:cTn>
                              </p:par>
                              <p:par>
                                <p:cTn id="30" presetID="10" presetClass="entr" presetSubtype="0" fill="hold" grpId="0"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400"/>
                                  </p:stCondLst>
                                  <p:childTnLst>
                                    <p:animMotion origin="layout" path="M -3.95833E-6 4.44444E-6 L -3.95833E-6 0.03541 " pathEditMode="relative" rAng="0" ptsTypes="AA">
                                      <p:cBhvr>
                                        <p:cTn id="34" dur="700" spd="-100000" fill="hold"/>
                                        <p:tgtEl>
                                          <p:spTgt spid="6"/>
                                        </p:tgtEl>
                                        <p:attrNameLst>
                                          <p:attrName>ppt_x</p:attrName>
                                          <p:attrName>ppt_y</p:attrName>
                                        </p:attrNameLst>
                                      </p:cBhvr>
                                      <p:rCtr x="0" y="1759"/>
                                    </p:animMotion>
                                  </p:childTnLst>
                                </p:cTn>
                              </p:par>
                              <p:par>
                                <p:cTn id="35" presetID="10" presetClass="entr" presetSubtype="0" fill="hold" grpId="0" nodeType="withEffect">
                                  <p:stCondLst>
                                    <p:cond delay="6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grpId="1" nodeType="withEffect">
                                  <p:stCondLst>
                                    <p:cond delay="600"/>
                                  </p:stCondLst>
                                  <p:childTnLst>
                                    <p:animMotion origin="layout" path="M 8.33333E-7 4.81481E-6 L 8.33333E-7 0.03541 " pathEditMode="relative" rAng="0" ptsTypes="AA">
                                      <p:cBhvr>
                                        <p:cTn id="39" dur="700" spd="-100000" fill="hold"/>
                                        <p:tgtEl>
                                          <p:spTgt spid="33"/>
                                        </p:tgtEl>
                                        <p:attrNameLst>
                                          <p:attrName>ppt_x</p:attrName>
                                          <p:attrName>ppt_y</p:attrName>
                                        </p:attrNameLst>
                                      </p:cBhvr>
                                      <p:rCtr x="0" y="1759"/>
                                    </p:animMotion>
                                  </p:childTnLst>
                                </p:cTn>
                              </p:par>
                              <p:par>
                                <p:cTn id="40" presetID="10" presetClass="entr" presetSubtype="0" fill="hold" nodeType="withEffect">
                                  <p:stCondLst>
                                    <p:cond delay="6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42" presetClass="path" presetSubtype="0" decel="100000" fill="hold" nodeType="withEffect">
                                  <p:stCondLst>
                                    <p:cond delay="600"/>
                                  </p:stCondLst>
                                  <p:childTnLst>
                                    <p:animMotion origin="layout" path="M 8.33333E-7 4.81481E-6 L 8.33333E-7 0.03541 " pathEditMode="relative" rAng="0" ptsTypes="AA">
                                      <p:cBhvr>
                                        <p:cTn id="44" dur="700" spd="-100000" fill="hold"/>
                                        <p:tgtEl>
                                          <p:spTgt spid="40"/>
                                        </p:tgtEl>
                                        <p:attrNameLst>
                                          <p:attrName>ppt_x</p:attrName>
                                          <p:attrName>ppt_y</p:attrName>
                                        </p:attrNameLst>
                                      </p:cBhvr>
                                      <p:rCtr x="0" y="1759"/>
                                    </p:animMotion>
                                  </p:childTnLst>
                                </p:cTn>
                              </p:par>
                              <p:par>
                                <p:cTn id="45" presetID="10" presetClass="entr" presetSubtype="0" fill="hold" grpId="0" nodeType="withEffect">
                                  <p:stCondLst>
                                    <p:cond delay="7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42" presetClass="path" presetSubtype="0" decel="100000" fill="hold" grpId="1" nodeType="withEffect">
                                  <p:stCondLst>
                                    <p:cond delay="700"/>
                                  </p:stCondLst>
                                  <p:childTnLst>
                                    <p:animMotion origin="layout" path="M 4.79167E-6 4.81481E-6 L 4.79167E-6 0.03541 " pathEditMode="relative" rAng="0" ptsTypes="AA">
                                      <p:cBhvr>
                                        <p:cTn id="49" dur="700" spd="-100000" fill="hold"/>
                                        <p:tgtEl>
                                          <p:spTgt spid="27"/>
                                        </p:tgtEl>
                                        <p:attrNameLst>
                                          <p:attrName>ppt_x</p:attrName>
                                          <p:attrName>ppt_y</p:attrName>
                                        </p:attrNameLst>
                                      </p:cBhvr>
                                      <p:rCtr x="0" y="1759"/>
                                    </p:animMotion>
                                  </p:childTnLst>
                                </p:cTn>
                              </p:par>
                              <p:par>
                                <p:cTn id="50" presetID="10" presetClass="entr" presetSubtype="0" fill="hold" grpId="0" nodeType="withEffect">
                                  <p:stCondLst>
                                    <p:cond delay="9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42" presetClass="path" presetSubtype="0" decel="100000" fill="hold" grpId="1" nodeType="withEffect">
                                  <p:stCondLst>
                                    <p:cond delay="900"/>
                                  </p:stCondLst>
                                  <p:childTnLst>
                                    <p:animMotion origin="layout" path="M 8.33333E-7 -7.40741E-7 L 8.33333E-7 0.03542 " pathEditMode="relative" rAng="0" ptsTypes="AA">
                                      <p:cBhvr>
                                        <p:cTn id="54" dur="700" spd="-100000" fill="hold"/>
                                        <p:tgtEl>
                                          <p:spTgt spid="34"/>
                                        </p:tgtEl>
                                        <p:attrNameLst>
                                          <p:attrName>ppt_x</p:attrName>
                                          <p:attrName>ppt_y</p:attrName>
                                        </p:attrNameLst>
                                      </p:cBhvr>
                                      <p:rCtr x="0" y="1759"/>
                                    </p:animMotion>
                                  </p:childTnLst>
                                </p:cTn>
                              </p:par>
                              <p:par>
                                <p:cTn id="55" presetID="10" presetClass="entr" presetSubtype="0" fill="hold" nodeType="withEffect">
                                  <p:stCondLst>
                                    <p:cond delay="90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42" presetClass="path" presetSubtype="0" decel="100000" fill="hold" nodeType="withEffect">
                                  <p:stCondLst>
                                    <p:cond delay="900"/>
                                  </p:stCondLst>
                                  <p:childTnLst>
                                    <p:animMotion origin="layout" path="M 8.33333E-7 -7.40741E-7 L 8.33333E-7 0.03542 " pathEditMode="relative" rAng="0" ptsTypes="AA">
                                      <p:cBhvr>
                                        <p:cTn id="59" dur="700" spd="-100000" fill="hold"/>
                                        <p:tgtEl>
                                          <p:spTgt spid="37"/>
                                        </p:tgtEl>
                                        <p:attrNameLst>
                                          <p:attrName>ppt_x</p:attrName>
                                          <p:attrName>ppt_y</p:attrName>
                                        </p:attrNameLst>
                                      </p:cBhvr>
                                      <p:rCtr x="0" y="1759"/>
                                    </p:animMotion>
                                  </p:childTnLst>
                                </p:cTn>
                              </p:par>
                              <p:par>
                                <p:cTn id="60" presetID="10" presetClass="entr" presetSubtype="0" fill="hold" grpId="0" nodeType="withEffect">
                                  <p:stCondLst>
                                    <p:cond delay="10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42" presetClass="path" presetSubtype="0" decel="100000" fill="hold" grpId="1" nodeType="withEffect">
                                  <p:stCondLst>
                                    <p:cond delay="1000"/>
                                  </p:stCondLst>
                                  <p:childTnLst>
                                    <p:animMotion origin="layout" path="M -4.16667E-6 -2.22222E-6 L -4.16667E-6 0.03542 " pathEditMode="relative" rAng="0" ptsTypes="AA">
                                      <p:cBhvr>
                                        <p:cTn id="64" dur="700" spd="-100000" fill="hold"/>
                                        <p:tgtEl>
                                          <p:spTgt spid="28"/>
                                        </p:tgtEl>
                                        <p:attrNameLst>
                                          <p:attrName>ppt_x</p:attrName>
                                          <p:attrName>ppt_y</p:attrName>
                                        </p:attrNameLst>
                                      </p:cBhvr>
                                      <p:rCtr x="0" y="1759"/>
                                    </p:animMotion>
                                  </p:childTnLst>
                                </p:cTn>
                              </p:par>
                              <p:par>
                                <p:cTn id="65" presetID="10" presetClass="entr" presetSubtype="0" fill="hold" grpId="0" nodeType="withEffect">
                                  <p:stCondLst>
                                    <p:cond delay="120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42" presetClass="path" presetSubtype="0" decel="100000" fill="hold" grpId="1" nodeType="withEffect">
                                  <p:stCondLst>
                                    <p:cond delay="1200"/>
                                  </p:stCondLst>
                                  <p:childTnLst>
                                    <p:animMotion origin="layout" path="M 8.33333E-7 -2.96296E-6 L 8.33333E-7 0.03542 " pathEditMode="relative" rAng="0" ptsTypes="AA">
                                      <p:cBhvr>
                                        <p:cTn id="69" dur="700" spd="-100000" fill="hold"/>
                                        <p:tgtEl>
                                          <p:spTgt spid="35"/>
                                        </p:tgtEl>
                                        <p:attrNameLst>
                                          <p:attrName>ppt_x</p:attrName>
                                          <p:attrName>ppt_y</p:attrName>
                                        </p:attrNameLst>
                                      </p:cBhvr>
                                      <p:rCtr x="0" y="1759"/>
                                    </p:animMotion>
                                  </p:childTnLst>
                                </p:cTn>
                              </p:par>
                              <p:par>
                                <p:cTn id="70" presetID="10" presetClass="entr" presetSubtype="0" fill="hold" nodeType="withEffect">
                                  <p:stCondLst>
                                    <p:cond delay="120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42" presetClass="path" presetSubtype="0" decel="100000" fill="hold" nodeType="withEffect">
                                  <p:stCondLst>
                                    <p:cond delay="1200"/>
                                  </p:stCondLst>
                                  <p:childTnLst>
                                    <p:animMotion origin="layout" path="M 8.33333E-7 -2.96296E-6 L 8.33333E-7 0.03542 " pathEditMode="relative" rAng="0" ptsTypes="AA">
                                      <p:cBhvr>
                                        <p:cTn id="74" dur="700" spd="-100000" fill="hold"/>
                                        <p:tgtEl>
                                          <p:spTgt spid="39"/>
                                        </p:tgtEl>
                                        <p:attrNameLst>
                                          <p:attrName>ppt_x</p:attrName>
                                          <p:attrName>ppt_y</p:attrName>
                                        </p:attrNameLst>
                                      </p:cBhvr>
                                      <p:rCtr x="0" y="1759"/>
                                    </p:animMotion>
                                  </p:childTnLst>
                                </p:cTn>
                              </p:par>
                              <p:par>
                                <p:cTn id="75" presetID="10" presetClass="entr" presetSubtype="0" fill="hold" grpId="0" nodeType="withEffect">
                                  <p:stCondLst>
                                    <p:cond delay="13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42" presetClass="path" presetSubtype="0" decel="100000" fill="hold" grpId="1" nodeType="withEffect">
                                  <p:stCondLst>
                                    <p:cond delay="1300"/>
                                  </p:stCondLst>
                                  <p:childTnLst>
                                    <p:animMotion origin="layout" path="M -4.375E-6 -2.96296E-6 L -4.375E-6 0.03542 " pathEditMode="relative" rAng="0" ptsTypes="AA">
                                      <p:cBhvr>
                                        <p:cTn id="79" dur="700" spd="-100000" fill="hold"/>
                                        <p:tgtEl>
                                          <p:spTgt spid="29"/>
                                        </p:tgtEl>
                                        <p:attrNameLst>
                                          <p:attrName>ppt_x</p:attrName>
                                          <p:attrName>ppt_y</p:attrName>
                                        </p:attrNameLst>
                                      </p:cBhvr>
                                      <p:rCtr x="0" y="1759"/>
                                    </p:animMotion>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fade">
                                      <p:cBhvr>
                                        <p:cTn id="8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5" grpId="0"/>
      <p:bldP spid="5" grpId="1"/>
      <p:bldP spid="32" grpId="0" animBg="1"/>
      <p:bldP spid="32" grpId="1" animBg="1"/>
      <p:bldP spid="6" grpId="0"/>
      <p:bldP spid="6" grpId="1"/>
      <p:bldP spid="33" grpId="0" animBg="1"/>
      <p:bldP spid="33" grpId="1" animBg="1"/>
      <p:bldP spid="27" grpId="0"/>
      <p:bldP spid="27" grpId="1"/>
      <p:bldP spid="34" grpId="0" animBg="1"/>
      <p:bldP spid="34" grpId="1" animBg="1"/>
      <p:bldP spid="28" grpId="0"/>
      <p:bldP spid="28" grpId="1"/>
      <p:bldP spid="35" grpId="0" animBg="1"/>
      <p:bldP spid="35" grpId="1" animBg="1"/>
      <p:bldP spid="29" grpId="0"/>
      <p:bldP spid="29" grpId="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3E4A55C-FB6C-2F34-A837-DADFA838A1D5}"/>
              </a:ext>
            </a:extLst>
          </p:cNvPr>
          <p:cNvGrpSpPr/>
          <p:nvPr/>
        </p:nvGrpSpPr>
        <p:grpSpPr>
          <a:xfrm>
            <a:off x="121513" y="1014644"/>
            <a:ext cx="11948974" cy="5735414"/>
            <a:chOff x="95568" y="1014644"/>
            <a:chExt cx="11948974" cy="5735414"/>
          </a:xfrm>
        </p:grpSpPr>
        <p:sp>
          <p:nvSpPr>
            <p:cNvPr id="1063" name="Rectangle 1062">
              <a:extLst>
                <a:ext uri="{FF2B5EF4-FFF2-40B4-BE49-F238E27FC236}">
                  <a16:creationId xmlns:a16="http://schemas.microsoft.com/office/drawing/2014/main" id="{35C72535-EBF4-64BE-85F5-2DA8B73534D6}"/>
                </a:ext>
              </a:extLst>
            </p:cNvPr>
            <p:cNvSpPr/>
            <p:nvPr/>
          </p:nvSpPr>
          <p:spPr bwMode="auto">
            <a:xfrm>
              <a:off x="2699375" y="1024352"/>
              <a:ext cx="7539383" cy="5725706"/>
            </a:xfrm>
            <a:prstGeom prst="rect">
              <a:avLst/>
            </a:prstGeom>
            <a:solidFill>
              <a:schemeClr val="bg1">
                <a:lumMod val="85000"/>
              </a:schemeClr>
            </a:solidFill>
            <a:ln>
              <a:solidFill>
                <a:schemeClr val="tx1">
                  <a:lumMod val="85000"/>
                  <a:lumOff val="1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0" name="Rectangle: Rounded Corners 1079">
              <a:extLst>
                <a:ext uri="{FF2B5EF4-FFF2-40B4-BE49-F238E27FC236}">
                  <a16:creationId xmlns:a16="http://schemas.microsoft.com/office/drawing/2014/main" id="{B8CDFFAE-AB97-9B44-57D1-3EE1B9878C65}"/>
                </a:ext>
              </a:extLst>
            </p:cNvPr>
            <p:cNvSpPr/>
            <p:nvPr/>
          </p:nvSpPr>
          <p:spPr bwMode="auto">
            <a:xfrm>
              <a:off x="8250550" y="1807326"/>
              <a:ext cx="3793992" cy="3210910"/>
            </a:xfrm>
            <a:prstGeom prst="roundRect">
              <a:avLst/>
            </a:prstGeom>
            <a:solidFill>
              <a:schemeClr val="accent4">
                <a:lumMod val="20000"/>
                <a:lumOff val="80000"/>
              </a:schemeClr>
            </a:solid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67" name="Rectangle 1066">
              <a:extLst>
                <a:ext uri="{FF2B5EF4-FFF2-40B4-BE49-F238E27FC236}">
                  <a16:creationId xmlns:a16="http://schemas.microsoft.com/office/drawing/2014/main" id="{A1231103-B768-0A0F-4842-ACBDFE4D79EF}"/>
                </a:ext>
              </a:extLst>
            </p:cNvPr>
            <p:cNvSpPr/>
            <p:nvPr/>
          </p:nvSpPr>
          <p:spPr bwMode="auto">
            <a:xfrm>
              <a:off x="8668955" y="4044167"/>
              <a:ext cx="1014836" cy="755354"/>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69" name="Rectangle 1068">
              <a:extLst>
                <a:ext uri="{FF2B5EF4-FFF2-40B4-BE49-F238E27FC236}">
                  <a16:creationId xmlns:a16="http://schemas.microsoft.com/office/drawing/2014/main" id="{E669B047-91BF-AB88-4336-12CDA3A5B595}"/>
                </a:ext>
              </a:extLst>
            </p:cNvPr>
            <p:cNvSpPr/>
            <p:nvPr/>
          </p:nvSpPr>
          <p:spPr bwMode="auto">
            <a:xfrm>
              <a:off x="8488125" y="2295942"/>
              <a:ext cx="1335412" cy="102287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77" name="Rectangle 1076">
              <a:extLst>
                <a:ext uri="{FF2B5EF4-FFF2-40B4-BE49-F238E27FC236}">
                  <a16:creationId xmlns:a16="http://schemas.microsoft.com/office/drawing/2014/main" id="{2EA68909-FFC1-511A-2AD6-03B08641A310}"/>
                </a:ext>
              </a:extLst>
            </p:cNvPr>
            <p:cNvSpPr/>
            <p:nvPr/>
          </p:nvSpPr>
          <p:spPr bwMode="auto">
            <a:xfrm>
              <a:off x="10477373" y="3764867"/>
              <a:ext cx="1335412" cy="102287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5A007113-2733-1A01-2C2A-8AA5BF29831E}"/>
                </a:ext>
              </a:extLst>
            </p:cNvPr>
            <p:cNvSpPr/>
            <p:nvPr/>
          </p:nvSpPr>
          <p:spPr bwMode="auto">
            <a:xfrm>
              <a:off x="95568" y="5746235"/>
              <a:ext cx="2552570" cy="919447"/>
            </a:xfrm>
            <a:prstGeom prst="round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ts val="600"/>
                </a:spcAft>
              </a:pPr>
              <a:endParaRPr lang="en-US" sz="2000" dirty="0" err="1">
                <a:solidFill>
                  <a:schemeClr val="tx1"/>
                </a:solidFill>
                <a:ea typeface="Segoe UI" pitchFamily="34" charset="0"/>
                <a:cs typeface="Segoe UI" pitchFamily="34" charset="0"/>
              </a:endParaRPr>
            </a:p>
          </p:txBody>
        </p:sp>
        <p:sp>
          <p:nvSpPr>
            <p:cNvPr id="30" name="Rounded Rectangle 37">
              <a:extLst>
                <a:ext uri="{FF2B5EF4-FFF2-40B4-BE49-F238E27FC236}">
                  <a16:creationId xmlns:a16="http://schemas.microsoft.com/office/drawing/2014/main" id="{99D78B21-0FE1-1001-A612-7DB690ABF5CE}"/>
                </a:ext>
                <a:ext uri="{C183D7F6-B498-43B3-948B-1728B52AA6E4}">
                  <adec:decorative xmlns:adec="http://schemas.microsoft.com/office/drawing/2017/decorative" val="1"/>
                </a:ext>
              </a:extLst>
            </p:cNvPr>
            <p:cNvSpPr/>
            <p:nvPr/>
          </p:nvSpPr>
          <p:spPr bwMode="auto">
            <a:xfrm>
              <a:off x="3080852" y="1788954"/>
              <a:ext cx="4976247" cy="4861252"/>
            </a:xfrm>
            <a:prstGeom prst="roundRect">
              <a:avLst>
                <a:gd name="adj" fmla="val 3556"/>
              </a:avLst>
            </a:prstGeom>
            <a:solidFill>
              <a:schemeClr val="accent2">
                <a:lumMod val="20000"/>
                <a:lumOff val="80000"/>
              </a:schemeClr>
            </a:solidFill>
            <a:ln w="12700" cap="rnd">
              <a:solidFill>
                <a:schemeClr val="accent2">
                  <a:alpha val="50000"/>
                </a:schemeClr>
              </a:solidFill>
              <a:prstDash val="dash"/>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3" name="Graphic 32" descr="Badge with solid fill">
              <a:extLst>
                <a:ext uri="{FF2B5EF4-FFF2-40B4-BE49-F238E27FC236}">
                  <a16:creationId xmlns:a16="http://schemas.microsoft.com/office/drawing/2014/main" id="{B81531FF-8D38-402D-2167-97C1DEA7F9A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80593" y="2951634"/>
              <a:ext cx="388416" cy="388416"/>
            </a:xfrm>
            <a:prstGeom prst="rect">
              <a:avLst/>
            </a:prstGeom>
          </p:spPr>
        </p:pic>
        <p:sp>
          <p:nvSpPr>
            <p:cNvPr id="35" name="TextBox 34">
              <a:extLst>
                <a:ext uri="{FF2B5EF4-FFF2-40B4-BE49-F238E27FC236}">
                  <a16:creationId xmlns:a16="http://schemas.microsoft.com/office/drawing/2014/main" id="{F3F13D74-EDB2-6B38-7DC7-EB8DA6008DF1}"/>
                </a:ext>
              </a:extLst>
            </p:cNvPr>
            <p:cNvSpPr txBox="1"/>
            <p:nvPr/>
          </p:nvSpPr>
          <p:spPr>
            <a:xfrm>
              <a:off x="10697230" y="1989181"/>
              <a:ext cx="101483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A1A1A"/>
                  </a:solidFill>
                  <a:effectLst/>
                  <a:uLnTx/>
                  <a:uFillTx/>
                  <a:latin typeface="Segoe UI"/>
                  <a:ea typeface="+mn-ea"/>
                  <a:cs typeface="+mn-cs"/>
                </a:rPr>
                <a:t>Cloud hosted REST</a:t>
              </a: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9" name="Graphic 38" descr="Badge 4 with solid fill">
              <a:extLst>
                <a:ext uri="{FF2B5EF4-FFF2-40B4-BE49-F238E27FC236}">
                  <a16:creationId xmlns:a16="http://schemas.microsoft.com/office/drawing/2014/main" id="{DF11B096-340B-39DA-5E22-4F6EF8A597F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79368" y="2982563"/>
              <a:ext cx="388416" cy="388416"/>
            </a:xfrm>
            <a:prstGeom prst="rect">
              <a:avLst/>
            </a:prstGeom>
          </p:spPr>
        </p:pic>
        <p:sp>
          <p:nvSpPr>
            <p:cNvPr id="46" name="TextBox 45">
              <a:extLst>
                <a:ext uri="{FF2B5EF4-FFF2-40B4-BE49-F238E27FC236}">
                  <a16:creationId xmlns:a16="http://schemas.microsoft.com/office/drawing/2014/main" id="{CF57BB5A-BCB4-E5D2-2ABA-B132A281ADE6}"/>
                </a:ext>
              </a:extLst>
            </p:cNvPr>
            <p:cNvSpPr txBox="1"/>
            <p:nvPr/>
          </p:nvSpPr>
          <p:spPr>
            <a:xfrm>
              <a:off x="1275853" y="3518684"/>
              <a:ext cx="145828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Semibold"/>
                  <a:ea typeface="+mn-ea"/>
                  <a:cs typeface="+mn-cs"/>
                </a:rPr>
                <a:t>T-SQL Prompt</a:t>
              </a:r>
            </a:p>
          </p:txBody>
        </p:sp>
        <p:pic>
          <p:nvPicPr>
            <p:cNvPr id="49" name="Graphic 48" descr="Badge 5 with solid fill">
              <a:extLst>
                <a:ext uri="{FF2B5EF4-FFF2-40B4-BE49-F238E27FC236}">
                  <a16:creationId xmlns:a16="http://schemas.microsoft.com/office/drawing/2014/main" id="{1309D368-CF28-287F-FE6E-AE8C141FEF9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355057" y="3663033"/>
              <a:ext cx="388416" cy="388416"/>
            </a:xfrm>
            <a:prstGeom prst="rect">
              <a:avLst/>
            </a:prstGeom>
          </p:spPr>
        </p:pic>
        <p:sp>
          <p:nvSpPr>
            <p:cNvPr id="58" name="TextBox 57">
              <a:extLst>
                <a:ext uri="{FF2B5EF4-FFF2-40B4-BE49-F238E27FC236}">
                  <a16:creationId xmlns:a16="http://schemas.microsoft.com/office/drawing/2014/main" id="{72350C0C-CACC-D857-5887-6F11114F33CF}"/>
                </a:ext>
              </a:extLst>
            </p:cNvPr>
            <p:cNvSpPr txBox="1"/>
            <p:nvPr/>
          </p:nvSpPr>
          <p:spPr>
            <a:xfrm>
              <a:off x="5839857" y="3629082"/>
              <a:ext cx="202557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Generate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Embedding </a:t>
              </a:r>
            </a:p>
          </p:txBody>
        </p:sp>
        <p:pic>
          <p:nvPicPr>
            <p:cNvPr id="59" name="Graphic 58" descr="Badge 6 with solid fill">
              <a:extLst>
                <a:ext uri="{FF2B5EF4-FFF2-40B4-BE49-F238E27FC236}">
                  <a16:creationId xmlns:a16="http://schemas.microsoft.com/office/drawing/2014/main" id="{DA2CB931-BCE2-4D41-0296-F3F3334A536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742279" y="5324013"/>
              <a:ext cx="388416" cy="388416"/>
            </a:xfrm>
            <a:prstGeom prst="rect">
              <a:avLst/>
            </a:prstGeom>
          </p:spPr>
        </p:pic>
        <p:sp>
          <p:nvSpPr>
            <p:cNvPr id="60" name="TextBox 59">
              <a:extLst>
                <a:ext uri="{FF2B5EF4-FFF2-40B4-BE49-F238E27FC236}">
                  <a16:creationId xmlns:a16="http://schemas.microsoft.com/office/drawing/2014/main" id="{DD9737AD-0E68-684D-E50D-8DC705F4CB8A}"/>
                </a:ext>
              </a:extLst>
            </p:cNvPr>
            <p:cNvSpPr txBox="1"/>
            <p:nvPr/>
          </p:nvSpPr>
          <p:spPr>
            <a:xfrm>
              <a:off x="7232863" y="5257955"/>
              <a:ext cx="1093091"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Vector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Search</a:t>
              </a:r>
            </a:p>
          </p:txBody>
        </p:sp>
        <p:pic>
          <p:nvPicPr>
            <p:cNvPr id="61" name="Graphic 60" descr="Table with solid fill">
              <a:extLst>
                <a:ext uri="{FF2B5EF4-FFF2-40B4-BE49-F238E27FC236}">
                  <a16:creationId xmlns:a16="http://schemas.microsoft.com/office/drawing/2014/main" id="{C5D662E1-6EA2-1F61-8CED-8D889609350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62608" y="4540607"/>
              <a:ext cx="1909237" cy="1909237"/>
            </a:xfrm>
            <a:prstGeom prst="rect">
              <a:avLst/>
            </a:prstGeom>
          </p:spPr>
        </p:pic>
        <p:pic>
          <p:nvPicPr>
            <p:cNvPr id="62" name="Picture 61">
              <a:extLst>
                <a:ext uri="{FF2B5EF4-FFF2-40B4-BE49-F238E27FC236}">
                  <a16:creationId xmlns:a16="http://schemas.microsoft.com/office/drawing/2014/main" id="{A37BD589-077A-A90C-1E1F-804466721A5C}"/>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4541400" y="5016083"/>
              <a:ext cx="299459" cy="299459"/>
            </a:xfrm>
            <a:prstGeom prst="rect">
              <a:avLst/>
            </a:prstGeom>
          </p:spPr>
        </p:pic>
        <p:pic>
          <p:nvPicPr>
            <p:cNvPr id="1025" name="Picture 1024">
              <a:extLst>
                <a:ext uri="{FF2B5EF4-FFF2-40B4-BE49-F238E27FC236}">
                  <a16:creationId xmlns:a16="http://schemas.microsoft.com/office/drawing/2014/main" id="{08447F8A-9075-E938-7294-A71A9E5F8809}"/>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4541400" y="5332158"/>
              <a:ext cx="299459" cy="299459"/>
            </a:xfrm>
            <a:prstGeom prst="rect">
              <a:avLst/>
            </a:prstGeom>
          </p:spPr>
        </p:pic>
        <p:pic>
          <p:nvPicPr>
            <p:cNvPr id="1026" name="Picture 1025">
              <a:extLst>
                <a:ext uri="{FF2B5EF4-FFF2-40B4-BE49-F238E27FC236}">
                  <a16:creationId xmlns:a16="http://schemas.microsoft.com/office/drawing/2014/main" id="{83CB57E1-1FCF-5F62-AE2E-026372046AF0}"/>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4541400" y="5650003"/>
              <a:ext cx="299459" cy="299459"/>
            </a:xfrm>
            <a:prstGeom prst="rect">
              <a:avLst/>
            </a:prstGeom>
          </p:spPr>
        </p:pic>
        <p:pic>
          <p:nvPicPr>
            <p:cNvPr id="1027" name="Picture 2" descr="Microsoft Copilot Studio Pricing 2024">
              <a:extLst>
                <a:ext uri="{FF2B5EF4-FFF2-40B4-BE49-F238E27FC236}">
                  <a16:creationId xmlns:a16="http://schemas.microsoft.com/office/drawing/2014/main" id="{727153C1-35E9-50CA-8B8A-DF3CA0D95E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634" y="2969534"/>
              <a:ext cx="802889" cy="802889"/>
            </a:xfrm>
            <a:prstGeom prst="rect">
              <a:avLst/>
            </a:prstGeom>
            <a:noFill/>
            <a:extLst>
              <a:ext uri="{909E8E84-426E-40DD-AFC4-6F175D3DCCD1}">
                <a14:hiddenFill xmlns:a14="http://schemas.microsoft.com/office/drawing/2010/main">
                  <a:solidFill>
                    <a:srgbClr val="FFFFFF"/>
                  </a:solidFill>
                </a14:hiddenFill>
              </a:ext>
            </a:extLst>
          </p:spPr>
        </p:pic>
        <p:cxnSp>
          <p:nvCxnSpPr>
            <p:cNvPr id="1028" name="Straight Arrow Connector 1027">
              <a:extLst>
                <a:ext uri="{FF2B5EF4-FFF2-40B4-BE49-F238E27FC236}">
                  <a16:creationId xmlns:a16="http://schemas.microsoft.com/office/drawing/2014/main" id="{A91ECA4F-08EC-1FF7-D7CF-58C377F415C5}"/>
                </a:ext>
                <a:ext uri="{C183D7F6-B498-43B3-948B-1728B52AA6E4}">
                  <adec:decorative xmlns:adec="http://schemas.microsoft.com/office/drawing/2017/decorative" val="1"/>
                </a:ext>
              </a:extLst>
            </p:cNvPr>
            <p:cNvCxnSpPr>
              <a:cxnSpLocks/>
            </p:cNvCxnSpPr>
            <p:nvPr/>
          </p:nvCxnSpPr>
          <p:spPr>
            <a:xfrm>
              <a:off x="1700940" y="3463018"/>
              <a:ext cx="2001950" cy="19678"/>
            </a:xfrm>
            <a:prstGeom prst="straightConnector1">
              <a:avLst/>
            </a:prstGeom>
            <a:ln w="19050" cap="rnd" cmpd="sng" algn="ctr">
              <a:gradFill flip="none" rotWithShape="1">
                <a:gsLst>
                  <a:gs pos="0">
                    <a:srgbClr val="73262F"/>
                  </a:gs>
                  <a:gs pos="74000">
                    <a:srgbClr val="2A446F"/>
                  </a:gs>
                </a:gsLst>
                <a:lin ang="0" scaled="1"/>
                <a:tileRect/>
              </a:gradFill>
              <a:prstDash val="solid"/>
              <a:round/>
              <a:headEnd type="arrow" w="lg" len="sm"/>
              <a:tailEnd type="arrow" w="lg" len="sm"/>
            </a:ln>
          </p:spPr>
          <p:style>
            <a:lnRef idx="0">
              <a:scrgbClr r="0" g="0" b="0"/>
            </a:lnRef>
            <a:fillRef idx="0">
              <a:scrgbClr r="0" g="0" b="0"/>
            </a:fillRef>
            <a:effectRef idx="0">
              <a:scrgbClr r="0" g="0" b="0"/>
            </a:effectRef>
            <a:fontRef idx="minor">
              <a:schemeClr val="tx1"/>
            </a:fontRef>
          </p:style>
        </p:cxnSp>
        <p:sp>
          <p:nvSpPr>
            <p:cNvPr id="1029" name="Rectangle: Rounded Corners 1028">
              <a:extLst>
                <a:ext uri="{FF2B5EF4-FFF2-40B4-BE49-F238E27FC236}">
                  <a16:creationId xmlns:a16="http://schemas.microsoft.com/office/drawing/2014/main" id="{AAAB5A27-C569-184E-B729-4CC746C20AA9}"/>
                </a:ext>
                <a:ext uri="{C183D7F6-B498-43B3-948B-1728B52AA6E4}">
                  <adec:decorative xmlns:adec="http://schemas.microsoft.com/office/drawing/2017/decorative" val="1"/>
                </a:ext>
              </a:extLst>
            </p:cNvPr>
            <p:cNvSpPr/>
            <p:nvPr/>
          </p:nvSpPr>
          <p:spPr bwMode="auto">
            <a:xfrm>
              <a:off x="10345585" y="2382115"/>
              <a:ext cx="1596093" cy="873929"/>
            </a:xfrm>
            <a:prstGeom prst="roundRect">
              <a:avLst>
                <a:gd name="adj" fmla="val 7358"/>
              </a:avLst>
            </a:prstGeom>
            <a:solidFill>
              <a:schemeClr val="bg1"/>
            </a:solidFill>
            <a:ln w="12700" cap="rnd">
              <a:solidFill>
                <a:srgbClr val="000000">
                  <a:alpha val="5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030" name="Picture 1029" descr="Vector micro chip icon">
              <a:extLst>
                <a:ext uri="{FF2B5EF4-FFF2-40B4-BE49-F238E27FC236}">
                  <a16:creationId xmlns:a16="http://schemas.microsoft.com/office/drawing/2014/main" id="{D8032741-9F5B-ED7C-54E8-A818E7930446}"/>
                </a:ext>
              </a:extLst>
            </p:cNvPr>
            <p:cNvPicPr>
              <a:picLocks noChangeAspect="1"/>
            </p:cNvPicPr>
            <p:nvPr/>
          </p:nvPicPr>
          <p:blipFill>
            <a:blip r:embed="rId13"/>
            <a:stretch>
              <a:fillRect/>
            </a:stretch>
          </p:blipFill>
          <p:spPr>
            <a:xfrm>
              <a:off x="5106357" y="4414395"/>
              <a:ext cx="499333" cy="499333"/>
            </a:xfrm>
            <a:prstGeom prst="rect">
              <a:avLst/>
            </a:prstGeom>
          </p:spPr>
        </p:pic>
        <p:sp>
          <p:nvSpPr>
            <p:cNvPr id="1032" name="TextBox 1031">
              <a:extLst>
                <a:ext uri="{FF2B5EF4-FFF2-40B4-BE49-F238E27FC236}">
                  <a16:creationId xmlns:a16="http://schemas.microsoft.com/office/drawing/2014/main" id="{0315760C-C43A-1C81-EC7F-5F8A4F529FD7}"/>
                </a:ext>
              </a:extLst>
            </p:cNvPr>
            <p:cNvSpPr txBox="1"/>
            <p:nvPr/>
          </p:nvSpPr>
          <p:spPr>
            <a:xfrm>
              <a:off x="121555" y="5986309"/>
              <a:ext cx="2622213"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effectLst/>
                  <a:uLnTx/>
                  <a:uFillTx/>
                  <a:latin typeface="Segoe UI"/>
                  <a:ea typeface="+mn-ea"/>
                  <a:cs typeface="+mn-cs"/>
                </a:rPr>
                <a:t>sp_invoke_external_rest_endpoint</a:t>
              </a:r>
              <a:endParaRPr kumimoji="0" lang="en-US" sz="1200" b="1" i="0" u="none" strike="noStrike" kern="1200" cap="none" spc="0" normalizeH="0" baseline="0" noProof="0" dirty="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extensibility and multimodal</a:t>
              </a:r>
            </a:p>
          </p:txBody>
        </p:sp>
        <p:grpSp>
          <p:nvGrpSpPr>
            <p:cNvPr id="1033" name="Group 1032" descr="Document and SQL database graphic encased in brackets">
              <a:extLst>
                <a:ext uri="{FF2B5EF4-FFF2-40B4-BE49-F238E27FC236}">
                  <a16:creationId xmlns:a16="http://schemas.microsoft.com/office/drawing/2014/main" id="{06A81B9B-719A-693A-4895-1CBC6A0334BF}"/>
                </a:ext>
              </a:extLst>
            </p:cNvPr>
            <p:cNvGrpSpPr>
              <a:grpSpLocks noChangeAspect="1"/>
            </p:cNvGrpSpPr>
            <p:nvPr/>
          </p:nvGrpSpPr>
          <p:grpSpPr>
            <a:xfrm>
              <a:off x="4357569" y="3270872"/>
              <a:ext cx="641645" cy="641645"/>
              <a:chOff x="9535761" y="257664"/>
              <a:chExt cx="2275237" cy="2275237"/>
            </a:xfrm>
          </p:grpSpPr>
          <p:pic>
            <p:nvPicPr>
              <p:cNvPr id="1034" name="Picture 1033">
                <a:extLst>
                  <a:ext uri="{FF2B5EF4-FFF2-40B4-BE49-F238E27FC236}">
                    <a16:creationId xmlns:a16="http://schemas.microsoft.com/office/drawing/2014/main" id="{819CFC99-11FA-FDB4-72B3-C1CF134197C8}"/>
                  </a:ext>
                </a:extLst>
              </p:cNvPr>
              <p:cNvPicPr>
                <a:picLocks noChangeAspect="1"/>
              </p:cNvPicPr>
              <p:nvPr/>
            </p:nvPicPr>
            <p:blipFill>
              <a:blip r:embed="rId15"/>
              <a:stretch>
                <a:fillRect/>
              </a:stretch>
            </p:blipFill>
            <p:spPr>
              <a:xfrm>
                <a:off x="9535761" y="257664"/>
                <a:ext cx="2275237" cy="2275237"/>
              </a:xfrm>
              <a:prstGeom prst="rect">
                <a:avLst/>
              </a:prstGeom>
            </p:spPr>
          </p:pic>
          <p:pic>
            <p:nvPicPr>
              <p:cNvPr id="1037" name="Graphic 1036">
                <a:extLst>
                  <a:ext uri="{FF2B5EF4-FFF2-40B4-BE49-F238E27FC236}">
                    <a16:creationId xmlns:a16="http://schemas.microsoft.com/office/drawing/2014/main" id="{B32450F2-EADC-FA18-D04B-E2E4C1E8B0F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58062" y="1492854"/>
                <a:ext cx="830632" cy="790708"/>
              </a:xfrm>
              <a:prstGeom prst="rect">
                <a:avLst/>
              </a:prstGeom>
            </p:spPr>
          </p:pic>
          <p:pic>
            <p:nvPicPr>
              <p:cNvPr id="1038" name="Picture 4" descr="Document outline">
                <a:extLst>
                  <a:ext uri="{FF2B5EF4-FFF2-40B4-BE49-F238E27FC236}">
                    <a16:creationId xmlns:a16="http://schemas.microsoft.com/office/drawing/2014/main" id="{4B6F5BCD-AD7E-EC37-EE88-4A5297D7C6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10276883" y="511759"/>
                <a:ext cx="792997" cy="792997"/>
              </a:xfrm>
              <a:prstGeom prst="rect">
                <a:avLst/>
              </a:prstGeom>
            </p:spPr>
          </p:pic>
        </p:grpSp>
        <p:cxnSp>
          <p:nvCxnSpPr>
            <p:cNvPr id="1040" name="Straight Arrow Connector 1039">
              <a:extLst>
                <a:ext uri="{FF2B5EF4-FFF2-40B4-BE49-F238E27FC236}">
                  <a16:creationId xmlns:a16="http://schemas.microsoft.com/office/drawing/2014/main" id="{249140BD-1615-B855-FCF2-E00481868A16}"/>
                </a:ext>
                <a:ext uri="{C183D7F6-B498-43B3-948B-1728B52AA6E4}">
                  <adec:decorative xmlns:adec="http://schemas.microsoft.com/office/drawing/2017/decorative" val="1"/>
                </a:ext>
              </a:extLst>
            </p:cNvPr>
            <p:cNvCxnSpPr>
              <a:cxnSpLocks/>
            </p:cNvCxnSpPr>
            <p:nvPr/>
          </p:nvCxnSpPr>
          <p:spPr>
            <a:xfrm>
              <a:off x="5590826" y="4738512"/>
              <a:ext cx="1075463" cy="565558"/>
            </a:xfrm>
            <a:prstGeom prst="straightConnector1">
              <a:avLst/>
            </a:prstGeom>
            <a:ln w="19050" cap="rnd">
              <a:gradFill flip="none" rotWithShape="1">
                <a:gsLst>
                  <a:gs pos="0">
                    <a:srgbClr val="73262F"/>
                  </a:gs>
                  <a:gs pos="74000">
                    <a:srgbClr val="2A446F"/>
                  </a:gs>
                </a:gsLst>
                <a:lin ang="0" scaled="1"/>
                <a:tileRect/>
              </a:gradFill>
              <a:headEnd type="arrow" w="lg" len="sm"/>
              <a:tailEnd type="arrow" w="lg" len="sm"/>
            </a:ln>
          </p:spPr>
          <p:style>
            <a:lnRef idx="2">
              <a:schemeClr val="accent1"/>
            </a:lnRef>
            <a:fillRef idx="0">
              <a:schemeClr val="accent1"/>
            </a:fillRef>
            <a:effectRef idx="1">
              <a:schemeClr val="accent1"/>
            </a:effectRef>
            <a:fontRef idx="minor">
              <a:schemeClr val="tx1"/>
            </a:fontRef>
          </p:style>
        </p:cxnSp>
        <p:cxnSp>
          <p:nvCxnSpPr>
            <p:cNvPr id="1041" name="Straight Arrow Connector 1040">
              <a:extLst>
                <a:ext uri="{FF2B5EF4-FFF2-40B4-BE49-F238E27FC236}">
                  <a16:creationId xmlns:a16="http://schemas.microsoft.com/office/drawing/2014/main" id="{B113F2F9-7181-76BE-B821-0516ED869897}"/>
                </a:ext>
                <a:ext uri="{C183D7F6-B498-43B3-948B-1728B52AA6E4}">
                  <adec:decorative xmlns:adec="http://schemas.microsoft.com/office/drawing/2017/decorative" val="1"/>
                </a:ext>
              </a:extLst>
            </p:cNvPr>
            <p:cNvCxnSpPr>
              <a:cxnSpLocks/>
            </p:cNvCxnSpPr>
            <p:nvPr/>
          </p:nvCxnSpPr>
          <p:spPr>
            <a:xfrm flipV="1">
              <a:off x="5158334" y="5525641"/>
              <a:ext cx="1481708" cy="40344"/>
            </a:xfrm>
            <a:prstGeom prst="straightConnector1">
              <a:avLst/>
            </a:prstGeom>
            <a:ln w="19050" cap="rnd">
              <a:gradFill flip="none" rotWithShape="1">
                <a:gsLst>
                  <a:gs pos="0">
                    <a:srgbClr val="73262F"/>
                  </a:gs>
                  <a:gs pos="74000">
                    <a:srgbClr val="2A446F"/>
                  </a:gs>
                </a:gsLst>
                <a:lin ang="0" scaled="1"/>
                <a:tileRect/>
              </a:gradFill>
              <a:headEnd type="arrow" w="lg" len="sm"/>
              <a:tailEnd type="arrow" w="lg" len="sm"/>
            </a:ln>
          </p:spPr>
          <p:style>
            <a:lnRef idx="2">
              <a:schemeClr val="accent1"/>
            </a:lnRef>
            <a:fillRef idx="0">
              <a:schemeClr val="accent1"/>
            </a:fillRef>
            <a:effectRef idx="1">
              <a:schemeClr val="accent1"/>
            </a:effectRef>
            <a:fontRef idx="minor">
              <a:schemeClr val="tx1"/>
            </a:fontRef>
          </p:style>
        </p:cxnSp>
        <p:sp>
          <p:nvSpPr>
            <p:cNvPr id="1043" name="TextBox 1042">
              <a:extLst>
                <a:ext uri="{FF2B5EF4-FFF2-40B4-BE49-F238E27FC236}">
                  <a16:creationId xmlns:a16="http://schemas.microsoft.com/office/drawing/2014/main" id="{DC1B311F-B058-8C17-C990-EBBD658D57CB}"/>
                </a:ext>
              </a:extLst>
            </p:cNvPr>
            <p:cNvSpPr txBox="1"/>
            <p:nvPr/>
          </p:nvSpPr>
          <p:spPr>
            <a:xfrm>
              <a:off x="3726884" y="6149889"/>
              <a:ext cx="100348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Existing data</a:t>
              </a:r>
            </a:p>
          </p:txBody>
        </p:sp>
        <p:pic>
          <p:nvPicPr>
            <p:cNvPr id="1044" name="Picture 12" descr="OpenAI begins publicly tracking AI model efficiency | VentureBeat">
              <a:extLst>
                <a:ext uri="{FF2B5EF4-FFF2-40B4-BE49-F238E27FC236}">
                  <a16:creationId xmlns:a16="http://schemas.microsoft.com/office/drawing/2014/main" id="{405FA55C-73FA-F099-7D44-77CD39D8EF21}"/>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34335" r="34335" b="40681"/>
            <a:stretch/>
          </p:blipFill>
          <p:spPr bwMode="auto">
            <a:xfrm>
              <a:off x="10904092" y="2593250"/>
              <a:ext cx="375913" cy="355873"/>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1044" descr="Smiley face icon">
              <a:extLst>
                <a:ext uri="{FF2B5EF4-FFF2-40B4-BE49-F238E27FC236}">
                  <a16:creationId xmlns:a16="http://schemas.microsoft.com/office/drawing/2014/main" id="{8F81E52C-AB2B-07C6-AB8E-1B5A7BB0A809}"/>
                </a:ext>
              </a:extLst>
            </p:cNvPr>
            <p:cNvPicPr>
              <a:picLocks noChangeAspect="1"/>
            </p:cNvPicPr>
            <p:nvPr/>
          </p:nvPicPr>
          <p:blipFill>
            <a:blip r:embed="rId21"/>
            <a:stretch>
              <a:fillRect/>
            </a:stretch>
          </p:blipFill>
          <p:spPr>
            <a:xfrm>
              <a:off x="9161375" y="4162498"/>
              <a:ext cx="447633" cy="447633"/>
            </a:xfrm>
            <a:prstGeom prst="rect">
              <a:avLst/>
            </a:prstGeom>
          </p:spPr>
        </p:pic>
        <p:pic>
          <p:nvPicPr>
            <p:cNvPr id="1046" name="Picture 6" descr="KSERVE · GitHub">
              <a:extLst>
                <a:ext uri="{FF2B5EF4-FFF2-40B4-BE49-F238E27FC236}">
                  <a16:creationId xmlns:a16="http://schemas.microsoft.com/office/drawing/2014/main" id="{C35C6617-9124-F60B-FFAC-B6F843C0CE2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748053" y="2393081"/>
              <a:ext cx="301329" cy="301329"/>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4" descr="Software">
              <a:extLst>
                <a:ext uri="{FF2B5EF4-FFF2-40B4-BE49-F238E27FC236}">
                  <a16:creationId xmlns:a16="http://schemas.microsoft.com/office/drawing/2014/main" id="{632727C1-F6C7-6968-C356-412BAA97C7A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555385" y="2902137"/>
              <a:ext cx="595212" cy="21305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1047" descr="Llama icon">
              <a:extLst>
                <a:ext uri="{FF2B5EF4-FFF2-40B4-BE49-F238E27FC236}">
                  <a16:creationId xmlns:a16="http://schemas.microsoft.com/office/drawing/2014/main" id="{0020626C-A776-942B-385F-54F7FD49CEF8}"/>
                </a:ext>
              </a:extLst>
            </p:cNvPr>
            <p:cNvPicPr>
              <a:picLocks noChangeAspect="1"/>
            </p:cNvPicPr>
            <p:nvPr/>
          </p:nvPicPr>
          <p:blipFill>
            <a:blip r:embed="rId24"/>
            <a:stretch>
              <a:fillRect/>
            </a:stretch>
          </p:blipFill>
          <p:spPr>
            <a:xfrm>
              <a:off x="8992227" y="2295942"/>
              <a:ext cx="806270" cy="423292"/>
            </a:xfrm>
            <a:prstGeom prst="rect">
              <a:avLst/>
            </a:prstGeom>
          </p:spPr>
        </p:pic>
        <p:sp>
          <p:nvSpPr>
            <p:cNvPr id="1049" name="TextBox 1048">
              <a:extLst>
                <a:ext uri="{FF2B5EF4-FFF2-40B4-BE49-F238E27FC236}">
                  <a16:creationId xmlns:a16="http://schemas.microsoft.com/office/drawing/2014/main" id="{50C87D56-BD32-AAA5-2963-54C6D5B2DA9B}"/>
                </a:ext>
              </a:extLst>
            </p:cNvPr>
            <p:cNvSpPr txBox="1"/>
            <p:nvPr/>
          </p:nvSpPr>
          <p:spPr>
            <a:xfrm>
              <a:off x="7232863" y="5945293"/>
              <a:ext cx="788677"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 Other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filters</a:t>
              </a:r>
            </a:p>
          </p:txBody>
        </p:sp>
        <p:pic>
          <p:nvPicPr>
            <p:cNvPr id="1050" name="Graphic 1049" descr="Badge 7 with solid fill">
              <a:extLst>
                <a:ext uri="{FF2B5EF4-FFF2-40B4-BE49-F238E27FC236}">
                  <a16:creationId xmlns:a16="http://schemas.microsoft.com/office/drawing/2014/main" id="{E164F862-152D-7BB2-B370-6CF452653ECD}"/>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6738809" y="5976917"/>
              <a:ext cx="388416" cy="388416"/>
            </a:xfrm>
            <a:prstGeom prst="rect">
              <a:avLst/>
            </a:prstGeom>
          </p:spPr>
        </p:pic>
        <p:pic>
          <p:nvPicPr>
            <p:cNvPr id="1051" name="Picture 2" descr="Database Icon Transparent at GetDrawings | Free download">
              <a:extLst>
                <a:ext uri="{FF2B5EF4-FFF2-40B4-BE49-F238E27FC236}">
                  <a16:creationId xmlns:a16="http://schemas.microsoft.com/office/drawing/2014/main" id="{D16C38F1-C8A9-2EEB-FCBC-D551A94C4B8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83763" y="5849870"/>
              <a:ext cx="468375" cy="468375"/>
            </a:xfrm>
            <a:prstGeom prst="rect">
              <a:avLst/>
            </a:prstGeom>
            <a:noFill/>
            <a:extLst>
              <a:ext uri="{909E8E84-426E-40DD-AFC4-6F175D3DCCD1}">
                <a14:hiddenFill xmlns:a14="http://schemas.microsoft.com/office/drawing/2010/main">
                  <a:solidFill>
                    <a:srgbClr val="FFFFFF"/>
                  </a:solidFill>
                </a14:hiddenFill>
              </a:ext>
            </a:extLst>
          </p:spPr>
        </p:pic>
        <p:sp>
          <p:nvSpPr>
            <p:cNvPr id="1052" name="TextBox 1051">
              <a:extLst>
                <a:ext uri="{FF2B5EF4-FFF2-40B4-BE49-F238E27FC236}">
                  <a16:creationId xmlns:a16="http://schemas.microsoft.com/office/drawing/2014/main" id="{56D7367D-C3AD-BD45-A316-276B982FEC87}"/>
                </a:ext>
              </a:extLst>
            </p:cNvPr>
            <p:cNvSpPr txBox="1"/>
            <p:nvPr/>
          </p:nvSpPr>
          <p:spPr>
            <a:xfrm>
              <a:off x="10379772" y="1014644"/>
              <a:ext cx="924933" cy="76944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a:ea typeface="+mn-ea"/>
                  <a:cs typeface="+mn-cs"/>
                </a:rPr>
                <a:t>API_TYPE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Azure OpenAI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OpenAI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Ollama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ONNX Runtime*</a:t>
              </a:r>
            </a:p>
          </p:txBody>
        </p:sp>
        <p:pic>
          <p:nvPicPr>
            <p:cNvPr id="1053" name="Picture 2" descr="Azure AI Studio - Pricing | Microsoft Azure">
              <a:extLst>
                <a:ext uri="{FF2B5EF4-FFF2-40B4-BE49-F238E27FC236}">
                  <a16:creationId xmlns:a16="http://schemas.microsoft.com/office/drawing/2014/main" id="{62BB9D93-64E6-6A9F-A3AD-EEFBD9AB92B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311203" y="2597459"/>
              <a:ext cx="641430" cy="33675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2" descr="Nvidia PNG Images Transparent Free Download | PNGMart.com">
              <a:extLst>
                <a:ext uri="{FF2B5EF4-FFF2-40B4-BE49-F238E27FC236}">
                  <a16:creationId xmlns:a16="http://schemas.microsoft.com/office/drawing/2014/main" id="{252E9980-C6BC-5AAF-EEDB-812896652F1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412077" y="2602729"/>
              <a:ext cx="431353" cy="335377"/>
            </a:xfrm>
            <a:prstGeom prst="rect">
              <a:avLst/>
            </a:prstGeom>
            <a:noFill/>
            <a:extLst>
              <a:ext uri="{909E8E84-426E-40DD-AFC4-6F175D3DCCD1}">
                <a14:hiddenFill xmlns:a14="http://schemas.microsoft.com/office/drawing/2010/main">
                  <a:solidFill>
                    <a:srgbClr val="FFFFFF"/>
                  </a:solidFill>
                </a14:hiddenFill>
              </a:ext>
            </a:extLst>
          </p:spPr>
        </p:pic>
        <p:sp>
          <p:nvSpPr>
            <p:cNvPr id="1055" name="TextBox 1054">
              <a:extLst>
                <a:ext uri="{FF2B5EF4-FFF2-40B4-BE49-F238E27FC236}">
                  <a16:creationId xmlns:a16="http://schemas.microsoft.com/office/drawing/2014/main" id="{89599624-A4A3-F05C-543E-308100C8C952}"/>
                </a:ext>
              </a:extLst>
            </p:cNvPr>
            <p:cNvSpPr txBox="1"/>
            <p:nvPr/>
          </p:nvSpPr>
          <p:spPr>
            <a:xfrm>
              <a:off x="5826984" y="5755627"/>
              <a:ext cx="655821"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Create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vector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index</a:t>
              </a:r>
            </a:p>
          </p:txBody>
        </p:sp>
        <p:pic>
          <p:nvPicPr>
            <p:cNvPr id="1056" name="Graphic 1055" descr="Badge 3 with solid fill">
              <a:extLst>
                <a:ext uri="{FF2B5EF4-FFF2-40B4-BE49-F238E27FC236}">
                  <a16:creationId xmlns:a16="http://schemas.microsoft.com/office/drawing/2014/main" id="{1833125A-21FB-6D6B-64E9-211FD320799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381194" y="5889849"/>
              <a:ext cx="388416" cy="388416"/>
            </a:xfrm>
            <a:prstGeom prst="rect">
              <a:avLst/>
            </a:prstGeom>
          </p:spPr>
        </p:pic>
        <p:pic>
          <p:nvPicPr>
            <p:cNvPr id="1057" name="Graphic 1056" descr="Badge 1 with solid fill">
              <a:extLst>
                <a:ext uri="{FF2B5EF4-FFF2-40B4-BE49-F238E27FC236}">
                  <a16:creationId xmlns:a16="http://schemas.microsoft.com/office/drawing/2014/main" id="{405D8633-932E-FD3C-F926-8D12FE6D5BF7}"/>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386807" y="2273053"/>
              <a:ext cx="388416" cy="388416"/>
            </a:xfrm>
            <a:prstGeom prst="rect">
              <a:avLst/>
            </a:prstGeom>
          </p:spPr>
        </p:pic>
        <p:sp>
          <p:nvSpPr>
            <p:cNvPr id="1058" name="TextBox 1057">
              <a:extLst>
                <a:ext uri="{FF2B5EF4-FFF2-40B4-BE49-F238E27FC236}">
                  <a16:creationId xmlns:a16="http://schemas.microsoft.com/office/drawing/2014/main" id="{F88D2283-13B7-1697-3CAA-F3D331CF1B6E}"/>
                </a:ext>
              </a:extLst>
            </p:cNvPr>
            <p:cNvSpPr txBox="1"/>
            <p:nvPr/>
          </p:nvSpPr>
          <p:spPr>
            <a:xfrm>
              <a:off x="5832383" y="2930550"/>
              <a:ext cx="2204008"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Generate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Embeddings</a:t>
              </a:r>
            </a:p>
          </p:txBody>
        </p:sp>
        <p:pic>
          <p:nvPicPr>
            <p:cNvPr id="1059" name="Graphic 1058" descr="Table with solid fill">
              <a:extLst>
                <a:ext uri="{FF2B5EF4-FFF2-40B4-BE49-F238E27FC236}">
                  <a16:creationId xmlns:a16="http://schemas.microsoft.com/office/drawing/2014/main" id="{077A32F4-F5A5-50D2-6D6D-FDC65428C97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13482" y="1988190"/>
              <a:ext cx="914400" cy="914400"/>
            </a:xfrm>
            <a:prstGeom prst="rect">
              <a:avLst/>
            </a:prstGeom>
          </p:spPr>
        </p:pic>
        <p:cxnSp>
          <p:nvCxnSpPr>
            <p:cNvPr id="1060" name="Straight Arrow Connector 1059">
              <a:extLst>
                <a:ext uri="{FF2B5EF4-FFF2-40B4-BE49-F238E27FC236}">
                  <a16:creationId xmlns:a16="http://schemas.microsoft.com/office/drawing/2014/main" id="{A5A9EA4A-E0B1-5844-4C89-2C9D72EB6126}"/>
                </a:ext>
                <a:ext uri="{C183D7F6-B498-43B3-948B-1728B52AA6E4}">
                  <adec:decorative xmlns:adec="http://schemas.microsoft.com/office/drawing/2017/decorative" val="1"/>
                </a:ext>
              </a:extLst>
            </p:cNvPr>
            <p:cNvCxnSpPr>
              <a:cxnSpLocks/>
            </p:cNvCxnSpPr>
            <p:nvPr/>
          </p:nvCxnSpPr>
          <p:spPr>
            <a:xfrm>
              <a:off x="4691129" y="2788837"/>
              <a:ext cx="0" cy="398118"/>
            </a:xfrm>
            <a:prstGeom prst="straightConnector1">
              <a:avLst/>
            </a:prstGeom>
            <a:ln w="25400" cap="rnd">
              <a:solidFill>
                <a:srgbClr val="454142"/>
              </a:solidFill>
              <a:headEnd type="arrow" w="lg" len="sm"/>
              <a:tailEnd type="arrow" w="lg" len="sm"/>
            </a:ln>
          </p:spPr>
          <p:style>
            <a:lnRef idx="2">
              <a:schemeClr val="accent4"/>
            </a:lnRef>
            <a:fillRef idx="0">
              <a:schemeClr val="accent4"/>
            </a:fillRef>
            <a:effectRef idx="1">
              <a:schemeClr val="accent4"/>
            </a:effectRef>
            <a:fontRef idx="minor">
              <a:schemeClr val="tx1"/>
            </a:fontRef>
          </p:style>
        </p:cxnSp>
        <p:cxnSp>
          <p:nvCxnSpPr>
            <p:cNvPr id="1061" name="Straight Arrow Connector 1060">
              <a:extLst>
                <a:ext uri="{FF2B5EF4-FFF2-40B4-BE49-F238E27FC236}">
                  <a16:creationId xmlns:a16="http://schemas.microsoft.com/office/drawing/2014/main" id="{9EE0455C-6170-AF82-26FB-7364FE30A7D0}"/>
                </a:ext>
                <a:ext uri="{C183D7F6-B498-43B3-948B-1728B52AA6E4}">
                  <adec:decorative xmlns:adec="http://schemas.microsoft.com/office/drawing/2017/decorative" val="1"/>
                </a:ext>
              </a:extLst>
            </p:cNvPr>
            <p:cNvCxnSpPr>
              <a:cxnSpLocks/>
            </p:cNvCxnSpPr>
            <p:nvPr/>
          </p:nvCxnSpPr>
          <p:spPr>
            <a:xfrm flipH="1">
              <a:off x="4291734" y="4054460"/>
              <a:ext cx="291149" cy="787560"/>
            </a:xfrm>
            <a:prstGeom prst="straightConnector1">
              <a:avLst/>
            </a:prstGeom>
            <a:ln w="25400" cap="rnd">
              <a:solidFill>
                <a:srgbClr val="454142"/>
              </a:solidFill>
              <a:headEnd type="arrow" w="lg" len="sm"/>
              <a:tailEnd type="arrow" w="lg" len="sm"/>
            </a:ln>
          </p:spPr>
          <p:style>
            <a:lnRef idx="2">
              <a:schemeClr val="accent4"/>
            </a:lnRef>
            <a:fillRef idx="0">
              <a:schemeClr val="accent4"/>
            </a:fillRef>
            <a:effectRef idx="1">
              <a:schemeClr val="accent4"/>
            </a:effectRef>
            <a:fontRef idx="minor">
              <a:schemeClr val="tx1"/>
            </a:fontRef>
          </p:style>
        </p:cxnSp>
        <p:cxnSp>
          <p:nvCxnSpPr>
            <p:cNvPr id="1062" name="Straight Arrow Connector 1061">
              <a:extLst>
                <a:ext uri="{FF2B5EF4-FFF2-40B4-BE49-F238E27FC236}">
                  <a16:creationId xmlns:a16="http://schemas.microsoft.com/office/drawing/2014/main" id="{2AF2A785-2A57-7CA1-B671-76C2AD365FB4}"/>
                </a:ext>
                <a:ext uri="{C183D7F6-B498-43B3-948B-1728B52AA6E4}">
                  <adec:decorative xmlns:adec="http://schemas.microsoft.com/office/drawing/2017/decorative" val="1"/>
                </a:ext>
              </a:extLst>
            </p:cNvPr>
            <p:cNvCxnSpPr>
              <a:cxnSpLocks/>
            </p:cNvCxnSpPr>
            <p:nvPr/>
          </p:nvCxnSpPr>
          <p:spPr>
            <a:xfrm>
              <a:off x="4730669" y="4000871"/>
              <a:ext cx="472158" cy="466766"/>
            </a:xfrm>
            <a:prstGeom prst="straightConnector1">
              <a:avLst/>
            </a:prstGeom>
            <a:ln w="25400" cap="rnd">
              <a:solidFill>
                <a:srgbClr val="454142"/>
              </a:solidFill>
              <a:headEnd type="arrow" w="lg" len="sm"/>
              <a:tailEnd type="arrow" w="lg" len="sm"/>
            </a:ln>
          </p:spPr>
          <p:style>
            <a:lnRef idx="2">
              <a:schemeClr val="accent4"/>
            </a:lnRef>
            <a:fillRef idx="0">
              <a:schemeClr val="accent4"/>
            </a:fillRef>
            <a:effectRef idx="1">
              <a:schemeClr val="accent4"/>
            </a:effectRef>
            <a:fontRef idx="minor">
              <a:schemeClr val="tx1"/>
            </a:fontRef>
          </p:style>
        </p:cxnSp>
        <p:pic>
          <p:nvPicPr>
            <p:cNvPr id="1064" name="Graphic 1063" descr="Cloud with solid fill">
              <a:extLst>
                <a:ext uri="{FF2B5EF4-FFF2-40B4-BE49-F238E27FC236}">
                  <a16:creationId xmlns:a16="http://schemas.microsoft.com/office/drawing/2014/main" id="{8D99F7DB-46C9-BC44-974E-F41CD66DAF1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345585" y="1989181"/>
              <a:ext cx="431353" cy="431353"/>
            </a:xfrm>
            <a:prstGeom prst="rect">
              <a:avLst/>
            </a:prstGeom>
          </p:spPr>
        </p:pic>
        <p:pic>
          <p:nvPicPr>
            <p:cNvPr id="1065" name="Picture 2" descr="Nvidia PNG Images Transparent Free Download | PNGMart.com">
              <a:extLst>
                <a:ext uri="{FF2B5EF4-FFF2-40B4-BE49-F238E27FC236}">
                  <a16:creationId xmlns:a16="http://schemas.microsoft.com/office/drawing/2014/main" id="{435CBACE-0A8C-1695-B85E-7AB86112B22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226023" y="2846614"/>
              <a:ext cx="378064" cy="29394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2" descr="Streamlining the Machine Learning Workflow with ONNX and ONNX Runtime ...">
              <a:extLst>
                <a:ext uri="{FF2B5EF4-FFF2-40B4-BE49-F238E27FC236}">
                  <a16:creationId xmlns:a16="http://schemas.microsoft.com/office/drawing/2014/main" id="{169D6E4A-B62E-33E3-842E-8C336D57B4A2}"/>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741659" y="4196605"/>
              <a:ext cx="388457" cy="394577"/>
            </a:xfrm>
            <a:prstGeom prst="rect">
              <a:avLst/>
            </a:prstGeom>
            <a:noFill/>
            <a:extLst>
              <a:ext uri="{909E8E84-426E-40DD-AFC4-6F175D3DCCD1}">
                <a14:hiddenFill xmlns:a14="http://schemas.microsoft.com/office/drawing/2010/main">
                  <a:solidFill>
                    <a:srgbClr val="FFFFFF"/>
                  </a:solidFill>
                </a14:hiddenFill>
              </a:ext>
            </a:extLst>
          </p:spPr>
        </p:pic>
        <p:sp>
          <p:nvSpPr>
            <p:cNvPr id="1068" name="TextBox 1067">
              <a:extLst>
                <a:ext uri="{FF2B5EF4-FFF2-40B4-BE49-F238E27FC236}">
                  <a16:creationId xmlns:a16="http://schemas.microsoft.com/office/drawing/2014/main" id="{0AEC3946-3245-0E58-4838-6FB28750D96E}"/>
                </a:ext>
              </a:extLst>
            </p:cNvPr>
            <p:cNvSpPr txBox="1"/>
            <p:nvPr/>
          </p:nvSpPr>
          <p:spPr>
            <a:xfrm>
              <a:off x="5853239" y="2230845"/>
              <a:ext cx="2204008"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Model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definition</a:t>
              </a:r>
            </a:p>
          </p:txBody>
        </p:sp>
        <p:pic>
          <p:nvPicPr>
            <p:cNvPr id="1070" name="Picture 4" descr="Virtual machine - Free computer icons">
              <a:extLst>
                <a:ext uri="{FF2B5EF4-FFF2-40B4-BE49-F238E27FC236}">
                  <a16:creationId xmlns:a16="http://schemas.microsoft.com/office/drawing/2014/main" id="{47B5BC8D-AC93-AA4C-446A-35781E388B6A}"/>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803788" y="1297703"/>
              <a:ext cx="427381" cy="427381"/>
            </a:xfrm>
            <a:prstGeom prst="rect">
              <a:avLst/>
            </a:prstGeom>
            <a:noFill/>
            <a:extLst>
              <a:ext uri="{909E8E84-426E-40DD-AFC4-6F175D3DCCD1}">
                <a14:hiddenFill xmlns:a14="http://schemas.microsoft.com/office/drawing/2010/main">
                  <a:solidFill>
                    <a:srgbClr val="FFFFFF"/>
                  </a:solidFill>
                </a14:hiddenFill>
              </a:ext>
            </a:extLst>
          </p:spPr>
        </p:pic>
        <p:sp>
          <p:nvSpPr>
            <p:cNvPr id="1071" name="TextBox 1070">
              <a:extLst>
                <a:ext uri="{FF2B5EF4-FFF2-40B4-BE49-F238E27FC236}">
                  <a16:creationId xmlns:a16="http://schemas.microsoft.com/office/drawing/2014/main" id="{308035C4-6128-0726-9FC7-91DB5B31952C}"/>
                </a:ext>
              </a:extLst>
            </p:cNvPr>
            <p:cNvSpPr txBox="1"/>
            <p:nvPr/>
          </p:nvSpPr>
          <p:spPr>
            <a:xfrm>
              <a:off x="8668955" y="3499043"/>
              <a:ext cx="1014836" cy="4616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A1A1A"/>
                  </a:solidFill>
                  <a:effectLst/>
                  <a:uLnTx/>
                  <a:uFillTx/>
                  <a:latin typeface="Segoe UI"/>
                  <a:ea typeface="+mn-ea"/>
                  <a:cs typeface="+mn-cs"/>
                </a:rPr>
                <a:t>AI Services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A1A1A"/>
                  </a:solidFill>
                  <a:effectLst/>
                  <a:uLnTx/>
                  <a:uFillTx/>
                  <a:latin typeface="Segoe UI"/>
                  <a:ea typeface="+mn-ea"/>
                  <a:cs typeface="+mn-cs"/>
                </a:rPr>
                <a:t>Language Extensions</a:t>
              </a: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72" name="TextBox 1071">
              <a:extLst>
                <a:ext uri="{FF2B5EF4-FFF2-40B4-BE49-F238E27FC236}">
                  <a16:creationId xmlns:a16="http://schemas.microsoft.com/office/drawing/2014/main" id="{DFA6F6DA-9BDE-D017-B78F-0748DE044003}"/>
                </a:ext>
              </a:extLst>
            </p:cNvPr>
            <p:cNvSpPr txBox="1"/>
            <p:nvPr/>
          </p:nvSpPr>
          <p:spPr>
            <a:xfrm>
              <a:off x="8663550" y="1938273"/>
              <a:ext cx="101483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A1A1A"/>
                  </a:solidFill>
                  <a:effectLst/>
                  <a:uLnTx/>
                  <a:uFillTx/>
                  <a:latin typeface="Segoe UI"/>
                  <a:ea typeface="+mn-ea"/>
                  <a:cs typeface="+mn-cs"/>
                </a:rPr>
                <a:t>Locally hosted REST</a:t>
              </a: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073" name="Picture 6" descr="KSERVE · GitHub">
              <a:extLst>
                <a:ext uri="{FF2B5EF4-FFF2-40B4-BE49-F238E27FC236}">
                  <a16:creationId xmlns:a16="http://schemas.microsoft.com/office/drawing/2014/main" id="{D614580F-A4FC-0A98-DE34-C32AC21EF0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737301" y="3862006"/>
              <a:ext cx="301329" cy="301329"/>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4" descr="Software">
              <a:extLst>
                <a:ext uri="{FF2B5EF4-FFF2-40B4-BE49-F238E27FC236}">
                  <a16:creationId xmlns:a16="http://schemas.microsoft.com/office/drawing/2014/main" id="{BF4575D3-7D52-BD18-5A0C-C9EE1C7E01DC}"/>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44633" y="4371062"/>
              <a:ext cx="595212" cy="213052"/>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1074" descr="Llama icon">
              <a:extLst>
                <a:ext uri="{FF2B5EF4-FFF2-40B4-BE49-F238E27FC236}">
                  <a16:creationId xmlns:a16="http://schemas.microsoft.com/office/drawing/2014/main" id="{72013A88-25FD-F47D-6375-FD7B6B00DC6C}"/>
                </a:ext>
              </a:extLst>
            </p:cNvPr>
            <p:cNvPicPr>
              <a:picLocks noChangeAspect="1"/>
            </p:cNvPicPr>
            <p:nvPr/>
          </p:nvPicPr>
          <p:blipFill>
            <a:blip r:embed="rId24"/>
            <a:stretch>
              <a:fillRect/>
            </a:stretch>
          </p:blipFill>
          <p:spPr>
            <a:xfrm>
              <a:off x="10981475" y="3764867"/>
              <a:ext cx="806270" cy="423292"/>
            </a:xfrm>
            <a:prstGeom prst="rect">
              <a:avLst/>
            </a:prstGeom>
          </p:spPr>
        </p:pic>
        <p:pic>
          <p:nvPicPr>
            <p:cNvPr id="1076" name="Picture 2" descr="Nvidia PNG Images Transparent Free Download | PNGMart.com">
              <a:extLst>
                <a:ext uri="{FF2B5EF4-FFF2-40B4-BE49-F238E27FC236}">
                  <a16:creationId xmlns:a16="http://schemas.microsoft.com/office/drawing/2014/main" id="{30B5F6B4-EAA8-F580-3791-0AA3BB1F4E4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215271" y="4315539"/>
              <a:ext cx="378064" cy="293945"/>
            </a:xfrm>
            <a:prstGeom prst="rect">
              <a:avLst/>
            </a:prstGeom>
            <a:noFill/>
            <a:extLst>
              <a:ext uri="{909E8E84-426E-40DD-AFC4-6F175D3DCCD1}">
                <a14:hiddenFill xmlns:a14="http://schemas.microsoft.com/office/drawing/2010/main">
                  <a:solidFill>
                    <a:srgbClr val="FFFFFF"/>
                  </a:solidFill>
                </a14:hiddenFill>
              </a:ext>
            </a:extLst>
          </p:spPr>
        </p:pic>
        <p:sp>
          <p:nvSpPr>
            <p:cNvPr id="1078" name="TextBox 1077">
              <a:extLst>
                <a:ext uri="{FF2B5EF4-FFF2-40B4-BE49-F238E27FC236}">
                  <a16:creationId xmlns:a16="http://schemas.microsoft.com/office/drawing/2014/main" id="{2D00C5F4-4BAB-FE7E-13AB-856AE7CA698E}"/>
                </a:ext>
              </a:extLst>
            </p:cNvPr>
            <p:cNvSpPr txBox="1"/>
            <p:nvPr/>
          </p:nvSpPr>
          <p:spPr>
            <a:xfrm>
              <a:off x="10652798" y="3407198"/>
              <a:ext cx="101483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A1A1A"/>
                  </a:solidFill>
                  <a:effectLst/>
                  <a:uLnTx/>
                  <a:uFillTx/>
                  <a:latin typeface="Segoe UI"/>
                  <a:ea typeface="+mn-ea"/>
                  <a:cs typeface="+mn-cs"/>
                </a:rPr>
                <a:t>Network hosted REST</a:t>
              </a: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079" name="Graphic 1078">
              <a:extLst>
                <a:ext uri="{FF2B5EF4-FFF2-40B4-BE49-F238E27FC236}">
                  <a16:creationId xmlns:a16="http://schemas.microsoft.com/office/drawing/2014/main" id="{FFF85DCA-99F8-2170-D109-AF96B5AA97F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017478" y="1761332"/>
              <a:ext cx="731483" cy="731483"/>
            </a:xfrm>
            <a:prstGeom prst="rect">
              <a:avLst/>
            </a:prstGeom>
          </p:spPr>
        </p:pic>
        <p:cxnSp>
          <p:nvCxnSpPr>
            <p:cNvPr id="1081" name="Straight Arrow Connector 1080">
              <a:extLst>
                <a:ext uri="{FF2B5EF4-FFF2-40B4-BE49-F238E27FC236}">
                  <a16:creationId xmlns:a16="http://schemas.microsoft.com/office/drawing/2014/main" id="{FA7AD765-D409-6DE9-FCAC-458D3F7301A4}"/>
                </a:ext>
                <a:ext uri="{C183D7F6-B498-43B3-948B-1728B52AA6E4}">
                  <adec:decorative xmlns:adec="http://schemas.microsoft.com/office/drawing/2017/decorative" val="1"/>
                </a:ext>
              </a:extLst>
            </p:cNvPr>
            <p:cNvCxnSpPr>
              <a:cxnSpLocks/>
            </p:cNvCxnSpPr>
            <p:nvPr/>
          </p:nvCxnSpPr>
          <p:spPr>
            <a:xfrm>
              <a:off x="7153294" y="2459519"/>
              <a:ext cx="1123325" cy="1504"/>
            </a:xfrm>
            <a:prstGeom prst="straightConnector1">
              <a:avLst/>
            </a:prstGeom>
            <a:ln w="19050" cap="rnd">
              <a:solidFill>
                <a:srgbClr val="454142"/>
              </a:solidFill>
              <a:headEnd type="arrow" w="lg" len="sm"/>
              <a:tailEnd type="arrow" w="lg" len="sm"/>
            </a:ln>
          </p:spPr>
          <p:style>
            <a:lnRef idx="2">
              <a:schemeClr val="accent4"/>
            </a:lnRef>
            <a:fillRef idx="0">
              <a:schemeClr val="accent4"/>
            </a:fillRef>
            <a:effectRef idx="1">
              <a:schemeClr val="accent4"/>
            </a:effectRef>
            <a:fontRef idx="minor">
              <a:schemeClr val="tx1"/>
            </a:fontRef>
          </p:style>
        </p:cxnSp>
        <p:cxnSp>
          <p:nvCxnSpPr>
            <p:cNvPr id="1082" name="Straight Arrow Connector 1081">
              <a:extLst>
                <a:ext uri="{FF2B5EF4-FFF2-40B4-BE49-F238E27FC236}">
                  <a16:creationId xmlns:a16="http://schemas.microsoft.com/office/drawing/2014/main" id="{E1319198-699A-259F-32B5-DF5D35F35118}"/>
                </a:ext>
                <a:ext uri="{C183D7F6-B498-43B3-948B-1728B52AA6E4}">
                  <adec:decorative xmlns:adec="http://schemas.microsoft.com/office/drawing/2017/decorative" val="1"/>
                </a:ext>
              </a:extLst>
            </p:cNvPr>
            <p:cNvCxnSpPr>
              <a:cxnSpLocks/>
            </p:cNvCxnSpPr>
            <p:nvPr/>
          </p:nvCxnSpPr>
          <p:spPr>
            <a:xfrm>
              <a:off x="7140794" y="3193779"/>
              <a:ext cx="1123325" cy="1504"/>
            </a:xfrm>
            <a:prstGeom prst="straightConnector1">
              <a:avLst/>
            </a:prstGeom>
            <a:ln w="19050" cap="rnd">
              <a:solidFill>
                <a:srgbClr val="454142"/>
              </a:solidFill>
              <a:headEnd type="arrow" w="lg" len="sm"/>
              <a:tailEnd type="arrow" w="lg" len="sm"/>
            </a:ln>
          </p:spPr>
          <p:style>
            <a:lnRef idx="2">
              <a:schemeClr val="accent4"/>
            </a:lnRef>
            <a:fillRef idx="0">
              <a:schemeClr val="accent4"/>
            </a:fillRef>
            <a:effectRef idx="1">
              <a:schemeClr val="accent4"/>
            </a:effectRef>
            <a:fontRef idx="minor">
              <a:schemeClr val="tx1"/>
            </a:fontRef>
          </p:style>
        </p:cxnSp>
        <p:cxnSp>
          <p:nvCxnSpPr>
            <p:cNvPr id="1083" name="Straight Arrow Connector 1082">
              <a:extLst>
                <a:ext uri="{FF2B5EF4-FFF2-40B4-BE49-F238E27FC236}">
                  <a16:creationId xmlns:a16="http://schemas.microsoft.com/office/drawing/2014/main" id="{E63EBDAB-36F2-70D9-7AD5-1A25D41D30A4}"/>
                </a:ext>
                <a:ext uri="{C183D7F6-B498-43B3-948B-1728B52AA6E4}">
                  <adec:decorative xmlns:adec="http://schemas.microsoft.com/office/drawing/2017/decorative" val="1"/>
                </a:ext>
              </a:extLst>
            </p:cNvPr>
            <p:cNvCxnSpPr>
              <a:cxnSpLocks/>
            </p:cNvCxnSpPr>
            <p:nvPr/>
          </p:nvCxnSpPr>
          <p:spPr>
            <a:xfrm>
              <a:off x="7127077" y="3906658"/>
              <a:ext cx="1123325" cy="1504"/>
            </a:xfrm>
            <a:prstGeom prst="straightConnector1">
              <a:avLst/>
            </a:prstGeom>
            <a:ln w="19050" cap="rnd">
              <a:solidFill>
                <a:srgbClr val="454142"/>
              </a:solidFill>
              <a:headEnd type="arrow" w="lg" len="sm"/>
              <a:tailEnd type="arrow" w="lg" len="sm"/>
            </a:ln>
          </p:spPr>
          <p:style>
            <a:lnRef idx="2">
              <a:schemeClr val="accent4"/>
            </a:lnRef>
            <a:fillRef idx="0">
              <a:schemeClr val="accent4"/>
            </a:fillRef>
            <a:effectRef idx="1">
              <a:schemeClr val="accent4"/>
            </a:effectRef>
            <a:fontRef idx="minor">
              <a:schemeClr val="tx1"/>
            </a:fontRef>
          </p:style>
        </p:cxnSp>
        <p:cxnSp>
          <p:nvCxnSpPr>
            <p:cNvPr id="1084" name="Straight Arrow Connector 1083">
              <a:extLst>
                <a:ext uri="{FF2B5EF4-FFF2-40B4-BE49-F238E27FC236}">
                  <a16:creationId xmlns:a16="http://schemas.microsoft.com/office/drawing/2014/main" id="{F7C5C286-3CD6-AE04-4765-45441B22F388}"/>
                </a:ext>
                <a:ext uri="{C183D7F6-B498-43B3-948B-1728B52AA6E4}">
                  <adec:decorative xmlns:adec="http://schemas.microsoft.com/office/drawing/2017/decorative" val="1"/>
                </a:ext>
              </a:extLst>
            </p:cNvPr>
            <p:cNvCxnSpPr>
              <a:cxnSpLocks/>
            </p:cNvCxnSpPr>
            <p:nvPr/>
          </p:nvCxnSpPr>
          <p:spPr>
            <a:xfrm>
              <a:off x="5127882" y="2459519"/>
              <a:ext cx="252711" cy="0"/>
            </a:xfrm>
            <a:prstGeom prst="straightConnector1">
              <a:avLst/>
            </a:prstGeom>
            <a:ln w="25400" cap="rnd">
              <a:solidFill>
                <a:srgbClr val="454142"/>
              </a:solidFill>
              <a:headEnd type="arrow" w="lg" len="sm"/>
              <a:tailEnd type="arrow" w="lg" len="sm"/>
            </a:ln>
          </p:spPr>
          <p:style>
            <a:lnRef idx="2">
              <a:schemeClr val="accent4"/>
            </a:lnRef>
            <a:fillRef idx="0">
              <a:schemeClr val="accent4"/>
            </a:fillRef>
            <a:effectRef idx="1">
              <a:schemeClr val="accent4"/>
            </a:effectRef>
            <a:fontRef idx="minor">
              <a:schemeClr val="tx1"/>
            </a:fontRef>
          </p:style>
        </p:cxnSp>
        <p:sp>
          <p:nvSpPr>
            <p:cNvPr id="1085" name="TextBox 1084">
              <a:extLst>
                <a:ext uri="{FF2B5EF4-FFF2-40B4-BE49-F238E27FC236}">
                  <a16:creationId xmlns:a16="http://schemas.microsoft.com/office/drawing/2014/main" id="{FCD439DD-0393-5943-ED1E-83E59BCD74A9}"/>
                </a:ext>
              </a:extLst>
            </p:cNvPr>
            <p:cNvSpPr txBox="1"/>
            <p:nvPr/>
          </p:nvSpPr>
          <p:spPr>
            <a:xfrm>
              <a:off x="8510468" y="5971177"/>
              <a:ext cx="136409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*Enabled by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PREVIEW_FEATURES</a:t>
              </a:r>
            </a:p>
          </p:txBody>
        </p:sp>
      </p:grpSp>
      <p:sp>
        <p:nvSpPr>
          <p:cNvPr id="13" name="TextBox 12">
            <a:extLst>
              <a:ext uri="{FF2B5EF4-FFF2-40B4-BE49-F238E27FC236}">
                <a16:creationId xmlns:a16="http://schemas.microsoft.com/office/drawing/2014/main" id="{B3549B9C-8C0D-879D-F99A-C9287F8CABCB}"/>
              </a:ext>
            </a:extLst>
          </p:cNvPr>
          <p:cNvSpPr txBox="1"/>
          <p:nvPr/>
        </p:nvSpPr>
        <p:spPr>
          <a:xfrm>
            <a:off x="654890" y="188145"/>
            <a:ext cx="6096000" cy="523220"/>
          </a:xfrm>
          <a:prstGeom prst="rect">
            <a:avLst/>
          </a:prstGeom>
          <a:noFill/>
        </p:spPr>
        <p:txBody>
          <a:bodyPr wrap="square">
            <a:spAutoFit/>
          </a:bodyPr>
          <a:lstStyle/>
          <a:p>
            <a:r>
              <a:rPr lang="en-US" sz="2800" dirty="0">
                <a:solidFill>
                  <a:schemeClr val="bg1"/>
                </a:solidFill>
              </a:rPr>
              <a:t>SQL Server 2025 Vector Architecture</a:t>
            </a:r>
            <a:endParaRPr lang="en-US" sz="2800" dirty="0"/>
          </a:p>
        </p:txBody>
      </p:sp>
    </p:spTree>
    <p:extLst>
      <p:ext uri="{BB962C8B-B14F-4D97-AF65-F5344CB8AC3E}">
        <p14:creationId xmlns:p14="http://schemas.microsoft.com/office/powerpoint/2010/main" val="27977913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6D45AC35-F518-1B2B-3649-857DF45B3A6F}"/>
              </a:ext>
              <a:ext uri="{C183D7F6-B498-43B3-948B-1728B52AA6E4}">
                <adec:decorative xmlns:adec="http://schemas.microsoft.com/office/drawing/2017/decorative" val="1"/>
              </a:ext>
            </a:extLst>
          </p:cNvPr>
          <p:cNvSpPr/>
          <p:nvPr/>
        </p:nvSpPr>
        <p:spPr bwMode="auto">
          <a:xfrm>
            <a:off x="5124354" y="433910"/>
            <a:ext cx="618123" cy="618123"/>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20" name="TextBox 19">
            <a:extLst>
              <a:ext uri="{FF2B5EF4-FFF2-40B4-BE49-F238E27FC236}">
                <a16:creationId xmlns:a16="http://schemas.microsoft.com/office/drawing/2014/main" id="{D877A557-2BC4-4824-8695-3C59E4FA0B8D}"/>
              </a:ext>
            </a:extLst>
          </p:cNvPr>
          <p:cNvSpPr txBox="1"/>
          <p:nvPr/>
        </p:nvSpPr>
        <p:spPr>
          <a:xfrm>
            <a:off x="6096000" y="589083"/>
            <a:ext cx="5153024"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You control </a:t>
            </a:r>
            <a:r>
              <a:rPr kumimoji="0" lang="en-US" sz="2000" b="0" i="1" u="none" strike="noStrike" kern="1200" cap="none" spc="0" normalizeH="0" baseline="0" noProof="0">
                <a:ln>
                  <a:noFill/>
                </a:ln>
                <a:solidFill>
                  <a:srgbClr val="000000"/>
                </a:solidFill>
                <a:effectLst/>
                <a:uLnTx/>
                <a:uFillTx/>
                <a:latin typeface="Segoe UI Semibold"/>
                <a:ea typeface="+mn-ea"/>
                <a:cs typeface="+mn-cs"/>
              </a:rPr>
              <a:t>all access</a:t>
            </a:r>
            <a:r>
              <a:rPr kumimoji="0" lang="en-US" sz="2000" b="0" i="0" u="none" strike="noStrike" kern="1200" cap="none" spc="0" normalizeH="0" baseline="0" noProof="0">
                <a:ln>
                  <a:noFill/>
                </a:ln>
                <a:solidFill>
                  <a:srgbClr val="000000"/>
                </a:solidFill>
                <a:effectLst/>
                <a:uLnTx/>
                <a:uFillTx/>
                <a:latin typeface="Segoe UI Semibold"/>
                <a:ea typeface="+mn-ea"/>
                <a:cs typeface="+mn-cs"/>
              </a:rPr>
              <a:t> with SQL security</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Oval 20">
            <a:extLst>
              <a:ext uri="{FF2B5EF4-FFF2-40B4-BE49-F238E27FC236}">
                <a16:creationId xmlns:a16="http://schemas.microsoft.com/office/drawing/2014/main" id="{E10C7922-27B2-858B-FE65-C8CB01403A1D}"/>
              </a:ext>
              <a:ext uri="{C183D7F6-B498-43B3-948B-1728B52AA6E4}">
                <adec:decorative xmlns:adec="http://schemas.microsoft.com/office/drawing/2017/decorative" val="1"/>
              </a:ext>
            </a:extLst>
          </p:cNvPr>
          <p:cNvSpPr/>
          <p:nvPr/>
        </p:nvSpPr>
        <p:spPr bwMode="auto">
          <a:xfrm>
            <a:off x="5130005" y="1548447"/>
            <a:ext cx="618123" cy="618123"/>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22" name="TextBox 21">
            <a:extLst>
              <a:ext uri="{FF2B5EF4-FFF2-40B4-BE49-F238E27FC236}">
                <a16:creationId xmlns:a16="http://schemas.microsoft.com/office/drawing/2014/main" id="{4452A8C6-A962-E229-696B-1CD334C896FC}"/>
              </a:ext>
            </a:extLst>
          </p:cNvPr>
          <p:cNvSpPr txBox="1"/>
          <p:nvPr/>
        </p:nvSpPr>
        <p:spPr>
          <a:xfrm>
            <a:off x="6096000" y="1703620"/>
            <a:ext cx="514737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You control </a:t>
            </a:r>
            <a:r>
              <a:rPr kumimoji="0" lang="en-US" sz="2000" b="0" i="1" u="none" strike="noStrike" kern="1200" cap="none" spc="0" normalizeH="0" baseline="0" noProof="0">
                <a:ln>
                  <a:noFill/>
                </a:ln>
                <a:solidFill>
                  <a:srgbClr val="000000"/>
                </a:solidFill>
                <a:effectLst/>
                <a:uLnTx/>
                <a:uFillTx/>
                <a:latin typeface="Segoe UI Semibold"/>
                <a:ea typeface="+mn-ea"/>
                <a:cs typeface="+mn-cs"/>
              </a:rPr>
              <a:t>which</a:t>
            </a:r>
            <a:r>
              <a:rPr kumimoji="0" lang="en-US" sz="2000" b="0" i="0" u="none" strike="noStrike" kern="1200" cap="none" spc="0" normalizeH="0" baseline="0" noProof="0">
                <a:ln>
                  <a:noFill/>
                </a:ln>
                <a:solidFill>
                  <a:srgbClr val="000000"/>
                </a:solidFill>
                <a:effectLst/>
                <a:uLnTx/>
                <a:uFillTx/>
                <a:latin typeface="Segoe UI Semibold"/>
                <a:ea typeface="+mn-ea"/>
                <a:cs typeface="+mn-cs"/>
              </a:rPr>
              <a:t> AI models to use</a:t>
            </a:r>
          </a:p>
        </p:txBody>
      </p:sp>
      <p:sp>
        <p:nvSpPr>
          <p:cNvPr id="23" name="Oval 22">
            <a:extLst>
              <a:ext uri="{FF2B5EF4-FFF2-40B4-BE49-F238E27FC236}">
                <a16:creationId xmlns:a16="http://schemas.microsoft.com/office/drawing/2014/main" id="{6387E1BA-D6C7-90F2-F354-01EFEF4C073C}"/>
              </a:ext>
              <a:ext uri="{C183D7F6-B498-43B3-948B-1728B52AA6E4}">
                <adec:decorative xmlns:adec="http://schemas.microsoft.com/office/drawing/2017/decorative" val="1"/>
              </a:ext>
            </a:extLst>
          </p:cNvPr>
          <p:cNvSpPr/>
          <p:nvPr/>
        </p:nvSpPr>
        <p:spPr bwMode="auto">
          <a:xfrm>
            <a:off x="5130005" y="2696449"/>
            <a:ext cx="618123" cy="618123"/>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24" name="TextBox 23">
            <a:extLst>
              <a:ext uri="{FF2B5EF4-FFF2-40B4-BE49-F238E27FC236}">
                <a16:creationId xmlns:a16="http://schemas.microsoft.com/office/drawing/2014/main" id="{59E67DA0-7702-A250-CC87-37F1C79C6DF6}"/>
              </a:ext>
            </a:extLst>
          </p:cNvPr>
          <p:cNvSpPr txBox="1"/>
          <p:nvPr/>
        </p:nvSpPr>
        <p:spPr>
          <a:xfrm>
            <a:off x="6096000" y="2851622"/>
            <a:ext cx="6096000"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AI models ground </a:t>
            </a:r>
            <a:r>
              <a:rPr kumimoji="0" lang="en-US" sz="2000" b="0" i="1" u="none" strike="noStrike" kern="1200" cap="none" spc="0" normalizeH="0" baseline="0" noProof="0" dirty="0">
                <a:ln>
                  <a:noFill/>
                </a:ln>
                <a:solidFill>
                  <a:srgbClr val="000000"/>
                </a:solidFill>
                <a:effectLst/>
                <a:uLnTx/>
                <a:uFillTx/>
                <a:latin typeface="Segoe UI Semibold"/>
                <a:ea typeface="+mn-ea"/>
                <a:cs typeface="+mn-cs"/>
              </a:rPr>
              <a:t>and/or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cloud </a:t>
            </a:r>
            <a:r>
              <a:rPr kumimoji="0" lang="en-US" sz="2000" b="0" i="1" u="none" strike="noStrike" kern="1200" cap="none" spc="0" normalizeH="0" baseline="0" noProof="0" dirty="0">
                <a:ln>
                  <a:noFill/>
                </a:ln>
                <a:solidFill>
                  <a:srgbClr val="000000"/>
                </a:solidFill>
                <a:effectLst/>
                <a:uLnTx/>
                <a:uFillTx/>
                <a:latin typeface="Segoe UI Semibold"/>
                <a:ea typeface="+mn-ea"/>
                <a:cs typeface="+mn-cs"/>
              </a:rPr>
              <a:t>isolated</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 from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Oval 24">
            <a:extLst>
              <a:ext uri="{FF2B5EF4-FFF2-40B4-BE49-F238E27FC236}">
                <a16:creationId xmlns:a16="http://schemas.microsoft.com/office/drawing/2014/main" id="{6E561F37-046C-80BF-2C99-27797F52B470}"/>
              </a:ext>
              <a:ext uri="{C183D7F6-B498-43B3-948B-1728B52AA6E4}">
                <adec:decorative xmlns:adec="http://schemas.microsoft.com/office/drawing/2017/decorative" val="1"/>
              </a:ext>
            </a:extLst>
          </p:cNvPr>
          <p:cNvSpPr/>
          <p:nvPr/>
        </p:nvSpPr>
        <p:spPr bwMode="auto">
          <a:xfrm>
            <a:off x="5130005" y="3763525"/>
            <a:ext cx="618123" cy="618123"/>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26" name="TextBox 25">
            <a:extLst>
              <a:ext uri="{FF2B5EF4-FFF2-40B4-BE49-F238E27FC236}">
                <a16:creationId xmlns:a16="http://schemas.microsoft.com/office/drawing/2014/main" id="{E6A12B9B-D0CF-C385-0831-3B6FE086CBC2}"/>
              </a:ext>
            </a:extLst>
          </p:cNvPr>
          <p:cNvSpPr txBox="1"/>
          <p:nvPr/>
        </p:nvSpPr>
        <p:spPr>
          <a:xfrm>
            <a:off x="6096000" y="3918698"/>
            <a:ext cx="5607649" cy="307777"/>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Use RLS, TDE, and Dynamic Data Masking</a:t>
            </a:r>
            <a:endParaRPr kumimoji="0" lang="en-US" sz="2000" b="1" i="0" u="none" strike="noStrike" kern="1200" cap="none" spc="0" normalizeH="0" baseline="0" noProof="0">
              <a:ln>
                <a:noFill/>
              </a:ln>
              <a:solidFill>
                <a:srgbClr val="000000"/>
              </a:solidFill>
              <a:effectLst/>
              <a:uLnTx/>
              <a:uFillTx/>
              <a:latin typeface="Segoe UI"/>
              <a:ea typeface="+mn-ea"/>
              <a:cs typeface="+mn-cs"/>
            </a:endParaRPr>
          </a:p>
        </p:txBody>
      </p:sp>
      <p:sp>
        <p:nvSpPr>
          <p:cNvPr id="27" name="Oval 26">
            <a:extLst>
              <a:ext uri="{FF2B5EF4-FFF2-40B4-BE49-F238E27FC236}">
                <a16:creationId xmlns:a16="http://schemas.microsoft.com/office/drawing/2014/main" id="{03CED7DD-3819-44AD-B119-CA2BE3CD6D2A}"/>
              </a:ext>
              <a:ext uri="{C183D7F6-B498-43B3-948B-1728B52AA6E4}">
                <adec:decorative xmlns:adec="http://schemas.microsoft.com/office/drawing/2017/decorative" val="1"/>
              </a:ext>
            </a:extLst>
          </p:cNvPr>
          <p:cNvSpPr/>
          <p:nvPr/>
        </p:nvSpPr>
        <p:spPr bwMode="auto">
          <a:xfrm>
            <a:off x="5130005" y="4815691"/>
            <a:ext cx="618123" cy="618123"/>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28" name="TextBox 27">
            <a:extLst>
              <a:ext uri="{FF2B5EF4-FFF2-40B4-BE49-F238E27FC236}">
                <a16:creationId xmlns:a16="http://schemas.microsoft.com/office/drawing/2014/main" id="{8DE0FECF-31F6-6091-25F1-FFF6CC6D5F21}"/>
              </a:ext>
            </a:extLst>
          </p:cNvPr>
          <p:cNvSpPr txBox="1"/>
          <p:nvPr/>
        </p:nvSpPr>
        <p:spPr>
          <a:xfrm>
            <a:off x="6096000" y="4997238"/>
            <a:ext cx="5306860"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Track </a:t>
            </a:r>
            <a:r>
              <a:rPr kumimoji="0" lang="en-US" sz="2000" b="0" i="1" u="none" strike="noStrike" kern="1200" cap="none" spc="0" normalizeH="0" baseline="0" noProof="0">
                <a:ln>
                  <a:noFill/>
                </a:ln>
                <a:solidFill>
                  <a:srgbClr val="000000"/>
                </a:solidFill>
                <a:effectLst/>
                <a:uLnTx/>
                <a:uFillTx/>
                <a:latin typeface="Segoe UI Semibold"/>
                <a:ea typeface="+mn-ea"/>
                <a:cs typeface="+mn-cs"/>
              </a:rPr>
              <a:t>everything</a:t>
            </a:r>
            <a:r>
              <a:rPr kumimoji="0" lang="en-US" sz="2000" b="0" i="0" u="none" strike="noStrike" kern="1200" cap="none" spc="0" normalizeH="0" baseline="0" noProof="0">
                <a:ln>
                  <a:noFill/>
                </a:ln>
                <a:solidFill>
                  <a:srgbClr val="000000"/>
                </a:solidFill>
                <a:effectLst/>
                <a:uLnTx/>
                <a:uFillTx/>
                <a:latin typeface="Segoe UI Semibold"/>
                <a:ea typeface="+mn-ea"/>
                <a:cs typeface="+mn-cs"/>
              </a:rPr>
              <a:t> with SQL Server Auditing</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29" name="Graphic 28" descr="Lock with solid fill">
            <a:extLst>
              <a:ext uri="{FF2B5EF4-FFF2-40B4-BE49-F238E27FC236}">
                <a16:creationId xmlns:a16="http://schemas.microsoft.com/office/drawing/2014/main" id="{D974CAF3-1D57-0965-0735-39782D19F4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8249" y="589082"/>
            <a:ext cx="307777" cy="307777"/>
          </a:xfrm>
          <a:prstGeom prst="rect">
            <a:avLst/>
          </a:prstGeom>
        </p:spPr>
      </p:pic>
      <p:pic>
        <p:nvPicPr>
          <p:cNvPr id="30" name="Graphic 29" descr="Lock with solid fill">
            <a:extLst>
              <a:ext uri="{FF2B5EF4-FFF2-40B4-BE49-F238E27FC236}">
                <a16:creationId xmlns:a16="http://schemas.microsoft.com/office/drawing/2014/main" id="{3C130166-69AB-5137-F7F3-F792C8C6D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4985" y="1703619"/>
            <a:ext cx="307777" cy="307777"/>
          </a:xfrm>
          <a:prstGeom prst="rect">
            <a:avLst/>
          </a:prstGeom>
        </p:spPr>
      </p:pic>
      <p:pic>
        <p:nvPicPr>
          <p:cNvPr id="31" name="Graphic 30" descr="Lock with solid fill">
            <a:extLst>
              <a:ext uri="{FF2B5EF4-FFF2-40B4-BE49-F238E27FC236}">
                <a16:creationId xmlns:a16="http://schemas.microsoft.com/office/drawing/2014/main" id="{3081D89C-FDEE-72BE-F6EF-5F09C3DCFF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5177" y="2851621"/>
            <a:ext cx="307777" cy="307777"/>
          </a:xfrm>
          <a:prstGeom prst="rect">
            <a:avLst/>
          </a:prstGeom>
        </p:spPr>
      </p:pic>
      <p:pic>
        <p:nvPicPr>
          <p:cNvPr id="32" name="Graphic 31" descr="Lock with solid fill">
            <a:extLst>
              <a:ext uri="{FF2B5EF4-FFF2-40B4-BE49-F238E27FC236}">
                <a16:creationId xmlns:a16="http://schemas.microsoft.com/office/drawing/2014/main" id="{743AA1D0-E9DB-E0A8-AC99-1D20A1243B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5176" y="3918697"/>
            <a:ext cx="307777" cy="307777"/>
          </a:xfrm>
          <a:prstGeom prst="rect">
            <a:avLst/>
          </a:prstGeom>
        </p:spPr>
      </p:pic>
      <p:pic>
        <p:nvPicPr>
          <p:cNvPr id="33" name="Graphic 32" descr="Lock with solid fill">
            <a:extLst>
              <a:ext uri="{FF2B5EF4-FFF2-40B4-BE49-F238E27FC236}">
                <a16:creationId xmlns:a16="http://schemas.microsoft.com/office/drawing/2014/main" id="{101B2A3A-7CF1-D0F1-B577-BDDA349614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5176" y="4997238"/>
            <a:ext cx="307777" cy="307777"/>
          </a:xfrm>
          <a:prstGeom prst="rect">
            <a:avLst/>
          </a:prstGeom>
        </p:spPr>
      </p:pic>
      <p:sp>
        <p:nvSpPr>
          <p:cNvPr id="2" name="Oval 1">
            <a:extLst>
              <a:ext uri="{FF2B5EF4-FFF2-40B4-BE49-F238E27FC236}">
                <a16:creationId xmlns:a16="http://schemas.microsoft.com/office/drawing/2014/main" id="{BA5BE3D7-98A7-9DB7-2E22-7C385F8AC25C}"/>
              </a:ext>
              <a:ext uri="{C183D7F6-B498-43B3-948B-1728B52AA6E4}">
                <adec:decorative xmlns:adec="http://schemas.microsoft.com/office/drawing/2017/decorative" val="1"/>
              </a:ext>
            </a:extLst>
          </p:cNvPr>
          <p:cNvSpPr/>
          <p:nvPr/>
        </p:nvSpPr>
        <p:spPr bwMode="auto">
          <a:xfrm>
            <a:off x="5130002" y="5869916"/>
            <a:ext cx="618123" cy="618123"/>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3" name="TextBox 2">
            <a:extLst>
              <a:ext uri="{FF2B5EF4-FFF2-40B4-BE49-F238E27FC236}">
                <a16:creationId xmlns:a16="http://schemas.microsoft.com/office/drawing/2014/main" id="{9F1033D6-A4DD-A2AE-5C86-EAE3AD83171E}"/>
              </a:ext>
            </a:extLst>
          </p:cNvPr>
          <p:cNvSpPr txBox="1"/>
          <p:nvPr/>
        </p:nvSpPr>
        <p:spPr>
          <a:xfrm>
            <a:off x="6096000" y="6051462"/>
            <a:ext cx="5306860"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Ledger for chat history and feedback</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Graphic 3" descr="Lock with solid fill">
            <a:extLst>
              <a:ext uri="{FF2B5EF4-FFF2-40B4-BE49-F238E27FC236}">
                <a16:creationId xmlns:a16="http://schemas.microsoft.com/office/drawing/2014/main" id="{9E57B92C-D4C5-1A5F-A6C2-303826CD6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5173" y="6051463"/>
            <a:ext cx="307777" cy="307777"/>
          </a:xfrm>
          <a:prstGeom prst="rect">
            <a:avLst/>
          </a:prstGeom>
        </p:spPr>
      </p:pic>
      <p:sp>
        <p:nvSpPr>
          <p:cNvPr id="6" name="Title 5">
            <a:extLst>
              <a:ext uri="{FF2B5EF4-FFF2-40B4-BE49-F238E27FC236}">
                <a16:creationId xmlns:a16="http://schemas.microsoft.com/office/drawing/2014/main" id="{689C375D-46AB-1363-810D-B5623F753F7B}"/>
              </a:ext>
            </a:extLst>
          </p:cNvPr>
          <p:cNvSpPr>
            <a:spLocks noGrp="1"/>
          </p:cNvSpPr>
          <p:nvPr>
            <p:ph type="title"/>
          </p:nvPr>
        </p:nvSpPr>
        <p:spPr>
          <a:xfrm>
            <a:off x="235457" y="3024861"/>
            <a:ext cx="2919914" cy="1477328"/>
          </a:xfrm>
        </p:spPr>
        <p:txBody>
          <a:bodyPr/>
          <a:lstStyle/>
          <a:p>
            <a:r>
              <a:rPr lang="en-US" dirty="0"/>
              <a:t>Security, SQL, and AI</a:t>
            </a:r>
          </a:p>
        </p:txBody>
      </p:sp>
    </p:spTree>
    <p:extLst>
      <p:ext uri="{BB962C8B-B14F-4D97-AF65-F5344CB8AC3E}">
        <p14:creationId xmlns:p14="http://schemas.microsoft.com/office/powerpoint/2010/main" val="34416378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72982-FB51-0CAF-1660-FB35A74321BA}"/>
              </a:ext>
            </a:extLst>
          </p:cNvPr>
          <p:cNvSpPr>
            <a:spLocks noGrp="1"/>
          </p:cNvSpPr>
          <p:nvPr>
            <p:ph type="title"/>
          </p:nvPr>
        </p:nvSpPr>
        <p:spPr>
          <a:xfrm>
            <a:off x="258317" y="2690336"/>
            <a:ext cx="2919914" cy="147732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What is a Vector Store in SQL Server 2025?</a:t>
            </a:r>
          </a:p>
        </p:txBody>
      </p:sp>
      <p:graphicFrame>
        <p:nvGraphicFramePr>
          <p:cNvPr id="14" name="TextBox 4">
            <a:extLst>
              <a:ext uri="{FF2B5EF4-FFF2-40B4-BE49-F238E27FC236}">
                <a16:creationId xmlns:a16="http://schemas.microsoft.com/office/drawing/2014/main" id="{A1E42613-5F99-A18C-3FD3-34290E5F7026}"/>
              </a:ext>
            </a:extLst>
          </p:cNvPr>
          <p:cNvGraphicFramePr/>
          <p:nvPr>
            <p:extLst>
              <p:ext uri="{D42A27DB-BD31-4B8C-83A1-F6EECF244321}">
                <p14:modId xmlns:p14="http://schemas.microsoft.com/office/powerpoint/2010/main" val="868772129"/>
              </p:ext>
            </p:extLst>
          </p:nvPr>
        </p:nvGraphicFramePr>
        <p:xfrm>
          <a:off x="4939189" y="1012031"/>
          <a:ext cx="5219700"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22653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6D0B2-986C-CCD1-9713-F0B45B2D924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DEF98BCE-473E-BFE9-9DF8-341E5233CAE2}"/>
              </a:ext>
            </a:extLst>
          </p:cNvPr>
          <p:cNvSpPr>
            <a:spLocks noGrp="1"/>
          </p:cNvSpPr>
          <p:nvPr>
            <p:ph type="body" sz="quarter" idx="10"/>
          </p:nvPr>
        </p:nvSpPr>
        <p:spPr>
          <a:xfrm>
            <a:off x="4520367" y="2117985"/>
            <a:ext cx="480733" cy="430887"/>
          </a:xfrm>
        </p:spPr>
        <p:txBody>
          <a:bodyPr/>
          <a:lstStyle/>
          <a:p>
            <a:r>
              <a:rPr lang="en-US" noProof="0" dirty="0"/>
              <a:t>01</a:t>
            </a:r>
          </a:p>
        </p:txBody>
      </p:sp>
      <p:sp>
        <p:nvSpPr>
          <p:cNvPr id="6" name="Text Placeholder 5">
            <a:extLst>
              <a:ext uri="{FF2B5EF4-FFF2-40B4-BE49-F238E27FC236}">
                <a16:creationId xmlns:a16="http://schemas.microsoft.com/office/drawing/2014/main" id="{6526B7CA-ABF5-F929-9D1D-DAC7F170B7DA}"/>
              </a:ext>
            </a:extLst>
          </p:cNvPr>
          <p:cNvSpPr>
            <a:spLocks noGrp="1"/>
          </p:cNvSpPr>
          <p:nvPr>
            <p:ph type="body" sz="quarter" idx="14"/>
          </p:nvPr>
        </p:nvSpPr>
        <p:spPr>
          <a:xfrm>
            <a:off x="5214804" y="2091113"/>
            <a:ext cx="6692900" cy="484632"/>
          </a:xfrm>
        </p:spPr>
        <p:txBody>
          <a:bodyPr/>
          <a:lstStyle/>
          <a:p>
            <a:r>
              <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Ground to Cloud to Fabric</a:t>
            </a:r>
          </a:p>
        </p:txBody>
      </p:sp>
      <p:sp>
        <p:nvSpPr>
          <p:cNvPr id="7" name="Text Placeholder 6">
            <a:extLst>
              <a:ext uri="{FF2B5EF4-FFF2-40B4-BE49-F238E27FC236}">
                <a16:creationId xmlns:a16="http://schemas.microsoft.com/office/drawing/2014/main" id="{99E885AB-20B7-E72F-82E3-1421C156708E}"/>
              </a:ext>
            </a:extLst>
          </p:cNvPr>
          <p:cNvSpPr>
            <a:spLocks noGrp="1"/>
          </p:cNvSpPr>
          <p:nvPr>
            <p:ph type="body" sz="quarter" idx="23"/>
          </p:nvPr>
        </p:nvSpPr>
        <p:spPr>
          <a:xfrm>
            <a:off x="4520367" y="3439275"/>
            <a:ext cx="480733" cy="430887"/>
          </a:xfrm>
        </p:spPr>
        <p:txBody>
          <a:bodyPr/>
          <a:lstStyle/>
          <a:p>
            <a:r>
              <a:rPr lang="en-US" noProof="0" dirty="0"/>
              <a:t>03</a:t>
            </a:r>
          </a:p>
        </p:txBody>
      </p:sp>
      <p:sp>
        <p:nvSpPr>
          <p:cNvPr id="8" name="Text Placeholder 7">
            <a:extLst>
              <a:ext uri="{FF2B5EF4-FFF2-40B4-BE49-F238E27FC236}">
                <a16:creationId xmlns:a16="http://schemas.microsoft.com/office/drawing/2014/main" id="{0215AF12-EAD7-749E-DD86-537A05999A61}"/>
              </a:ext>
            </a:extLst>
          </p:cNvPr>
          <p:cNvSpPr>
            <a:spLocks noGrp="1"/>
          </p:cNvSpPr>
          <p:nvPr>
            <p:ph type="body" sz="quarter" idx="24"/>
          </p:nvPr>
        </p:nvSpPr>
        <p:spPr>
          <a:xfrm>
            <a:off x="4520367" y="4099920"/>
            <a:ext cx="480733" cy="430887"/>
          </a:xfrm>
        </p:spPr>
        <p:txBody>
          <a:bodyPr/>
          <a:lstStyle/>
          <a:p>
            <a:r>
              <a:rPr lang="en-US" noProof="0" dirty="0"/>
              <a:t>04</a:t>
            </a:r>
          </a:p>
        </p:txBody>
      </p:sp>
      <p:sp>
        <p:nvSpPr>
          <p:cNvPr id="9" name="Text Placeholder 8">
            <a:extLst>
              <a:ext uri="{FF2B5EF4-FFF2-40B4-BE49-F238E27FC236}">
                <a16:creationId xmlns:a16="http://schemas.microsoft.com/office/drawing/2014/main" id="{F02E3E71-D1BC-9252-3AF4-61AD61E1302E}"/>
              </a:ext>
            </a:extLst>
          </p:cNvPr>
          <p:cNvSpPr>
            <a:spLocks noGrp="1"/>
          </p:cNvSpPr>
          <p:nvPr>
            <p:ph type="body" sz="quarter" idx="25"/>
          </p:nvPr>
        </p:nvSpPr>
        <p:spPr>
          <a:xfrm>
            <a:off x="4520367" y="2778630"/>
            <a:ext cx="480733" cy="430887"/>
          </a:xfrm>
        </p:spPr>
        <p:txBody>
          <a:bodyPr/>
          <a:lstStyle/>
          <a:p>
            <a:r>
              <a:rPr lang="en-US" noProof="0" dirty="0"/>
              <a:t>02</a:t>
            </a:r>
          </a:p>
        </p:txBody>
      </p:sp>
      <p:sp>
        <p:nvSpPr>
          <p:cNvPr id="4" name="Title 3">
            <a:extLst>
              <a:ext uri="{FF2B5EF4-FFF2-40B4-BE49-F238E27FC236}">
                <a16:creationId xmlns:a16="http://schemas.microsoft.com/office/drawing/2014/main" id="{7735053B-C5F0-ED01-3B1F-117EEA2C870C}"/>
              </a:ext>
            </a:extLst>
          </p:cNvPr>
          <p:cNvSpPr>
            <a:spLocks noGrp="1"/>
          </p:cNvSpPr>
          <p:nvPr>
            <p:ph type="title"/>
          </p:nvPr>
        </p:nvSpPr>
        <p:spPr>
          <a:xfrm>
            <a:off x="589714" y="1740456"/>
            <a:ext cx="2840737" cy="738664"/>
          </a:xfrm>
        </p:spPr>
        <p:txBody>
          <a:bodyPr/>
          <a:lstStyle/>
          <a:p>
            <a:r>
              <a:rPr lang="en-US" noProof="0" dirty="0"/>
              <a:t>Agenda</a:t>
            </a:r>
          </a:p>
        </p:txBody>
      </p:sp>
      <p:sp>
        <p:nvSpPr>
          <p:cNvPr id="10" name="Text Placeholder 9">
            <a:extLst>
              <a:ext uri="{FF2B5EF4-FFF2-40B4-BE49-F238E27FC236}">
                <a16:creationId xmlns:a16="http://schemas.microsoft.com/office/drawing/2014/main" id="{8F4E48B6-0F7B-7865-E957-29804C471495}"/>
              </a:ext>
            </a:extLst>
          </p:cNvPr>
          <p:cNvSpPr>
            <a:spLocks noGrp="1"/>
          </p:cNvSpPr>
          <p:nvPr>
            <p:ph type="body" sz="quarter" idx="26"/>
          </p:nvPr>
        </p:nvSpPr>
        <p:spPr>
          <a:xfrm>
            <a:off x="5214804" y="2751758"/>
            <a:ext cx="6692900" cy="484632"/>
          </a:xfrm>
        </p:spPr>
        <p:txBody>
          <a:bodyPr/>
          <a:lstStyle/>
          <a:p>
            <a:r>
              <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The</a:t>
            </a:r>
            <a:r>
              <a:rPr lang="en-US" noProof="0" dirty="0"/>
              <a:t> </a:t>
            </a:r>
            <a:r>
              <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AI-ready enterprise database </a:t>
            </a:r>
            <a:endParaRPr lang="en-US" noProof="0" dirty="0"/>
          </a:p>
        </p:txBody>
      </p:sp>
      <p:sp>
        <p:nvSpPr>
          <p:cNvPr id="11" name="Text Placeholder 10">
            <a:extLst>
              <a:ext uri="{FF2B5EF4-FFF2-40B4-BE49-F238E27FC236}">
                <a16:creationId xmlns:a16="http://schemas.microsoft.com/office/drawing/2014/main" id="{2B480BC5-4EA3-CB7B-42AA-605BD62446A7}"/>
              </a:ext>
            </a:extLst>
          </p:cNvPr>
          <p:cNvSpPr>
            <a:spLocks noGrp="1"/>
          </p:cNvSpPr>
          <p:nvPr>
            <p:ph type="body" sz="quarter" idx="27"/>
          </p:nvPr>
        </p:nvSpPr>
        <p:spPr>
          <a:xfrm>
            <a:off x="5214804" y="3412403"/>
            <a:ext cx="6692900" cy="484632"/>
          </a:xfrm>
        </p:spPr>
        <p:txBody>
          <a:bodyPr/>
          <a:lstStyle/>
          <a:p>
            <a:r>
              <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Built for Developers</a:t>
            </a:r>
          </a:p>
        </p:txBody>
      </p:sp>
      <p:sp>
        <p:nvSpPr>
          <p:cNvPr id="13" name="Text Placeholder 12">
            <a:extLst>
              <a:ext uri="{FF2B5EF4-FFF2-40B4-BE49-F238E27FC236}">
                <a16:creationId xmlns:a16="http://schemas.microsoft.com/office/drawing/2014/main" id="{B9F3BB1D-52E7-79D6-B09A-FC04200BD25F}"/>
              </a:ext>
            </a:extLst>
          </p:cNvPr>
          <p:cNvSpPr>
            <a:spLocks noGrp="1"/>
          </p:cNvSpPr>
          <p:nvPr>
            <p:ph type="body" sz="quarter" idx="29"/>
          </p:nvPr>
        </p:nvSpPr>
        <p:spPr>
          <a:xfrm>
            <a:off x="5214804" y="4102545"/>
            <a:ext cx="6692900" cy="484632"/>
          </a:xfrm>
        </p:spPr>
        <p:txBody>
          <a:bodyPr/>
          <a:lstStyle/>
          <a:p>
            <a:r>
              <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The Mission Critical Engine</a:t>
            </a:r>
          </a:p>
        </p:txBody>
      </p:sp>
      <p:sp>
        <p:nvSpPr>
          <p:cNvPr id="16" name="Text Placeholder 15">
            <a:extLst>
              <a:ext uri="{FF2B5EF4-FFF2-40B4-BE49-F238E27FC236}">
                <a16:creationId xmlns:a16="http://schemas.microsoft.com/office/drawing/2014/main" id="{8018E538-4B7F-ABA4-E321-5DC3EB632C09}"/>
              </a:ext>
            </a:extLst>
          </p:cNvPr>
          <p:cNvSpPr>
            <a:spLocks noGrp="1"/>
          </p:cNvSpPr>
          <p:nvPr>
            <p:ph type="body" sz="quarter" idx="31"/>
          </p:nvPr>
        </p:nvSpPr>
        <p:spPr>
          <a:xfrm>
            <a:off x="4520367" y="4760565"/>
            <a:ext cx="480733" cy="430887"/>
          </a:xfrm>
        </p:spPr>
        <p:txBody>
          <a:bodyPr/>
          <a:lstStyle/>
          <a:p>
            <a:r>
              <a:rPr lang="en-US" noProof="0" dirty="0"/>
              <a:t>05</a:t>
            </a:r>
          </a:p>
        </p:txBody>
      </p:sp>
      <p:sp>
        <p:nvSpPr>
          <p:cNvPr id="3" name="Text Placeholder 12">
            <a:extLst>
              <a:ext uri="{FF2B5EF4-FFF2-40B4-BE49-F238E27FC236}">
                <a16:creationId xmlns:a16="http://schemas.microsoft.com/office/drawing/2014/main" id="{949F664F-1379-7B06-D17D-9EE9220F5CDE}"/>
              </a:ext>
            </a:extLst>
          </p:cNvPr>
          <p:cNvSpPr txBox="1">
            <a:spLocks/>
          </p:cNvSpPr>
          <p:nvPr/>
        </p:nvSpPr>
        <p:spPr>
          <a:xfrm>
            <a:off x="5214804" y="4760565"/>
            <a:ext cx="6692900" cy="484632"/>
          </a:xfrm>
          <a:prstGeom prst="rect">
            <a:avLst/>
          </a:prstGeom>
        </p:spPr>
        <p:txBody>
          <a:bodyPr vert="horz" wrap="square" lIns="0" tIns="0" rIns="0" bIns="0" rtlCol="0" anchor="ctr">
            <a:noAutofit/>
          </a:bodyPr>
          <a:lstStyle>
            <a:lvl1pPr marL="0" marR="0" indent="0" algn="l" defTabSz="932563" rtl="0" eaLnBrk="1" fontAlgn="auto" latinLnBrk="0" hangingPunct="1">
              <a:lnSpc>
                <a:spcPct val="100000"/>
              </a:lnSpc>
              <a:spcBef>
                <a:spcPts val="600"/>
              </a:spcBef>
              <a:spcAft>
                <a:spcPts val="0"/>
              </a:spcAft>
              <a:buClrTx/>
              <a:buSzPct val="100000"/>
              <a:buFont typeface="Arial" panose="020B0604020202020204" pitchFamily="34" charset="0"/>
              <a:buNone/>
              <a:tabLst/>
              <a:defRPr lang="en-US" sz="2400" kern="1200" spc="0" baseline="0" dirty="0" smtClean="0">
                <a:solidFill>
                  <a:schemeClr val="tx1"/>
                </a:solidFill>
                <a:latin typeface="+mj-lt"/>
                <a:ea typeface="+mn-ea"/>
                <a:cs typeface="Segoe UI Semilight" panose="020B0402040204020203" pitchFamily="34" charset="0"/>
              </a:defRPr>
            </a:lvl1pPr>
            <a:lvl2pPr marL="285750" marR="0" indent="-171450"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lang="en-US" sz="1800" kern="1200" spc="0" baseline="0" dirty="0">
                <a:solidFill>
                  <a:schemeClr val="tx1"/>
                </a:solidFill>
                <a:latin typeface="+mn-lt"/>
                <a:ea typeface="+mn-ea"/>
                <a:cs typeface="+mn-cs"/>
              </a:defRPr>
            </a:lvl2pPr>
            <a:lvl3pPr marL="914400" marR="0" indent="-198438" algn="l" defTabSz="932563" rtl="0" eaLnBrk="1" fontAlgn="auto" latinLnBrk="0" hangingPunct="1">
              <a:lnSpc>
                <a:spcPct val="100000"/>
              </a:lnSpc>
              <a:spcBef>
                <a:spcPts val="400"/>
              </a:spcBef>
              <a:spcAft>
                <a:spcPts val="0"/>
              </a:spcAft>
              <a:buClrTx/>
              <a:buSzPct val="100000"/>
              <a:buFont typeface="Wingdings" panose="05000000000000000000" pitchFamily="2" charset="2"/>
              <a:buChar char="§"/>
              <a:tabLst/>
              <a:defRPr sz="1372" kern="1200" spc="0" baseline="0">
                <a:solidFill>
                  <a:schemeClr val="tx1"/>
                </a:solidFill>
                <a:latin typeface="+mn-lt"/>
                <a:ea typeface="+mn-ea"/>
                <a:cs typeface="+mn-cs"/>
              </a:defRPr>
            </a:lvl3pPr>
            <a:lvl4pPr marL="1147763" marR="0" indent="-179388"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sz="1372" kern="1200" spc="0" baseline="0">
                <a:solidFill>
                  <a:schemeClr val="tx1"/>
                </a:solidFill>
                <a:latin typeface="+mn-lt"/>
                <a:ea typeface="+mn-ea"/>
                <a:cs typeface="+mn-cs"/>
              </a:defRPr>
            </a:lvl4pPr>
            <a:lvl5pPr marL="1371600" marR="0" indent="-166688"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sz="1372"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600"/>
              </a:spcBef>
              <a:spcAft>
                <a:spcPts val="0"/>
              </a:spcAft>
              <a:buClrTx/>
              <a:buSzPct val="100000"/>
              <a:buFont typeface="Arial" panose="020B0604020202020204" pitchFamily="34" charset="0"/>
              <a:buNone/>
              <a:tabLst/>
              <a:defRPr/>
            </a:pPr>
            <a:r>
              <a:rPr kumimoji="0" lang="en-US" sz="2400" b="1" i="0" u="none" strike="noStrike" kern="1200" cap="none" spc="0" normalizeH="0" baseline="0" noProof="0" dirty="0">
                <a:ln>
                  <a:noFill/>
                </a:ln>
                <a:gradFill flip="none" rotWithShape="1">
                  <a:gsLst>
                    <a:gs pos="0">
                      <a:srgbClr val="73262F"/>
                    </a:gs>
                    <a:gs pos="80000">
                      <a:srgbClr val="2A446F"/>
                    </a:gs>
                  </a:gsLst>
                  <a:path path="circle">
                    <a:fillToRect l="100000" t="100000"/>
                  </a:path>
                  <a:tileRect r="-100000" b="-100000"/>
                </a:gradFill>
                <a:effectLst/>
                <a:uLnTx/>
                <a:uFillTx/>
                <a:latin typeface="Segoe UI Variable Display Semibold" pitchFamily="2" charset="0"/>
                <a:ea typeface="+mn-ea"/>
                <a:cs typeface="Segoe UI Semilight" panose="020B0402040204020203" pitchFamily="34" charset="0"/>
              </a:rPr>
              <a:t>Conclusion</a:t>
            </a:r>
          </a:p>
        </p:txBody>
      </p:sp>
    </p:spTree>
    <p:extLst>
      <p:ext uri="{BB962C8B-B14F-4D97-AF65-F5344CB8AC3E}">
        <p14:creationId xmlns:p14="http://schemas.microsoft.com/office/powerpoint/2010/main" val="345070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6697-237A-DEFD-07A9-F62D942EF3BC}"/>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Use Cases</a:t>
            </a:r>
          </a:p>
        </p:txBody>
      </p:sp>
      <p:graphicFrame>
        <p:nvGraphicFramePr>
          <p:cNvPr id="6" name="TextBox 3">
            <a:extLst>
              <a:ext uri="{FF2B5EF4-FFF2-40B4-BE49-F238E27FC236}">
                <a16:creationId xmlns:a16="http://schemas.microsoft.com/office/drawing/2014/main" id="{8ECB94FF-82DD-F366-DA6D-1E8EB143CBD4}"/>
              </a:ext>
            </a:extLst>
          </p:cNvPr>
          <p:cNvGraphicFramePr/>
          <p:nvPr>
            <p:extLst>
              <p:ext uri="{D42A27DB-BD31-4B8C-83A1-F6EECF244321}">
                <p14:modId xmlns:p14="http://schemas.microsoft.com/office/powerpoint/2010/main" val="522460203"/>
              </p:ext>
            </p:extLst>
          </p:nvPr>
        </p:nvGraphicFramePr>
        <p:xfrm>
          <a:off x="588263" y="1221344"/>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9669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E1EEA-BEAC-1780-AEF7-FB8BAC6FA29D}"/>
              </a:ext>
            </a:extLst>
          </p:cNvPr>
          <p:cNvSpPr>
            <a:spLocks noGrp="1"/>
          </p:cNvSpPr>
          <p:nvPr>
            <p:ph type="title"/>
          </p:nvPr>
        </p:nvSpPr>
        <p:spPr/>
        <p:txBody>
          <a:bodyPr/>
          <a:lstStyle/>
          <a:p>
            <a:r>
              <a:rPr lang="en-US"/>
              <a:t>What Are Vector Indexes?</a:t>
            </a:r>
            <a:endParaRPr lang="en-US" dirty="0"/>
          </a:p>
        </p:txBody>
      </p:sp>
      <p:sp>
        <p:nvSpPr>
          <p:cNvPr id="3" name="Content Placeholder 2">
            <a:extLst>
              <a:ext uri="{FF2B5EF4-FFF2-40B4-BE49-F238E27FC236}">
                <a16:creationId xmlns:a16="http://schemas.microsoft.com/office/drawing/2014/main" id="{4E3FA150-3655-809A-B5E4-0A43FF34EC2B}"/>
              </a:ext>
            </a:extLst>
          </p:cNvPr>
          <p:cNvSpPr>
            <a:spLocks noGrp="1"/>
          </p:cNvSpPr>
          <p:nvPr>
            <p:ph sz="quarter" idx="4294967295"/>
          </p:nvPr>
        </p:nvSpPr>
        <p:spPr>
          <a:xfrm>
            <a:off x="571500" y="1731192"/>
            <a:ext cx="11333162" cy="3178175"/>
          </a:xfrm>
        </p:spPr>
        <p:txBody>
          <a:bodyPr/>
          <a:lstStyle/>
          <a:p>
            <a:pPr marL="0" indent="0">
              <a:buNone/>
            </a:pPr>
            <a:r>
              <a:rPr lang="en-US" b="1" dirty="0"/>
              <a:t>Vector indexes</a:t>
            </a:r>
            <a:r>
              <a:rPr lang="en-US" dirty="0"/>
              <a:t> are specialized structures that allow fast similarity searches over vector data. SQL Server 2025 supports </a:t>
            </a:r>
            <a:r>
              <a:rPr lang="en-US" b="1" dirty="0"/>
              <a:t>approximate nearest neighbor (ANN)</a:t>
            </a:r>
            <a:r>
              <a:rPr lang="en-US" dirty="0"/>
              <a:t> search using the </a:t>
            </a:r>
            <a:r>
              <a:rPr lang="en-US" b="1" dirty="0"/>
              <a:t>DiskANN</a:t>
            </a:r>
            <a:r>
              <a:rPr lang="en-US" dirty="0"/>
              <a:t> algorithm.</a:t>
            </a:r>
          </a:p>
          <a:p>
            <a:endParaRPr lang="en-US" dirty="0"/>
          </a:p>
          <a:p>
            <a:pPr marL="0" indent="0">
              <a:buNone/>
            </a:pPr>
            <a:r>
              <a:rPr lang="en-US" dirty="0">
                <a:latin typeface="Cascadia Code" panose="020B0609020000020004" pitchFamily="49" charset="0"/>
                <a:cs typeface="Cascadia Code" panose="020B0609020000020004" pitchFamily="49" charset="0"/>
              </a:rPr>
              <a:t>CREATE VECTOR INDEX </a:t>
            </a:r>
            <a:r>
              <a:rPr lang="en-US" dirty="0" err="1">
                <a:latin typeface="Cascadia Code" panose="020B0609020000020004" pitchFamily="49" charset="0"/>
                <a:cs typeface="Cascadia Code" panose="020B0609020000020004" pitchFamily="49" charset="0"/>
              </a:rPr>
              <a:t>vec_idx</a:t>
            </a:r>
            <a:r>
              <a:rPr lang="en-US" dirty="0">
                <a:latin typeface="Cascadia Code" panose="020B0609020000020004" pitchFamily="49" charset="0"/>
                <a:cs typeface="Cascadia Code" panose="020B0609020000020004" pitchFamily="49" charset="0"/>
              </a:rPr>
              <a:t> ON Articles(embedding)</a:t>
            </a:r>
          </a:p>
          <a:p>
            <a:pPr marL="0" indent="0">
              <a:buNone/>
            </a:pPr>
            <a:r>
              <a:rPr lang="en-US" dirty="0">
                <a:latin typeface="Cascadia Code" panose="020B0609020000020004" pitchFamily="49" charset="0"/>
                <a:cs typeface="Cascadia Code" panose="020B0609020000020004" pitchFamily="49" charset="0"/>
              </a:rPr>
              <a:t>	WITH (METRIC = 'cosine', TYPE = '</a:t>
            </a:r>
            <a:r>
              <a:rPr lang="en-US" dirty="0" err="1">
                <a:latin typeface="Cascadia Code" panose="020B0609020000020004" pitchFamily="49" charset="0"/>
                <a:cs typeface="Cascadia Code" panose="020B0609020000020004" pitchFamily="49" charset="0"/>
              </a:rPr>
              <a:t>diskann</a:t>
            </a:r>
            <a:r>
              <a:rPr lang="en-US" dirty="0">
                <a:latin typeface="Cascadia Code" panose="020B0609020000020004" pitchFamily="49" charset="0"/>
                <a:cs typeface="Cascadia Code" panose="020B0609020000020004" pitchFamily="49" charset="0"/>
              </a:rPr>
              <a:t>’);</a:t>
            </a:r>
          </a:p>
          <a:p>
            <a:pPr marL="0" indent="0">
              <a:buNone/>
            </a:pPr>
            <a:r>
              <a:rPr lang="en-US" dirty="0">
                <a:latin typeface="Cascadia Code" panose="020B0609020000020004" pitchFamily="49" charset="0"/>
                <a:cs typeface="Cascadia Code" panose="020B0609020000020004" pitchFamily="49" charset="0"/>
              </a:rPr>
              <a:t>Supported metrics: 'cosine', 'dot', '</a:t>
            </a:r>
            <a:r>
              <a:rPr lang="en-US" dirty="0" err="1">
                <a:latin typeface="Cascadia Code" panose="020B0609020000020004" pitchFamily="49" charset="0"/>
                <a:cs typeface="Cascadia Code" panose="020B0609020000020004" pitchFamily="49" charset="0"/>
              </a:rPr>
              <a:t>euclidean</a:t>
            </a:r>
            <a:r>
              <a:rPr lang="en-US" dirty="0">
                <a:latin typeface="Cascadia Code" panose="020B0609020000020004" pitchFamily="49" charset="0"/>
                <a:cs typeface="Cascadia Code" panose="020B0609020000020004" pitchFamily="49" charset="0"/>
              </a:rPr>
              <a:t>’.</a:t>
            </a:r>
          </a:p>
          <a:p>
            <a:pPr marL="0" indent="0">
              <a:buNone/>
            </a:pPr>
            <a:endParaRPr lang="en-US" dirty="0"/>
          </a:p>
          <a:p>
            <a:pPr marL="0" indent="0">
              <a:buNone/>
            </a:pPr>
            <a:r>
              <a:rPr lang="en-US" b="1" dirty="0"/>
              <a:t>Catalog View</a:t>
            </a:r>
            <a:r>
              <a:rPr lang="en-US" dirty="0"/>
              <a:t>: You can inspect vector indexes using </a:t>
            </a:r>
            <a:r>
              <a:rPr lang="en-US" dirty="0" err="1"/>
              <a:t>sys.vector_indexes</a:t>
            </a:r>
            <a:r>
              <a:rPr lang="en-US" dirty="0"/>
              <a:t>, which shows metadata like index type and distance metric</a:t>
            </a:r>
          </a:p>
        </p:txBody>
      </p:sp>
    </p:spTree>
    <p:extLst>
      <p:ext uri="{BB962C8B-B14F-4D97-AF65-F5344CB8AC3E}">
        <p14:creationId xmlns:p14="http://schemas.microsoft.com/office/powerpoint/2010/main" val="12924342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4AC6-9C42-0783-92E1-8C35D3550EA9}"/>
              </a:ext>
            </a:extLst>
          </p:cNvPr>
          <p:cNvSpPr>
            <a:spLocks noGrp="1"/>
          </p:cNvSpPr>
          <p:nvPr>
            <p:ph type="title"/>
          </p:nvPr>
        </p:nvSpPr>
        <p:spPr/>
        <p:txBody>
          <a:bodyPr wrap="square" anchor="t">
            <a:normAutofit/>
          </a:bodyPr>
          <a:lstStyle/>
          <a:p>
            <a:r>
              <a:rPr lang="en-US" dirty="0"/>
              <a:t>Vector Metrics</a:t>
            </a:r>
          </a:p>
        </p:txBody>
      </p:sp>
      <p:graphicFrame>
        <p:nvGraphicFramePr>
          <p:cNvPr id="5" name="Content Placeholder 2">
            <a:extLst>
              <a:ext uri="{FF2B5EF4-FFF2-40B4-BE49-F238E27FC236}">
                <a16:creationId xmlns:a16="http://schemas.microsoft.com/office/drawing/2014/main" id="{AADD4020-11FF-862F-90A0-6B24A7B66EB8}"/>
              </a:ext>
            </a:extLst>
          </p:cNvPr>
          <p:cNvGraphicFramePr>
            <a:graphicFrameLocks noGrp="1"/>
          </p:cNvGraphicFramePr>
          <p:nvPr>
            <p:ph sz="quarter" idx="4294967295"/>
            <p:extLst>
              <p:ext uri="{D42A27DB-BD31-4B8C-83A1-F6EECF244321}">
                <p14:modId xmlns:p14="http://schemas.microsoft.com/office/powerpoint/2010/main" val="448350750"/>
              </p:ext>
            </p:extLst>
          </p:nvPr>
        </p:nvGraphicFramePr>
        <p:xfrm>
          <a:off x="889901" y="1336040"/>
          <a:ext cx="1002665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94336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E95F-9A72-BB86-0CAC-DFC474E54420}"/>
              </a:ext>
            </a:extLst>
          </p:cNvPr>
          <p:cNvSpPr>
            <a:spLocks noGrp="1"/>
          </p:cNvSpPr>
          <p:nvPr>
            <p:ph type="title"/>
          </p:nvPr>
        </p:nvSpPr>
        <p:spPr/>
        <p:txBody>
          <a:bodyPr wrap="square" anchor="t">
            <a:normAutofit/>
          </a:bodyPr>
          <a:lstStyle/>
          <a:p>
            <a:r>
              <a:rPr lang="en-US" dirty="0"/>
              <a:t>Three Distance Metrics</a:t>
            </a:r>
          </a:p>
        </p:txBody>
      </p:sp>
      <p:graphicFrame>
        <p:nvGraphicFramePr>
          <p:cNvPr id="3" name="Diagram 2">
            <a:extLst>
              <a:ext uri="{FF2B5EF4-FFF2-40B4-BE49-F238E27FC236}">
                <a16:creationId xmlns:a16="http://schemas.microsoft.com/office/drawing/2014/main" id="{93EC7E39-77BA-FD1A-E375-5FA6C7549A30}"/>
              </a:ext>
            </a:extLst>
          </p:cNvPr>
          <p:cNvGraphicFramePr/>
          <p:nvPr>
            <p:extLst>
              <p:ext uri="{D42A27DB-BD31-4B8C-83A1-F6EECF244321}">
                <p14:modId xmlns:p14="http://schemas.microsoft.com/office/powerpoint/2010/main" val="2287816784"/>
              </p:ext>
            </p:extLst>
          </p:nvPr>
        </p:nvGraphicFramePr>
        <p:xfrm>
          <a:off x="485720" y="1433286"/>
          <a:ext cx="11220560" cy="4714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08354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FF8A-9E89-8342-97CC-8C7E90199896}"/>
              </a:ext>
            </a:extLst>
          </p:cNvPr>
          <p:cNvSpPr>
            <a:spLocks noGrp="1"/>
          </p:cNvSpPr>
          <p:nvPr>
            <p:ph type="title"/>
          </p:nvPr>
        </p:nvSpPr>
        <p:spPr/>
        <p:txBody>
          <a:bodyPr/>
          <a:lstStyle/>
          <a:p>
            <a:r>
              <a:rPr lang="en-US" dirty="0"/>
              <a:t>How Vector Search Works</a:t>
            </a:r>
          </a:p>
        </p:txBody>
      </p:sp>
      <p:sp>
        <p:nvSpPr>
          <p:cNvPr id="3" name="Content Placeholder 2">
            <a:extLst>
              <a:ext uri="{FF2B5EF4-FFF2-40B4-BE49-F238E27FC236}">
                <a16:creationId xmlns:a16="http://schemas.microsoft.com/office/drawing/2014/main" id="{CE867FA9-CFF8-C2D5-A5B1-C263ACB2349C}"/>
              </a:ext>
            </a:extLst>
          </p:cNvPr>
          <p:cNvSpPr>
            <a:spLocks noGrp="1"/>
          </p:cNvSpPr>
          <p:nvPr>
            <p:ph sz="quarter" idx="4294967295"/>
          </p:nvPr>
        </p:nvSpPr>
        <p:spPr>
          <a:xfrm>
            <a:off x="835025" y="1295400"/>
            <a:ext cx="11356975" cy="301625"/>
          </a:xfrm>
        </p:spPr>
        <p:txBody>
          <a:bodyPr/>
          <a:lstStyle/>
          <a:p>
            <a:pPr marL="0" indent="0">
              <a:buNone/>
            </a:pPr>
            <a:r>
              <a:rPr lang="en-US" dirty="0"/>
              <a:t>SQL Server 2025 supports two types of vector search:</a:t>
            </a:r>
          </a:p>
        </p:txBody>
      </p:sp>
      <p:graphicFrame>
        <p:nvGraphicFramePr>
          <p:cNvPr id="6" name="Diagram 5">
            <a:extLst>
              <a:ext uri="{FF2B5EF4-FFF2-40B4-BE49-F238E27FC236}">
                <a16:creationId xmlns:a16="http://schemas.microsoft.com/office/drawing/2014/main" id="{8B0C609B-C9C4-1E4C-B317-24B3E5134261}"/>
              </a:ext>
            </a:extLst>
          </p:cNvPr>
          <p:cNvGraphicFramePr/>
          <p:nvPr>
            <p:extLst>
              <p:ext uri="{D42A27DB-BD31-4B8C-83A1-F6EECF244321}">
                <p14:modId xmlns:p14="http://schemas.microsoft.com/office/powerpoint/2010/main" val="375227843"/>
              </p:ext>
            </p:extLst>
          </p:nvPr>
        </p:nvGraphicFramePr>
        <p:xfrm>
          <a:off x="2033451" y="1990469"/>
          <a:ext cx="8125097" cy="4366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7823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59E1A-6666-6053-8C58-A9DDA05E46B1}"/>
              </a:ext>
            </a:extLst>
          </p:cNvPr>
          <p:cNvSpPr>
            <a:spLocks noGrp="1"/>
          </p:cNvSpPr>
          <p:nvPr>
            <p:ph type="title"/>
          </p:nvPr>
        </p:nvSpPr>
        <p:spPr/>
        <p:txBody>
          <a:bodyPr/>
          <a:lstStyle/>
          <a:p>
            <a:r>
              <a:rPr lang="en-US" dirty="0"/>
              <a:t>What Is AI Model Management in SQL Server 2025?</a:t>
            </a:r>
          </a:p>
        </p:txBody>
      </p:sp>
      <p:sp>
        <p:nvSpPr>
          <p:cNvPr id="3" name="Content Placeholder 2">
            <a:extLst>
              <a:ext uri="{FF2B5EF4-FFF2-40B4-BE49-F238E27FC236}">
                <a16:creationId xmlns:a16="http://schemas.microsoft.com/office/drawing/2014/main" id="{79B07B5A-7142-EEA3-9D5E-35AB1D158A9C}"/>
              </a:ext>
            </a:extLst>
          </p:cNvPr>
          <p:cNvSpPr>
            <a:spLocks noGrp="1"/>
          </p:cNvSpPr>
          <p:nvPr>
            <p:ph sz="quarter" idx="4294967295"/>
          </p:nvPr>
        </p:nvSpPr>
        <p:spPr>
          <a:xfrm>
            <a:off x="653144" y="1505060"/>
            <a:ext cx="5721350" cy="2874963"/>
          </a:xfrm>
        </p:spPr>
        <p:txBody>
          <a:bodyPr/>
          <a:lstStyle/>
          <a:p>
            <a:pPr marL="0" indent="0">
              <a:buNone/>
            </a:pPr>
            <a:r>
              <a:rPr lang="en-US" dirty="0"/>
              <a:t>SQL Server 2025 introduces native support for managing external AI models directly within the database engine. </a:t>
            </a:r>
          </a:p>
          <a:p>
            <a:pPr marL="0" indent="0">
              <a:buNone/>
            </a:pPr>
            <a:endParaRPr lang="en-US" dirty="0"/>
          </a:p>
          <a:p>
            <a:pPr marL="0" indent="0">
              <a:buNone/>
            </a:pPr>
            <a:r>
              <a:rPr lang="en-US" dirty="0"/>
              <a:t>This includes:</a:t>
            </a:r>
          </a:p>
          <a:p>
            <a:r>
              <a:rPr lang="en-US" dirty="0"/>
              <a:t>Registering models via T-SQL</a:t>
            </a:r>
          </a:p>
          <a:p>
            <a:r>
              <a:rPr lang="en-US" dirty="0"/>
              <a:t>Invoking models for inference tasks (e.g., embeddings, classification)</a:t>
            </a:r>
          </a:p>
          <a:p>
            <a:r>
              <a:rPr lang="en-US" dirty="0"/>
              <a:t>Versioning and switching providers without changing application code</a:t>
            </a:r>
          </a:p>
          <a:p>
            <a:r>
              <a:rPr lang="en-US" dirty="0"/>
              <a:t>Local hosting via ONNX runtime for air-gapped or high-security environments</a:t>
            </a:r>
          </a:p>
        </p:txBody>
      </p:sp>
      <p:pic>
        <p:nvPicPr>
          <p:cNvPr id="5" name="Picture 12" descr="OpenAI begins publicly tracking AI model efficiency | VentureBeat">
            <a:extLst>
              <a:ext uri="{FF2B5EF4-FFF2-40B4-BE49-F238E27FC236}">
                <a16:creationId xmlns:a16="http://schemas.microsoft.com/office/drawing/2014/main" id="{F34D938E-7B4F-507F-AC49-4E20828DC6A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35" r="34335" b="40681"/>
          <a:stretch/>
        </p:blipFill>
        <p:spPr bwMode="auto">
          <a:xfrm>
            <a:off x="9905922" y="3916680"/>
            <a:ext cx="1191799" cy="1128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lama icon">
            <a:extLst>
              <a:ext uri="{FF2B5EF4-FFF2-40B4-BE49-F238E27FC236}">
                <a16:creationId xmlns:a16="http://schemas.microsoft.com/office/drawing/2014/main" id="{778377AE-B019-3F9F-D065-077CCE252BC9}"/>
              </a:ext>
            </a:extLst>
          </p:cNvPr>
          <p:cNvPicPr>
            <a:picLocks noChangeAspect="1"/>
          </p:cNvPicPr>
          <p:nvPr/>
        </p:nvPicPr>
        <p:blipFill>
          <a:blip r:embed="rId3"/>
          <a:stretch>
            <a:fillRect/>
          </a:stretch>
        </p:blipFill>
        <p:spPr>
          <a:xfrm>
            <a:off x="6937416" y="3715103"/>
            <a:ext cx="2533029" cy="1329840"/>
          </a:xfrm>
          <a:prstGeom prst="rect">
            <a:avLst/>
          </a:prstGeom>
        </p:spPr>
      </p:pic>
      <p:pic>
        <p:nvPicPr>
          <p:cNvPr id="7" name="Picture 2" descr="Azure AI Studio - Pricing | Microsoft Azure">
            <a:extLst>
              <a:ext uri="{FF2B5EF4-FFF2-40B4-BE49-F238E27FC236}">
                <a16:creationId xmlns:a16="http://schemas.microsoft.com/office/drawing/2014/main" id="{55EFF087-6299-CE4D-4E57-BA85B0CAE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1753" y="1865050"/>
            <a:ext cx="2784357" cy="14617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Nvidia PNG Images Transparent Free Download | PNGMart.com">
            <a:extLst>
              <a:ext uri="{FF2B5EF4-FFF2-40B4-BE49-F238E27FC236}">
                <a16:creationId xmlns:a16="http://schemas.microsoft.com/office/drawing/2014/main" id="{E681851E-0ED9-8324-3D8D-B286840881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9084" y="1998719"/>
            <a:ext cx="1536265" cy="11944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1">
            <a:extLst>
              <a:ext uri="{FF2B5EF4-FFF2-40B4-BE49-F238E27FC236}">
                <a16:creationId xmlns:a16="http://schemas.microsoft.com/office/drawing/2014/main" id="{0C607C22-55E5-E564-68B9-A45F9A08495E}"/>
              </a:ext>
              <a:ext uri="{C183D7F6-B498-43B3-948B-1728B52AA6E4}">
                <adec:decorative xmlns:adec="http://schemas.microsoft.com/office/drawing/2017/decorative" val="1"/>
              </a:ext>
            </a:extLst>
          </p:cNvPr>
          <p:cNvSpPr/>
          <p:nvPr/>
        </p:nvSpPr>
        <p:spPr bwMode="auto">
          <a:xfrm>
            <a:off x="7080793" y="1593674"/>
            <a:ext cx="4458063" cy="3815082"/>
          </a:xfrm>
          <a:prstGeom prst="roundRect">
            <a:avLst/>
          </a:prstGeom>
          <a:noFill/>
          <a:ln w="12700" cap="rnd">
            <a:solidFill>
              <a:schemeClr val="tx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735604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809E-F351-E80C-C239-BBFF033BBDB6}"/>
              </a:ext>
            </a:extLst>
          </p:cNvPr>
          <p:cNvSpPr>
            <a:spLocks noGrp="1"/>
          </p:cNvSpPr>
          <p:nvPr>
            <p:ph type="title"/>
          </p:nvPr>
        </p:nvSpPr>
        <p:spPr/>
        <p:txBody>
          <a:bodyPr/>
          <a:lstStyle/>
          <a:p>
            <a:r>
              <a:rPr lang="en-US" dirty="0"/>
              <a:t>What Are Embeddings?</a:t>
            </a:r>
          </a:p>
        </p:txBody>
      </p:sp>
      <p:graphicFrame>
        <p:nvGraphicFramePr>
          <p:cNvPr id="4" name="Content Placeholder 3">
            <a:extLst>
              <a:ext uri="{FF2B5EF4-FFF2-40B4-BE49-F238E27FC236}">
                <a16:creationId xmlns:a16="http://schemas.microsoft.com/office/drawing/2014/main" id="{E3DE96EB-3BE1-DF22-0F0A-49CF13B247D7}"/>
              </a:ext>
            </a:extLst>
          </p:cNvPr>
          <p:cNvGraphicFramePr>
            <a:graphicFrameLocks noGrp="1"/>
          </p:cNvGraphicFramePr>
          <p:nvPr>
            <p:ph sz="quarter" idx="4294967295"/>
            <p:extLst>
              <p:ext uri="{D42A27DB-BD31-4B8C-83A1-F6EECF244321}">
                <p14:modId xmlns:p14="http://schemas.microsoft.com/office/powerpoint/2010/main" val="770677971"/>
              </p:ext>
            </p:extLst>
          </p:nvPr>
        </p:nvGraphicFramePr>
        <p:xfrm>
          <a:off x="585787" y="1530305"/>
          <a:ext cx="11020425" cy="4222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52066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AB46-2845-4536-6DA8-3E03FAE3E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831AB1-BB6E-16D0-6E22-386E77966F14}"/>
              </a:ext>
            </a:extLst>
          </p:cNvPr>
          <p:cNvSpPr>
            <a:spLocks noGrp="1"/>
          </p:cNvSpPr>
          <p:nvPr>
            <p:ph type="title"/>
          </p:nvPr>
        </p:nvSpPr>
        <p:spPr/>
        <p:txBody>
          <a:bodyPr/>
          <a:lstStyle/>
          <a:p>
            <a:r>
              <a:rPr lang="en-US" dirty="0"/>
              <a:t>Embeddings in SQL Server 2025</a:t>
            </a:r>
          </a:p>
        </p:txBody>
      </p:sp>
      <p:sp>
        <p:nvSpPr>
          <p:cNvPr id="3" name="Content Placeholder 2">
            <a:extLst>
              <a:ext uri="{FF2B5EF4-FFF2-40B4-BE49-F238E27FC236}">
                <a16:creationId xmlns:a16="http://schemas.microsoft.com/office/drawing/2014/main" id="{20F95F89-6358-1906-6BF5-4FDEB4210C00}"/>
              </a:ext>
            </a:extLst>
          </p:cNvPr>
          <p:cNvSpPr>
            <a:spLocks noGrp="1"/>
          </p:cNvSpPr>
          <p:nvPr>
            <p:ph sz="quarter" idx="4294967295"/>
          </p:nvPr>
        </p:nvSpPr>
        <p:spPr>
          <a:xfrm>
            <a:off x="835025" y="1295400"/>
            <a:ext cx="11356975" cy="301625"/>
          </a:xfrm>
        </p:spPr>
        <p:txBody>
          <a:bodyPr/>
          <a:lstStyle/>
          <a:p>
            <a:pPr>
              <a:buNone/>
            </a:pPr>
            <a:r>
              <a:rPr lang="en-US" dirty="0"/>
              <a:t>SQL Server 2025 introduces </a:t>
            </a:r>
            <a:r>
              <a:rPr lang="en-US" b="1" dirty="0"/>
              <a:t>native support for embeddings</a:t>
            </a:r>
            <a:r>
              <a:rPr lang="en-US" dirty="0"/>
              <a:t> through several key features:</a:t>
            </a:r>
          </a:p>
        </p:txBody>
      </p:sp>
      <p:graphicFrame>
        <p:nvGraphicFramePr>
          <p:cNvPr id="6" name="Diagram 5">
            <a:extLst>
              <a:ext uri="{FF2B5EF4-FFF2-40B4-BE49-F238E27FC236}">
                <a16:creationId xmlns:a16="http://schemas.microsoft.com/office/drawing/2014/main" id="{CFDEAD9A-CEF1-0597-5528-4D275E71D862}"/>
              </a:ext>
            </a:extLst>
          </p:cNvPr>
          <p:cNvGraphicFramePr/>
          <p:nvPr>
            <p:extLst>
              <p:ext uri="{D42A27DB-BD31-4B8C-83A1-F6EECF244321}">
                <p14:modId xmlns:p14="http://schemas.microsoft.com/office/powerpoint/2010/main" val="169237764"/>
              </p:ext>
            </p:extLst>
          </p:nvPr>
        </p:nvGraphicFramePr>
        <p:xfrm>
          <a:off x="1693817" y="1825006"/>
          <a:ext cx="8669383" cy="4570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5618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46E6-78F5-A45C-9E2F-25E4CCE23D6F}"/>
              </a:ext>
            </a:extLst>
          </p:cNvPr>
          <p:cNvSpPr>
            <a:spLocks noGrp="1"/>
          </p:cNvSpPr>
          <p:nvPr>
            <p:ph type="title"/>
          </p:nvPr>
        </p:nvSpPr>
        <p:spPr/>
        <p:txBody>
          <a:bodyPr wrap="square" anchor="t">
            <a:normAutofit/>
          </a:bodyPr>
          <a:lstStyle/>
          <a:p>
            <a:r>
              <a:rPr lang="en-US" dirty="0"/>
              <a:t>Practical Use Cases</a:t>
            </a:r>
          </a:p>
        </p:txBody>
      </p:sp>
      <p:graphicFrame>
        <p:nvGraphicFramePr>
          <p:cNvPr id="5" name="Content Placeholder 2">
            <a:extLst>
              <a:ext uri="{FF2B5EF4-FFF2-40B4-BE49-F238E27FC236}">
                <a16:creationId xmlns:a16="http://schemas.microsoft.com/office/drawing/2014/main" id="{907DD6FB-1F82-C34F-3F59-0EDBBFDEF617}"/>
              </a:ext>
            </a:extLst>
          </p:cNvPr>
          <p:cNvGraphicFramePr>
            <a:graphicFrameLocks noGrp="1"/>
          </p:cNvGraphicFramePr>
          <p:nvPr>
            <p:ph sz="quarter" idx="4294967295"/>
            <p:extLst>
              <p:ext uri="{D42A27DB-BD31-4B8C-83A1-F6EECF244321}">
                <p14:modId xmlns:p14="http://schemas.microsoft.com/office/powerpoint/2010/main" val="1499789143"/>
              </p:ext>
            </p:extLst>
          </p:nvPr>
        </p:nvGraphicFramePr>
        <p:xfrm>
          <a:off x="661852" y="1435735"/>
          <a:ext cx="11020425"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29327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9D285-4415-EA51-5176-526870AEE6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D93D-519F-E4B7-A2DF-0C214AD1C2D5}"/>
              </a:ext>
            </a:extLst>
          </p:cNvPr>
          <p:cNvSpPr>
            <a:spLocks noGrp="1"/>
          </p:cNvSpPr>
          <p:nvPr>
            <p:ph type="title"/>
          </p:nvPr>
        </p:nvSpPr>
        <p:spPr/>
        <p:txBody>
          <a:bodyPr/>
          <a:lstStyle/>
          <a:p>
            <a:r>
              <a:rPr lang="en-US" dirty="0">
                <a:cs typeface="Segoe UI"/>
              </a:rPr>
              <a:t>Demo: </a:t>
            </a:r>
            <a:br>
              <a:rPr lang="en-US" dirty="0">
                <a:cs typeface="Segoe UI"/>
              </a:rPr>
            </a:br>
            <a:r>
              <a:rPr lang="en-US" dirty="0">
                <a:cs typeface="Segoe UI"/>
              </a:rPr>
              <a:t>Intelligent Search in </a:t>
            </a:r>
            <a:br>
              <a:rPr lang="en-US" dirty="0">
                <a:cs typeface="Segoe UI"/>
              </a:rPr>
            </a:br>
            <a:r>
              <a:rPr lang="en-US" dirty="0">
                <a:cs typeface="Segoe UI"/>
              </a:rPr>
              <a:t>SQL Server 2025 </a:t>
            </a:r>
          </a:p>
        </p:txBody>
      </p:sp>
    </p:spTree>
    <p:extLst>
      <p:ext uri="{BB962C8B-B14F-4D97-AF65-F5344CB8AC3E}">
        <p14:creationId xmlns:p14="http://schemas.microsoft.com/office/powerpoint/2010/main" val="23718139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331AC-340C-4487-DBD3-CC64EA234466}"/>
            </a:ext>
          </a:extLst>
        </p:cNvPr>
        <p:cNvGrpSpPr/>
        <p:nvPr/>
      </p:nvGrpSpPr>
      <p:grpSpPr>
        <a:xfrm>
          <a:off x="0" y="0"/>
          <a:ext cx="0" cy="0"/>
          <a:chOff x="0" y="0"/>
          <a:chExt cx="0" cy="0"/>
        </a:xfrm>
      </p:grpSpPr>
      <p:sp>
        <p:nvSpPr>
          <p:cNvPr id="39" name="Title 6">
            <a:extLst>
              <a:ext uri="{FF2B5EF4-FFF2-40B4-BE49-F238E27FC236}">
                <a16:creationId xmlns:a16="http://schemas.microsoft.com/office/drawing/2014/main" id="{BD968D5F-A6BC-6FC1-7BAD-2684DAABC343}"/>
              </a:ext>
            </a:extLst>
          </p:cNvPr>
          <p:cNvSpPr txBox="1">
            <a:spLocks/>
          </p:cNvSpPr>
          <p:nvPr/>
        </p:nvSpPr>
        <p:spPr>
          <a:xfrm>
            <a:off x="1013595" y="189957"/>
            <a:ext cx="43929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Call To Action</a:t>
            </a:r>
          </a:p>
        </p:txBody>
      </p:sp>
      <p:sp>
        <p:nvSpPr>
          <p:cNvPr id="41" name="Content Placeholder 2">
            <a:extLst>
              <a:ext uri="{FF2B5EF4-FFF2-40B4-BE49-F238E27FC236}">
                <a16:creationId xmlns:a16="http://schemas.microsoft.com/office/drawing/2014/main" id="{2214562F-A846-00B3-98C9-12644D5EB2A8}"/>
              </a:ext>
            </a:extLst>
          </p:cNvPr>
          <p:cNvSpPr txBox="1">
            <a:spLocks/>
          </p:cNvSpPr>
          <p:nvPr/>
        </p:nvSpPr>
        <p:spPr>
          <a:xfrm>
            <a:off x="634449" y="1493717"/>
            <a:ext cx="4991868" cy="3395041"/>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Sans Display" pitchFamily="2" charset="0"/>
              </a:rPr>
              <a:t>Check out our blogs </a:t>
            </a:r>
            <a:r>
              <a:rPr kumimoji="0" lang="en-US" sz="1800" b="0" i="0" u="none" strike="noStrike" kern="1200" cap="none" spc="0" normalizeH="0" baseline="0" noProof="0" dirty="0">
                <a:ln>
                  <a:noFill/>
                </a:ln>
                <a:solidFill>
                  <a:srgbClr val="000000"/>
                </a:solidFill>
                <a:effectLst/>
                <a:uLnTx/>
                <a:uFillTx/>
                <a:latin typeface="Segoe UI"/>
                <a:ea typeface="+mn-ea"/>
                <a:cs typeface="Segoe Sans Display" pitchFamily="2" charset="0"/>
              </a:rPr>
              <a:t>aka.ms/sqlserver2025</a:t>
            </a:r>
            <a:br>
              <a:rPr kumimoji="0" lang="en-US" sz="1800" b="0" i="0" u="none" strike="noStrike" kern="1200" cap="none" spc="0" normalizeH="0" baseline="0" noProof="0" dirty="0">
                <a:ln>
                  <a:noFill/>
                </a:ln>
                <a:solidFill>
                  <a:srgbClr val="000000"/>
                </a:solidFill>
                <a:effectLst/>
                <a:uLnTx/>
                <a:uFillTx/>
                <a:latin typeface="Segoe UI"/>
                <a:ea typeface="+mn-ea"/>
                <a:cs typeface="Segoe Sans Display" pitchFamily="2" charset="0"/>
              </a:rPr>
            </a:br>
            <a:r>
              <a:rPr kumimoji="0" lang="en-US" sz="1800" b="0" i="0" u="none" strike="noStrike" kern="1200" cap="none" spc="0" normalizeH="0" baseline="0" noProof="0" dirty="0">
                <a:ln>
                  <a:noFill/>
                </a:ln>
                <a:solidFill>
                  <a:srgbClr val="000000"/>
                </a:solidFill>
                <a:effectLst/>
                <a:uLnTx/>
                <a:uFillTx/>
                <a:latin typeface="Segoe UI"/>
                <a:ea typeface="+mn-ea"/>
                <a:cs typeface="Segoe Sans Display" pitchFamily="2" charset="0"/>
              </a:rPr>
              <a:t>aka.ms/Build/sql2025blog</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100" b="1" i="0" u="none" strike="noStrike" kern="1200" cap="none" spc="0" normalizeH="0" baseline="0" noProof="0" dirty="0">
              <a:ln>
                <a:noFill/>
              </a:ln>
              <a:solidFill>
                <a:srgbClr val="000000"/>
              </a:solidFill>
              <a:effectLst/>
              <a:uLnTx/>
              <a:uFillTx/>
              <a:latin typeface="Segoe UI"/>
              <a:ea typeface="+mn-ea"/>
              <a:cs typeface="Segoe Sans Display" pitchFamily="2" charset="0"/>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Sans Display" pitchFamily="2" charset="0"/>
              </a:rPr>
              <a:t>Read the docs:</a:t>
            </a:r>
            <a:br>
              <a:rPr kumimoji="0" lang="en-US" sz="1800" b="1" i="0" u="none" strike="noStrike" kern="1200" cap="none" spc="0" normalizeH="0" baseline="0" noProof="0" dirty="0">
                <a:ln>
                  <a:noFill/>
                </a:ln>
                <a:solidFill>
                  <a:srgbClr val="000000"/>
                </a:solidFill>
                <a:effectLst/>
                <a:uLnTx/>
                <a:uFillTx/>
                <a:latin typeface="Segoe UI"/>
                <a:ea typeface="+mn-ea"/>
                <a:cs typeface="Segoe Sans Display" pitchFamily="2" charset="0"/>
              </a:rPr>
            </a:br>
            <a:r>
              <a:rPr kumimoji="0" lang="en-US" sz="1800" b="0" i="0" u="none" strike="noStrike" kern="1200" cap="none" spc="0" normalizeH="0" baseline="0" noProof="0" dirty="0">
                <a:ln>
                  <a:noFill/>
                </a:ln>
                <a:solidFill>
                  <a:srgbClr val="000000"/>
                </a:solidFill>
                <a:effectLst/>
                <a:uLnTx/>
                <a:uFillTx/>
                <a:latin typeface="Segoe UI"/>
                <a:ea typeface="+mn-ea"/>
                <a:cs typeface="Segoe Sans Display" pitchFamily="2" charset="0"/>
              </a:rPr>
              <a:t>aka.ms/sqlserver2025docs</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100" b="1" i="0" u="none" strike="noStrike" kern="1200" cap="none" spc="0" normalizeH="0" baseline="0" noProof="0" dirty="0">
              <a:ln>
                <a:noFill/>
              </a:ln>
              <a:solidFill>
                <a:srgbClr val="000000"/>
              </a:solidFill>
              <a:effectLst/>
              <a:uLnTx/>
              <a:uFillTx/>
              <a:latin typeface="Segoe UI"/>
              <a:ea typeface="+mn-ea"/>
              <a:cs typeface="Segoe Sans Display" pitchFamily="2" charset="0"/>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Sans Display" pitchFamily="2" charset="0"/>
              </a:rPr>
              <a:t>Get the demos:</a:t>
            </a:r>
            <a:br>
              <a:rPr kumimoji="0" lang="en-US" sz="1800" b="1" i="0" u="none" strike="noStrike" kern="1200" cap="none" spc="0" normalizeH="0" baseline="0" noProof="0" dirty="0">
                <a:ln>
                  <a:noFill/>
                </a:ln>
                <a:solidFill>
                  <a:srgbClr val="000000"/>
                </a:solidFill>
                <a:effectLst/>
                <a:uLnTx/>
                <a:uFillTx/>
                <a:latin typeface="Segoe UI"/>
                <a:ea typeface="+mn-ea"/>
                <a:cs typeface="Segoe Sans Display" pitchFamily="2" charset="0"/>
              </a:rPr>
            </a:br>
            <a:r>
              <a:rPr kumimoji="0" lang="en-US" sz="1800" b="0" i="0" u="none" strike="noStrike" kern="1200" cap="none" spc="0" normalizeH="0" baseline="0" noProof="0" dirty="0">
                <a:ln>
                  <a:noFill/>
                </a:ln>
                <a:solidFill>
                  <a:srgbClr val="000000"/>
                </a:solidFill>
                <a:effectLst/>
                <a:uLnTx/>
                <a:uFillTx/>
                <a:latin typeface="Segoe UI"/>
                <a:ea typeface="+mn-ea"/>
                <a:cs typeface="Segoe Sans Display" pitchFamily="2" charset="0"/>
              </a:rPr>
              <a:t>aka.ms/sqlserver2025demos</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100" b="1" i="0" u="none" strike="noStrike" kern="1200" cap="none" spc="0" normalizeH="0" baseline="0" noProof="0" dirty="0">
              <a:ln>
                <a:noFill/>
              </a:ln>
              <a:solidFill>
                <a:srgbClr val="000000"/>
              </a:solidFill>
              <a:effectLst/>
              <a:uLnTx/>
              <a:uFillTx/>
              <a:latin typeface="Segoe UI"/>
              <a:ea typeface="+mn-ea"/>
              <a:cs typeface="Segoe Sans Display" pitchFamily="2" charset="0"/>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Sans Display" pitchFamily="2" charset="0"/>
              </a:rPr>
              <a:t>Get the decks:</a:t>
            </a:r>
            <a:br>
              <a:rPr kumimoji="0" lang="en-US" sz="1800" b="1" i="0" u="none" strike="noStrike" kern="1200" cap="none" spc="0" normalizeH="0" baseline="0" noProof="0" dirty="0">
                <a:ln>
                  <a:noFill/>
                </a:ln>
                <a:solidFill>
                  <a:srgbClr val="000000"/>
                </a:solidFill>
                <a:effectLst/>
                <a:uLnTx/>
                <a:uFillTx/>
                <a:latin typeface="Segoe UI"/>
                <a:ea typeface="+mn-ea"/>
                <a:cs typeface="Segoe Sans Display" pitchFamily="2" charset="0"/>
              </a:rPr>
            </a:br>
            <a:r>
              <a:rPr kumimoji="0" lang="en-US" sz="1800" b="0" i="0" u="none" strike="noStrike" kern="1200" cap="none" spc="0" normalizeH="0" baseline="0" noProof="0" dirty="0">
                <a:ln>
                  <a:noFill/>
                </a:ln>
                <a:solidFill>
                  <a:srgbClr val="000000"/>
                </a:solidFill>
                <a:effectLst/>
                <a:uLnTx/>
                <a:uFillTx/>
                <a:latin typeface="Segoe UI"/>
                <a:ea typeface="+mn-ea"/>
                <a:cs typeface="Segoe Sans Display" pitchFamily="2" charset="0"/>
              </a:rPr>
              <a:t>aka.ms/sqlserver2025decks</a:t>
            </a:r>
          </a:p>
        </p:txBody>
      </p:sp>
      <p:grpSp>
        <p:nvGrpSpPr>
          <p:cNvPr id="2" name="Group 1">
            <a:extLst>
              <a:ext uri="{FF2B5EF4-FFF2-40B4-BE49-F238E27FC236}">
                <a16:creationId xmlns:a16="http://schemas.microsoft.com/office/drawing/2014/main" id="{CBF4D625-D56E-D423-E56A-85DB940C1D11}"/>
              </a:ext>
            </a:extLst>
          </p:cNvPr>
          <p:cNvGrpSpPr/>
          <p:nvPr/>
        </p:nvGrpSpPr>
        <p:grpSpPr>
          <a:xfrm>
            <a:off x="5818738" y="1491576"/>
            <a:ext cx="5738813" cy="2750853"/>
            <a:chOff x="5818738" y="1491576"/>
            <a:chExt cx="5738813" cy="2750853"/>
          </a:xfrm>
        </p:grpSpPr>
        <p:pic>
          <p:nvPicPr>
            <p:cNvPr id="7" name="Content Placeholder 6">
              <a:extLst>
                <a:ext uri="{FF2B5EF4-FFF2-40B4-BE49-F238E27FC236}">
                  <a16:creationId xmlns:a16="http://schemas.microsoft.com/office/drawing/2014/main" id="{A1C53B65-B065-150D-02D6-C66AC4895523}"/>
                </a:ext>
              </a:extLst>
            </p:cNvPr>
            <p:cNvPicPr>
              <a:picLocks noChangeAspect="1"/>
            </p:cNvPicPr>
            <p:nvPr/>
          </p:nvPicPr>
          <p:blipFill>
            <a:blip r:embed="rId3"/>
            <a:stretch>
              <a:fillRect/>
            </a:stretch>
          </p:blipFill>
          <p:spPr>
            <a:xfrm>
              <a:off x="6126144" y="1860640"/>
              <a:ext cx="2083604" cy="2083604"/>
            </a:xfrm>
            <a:prstGeom prst="rect">
              <a:avLst/>
            </a:prstGeom>
          </p:spPr>
        </p:pic>
        <p:sp>
          <p:nvSpPr>
            <p:cNvPr id="8" name="Rectangle 7">
              <a:extLst>
                <a:ext uri="{FF2B5EF4-FFF2-40B4-BE49-F238E27FC236}">
                  <a16:creationId xmlns:a16="http://schemas.microsoft.com/office/drawing/2014/main" id="{3EA9798C-D13D-1F03-EF04-1C71626382CC}"/>
                </a:ext>
              </a:extLst>
            </p:cNvPr>
            <p:cNvSpPr/>
            <p:nvPr/>
          </p:nvSpPr>
          <p:spPr bwMode="auto">
            <a:xfrm>
              <a:off x="8438347" y="2652047"/>
              <a:ext cx="2828691" cy="10417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Need advice on whether or how to move your SQL workload to Azure?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Request a free Azure Expert Assessment.</a:t>
              </a:r>
            </a:p>
          </p:txBody>
        </p:sp>
        <p:pic>
          <p:nvPicPr>
            <p:cNvPr id="9" name="Picture 14">
              <a:extLst>
                <a:ext uri="{FF2B5EF4-FFF2-40B4-BE49-F238E27FC236}">
                  <a16:creationId xmlns:a16="http://schemas.microsoft.com/office/drawing/2014/main" id="{73274E46-5162-CA80-BFA9-A3640FF51E3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96464" y="1739592"/>
              <a:ext cx="912455" cy="912455"/>
            </a:xfrm>
            <a:prstGeom prst="rect">
              <a:avLst/>
            </a:prstGeom>
          </p:spPr>
        </p:pic>
        <p:sp>
          <p:nvSpPr>
            <p:cNvPr id="11" name="Rounded Rectangle 14">
              <a:extLst>
                <a:ext uri="{FF2B5EF4-FFF2-40B4-BE49-F238E27FC236}">
                  <a16:creationId xmlns:a16="http://schemas.microsoft.com/office/drawing/2014/main" id="{5EE8FDA0-E7A7-7232-4B63-34611B3C5A30}"/>
                </a:ext>
                <a:ext uri="{C183D7F6-B498-43B3-948B-1728B52AA6E4}">
                  <adec:decorative xmlns:adec="http://schemas.microsoft.com/office/drawing/2017/decorative" val="1"/>
                </a:ext>
              </a:extLst>
            </p:cNvPr>
            <p:cNvSpPr/>
            <p:nvPr/>
          </p:nvSpPr>
          <p:spPr bwMode="auto">
            <a:xfrm>
              <a:off x="5818738" y="1491576"/>
              <a:ext cx="5738813" cy="2750853"/>
            </a:xfrm>
            <a:prstGeom prst="roundRect">
              <a:avLst>
                <a:gd name="adj" fmla="val 13447"/>
              </a:avLst>
            </a:prstGeom>
            <a:ln w="12700" cap="rnd">
              <a:solidFill>
                <a:schemeClr val="tx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457200" tIns="274320" rIns="274320" bIns="2743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scadia Code" panose="020B0609020000020004" pitchFamily="49" charset="0"/>
                <a:ea typeface="+mn-ea"/>
                <a:cs typeface="+mn-cs"/>
              </a:endParaRPr>
            </a:p>
          </p:txBody>
        </p:sp>
      </p:grpSp>
      <p:grpSp>
        <p:nvGrpSpPr>
          <p:cNvPr id="3" name="Group 2">
            <a:extLst>
              <a:ext uri="{FF2B5EF4-FFF2-40B4-BE49-F238E27FC236}">
                <a16:creationId xmlns:a16="http://schemas.microsoft.com/office/drawing/2014/main" id="{BA3910B0-65EC-7B0C-DEDD-2FB1C75070BA}"/>
              </a:ext>
            </a:extLst>
          </p:cNvPr>
          <p:cNvGrpSpPr/>
          <p:nvPr/>
        </p:nvGrpSpPr>
        <p:grpSpPr>
          <a:xfrm>
            <a:off x="3317667" y="4984081"/>
            <a:ext cx="4617300" cy="760403"/>
            <a:chOff x="751992" y="5754695"/>
            <a:chExt cx="4617300" cy="760403"/>
          </a:xfrm>
          <a:gradFill>
            <a:gsLst>
              <a:gs pos="80000">
                <a:srgbClr val="A9D5ED"/>
              </a:gs>
              <a:gs pos="0">
                <a:schemeClr val="accent2"/>
              </a:gs>
            </a:gsLst>
            <a:path path="circle">
              <a:fillToRect l="100000" t="100000"/>
            </a:path>
          </a:gradFill>
        </p:grpSpPr>
        <p:sp>
          <p:nvSpPr>
            <p:cNvPr id="18" name="Rectangle: Rounded Corners 17">
              <a:extLst>
                <a:ext uri="{FF2B5EF4-FFF2-40B4-BE49-F238E27FC236}">
                  <a16:creationId xmlns:a16="http://schemas.microsoft.com/office/drawing/2014/main" id="{C1F2FD27-25D0-0607-2CCD-FE71AF72FA6F}"/>
                </a:ext>
              </a:extLst>
            </p:cNvPr>
            <p:cNvSpPr>
              <a:spLocks noChangeArrowheads="1"/>
            </p:cNvSpPr>
            <p:nvPr/>
          </p:nvSpPr>
          <p:spPr bwMode="auto">
            <a:xfrm>
              <a:off x="751992" y="5754695"/>
              <a:ext cx="4617300" cy="760403"/>
            </a:xfrm>
            <a:prstGeom prst="roundRect">
              <a:avLst>
                <a:gd name="adj" fmla="val 31698"/>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marL="0" marR="0" lvl="0" indent="0" algn="ctr" defTabSz="904917" rtl="0" eaLnBrk="1" fontAlgn="base" latinLnBrk="0" hangingPunct="1">
                <a:lnSpc>
                  <a:spcPct val="100000"/>
                </a:lnSpc>
                <a:spcBef>
                  <a:spcPts val="317"/>
                </a:spcBef>
                <a:spcAft>
                  <a:spcPct val="0"/>
                </a:spcAft>
                <a:buClrTx/>
                <a:buSzTx/>
                <a:buFontTx/>
                <a:buNone/>
                <a:tabLst>
                  <a:tab pos="1487158" algn="l"/>
                </a:tabLst>
                <a:defRPr/>
              </a:pPr>
              <a:endParaRPr kumimoji="0" lang="en-US" sz="2400" b="1" i="0" u="none" strike="noStrike" kern="1200" cap="none" spc="0" normalizeH="0" baseline="0" noProof="0">
                <a:ln w="3175">
                  <a:noFill/>
                </a:ln>
                <a:solidFill>
                  <a:srgbClr val="000000"/>
                </a:solidFill>
                <a:effectLst/>
                <a:uLnTx/>
                <a:uFillTx/>
                <a:latin typeface="Segoe UI Variable Display Semibold" pitchFamily="2" charset="0"/>
                <a:ea typeface="+mn-ea"/>
                <a:cs typeface="Segoe Sans Display Semibold" pitchFamily="2" charset="0"/>
              </a:endParaRPr>
            </a:p>
          </p:txBody>
        </p:sp>
        <p:sp>
          <p:nvSpPr>
            <p:cNvPr id="16" name="TextBox 15">
              <a:extLst>
                <a:ext uri="{FF2B5EF4-FFF2-40B4-BE49-F238E27FC236}">
                  <a16:creationId xmlns:a16="http://schemas.microsoft.com/office/drawing/2014/main" id="{2341F6C3-68AD-0DCE-5D02-740879F7D522}"/>
                </a:ext>
              </a:extLst>
            </p:cNvPr>
            <p:cNvSpPr txBox="1"/>
            <p:nvPr/>
          </p:nvSpPr>
          <p:spPr>
            <a:xfrm>
              <a:off x="1190154" y="5765564"/>
              <a:ext cx="3740976" cy="738664"/>
            </a:xfrm>
            <a:prstGeom prst="rect">
              <a:avLst/>
            </a:prstGeom>
            <a:grp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w="3175">
                    <a:noFill/>
                  </a:ln>
                  <a:solidFill>
                    <a:srgbClr val="000000"/>
                  </a:solidFill>
                  <a:effectLst/>
                  <a:uLnTx/>
                  <a:uFillTx/>
                  <a:latin typeface="Segoe UI Semibold"/>
                  <a:ea typeface="+mn-ea"/>
                  <a:cs typeface="Segoe UI" pitchFamily="34" charset="0"/>
                </a:rPr>
                <a:t>Download it today: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aka.ms/getsqlserver2025</a:t>
              </a:r>
            </a:p>
          </p:txBody>
        </p:sp>
      </p:grpSp>
    </p:spTree>
    <p:extLst>
      <p:ext uri="{BB962C8B-B14F-4D97-AF65-F5344CB8AC3E}">
        <p14:creationId xmlns:p14="http://schemas.microsoft.com/office/powerpoint/2010/main" val="7315279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46BC9-B6E8-5B08-C0EE-F2C286820F2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ADBB7F6-DBB1-2846-ED72-8FF504D745EB}"/>
              </a:ext>
            </a:extLst>
          </p:cNvPr>
          <p:cNvSpPr>
            <a:spLocks noGrp="1"/>
          </p:cNvSpPr>
          <p:nvPr>
            <p:ph type="title"/>
          </p:nvPr>
        </p:nvSpPr>
        <p:spPr>
          <a:xfrm>
            <a:off x="760412" y="2983969"/>
            <a:ext cx="5335588" cy="543097"/>
          </a:xfrm>
        </p:spPr>
        <p:txBody>
          <a:bodyPr/>
          <a:lstStyle/>
          <a:p>
            <a:r>
              <a:rPr lang="en-US" dirty="0"/>
              <a:t>Built for Developers</a:t>
            </a:r>
          </a:p>
        </p:txBody>
      </p:sp>
    </p:spTree>
    <p:extLst>
      <p:ext uri="{BB962C8B-B14F-4D97-AF65-F5344CB8AC3E}">
        <p14:creationId xmlns:p14="http://schemas.microsoft.com/office/powerpoint/2010/main" val="50221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23BA5-1797-A72E-2FD1-4C0A5E49CB3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01B666F-A290-6C4F-42B7-39C9C568BBAB}"/>
              </a:ext>
            </a:extLst>
          </p:cNvPr>
          <p:cNvSpPr>
            <a:spLocks noGrp="1"/>
          </p:cNvSpPr>
          <p:nvPr>
            <p:ph type="body" sz="quarter" idx="10"/>
          </p:nvPr>
        </p:nvSpPr>
        <p:spPr>
          <a:xfrm>
            <a:off x="4720664" y="1767328"/>
            <a:ext cx="480733" cy="430887"/>
          </a:xfrm>
        </p:spPr>
        <p:txBody>
          <a:bodyPr/>
          <a:lstStyle/>
          <a:p>
            <a:r>
              <a:rPr lang="en-US" noProof="0" dirty="0"/>
              <a:t>01</a:t>
            </a:r>
          </a:p>
        </p:txBody>
      </p:sp>
      <p:sp>
        <p:nvSpPr>
          <p:cNvPr id="7" name="Text Placeholder 6">
            <a:extLst>
              <a:ext uri="{FF2B5EF4-FFF2-40B4-BE49-F238E27FC236}">
                <a16:creationId xmlns:a16="http://schemas.microsoft.com/office/drawing/2014/main" id="{E384FEAB-591F-9CA6-5C4B-0D441056E81C}"/>
              </a:ext>
            </a:extLst>
          </p:cNvPr>
          <p:cNvSpPr>
            <a:spLocks noGrp="1"/>
          </p:cNvSpPr>
          <p:nvPr>
            <p:ph type="body" sz="quarter" idx="23"/>
          </p:nvPr>
        </p:nvSpPr>
        <p:spPr>
          <a:xfrm>
            <a:off x="4720664" y="3088618"/>
            <a:ext cx="480733" cy="430887"/>
          </a:xfrm>
        </p:spPr>
        <p:txBody>
          <a:bodyPr/>
          <a:lstStyle/>
          <a:p>
            <a:r>
              <a:rPr lang="en-US" noProof="0" dirty="0"/>
              <a:t>03</a:t>
            </a:r>
          </a:p>
        </p:txBody>
      </p:sp>
      <p:sp>
        <p:nvSpPr>
          <p:cNvPr id="8" name="Text Placeholder 7">
            <a:extLst>
              <a:ext uri="{FF2B5EF4-FFF2-40B4-BE49-F238E27FC236}">
                <a16:creationId xmlns:a16="http://schemas.microsoft.com/office/drawing/2014/main" id="{197ED47C-13DD-81E7-321B-4E3EB96E4ED3}"/>
              </a:ext>
            </a:extLst>
          </p:cNvPr>
          <p:cNvSpPr>
            <a:spLocks noGrp="1"/>
          </p:cNvSpPr>
          <p:nvPr>
            <p:ph type="body" sz="quarter" idx="24"/>
          </p:nvPr>
        </p:nvSpPr>
        <p:spPr>
          <a:xfrm>
            <a:off x="4720664" y="3749263"/>
            <a:ext cx="480733" cy="430887"/>
          </a:xfrm>
        </p:spPr>
        <p:txBody>
          <a:bodyPr/>
          <a:lstStyle/>
          <a:p>
            <a:r>
              <a:rPr lang="en-US" noProof="0" dirty="0"/>
              <a:t>04</a:t>
            </a:r>
          </a:p>
        </p:txBody>
      </p:sp>
      <p:sp>
        <p:nvSpPr>
          <p:cNvPr id="9" name="Text Placeholder 8">
            <a:extLst>
              <a:ext uri="{FF2B5EF4-FFF2-40B4-BE49-F238E27FC236}">
                <a16:creationId xmlns:a16="http://schemas.microsoft.com/office/drawing/2014/main" id="{80144AB3-6156-98EE-7EAA-CC50EB2A34B9}"/>
              </a:ext>
            </a:extLst>
          </p:cNvPr>
          <p:cNvSpPr>
            <a:spLocks noGrp="1"/>
          </p:cNvSpPr>
          <p:nvPr>
            <p:ph type="body" sz="quarter" idx="25"/>
          </p:nvPr>
        </p:nvSpPr>
        <p:spPr>
          <a:xfrm>
            <a:off x="4720664" y="2427973"/>
            <a:ext cx="480733" cy="430887"/>
          </a:xfrm>
        </p:spPr>
        <p:txBody>
          <a:bodyPr/>
          <a:lstStyle/>
          <a:p>
            <a:r>
              <a:rPr lang="en-US" noProof="0" dirty="0"/>
              <a:t>02</a:t>
            </a:r>
          </a:p>
        </p:txBody>
      </p:sp>
      <p:sp>
        <p:nvSpPr>
          <p:cNvPr id="4" name="Title 3">
            <a:extLst>
              <a:ext uri="{FF2B5EF4-FFF2-40B4-BE49-F238E27FC236}">
                <a16:creationId xmlns:a16="http://schemas.microsoft.com/office/drawing/2014/main" id="{F0D91AA0-BA09-8501-79CC-AC29C6D66E81}"/>
              </a:ext>
            </a:extLst>
          </p:cNvPr>
          <p:cNvSpPr>
            <a:spLocks noGrp="1"/>
          </p:cNvSpPr>
          <p:nvPr>
            <p:ph type="title"/>
          </p:nvPr>
        </p:nvSpPr>
        <p:spPr>
          <a:xfrm>
            <a:off x="589714" y="1740456"/>
            <a:ext cx="2840737" cy="738664"/>
          </a:xfrm>
        </p:spPr>
        <p:txBody>
          <a:bodyPr/>
          <a:lstStyle/>
          <a:p>
            <a:r>
              <a:rPr lang="en-US" noProof="0" dirty="0"/>
              <a:t>Agenda</a:t>
            </a:r>
          </a:p>
        </p:txBody>
      </p:sp>
      <p:sp>
        <p:nvSpPr>
          <p:cNvPr id="10" name="Text Placeholder 9">
            <a:extLst>
              <a:ext uri="{FF2B5EF4-FFF2-40B4-BE49-F238E27FC236}">
                <a16:creationId xmlns:a16="http://schemas.microsoft.com/office/drawing/2014/main" id="{34057E02-FDE1-48D9-EDA8-E81A805EABA9}"/>
              </a:ext>
            </a:extLst>
          </p:cNvPr>
          <p:cNvSpPr>
            <a:spLocks noGrp="1"/>
          </p:cNvSpPr>
          <p:nvPr>
            <p:ph type="body" sz="quarter" idx="26"/>
          </p:nvPr>
        </p:nvSpPr>
        <p:spPr>
          <a:xfrm>
            <a:off x="5415101" y="1771458"/>
            <a:ext cx="6692900" cy="484632"/>
          </a:xfrm>
        </p:spPr>
        <p:txBody>
          <a:bodyPr/>
          <a:lstStyle/>
          <a:p>
            <a:r>
              <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New Features for Developers</a:t>
            </a:r>
            <a:endParaRPr lang="en-US" noProof="0" dirty="0"/>
          </a:p>
        </p:txBody>
      </p:sp>
      <p:sp>
        <p:nvSpPr>
          <p:cNvPr id="11" name="Text Placeholder 10">
            <a:extLst>
              <a:ext uri="{FF2B5EF4-FFF2-40B4-BE49-F238E27FC236}">
                <a16:creationId xmlns:a16="http://schemas.microsoft.com/office/drawing/2014/main" id="{932013CF-9F72-08B1-4E4F-BAA454BA2E8C}"/>
              </a:ext>
            </a:extLst>
          </p:cNvPr>
          <p:cNvSpPr>
            <a:spLocks noGrp="1"/>
          </p:cNvSpPr>
          <p:nvPr>
            <p:ph type="body" sz="quarter" idx="27"/>
          </p:nvPr>
        </p:nvSpPr>
        <p:spPr>
          <a:xfrm>
            <a:off x="5415101" y="2432103"/>
            <a:ext cx="6692900" cy="484632"/>
          </a:xfrm>
        </p:spPr>
        <p:txBody>
          <a:bodyPr/>
          <a:lstStyle/>
          <a:p>
            <a:r>
              <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JSON Data Type and Indexes</a:t>
            </a:r>
          </a:p>
        </p:txBody>
      </p:sp>
      <p:sp>
        <p:nvSpPr>
          <p:cNvPr id="12" name="Text Placeholder 11">
            <a:extLst>
              <a:ext uri="{FF2B5EF4-FFF2-40B4-BE49-F238E27FC236}">
                <a16:creationId xmlns:a16="http://schemas.microsoft.com/office/drawing/2014/main" id="{C21DC86E-D8DA-2F08-55FE-27F51EA10BE5}"/>
              </a:ext>
            </a:extLst>
          </p:cNvPr>
          <p:cNvSpPr>
            <a:spLocks noGrp="1"/>
          </p:cNvSpPr>
          <p:nvPr>
            <p:ph type="body" sz="quarter" idx="28"/>
          </p:nvPr>
        </p:nvSpPr>
        <p:spPr>
          <a:xfrm>
            <a:off x="5415101" y="3092748"/>
            <a:ext cx="6692900" cy="484632"/>
          </a:xfrm>
        </p:spPr>
        <p:txBody>
          <a:bodyPr/>
          <a:lstStyle/>
          <a:p>
            <a:r>
              <a:rPr lang="en-US" dirty="0"/>
              <a:t>New T-SQL Functions</a:t>
            </a:r>
            <a:endPar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endParaRPr>
          </a:p>
        </p:txBody>
      </p:sp>
      <p:sp>
        <p:nvSpPr>
          <p:cNvPr id="13" name="Text Placeholder 12">
            <a:extLst>
              <a:ext uri="{FF2B5EF4-FFF2-40B4-BE49-F238E27FC236}">
                <a16:creationId xmlns:a16="http://schemas.microsoft.com/office/drawing/2014/main" id="{AFF6B03F-5282-39BD-536D-92396D9AE1CE}"/>
              </a:ext>
            </a:extLst>
          </p:cNvPr>
          <p:cNvSpPr>
            <a:spLocks noGrp="1"/>
          </p:cNvSpPr>
          <p:nvPr>
            <p:ph type="body" sz="quarter" idx="29"/>
          </p:nvPr>
        </p:nvSpPr>
        <p:spPr>
          <a:xfrm>
            <a:off x="5415101" y="3753393"/>
            <a:ext cx="6310053" cy="484632"/>
          </a:xfrm>
        </p:spPr>
        <p:txBody>
          <a:bodyPr/>
          <a:lstStyle/>
          <a:p>
            <a:r>
              <a:rPr lang="en-US" dirty="0">
                <a:cs typeface="Segoe UI"/>
              </a:rPr>
              <a:t>Fabric Mirroring</a:t>
            </a:r>
            <a:endPar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endParaRPr>
          </a:p>
        </p:txBody>
      </p:sp>
      <p:sp>
        <p:nvSpPr>
          <p:cNvPr id="16" name="Text Placeholder 15">
            <a:extLst>
              <a:ext uri="{FF2B5EF4-FFF2-40B4-BE49-F238E27FC236}">
                <a16:creationId xmlns:a16="http://schemas.microsoft.com/office/drawing/2014/main" id="{A708D4BB-8834-D41B-9E57-1FCF6D9CB47A}"/>
              </a:ext>
            </a:extLst>
          </p:cNvPr>
          <p:cNvSpPr>
            <a:spLocks noGrp="1"/>
          </p:cNvSpPr>
          <p:nvPr>
            <p:ph type="body" sz="quarter" idx="31"/>
          </p:nvPr>
        </p:nvSpPr>
        <p:spPr>
          <a:xfrm>
            <a:off x="4720664" y="4409908"/>
            <a:ext cx="480733" cy="430887"/>
          </a:xfrm>
        </p:spPr>
        <p:txBody>
          <a:bodyPr/>
          <a:lstStyle/>
          <a:p>
            <a:r>
              <a:rPr lang="en-US" noProof="0" dirty="0"/>
              <a:t>05</a:t>
            </a:r>
          </a:p>
        </p:txBody>
      </p:sp>
      <p:sp>
        <p:nvSpPr>
          <p:cNvPr id="3" name="Text Placeholder 12">
            <a:extLst>
              <a:ext uri="{FF2B5EF4-FFF2-40B4-BE49-F238E27FC236}">
                <a16:creationId xmlns:a16="http://schemas.microsoft.com/office/drawing/2014/main" id="{0B5A0180-F249-C47C-CB4E-C240C91EED18}"/>
              </a:ext>
            </a:extLst>
          </p:cNvPr>
          <p:cNvSpPr txBox="1">
            <a:spLocks/>
          </p:cNvSpPr>
          <p:nvPr/>
        </p:nvSpPr>
        <p:spPr>
          <a:xfrm>
            <a:off x="5415101" y="4369116"/>
            <a:ext cx="6692900" cy="484632"/>
          </a:xfrm>
          <a:prstGeom prst="rect">
            <a:avLst/>
          </a:prstGeom>
        </p:spPr>
        <p:txBody>
          <a:bodyPr vert="horz" wrap="square" lIns="0" tIns="0" rIns="0" bIns="0" rtlCol="0" anchor="ctr">
            <a:noAutofit/>
          </a:bodyPr>
          <a:lstStyle>
            <a:lvl1pPr marL="0" marR="0" indent="0" algn="l" defTabSz="932563" rtl="0" eaLnBrk="1" fontAlgn="auto" latinLnBrk="0" hangingPunct="1">
              <a:lnSpc>
                <a:spcPct val="100000"/>
              </a:lnSpc>
              <a:spcBef>
                <a:spcPts val="600"/>
              </a:spcBef>
              <a:spcAft>
                <a:spcPts val="0"/>
              </a:spcAft>
              <a:buClrTx/>
              <a:buSzPct val="100000"/>
              <a:buFont typeface="Arial" panose="020B0604020202020204" pitchFamily="34" charset="0"/>
              <a:buNone/>
              <a:tabLst/>
              <a:defRPr lang="en-US" sz="2400" kern="1200" spc="0" baseline="0" dirty="0" smtClean="0">
                <a:solidFill>
                  <a:schemeClr val="tx1"/>
                </a:solidFill>
                <a:latin typeface="+mj-lt"/>
                <a:ea typeface="+mn-ea"/>
                <a:cs typeface="Segoe UI Semilight" panose="020B0402040204020203" pitchFamily="34" charset="0"/>
              </a:defRPr>
            </a:lvl1pPr>
            <a:lvl2pPr marL="285750" marR="0" indent="-171450"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lang="en-US" sz="1800" kern="1200" spc="0" baseline="0" dirty="0">
                <a:solidFill>
                  <a:schemeClr val="tx1"/>
                </a:solidFill>
                <a:latin typeface="+mn-lt"/>
                <a:ea typeface="+mn-ea"/>
                <a:cs typeface="+mn-cs"/>
              </a:defRPr>
            </a:lvl2pPr>
            <a:lvl3pPr marL="914400" marR="0" indent="-198438" algn="l" defTabSz="932563" rtl="0" eaLnBrk="1" fontAlgn="auto" latinLnBrk="0" hangingPunct="1">
              <a:lnSpc>
                <a:spcPct val="100000"/>
              </a:lnSpc>
              <a:spcBef>
                <a:spcPts val="400"/>
              </a:spcBef>
              <a:spcAft>
                <a:spcPts val="0"/>
              </a:spcAft>
              <a:buClrTx/>
              <a:buSzPct val="100000"/>
              <a:buFont typeface="Wingdings" panose="05000000000000000000" pitchFamily="2" charset="2"/>
              <a:buChar char="§"/>
              <a:tabLst/>
              <a:defRPr sz="1372" kern="1200" spc="0" baseline="0">
                <a:solidFill>
                  <a:schemeClr val="tx1"/>
                </a:solidFill>
                <a:latin typeface="+mn-lt"/>
                <a:ea typeface="+mn-ea"/>
                <a:cs typeface="+mn-cs"/>
              </a:defRPr>
            </a:lvl3pPr>
            <a:lvl4pPr marL="1147763" marR="0" indent="-179388"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sz="1372" kern="1200" spc="0" baseline="0">
                <a:solidFill>
                  <a:schemeClr val="tx1"/>
                </a:solidFill>
                <a:latin typeface="+mn-lt"/>
                <a:ea typeface="+mn-ea"/>
                <a:cs typeface="+mn-cs"/>
              </a:defRPr>
            </a:lvl4pPr>
            <a:lvl5pPr marL="1371600" marR="0" indent="-166688"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sz="1372"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600"/>
              </a:spcBef>
              <a:spcAft>
                <a:spcPts val="0"/>
              </a:spcAft>
              <a:buClrTx/>
              <a:buSzPct val="100000"/>
              <a:buFont typeface="Arial" panose="020B0604020202020204" pitchFamily="34" charset="0"/>
              <a:buNone/>
              <a:tabLst/>
              <a:defRPr/>
            </a:pPr>
            <a:r>
              <a:rPr kumimoji="0" lang="en-US" sz="2400" b="1" i="0" u="none" strike="noStrike" kern="1200" cap="none" spc="0" normalizeH="0" baseline="0" noProof="0" dirty="0">
                <a:ln>
                  <a:noFill/>
                </a:ln>
                <a:gradFill flip="none" rotWithShape="1">
                  <a:gsLst>
                    <a:gs pos="0">
                      <a:srgbClr val="73262F"/>
                    </a:gs>
                    <a:gs pos="80000">
                      <a:srgbClr val="2A446F"/>
                    </a:gs>
                  </a:gsLst>
                  <a:path path="circle">
                    <a:fillToRect l="100000" t="100000"/>
                  </a:path>
                  <a:tileRect r="-100000" b="-100000"/>
                </a:gradFill>
                <a:effectLst/>
                <a:uLnTx/>
                <a:uFillTx/>
                <a:latin typeface="Segoe UI Variable Display Semibold" pitchFamily="2" charset="0"/>
                <a:ea typeface="+mn-ea"/>
                <a:cs typeface="Segoe UI Semilight" panose="020B0402040204020203" pitchFamily="34" charset="0"/>
              </a:rPr>
              <a:t>Conclusion</a:t>
            </a:r>
          </a:p>
        </p:txBody>
      </p:sp>
    </p:spTree>
    <p:extLst>
      <p:ext uri="{BB962C8B-B14F-4D97-AF65-F5344CB8AC3E}">
        <p14:creationId xmlns:p14="http://schemas.microsoft.com/office/powerpoint/2010/main" val="75135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8897-5F2E-99D9-2881-5C64335F87CF}"/>
              </a:ext>
            </a:extLst>
          </p:cNvPr>
          <p:cNvSpPr>
            <a:spLocks noGrp="1"/>
          </p:cNvSpPr>
          <p:nvPr>
            <p:ph type="title"/>
          </p:nvPr>
        </p:nvSpPr>
        <p:spPr/>
        <p:txBody>
          <a:bodyPr/>
          <a:lstStyle/>
          <a:p>
            <a:r>
              <a:rPr lang="en-US"/>
              <a:t>Developer Edition</a:t>
            </a:r>
          </a:p>
        </p:txBody>
      </p:sp>
      <p:sp>
        <p:nvSpPr>
          <p:cNvPr id="3" name="Content Placeholder 2">
            <a:extLst>
              <a:ext uri="{FF2B5EF4-FFF2-40B4-BE49-F238E27FC236}">
                <a16:creationId xmlns:a16="http://schemas.microsoft.com/office/drawing/2014/main" id="{BA23A00A-0238-3FEC-9484-11F67918D3B9}"/>
              </a:ext>
            </a:extLst>
          </p:cNvPr>
          <p:cNvSpPr>
            <a:spLocks noGrp="1"/>
          </p:cNvSpPr>
          <p:nvPr>
            <p:ph sz="quarter" idx="4294967295"/>
          </p:nvPr>
        </p:nvSpPr>
        <p:spPr>
          <a:xfrm>
            <a:off x="765460" y="2469379"/>
            <a:ext cx="4747065" cy="2462212"/>
          </a:xfrm>
        </p:spPr>
        <p:txBody>
          <a:bodyPr/>
          <a:lstStyle/>
          <a:p>
            <a:pPr marL="342900" indent="-342900">
              <a:spcBef>
                <a:spcPts val="1205"/>
              </a:spcBef>
              <a:buFont typeface="Wingdings" panose="05000000000000000000" pitchFamily="2" charset="2"/>
              <a:buChar char="ü"/>
            </a:pPr>
            <a:r>
              <a:rPr lang="en-US" sz="2000" dirty="0">
                <a:latin typeface="+mj-lt"/>
              </a:rPr>
              <a:t>Choose your target production deployment: Standard or Enterprise</a:t>
            </a:r>
          </a:p>
          <a:p>
            <a:pPr marL="342900" indent="-342900">
              <a:spcBef>
                <a:spcPts val="1205"/>
              </a:spcBef>
              <a:buFont typeface="Wingdings" panose="05000000000000000000" pitchFamily="2" charset="2"/>
              <a:buChar char="ü"/>
            </a:pPr>
            <a:r>
              <a:rPr lang="en-US" sz="2000" dirty="0">
                <a:latin typeface="+mj-lt"/>
              </a:rPr>
              <a:t>Develop and test with no license costs</a:t>
            </a:r>
          </a:p>
          <a:p>
            <a:pPr marL="342900" indent="-342900">
              <a:spcBef>
                <a:spcPts val="1205"/>
              </a:spcBef>
              <a:buFont typeface="Wingdings" panose="05000000000000000000" pitchFamily="2" charset="2"/>
              <a:buChar char="ü"/>
            </a:pPr>
            <a:r>
              <a:rPr lang="en-US" sz="2000" dirty="0">
                <a:latin typeface="+mj-lt"/>
              </a:rPr>
              <a:t>Features and limits match target deployment</a:t>
            </a:r>
          </a:p>
        </p:txBody>
      </p:sp>
      <p:pic>
        <p:nvPicPr>
          <p:cNvPr id="6" name="Picture 5">
            <a:extLst>
              <a:ext uri="{FF2B5EF4-FFF2-40B4-BE49-F238E27FC236}">
                <a16:creationId xmlns:a16="http://schemas.microsoft.com/office/drawing/2014/main" id="{5CF63249-083D-8F14-0E69-FD927C26FF5D}"/>
              </a:ext>
            </a:extLst>
          </p:cNvPr>
          <p:cNvPicPr>
            <a:picLocks noChangeAspect="1"/>
          </p:cNvPicPr>
          <p:nvPr/>
        </p:nvPicPr>
        <p:blipFill>
          <a:blip r:embed="rId3"/>
          <a:stretch>
            <a:fillRect/>
          </a:stretch>
        </p:blipFill>
        <p:spPr>
          <a:xfrm>
            <a:off x="6186196" y="1702185"/>
            <a:ext cx="5048755" cy="44275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15218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2FBC9-6CC6-CBEE-B991-2B70683542A6}"/>
            </a:ext>
          </a:extLst>
        </p:cNvPr>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4B64CF7A-8FE2-9B9C-AFBB-F9D0C4754779}"/>
              </a:ext>
            </a:extLst>
          </p:cNvPr>
          <p:cNvSpPr/>
          <p:nvPr/>
        </p:nvSpPr>
        <p:spPr bwMode="auto">
          <a:xfrm>
            <a:off x="600019" y="4377209"/>
            <a:ext cx="3021243" cy="1693391"/>
          </a:xfrm>
          <a:prstGeom prst="roundRect">
            <a:avLst>
              <a:gd name="adj" fmla="val 9604"/>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marL="0" marR="0" lvl="0" indent="0" algn="ctr" defTabSz="904917" rtl="0" eaLnBrk="1" fontAlgn="base" latinLnBrk="0" hangingPunct="1">
              <a:lnSpc>
                <a:spcPct val="100000"/>
              </a:lnSpc>
              <a:spcBef>
                <a:spcPts val="317"/>
              </a:spcBef>
              <a:spcAft>
                <a:spcPct val="0"/>
              </a:spcAft>
              <a:buClrTx/>
              <a:buSzTx/>
              <a:buFontTx/>
              <a:buNone/>
              <a:tabLst>
                <a:tab pos="1487158" algn="l"/>
              </a:tabLst>
              <a:defRPr/>
            </a:pPr>
            <a:endParaRPr kumimoji="0" lang="en-US" sz="2800"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old" pitchFamily="2" charset="0"/>
              <a:ea typeface="+mn-ea"/>
              <a:cs typeface="Segoe Sans Display Semibold" pitchFamily="2" charset="0"/>
            </a:endParaRPr>
          </a:p>
        </p:txBody>
      </p:sp>
      <p:pic>
        <p:nvPicPr>
          <p:cNvPr id="1026" name="Picture 2" descr="Connector icon">
            <a:extLst>
              <a:ext uri="{FF2B5EF4-FFF2-40B4-BE49-F238E27FC236}">
                <a16:creationId xmlns:a16="http://schemas.microsoft.com/office/drawing/2014/main" id="{621D83C2-F5A6-2789-6651-79A2ED841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2127" y="3269787"/>
            <a:ext cx="443417" cy="4434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AAEF18-B278-B748-19C8-D1695B1144F3}"/>
              </a:ext>
            </a:extLst>
          </p:cNvPr>
          <p:cNvSpPr>
            <a:spLocks noGrp="1"/>
          </p:cNvSpPr>
          <p:nvPr>
            <p:ph type="title"/>
          </p:nvPr>
        </p:nvSpPr>
        <p:spPr>
          <a:xfrm>
            <a:off x="736681" y="76096"/>
            <a:ext cx="10663452" cy="803297"/>
          </a:xfrm>
        </p:spPr>
        <p:txBody>
          <a:bodyPr/>
          <a:lstStyle/>
          <a:p>
            <a:r>
              <a:rPr lang="en-US" sz="3600" dirty="0">
                <a:latin typeface="+mj-lt"/>
              </a:rPr>
              <a:t>Built for developers</a:t>
            </a:r>
            <a:br>
              <a:rPr lang="en-US" sz="3600" dirty="0">
                <a:latin typeface="+mj-lt"/>
              </a:rPr>
            </a:br>
            <a:r>
              <a:rPr lang="en-US" sz="2200" spc="0" dirty="0"/>
              <a:t>Develop modern data applications</a:t>
            </a:r>
          </a:p>
        </p:txBody>
      </p:sp>
      <p:pic>
        <p:nvPicPr>
          <p:cNvPr id="15" name="Picture 14" descr="GraphQL logo">
            <a:extLst>
              <a:ext uri="{FF2B5EF4-FFF2-40B4-BE49-F238E27FC236}">
                <a16:creationId xmlns:a16="http://schemas.microsoft.com/office/drawing/2014/main" id="{202FF504-6CAA-012B-F6E2-E2C0AE8EB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979" y="2133821"/>
            <a:ext cx="715324" cy="7153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6719AEE-C847-C093-B756-03B5B2B23954}"/>
              </a:ext>
            </a:extLst>
          </p:cNvPr>
          <p:cNvSpPr txBox="1"/>
          <p:nvPr/>
        </p:nvSpPr>
        <p:spPr>
          <a:xfrm>
            <a:off x="525583" y="3132699"/>
            <a:ext cx="3170118" cy="923330"/>
          </a:xfrm>
          <a:prstGeom prst="rect">
            <a:avLst/>
          </a:prstGeom>
          <a:noFill/>
        </p:spPr>
        <p:txBody>
          <a:bodyPr wrap="square" lIns="0" tIns="0" rIns="0" bIns="0" rtlCol="0">
            <a:spAutoFit/>
          </a:bodyPr>
          <a:lstStyle/>
          <a:p>
            <a:pPr marL="0" marR="0" lvl="1" indent="0" algn="ctr" defTabSz="630263" rtl="0" eaLnBrk="1" fontAlgn="base" latinLnBrk="0" hangingPunct="1">
              <a:lnSpc>
                <a:spcPct val="100000"/>
              </a:lnSpc>
              <a:spcBef>
                <a:spcPts val="1500"/>
              </a:spcBef>
              <a:spcAft>
                <a:spcPts val="0"/>
              </a:spcAft>
              <a:buClrTx/>
              <a:buSzPct val="90000"/>
              <a:buFontTx/>
              <a:buNone/>
              <a:tabLst>
                <a:tab pos="1371655" algn="l"/>
              </a:tabLst>
              <a:defRPr/>
            </a:pPr>
            <a:r>
              <a:rPr kumimoji="0" lang="en-US" sz="2400" b="1" i="0" u="none" strike="noStrike" kern="1200" cap="none" spc="0" normalizeH="0" baseline="0" noProof="0">
                <a:ln w="3175">
                  <a:noFill/>
                </a:ln>
                <a:gradFill flip="none" rotWithShape="1">
                  <a:gsLst>
                    <a:gs pos="0">
                      <a:srgbClr val="73262F"/>
                    </a:gs>
                    <a:gs pos="80000">
                      <a:srgbClr val="2A446F"/>
                    </a:gs>
                  </a:gsLst>
                  <a:path path="circle">
                    <a:fillToRect l="100000" t="100000"/>
                  </a:path>
                  <a:tileRect r="-100000" b="-100000"/>
                </a:gradFill>
                <a:effectLst/>
                <a:uLnTx/>
                <a:uFillTx/>
                <a:latin typeface="Segoe UI Variable Display Semibold" pitchFamily="2" charset="0"/>
                <a:ea typeface="+mn-ea"/>
                <a:cs typeface="Segoe UI" pitchFamily="34" charset="0"/>
              </a:rPr>
              <a:t>GraphQL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Data API builder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for efficient data applications</a:t>
            </a:r>
          </a:p>
        </p:txBody>
      </p:sp>
      <p:cxnSp>
        <p:nvCxnSpPr>
          <p:cNvPr id="33" name="Straight Arrow Connector 32">
            <a:extLst>
              <a:ext uri="{FF2B5EF4-FFF2-40B4-BE49-F238E27FC236}">
                <a16:creationId xmlns:a16="http://schemas.microsoft.com/office/drawing/2014/main" id="{0CE8DACA-C83E-BA74-D34F-E0A09D6A921E}"/>
              </a:ext>
              <a:ext uri="{C183D7F6-B498-43B3-948B-1728B52AA6E4}">
                <adec:decorative xmlns:adec="http://schemas.microsoft.com/office/drawing/2017/decorative" val="1"/>
              </a:ext>
            </a:extLst>
          </p:cNvPr>
          <p:cNvCxnSpPr>
            <a:cxnSpLocks/>
          </p:cNvCxnSpPr>
          <p:nvPr/>
        </p:nvCxnSpPr>
        <p:spPr>
          <a:xfrm>
            <a:off x="2778369" y="2491483"/>
            <a:ext cx="2380864" cy="0"/>
          </a:xfrm>
          <a:prstGeom prst="straightConnector1">
            <a:avLst/>
          </a:prstGeom>
          <a:ln w="19050" cap="rnd">
            <a:solidFill>
              <a:srgbClr val="454142"/>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8FEAF442-DD7B-4295-29CF-9BCDECED12CD}"/>
              </a:ext>
              <a:ext uri="{C183D7F6-B498-43B3-948B-1728B52AA6E4}">
                <adec:decorative xmlns:adec="http://schemas.microsoft.com/office/drawing/2017/decorative" val="1"/>
              </a:ext>
            </a:extLst>
          </p:cNvPr>
          <p:cNvSpPr/>
          <p:nvPr/>
        </p:nvSpPr>
        <p:spPr bwMode="auto">
          <a:xfrm>
            <a:off x="4020718" y="1791678"/>
            <a:ext cx="6244258" cy="4257111"/>
          </a:xfrm>
          <a:prstGeom prst="roundRect">
            <a:avLst>
              <a:gd name="adj" fmla="val 4297"/>
            </a:avLst>
          </a:prstGeom>
          <a:noFill/>
          <a:ln w="12700" cap="rnd">
            <a:solidFill>
              <a:schemeClr val="tx1">
                <a:alpha val="50000"/>
              </a:schemeClr>
            </a:solidFill>
            <a:prstDash val="dash"/>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8" name="TextBox 17">
            <a:extLst>
              <a:ext uri="{FF2B5EF4-FFF2-40B4-BE49-F238E27FC236}">
                <a16:creationId xmlns:a16="http://schemas.microsoft.com/office/drawing/2014/main" id="{382A08A1-64B2-F9C2-FF74-DCDDDD4A6E96}"/>
              </a:ext>
            </a:extLst>
          </p:cNvPr>
          <p:cNvSpPr txBox="1"/>
          <p:nvPr/>
        </p:nvSpPr>
        <p:spPr>
          <a:xfrm>
            <a:off x="4675408" y="3090726"/>
            <a:ext cx="2215112" cy="1200329"/>
          </a:xfrm>
          <a:prstGeom prst="rect">
            <a:avLst/>
          </a:prstGeom>
          <a:noFill/>
        </p:spPr>
        <p:txBody>
          <a:bodyPr wrap="square" lIns="0" tIns="0" rIns="0" bIns="0" rtlCol="0">
            <a:spAutoFit/>
          </a:bodyPr>
          <a:lstStyle/>
          <a:p>
            <a:pPr marL="0" marR="0" lvl="1" indent="0" algn="ctr" defTabSz="630263" rtl="0" eaLnBrk="1" fontAlgn="base" latinLnBrk="0" hangingPunct="1">
              <a:lnSpc>
                <a:spcPct val="100000"/>
              </a:lnSpc>
              <a:spcBef>
                <a:spcPts val="1500"/>
              </a:spcBef>
              <a:spcAft>
                <a:spcPts val="0"/>
              </a:spcAft>
              <a:buClrTx/>
              <a:buSzPct val="90000"/>
              <a:buFontTx/>
              <a:buNone/>
              <a:tabLst>
                <a:tab pos="1371655" algn="l"/>
              </a:tabLst>
              <a:defRPr/>
            </a:pPr>
            <a:r>
              <a:rPr kumimoji="0" lang="en-US" sz="2400" b="1" i="0" u="none" strike="noStrike" kern="1200" cap="none" spc="0" normalizeH="0" baseline="0" noProof="0">
                <a:ln w="3175">
                  <a:noFill/>
                </a:ln>
                <a:gradFill flip="none" rotWithShape="1">
                  <a:gsLst>
                    <a:gs pos="0">
                      <a:srgbClr val="73262F"/>
                    </a:gs>
                    <a:gs pos="80000">
                      <a:srgbClr val="2A446F"/>
                    </a:gs>
                  </a:gsLst>
                  <a:path path="circle">
                    <a:fillToRect l="100000" t="100000"/>
                  </a:path>
                  <a:tileRect r="-100000" b="-100000"/>
                </a:gradFill>
                <a:effectLst/>
                <a:uLnTx/>
                <a:uFillTx/>
                <a:latin typeface="Segoe UI Variable Display Semibold" pitchFamily="2" charset="0"/>
                <a:ea typeface="+mn-ea"/>
                <a:cs typeface="Segoe UI" pitchFamily="34" charset="0"/>
              </a:rPr>
              <a:t>JSON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JSON type, index,</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 and updated T-SQL functions</a:t>
            </a:r>
          </a:p>
        </p:txBody>
      </p:sp>
      <p:sp>
        <p:nvSpPr>
          <p:cNvPr id="19" name="TextBox 18">
            <a:extLst>
              <a:ext uri="{FF2B5EF4-FFF2-40B4-BE49-F238E27FC236}">
                <a16:creationId xmlns:a16="http://schemas.microsoft.com/office/drawing/2014/main" id="{A656C8F2-0BE9-F671-D2FB-8C6ED24EB74C}"/>
              </a:ext>
            </a:extLst>
          </p:cNvPr>
          <p:cNvSpPr txBox="1"/>
          <p:nvPr/>
        </p:nvSpPr>
        <p:spPr>
          <a:xfrm>
            <a:off x="4432483" y="4529673"/>
            <a:ext cx="2700963" cy="923330"/>
          </a:xfrm>
          <a:prstGeom prst="rect">
            <a:avLst/>
          </a:prstGeom>
          <a:noFill/>
        </p:spPr>
        <p:txBody>
          <a:bodyPr wrap="square" lIns="0" tIns="0" rIns="0" bIns="0" rtlCol="0">
            <a:spAutoFit/>
          </a:bodyPr>
          <a:lstStyle/>
          <a:p>
            <a:pPr marL="0" marR="0" lvl="1" indent="0" algn="ctr" defTabSz="630263" rtl="0" eaLnBrk="1" fontAlgn="base" latinLnBrk="0" hangingPunct="1">
              <a:lnSpc>
                <a:spcPct val="100000"/>
              </a:lnSpc>
              <a:spcBef>
                <a:spcPts val="1500"/>
              </a:spcBef>
              <a:spcAft>
                <a:spcPts val="0"/>
              </a:spcAft>
              <a:buClrTx/>
              <a:buSzPct val="90000"/>
              <a:buFontTx/>
              <a:buNone/>
              <a:tabLst>
                <a:tab pos="1371655" algn="l"/>
              </a:tabLst>
              <a:defRPr/>
            </a:pPr>
            <a:r>
              <a:rPr kumimoji="0" lang="en-US" sz="2400" b="1" i="0" u="none" strike="noStrike" kern="1200" cap="none" spc="0" normalizeH="0" baseline="0" noProof="0">
                <a:ln w="3175">
                  <a:noFill/>
                </a:ln>
                <a:gradFill flip="none" rotWithShape="1">
                  <a:gsLst>
                    <a:gs pos="0">
                      <a:srgbClr val="73262F"/>
                    </a:gs>
                    <a:gs pos="80000">
                      <a:srgbClr val="2A446F"/>
                    </a:gs>
                  </a:gsLst>
                  <a:path path="circle">
                    <a:fillToRect l="100000" t="100000"/>
                  </a:path>
                  <a:tileRect r="-100000" b="-100000"/>
                </a:gradFill>
                <a:effectLst/>
                <a:uLnTx/>
                <a:uFillTx/>
                <a:latin typeface="Segoe UI Variable Display Semibold" pitchFamily="2" charset="0"/>
                <a:ea typeface="+mn-ea"/>
                <a:cs typeface="Segoe UI" pitchFamily="34" charset="0"/>
              </a:rPr>
              <a:t>T-SQL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RegEx and other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T-SQL functions</a:t>
            </a:r>
          </a:p>
        </p:txBody>
      </p:sp>
      <p:sp>
        <p:nvSpPr>
          <p:cNvPr id="30" name="TextBox 29">
            <a:extLst>
              <a:ext uri="{FF2B5EF4-FFF2-40B4-BE49-F238E27FC236}">
                <a16:creationId xmlns:a16="http://schemas.microsoft.com/office/drawing/2014/main" id="{1A023DBA-36BF-CD16-A1E0-66518018DDAF}"/>
              </a:ext>
            </a:extLst>
          </p:cNvPr>
          <p:cNvSpPr txBox="1"/>
          <p:nvPr/>
        </p:nvSpPr>
        <p:spPr>
          <a:xfrm>
            <a:off x="7378015" y="3090726"/>
            <a:ext cx="2694914" cy="1292662"/>
          </a:xfrm>
          <a:prstGeom prst="rect">
            <a:avLst/>
          </a:prstGeom>
          <a:noFill/>
        </p:spPr>
        <p:txBody>
          <a:bodyPr wrap="square" lIns="0" tIns="0" rIns="0" bIns="0" rtlCol="0">
            <a:spAutoFit/>
          </a:bodyPr>
          <a:lstStyle/>
          <a:p>
            <a:pPr marL="0" marR="0" lvl="1" indent="0" algn="ctr" defTabSz="630263" rtl="0" eaLnBrk="1" fontAlgn="base" latinLnBrk="0" hangingPunct="1">
              <a:lnSpc>
                <a:spcPct val="100000"/>
              </a:lnSpc>
              <a:spcBef>
                <a:spcPts val="1500"/>
              </a:spcBef>
              <a:spcAft>
                <a:spcPts val="0"/>
              </a:spcAft>
              <a:buClrTx/>
              <a:buSzPct val="90000"/>
              <a:buFontTx/>
              <a:buNone/>
              <a:tabLst>
                <a:tab pos="1371655" algn="l"/>
              </a:tabLst>
              <a:defRPr/>
            </a:pPr>
            <a:r>
              <a:rPr kumimoji="0" lang="en-US" sz="2400" b="1" i="0" u="none" strike="noStrike" kern="1200" cap="none" spc="0" normalizeH="0" baseline="0" noProof="0">
                <a:ln w="3175">
                  <a:noFill/>
                </a:ln>
                <a:gradFill flip="none" rotWithShape="1">
                  <a:gsLst>
                    <a:gs pos="0">
                      <a:srgbClr val="73262F"/>
                    </a:gs>
                    <a:gs pos="80000">
                      <a:srgbClr val="2A446F"/>
                    </a:gs>
                  </a:gsLst>
                  <a:path path="circle">
                    <a:fillToRect l="100000" t="100000"/>
                  </a:path>
                  <a:tileRect r="-100000" b="-100000"/>
                </a:gradFill>
                <a:effectLst/>
                <a:uLnTx/>
                <a:uFillTx/>
                <a:latin typeface="Segoe UI Variable Display Semibold" pitchFamily="2" charset="0"/>
                <a:ea typeface="+mn-ea"/>
                <a:cs typeface="Segoe UI" pitchFamily="34" charset="0"/>
              </a:rPr>
              <a:t>Change Event Streaming*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Consume log change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events</a:t>
            </a:r>
          </a:p>
        </p:txBody>
      </p:sp>
      <p:sp>
        <p:nvSpPr>
          <p:cNvPr id="28" name="TextBox 27">
            <a:extLst>
              <a:ext uri="{FF2B5EF4-FFF2-40B4-BE49-F238E27FC236}">
                <a16:creationId xmlns:a16="http://schemas.microsoft.com/office/drawing/2014/main" id="{413E0E9A-F564-4EF9-183A-2CCC8B5E3D4F}"/>
              </a:ext>
            </a:extLst>
          </p:cNvPr>
          <p:cNvSpPr txBox="1"/>
          <p:nvPr/>
        </p:nvSpPr>
        <p:spPr>
          <a:xfrm>
            <a:off x="7519076" y="4529673"/>
            <a:ext cx="2388753" cy="1200329"/>
          </a:xfrm>
          <a:prstGeom prst="rect">
            <a:avLst/>
          </a:prstGeom>
          <a:noFill/>
        </p:spPr>
        <p:txBody>
          <a:bodyPr wrap="square" lIns="0" tIns="0" rIns="0" bIns="0" rtlCol="0">
            <a:spAutoFit/>
          </a:bodyPr>
          <a:lstStyle/>
          <a:p>
            <a:pPr marL="0" marR="0" lvl="1" indent="0" algn="ctr" defTabSz="630263" rtl="0" eaLnBrk="1" fontAlgn="base" latinLnBrk="0" hangingPunct="1">
              <a:lnSpc>
                <a:spcPct val="100000"/>
              </a:lnSpc>
              <a:spcBef>
                <a:spcPts val="1500"/>
              </a:spcBef>
              <a:spcAft>
                <a:spcPts val="0"/>
              </a:spcAft>
              <a:buClrTx/>
              <a:buSzPct val="90000"/>
              <a:buFontTx/>
              <a:buNone/>
              <a:tabLst>
                <a:tab pos="1371655" algn="l"/>
              </a:tabLst>
              <a:defRPr/>
            </a:pPr>
            <a:r>
              <a:rPr kumimoji="0" lang="en-US" sz="2400" b="1" i="0" u="none" strike="noStrike" kern="1200" cap="none" spc="0" normalizeH="0" baseline="0" noProof="0">
                <a:ln w="3175">
                  <a:noFill/>
                </a:ln>
                <a:gradFill flip="none" rotWithShape="1">
                  <a:gsLst>
                    <a:gs pos="0">
                      <a:srgbClr val="73262F"/>
                    </a:gs>
                    <a:gs pos="80000">
                      <a:srgbClr val="2A446F"/>
                    </a:gs>
                  </a:gsLst>
                  <a:path path="circle">
                    <a:fillToRect l="100000" t="100000"/>
                  </a:path>
                  <a:tileRect r="-100000" b="-100000"/>
                </a:gradFill>
                <a:effectLst/>
                <a:uLnTx/>
                <a:uFillTx/>
                <a:latin typeface="Segoe UI Variable Display Semibold" pitchFamily="2" charset="0"/>
                <a:ea typeface="+mn-ea"/>
                <a:cs typeface="Segoe UI" pitchFamily="34" charset="0"/>
              </a:rPr>
              <a:t>REST 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Connect your data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to </a:t>
            </a:r>
            <a:r>
              <a:rPr kumimoji="0" lang="en-US" sz="1800" b="1" i="1" u="none" strike="noStrike" kern="1200" cap="none" spc="0" normalizeH="0" baseline="0" noProof="0">
                <a:ln>
                  <a:noFill/>
                </a:ln>
                <a:solidFill>
                  <a:srgbClr val="000000"/>
                </a:solidFill>
                <a:effectLst/>
                <a:uLnTx/>
                <a:uFillTx/>
                <a:latin typeface="Segoe UI"/>
                <a:ea typeface="+mn-ea"/>
                <a:cs typeface="+mn-cs"/>
              </a:rPr>
              <a:t>any</a:t>
            </a:r>
            <a:r>
              <a:rPr kumimoji="0" lang="en-US" sz="1800" b="0" i="0" u="none" strike="noStrike" kern="1200" cap="none" spc="0" normalizeH="0" baseline="0" noProof="0">
                <a:ln>
                  <a:noFill/>
                </a:ln>
                <a:solidFill>
                  <a:srgbClr val="000000"/>
                </a:solidFill>
                <a:effectLst/>
                <a:uLnTx/>
                <a:uFillTx/>
                <a:latin typeface="Segoe UI"/>
                <a:ea typeface="+mn-ea"/>
                <a:cs typeface="+mn-cs"/>
              </a:rPr>
              <a:t> REST interface including GraphQL</a:t>
            </a:r>
          </a:p>
        </p:txBody>
      </p:sp>
      <p:cxnSp>
        <p:nvCxnSpPr>
          <p:cNvPr id="34" name="Straight Arrow Connector 33">
            <a:extLst>
              <a:ext uri="{FF2B5EF4-FFF2-40B4-BE49-F238E27FC236}">
                <a16:creationId xmlns:a16="http://schemas.microsoft.com/office/drawing/2014/main" id="{F44842D7-BDA9-3599-51C4-EEE7B9D9F39B}"/>
              </a:ext>
              <a:ext uri="{C183D7F6-B498-43B3-948B-1728B52AA6E4}">
                <adec:decorative xmlns:adec="http://schemas.microsoft.com/office/drawing/2017/decorative" val="1"/>
              </a:ext>
            </a:extLst>
          </p:cNvPr>
          <p:cNvCxnSpPr>
            <a:cxnSpLocks/>
          </p:cNvCxnSpPr>
          <p:nvPr/>
        </p:nvCxnSpPr>
        <p:spPr>
          <a:xfrm>
            <a:off x="10072929" y="3552391"/>
            <a:ext cx="827510" cy="0"/>
          </a:xfrm>
          <a:prstGeom prst="straightConnector1">
            <a:avLst/>
          </a:prstGeom>
          <a:ln w="19050" cap="rnd">
            <a:solidFill>
              <a:srgbClr val="454142"/>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22" name="Picture 21" descr="Streaming icon">
            <a:extLst>
              <a:ext uri="{FF2B5EF4-FFF2-40B4-BE49-F238E27FC236}">
                <a16:creationId xmlns:a16="http://schemas.microsoft.com/office/drawing/2014/main" id="{BAF6FD4D-EEE3-A156-211D-9435C8506C69}"/>
              </a:ext>
            </a:extLst>
          </p:cNvPr>
          <p:cNvPicPr>
            <a:picLocks noChangeAspect="1"/>
          </p:cNvPicPr>
          <p:nvPr/>
        </p:nvPicPr>
        <p:blipFill>
          <a:blip r:embed="rId5"/>
          <a:stretch>
            <a:fillRect/>
          </a:stretch>
        </p:blipFill>
        <p:spPr>
          <a:xfrm>
            <a:off x="11100250" y="2986762"/>
            <a:ext cx="443416" cy="454502"/>
          </a:xfrm>
          <a:prstGeom prst="rect">
            <a:avLst/>
          </a:prstGeom>
        </p:spPr>
      </p:pic>
      <p:cxnSp>
        <p:nvCxnSpPr>
          <p:cNvPr id="36" name="Straight Arrow Connector 35">
            <a:extLst>
              <a:ext uri="{FF2B5EF4-FFF2-40B4-BE49-F238E27FC236}">
                <a16:creationId xmlns:a16="http://schemas.microsoft.com/office/drawing/2014/main" id="{75469CD5-7312-A8A2-19BF-C8366B399D70}"/>
              </a:ext>
              <a:ext uri="{C183D7F6-B498-43B3-948B-1728B52AA6E4}">
                <adec:decorative xmlns:adec="http://schemas.microsoft.com/office/drawing/2017/decorative" val="1"/>
              </a:ext>
            </a:extLst>
          </p:cNvPr>
          <p:cNvCxnSpPr>
            <a:cxnSpLocks/>
          </p:cNvCxnSpPr>
          <p:nvPr/>
        </p:nvCxnSpPr>
        <p:spPr>
          <a:xfrm>
            <a:off x="10072439" y="4991338"/>
            <a:ext cx="828000" cy="0"/>
          </a:xfrm>
          <a:prstGeom prst="straightConnector1">
            <a:avLst/>
          </a:prstGeom>
          <a:ln w="19050" cap="rnd">
            <a:solidFill>
              <a:srgbClr val="454142"/>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4">
            <a:extLst>
              <a:ext uri="{FF2B5EF4-FFF2-40B4-BE49-F238E27FC236}">
                <a16:creationId xmlns:a16="http://schemas.microsoft.com/office/drawing/2014/main" id="{AEA18E2C-8BF3-915E-8D03-D2538EB4FDC8}"/>
              </a:ext>
              <a:ext uri="{C183D7F6-B498-43B3-948B-1728B52AA6E4}">
                <adec:decorative xmlns:adec="http://schemas.microsoft.com/office/drawing/2017/decorative" val="1"/>
              </a:ext>
            </a:extLst>
          </p:cNvPr>
          <p:cNvSpPr/>
          <p:nvPr/>
        </p:nvSpPr>
        <p:spPr bwMode="auto">
          <a:xfrm>
            <a:off x="9624992" y="1025678"/>
            <a:ext cx="2029459" cy="571275"/>
          </a:xfrm>
          <a:prstGeom prst="roundRect">
            <a:avLst/>
          </a:prstGeom>
          <a:noFill/>
          <a:ln w="12700" cap="rnd">
            <a:solidFill>
              <a:schemeClr val="tx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8" name="Picture 12" descr="json Vector Icons free download in SVG, PNG Format">
            <a:extLst>
              <a:ext uri="{FF2B5EF4-FFF2-40B4-BE49-F238E27FC236}">
                <a16:creationId xmlns:a16="http://schemas.microsoft.com/office/drawing/2014/main" id="{04E9821D-A409-9A9B-18E3-74DE3F0C2FF2}"/>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765148" y="1185225"/>
            <a:ext cx="252181" cy="2521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raphQL logo">
            <a:extLst>
              <a:ext uri="{FF2B5EF4-FFF2-40B4-BE49-F238E27FC236}">
                <a16:creationId xmlns:a16="http://schemas.microsoft.com/office/drawing/2014/main" id="{5903736A-756B-3295-4406-338B8BB976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25447" y="1183014"/>
            <a:ext cx="256604" cy="25660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descr="Document and SQL database graphic encased in brackets">
            <a:extLst>
              <a:ext uri="{FF2B5EF4-FFF2-40B4-BE49-F238E27FC236}">
                <a16:creationId xmlns:a16="http://schemas.microsoft.com/office/drawing/2014/main" id="{467A2BA1-681E-4BB4-D0BE-C9CF3101E277}"/>
              </a:ext>
            </a:extLst>
          </p:cNvPr>
          <p:cNvGrpSpPr>
            <a:grpSpLocks noChangeAspect="1"/>
          </p:cNvGrpSpPr>
          <p:nvPr/>
        </p:nvGrpSpPr>
        <p:grpSpPr>
          <a:xfrm>
            <a:off x="10490168" y="1172402"/>
            <a:ext cx="277827" cy="277827"/>
            <a:chOff x="9535761" y="257664"/>
            <a:chExt cx="2275237" cy="2275237"/>
          </a:xfrm>
        </p:grpSpPr>
        <p:pic>
          <p:nvPicPr>
            <p:cNvPr id="5" name="Picture 4">
              <a:extLst>
                <a:ext uri="{FF2B5EF4-FFF2-40B4-BE49-F238E27FC236}">
                  <a16:creationId xmlns:a16="http://schemas.microsoft.com/office/drawing/2014/main" id="{09DB9231-EE5F-A5E3-4AF2-E2BE5B166F12}"/>
                </a:ext>
              </a:extLst>
            </p:cNvPr>
            <p:cNvPicPr>
              <a:picLocks noChangeAspect="1"/>
            </p:cNvPicPr>
            <p:nvPr/>
          </p:nvPicPr>
          <p:blipFill>
            <a:blip r:embed="rId8"/>
            <a:stretch>
              <a:fillRect/>
            </a:stretch>
          </p:blipFill>
          <p:spPr>
            <a:xfrm>
              <a:off x="9535761" y="257664"/>
              <a:ext cx="2275237" cy="2275237"/>
            </a:xfrm>
            <a:prstGeom prst="rect">
              <a:avLst/>
            </a:prstGeom>
          </p:spPr>
        </p:pic>
        <p:pic>
          <p:nvPicPr>
            <p:cNvPr id="6" name="Graphic 90">
              <a:extLst>
                <a:ext uri="{FF2B5EF4-FFF2-40B4-BE49-F238E27FC236}">
                  <a16:creationId xmlns:a16="http://schemas.microsoft.com/office/drawing/2014/main" id="{A19E288E-D2AC-EC7F-9371-6DB2DEE9EA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58062" y="1492854"/>
              <a:ext cx="830632" cy="790708"/>
            </a:xfrm>
            <a:prstGeom prst="rect">
              <a:avLst/>
            </a:prstGeom>
          </p:spPr>
        </p:pic>
        <p:pic>
          <p:nvPicPr>
            <p:cNvPr id="7" name="Graphic 6" descr="Document outline">
              <a:extLst>
                <a:ext uri="{FF2B5EF4-FFF2-40B4-BE49-F238E27FC236}">
                  <a16:creationId xmlns:a16="http://schemas.microsoft.com/office/drawing/2014/main" id="{0D630BB9-A7D6-0BEF-49DE-E3A9799337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276883" y="511759"/>
              <a:ext cx="792997" cy="792997"/>
            </a:xfrm>
            <a:prstGeom prst="rect">
              <a:avLst/>
            </a:prstGeom>
          </p:spPr>
        </p:pic>
      </p:grpSp>
      <p:pic>
        <p:nvPicPr>
          <p:cNvPr id="11" name="Picture 2" descr="The Data School - Regular Expressions (Regex) for complete beginners">
            <a:extLst>
              <a:ext uri="{FF2B5EF4-FFF2-40B4-BE49-F238E27FC236}">
                <a16:creationId xmlns:a16="http://schemas.microsoft.com/office/drawing/2014/main" id="{8F4C36CB-BD16-DAE0-4A16-4A149663C79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876113" y="1176353"/>
            <a:ext cx="269925" cy="2699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Streaming icon">
            <a:extLst>
              <a:ext uri="{FF2B5EF4-FFF2-40B4-BE49-F238E27FC236}">
                <a16:creationId xmlns:a16="http://schemas.microsoft.com/office/drawing/2014/main" id="{6C77E3C8-322A-EAFA-00EF-6621307E1B57}"/>
              </a:ext>
            </a:extLst>
          </p:cNvPr>
          <p:cNvPicPr>
            <a:picLocks noChangeAspect="1"/>
          </p:cNvPicPr>
          <p:nvPr/>
        </p:nvPicPr>
        <p:blipFill>
          <a:blip r:embed="rId5"/>
          <a:stretch>
            <a:fillRect/>
          </a:stretch>
        </p:blipFill>
        <p:spPr>
          <a:xfrm>
            <a:off x="11254158" y="1184338"/>
            <a:ext cx="247762" cy="253956"/>
          </a:xfrm>
          <a:prstGeom prst="rect">
            <a:avLst/>
          </a:prstGeom>
        </p:spPr>
      </p:pic>
      <p:pic>
        <p:nvPicPr>
          <p:cNvPr id="13" name="Picture 2" descr="Islands Rest Logo - IMAGESEE">
            <a:extLst>
              <a:ext uri="{FF2B5EF4-FFF2-40B4-BE49-F238E27FC236}">
                <a16:creationId xmlns:a16="http://schemas.microsoft.com/office/drawing/2014/main" id="{100D616C-8C5A-C9D4-7FEE-9F63C634BF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00439" y="5668095"/>
            <a:ext cx="929884" cy="3607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E347B60-FD6B-ADD5-730E-5454F639AF86}"/>
              </a:ext>
            </a:extLst>
          </p:cNvPr>
          <p:cNvPicPr>
            <a:picLocks noChangeAspect="1"/>
          </p:cNvPicPr>
          <p:nvPr/>
        </p:nvPicPr>
        <p:blipFill>
          <a:blip r:embed="rId15"/>
          <a:stretch>
            <a:fillRect/>
          </a:stretch>
        </p:blipFill>
        <p:spPr>
          <a:xfrm>
            <a:off x="11117040" y="5099098"/>
            <a:ext cx="537411" cy="537411"/>
          </a:xfrm>
          <a:prstGeom prst="rect">
            <a:avLst/>
          </a:prstGeom>
        </p:spPr>
      </p:pic>
      <p:pic>
        <p:nvPicPr>
          <p:cNvPr id="14" name="Graphic 13">
            <a:extLst>
              <a:ext uri="{FF2B5EF4-FFF2-40B4-BE49-F238E27FC236}">
                <a16:creationId xmlns:a16="http://schemas.microsoft.com/office/drawing/2014/main" id="{5D8D3EB5-40B4-5765-3CF9-4386B56BD7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266776" y="1996432"/>
            <a:ext cx="1094294" cy="1094294"/>
          </a:xfrm>
          <a:prstGeom prst="rect">
            <a:avLst/>
          </a:prstGeom>
        </p:spPr>
      </p:pic>
      <p:pic>
        <p:nvPicPr>
          <p:cNvPr id="21" name="Picture 2" descr="Azure AI Studio - Pricing | Microsoft Azure">
            <a:extLst>
              <a:ext uri="{FF2B5EF4-FFF2-40B4-BE49-F238E27FC236}">
                <a16:creationId xmlns:a16="http://schemas.microsoft.com/office/drawing/2014/main" id="{1090E995-A4E8-C216-AFA6-9364B41D0FE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00439" y="4498381"/>
            <a:ext cx="999388" cy="5246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B35325F-E15B-33AA-8ADA-E717B7795806}"/>
              </a:ext>
            </a:extLst>
          </p:cNvPr>
          <p:cNvSpPr txBox="1"/>
          <p:nvPr/>
        </p:nvSpPr>
        <p:spPr>
          <a:xfrm>
            <a:off x="1404517" y="4495925"/>
            <a:ext cx="141224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Announcing</a:t>
            </a:r>
          </a:p>
        </p:txBody>
      </p:sp>
      <p:pic>
        <p:nvPicPr>
          <p:cNvPr id="23" name="Picture 2" descr="GitHub - github/copilot-docs: Documentation for GitHub Copilot">
            <a:extLst>
              <a:ext uri="{FF2B5EF4-FFF2-40B4-BE49-F238E27FC236}">
                <a16:creationId xmlns:a16="http://schemas.microsoft.com/office/drawing/2014/main" id="{23433664-0C65-7853-D82A-3B0D9C24E8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4994" y="4948275"/>
            <a:ext cx="437408" cy="3499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92 Python Icons - Free in SVG, PNG, ICO - IconScout">
            <a:extLst>
              <a:ext uri="{FF2B5EF4-FFF2-40B4-BE49-F238E27FC236}">
                <a16:creationId xmlns:a16="http://schemas.microsoft.com/office/drawing/2014/main" id="{463C15CF-778A-62CF-0C53-0C00E162128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1147" y="5486735"/>
            <a:ext cx="349926" cy="34992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B8DB1DE-2E74-19D6-456E-4AFC99845F1B}"/>
              </a:ext>
            </a:extLst>
          </p:cNvPr>
          <p:cNvSpPr txBox="1"/>
          <p:nvPr/>
        </p:nvSpPr>
        <p:spPr>
          <a:xfrm>
            <a:off x="1225736" y="4981660"/>
            <a:ext cx="214321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mn-cs"/>
              </a:rPr>
              <a:t>GitHub Copilot for SQL</a:t>
            </a:r>
          </a:p>
        </p:txBody>
      </p:sp>
      <p:sp>
        <p:nvSpPr>
          <p:cNvPr id="32" name="TextBox 31">
            <a:extLst>
              <a:ext uri="{FF2B5EF4-FFF2-40B4-BE49-F238E27FC236}">
                <a16:creationId xmlns:a16="http://schemas.microsoft.com/office/drawing/2014/main" id="{20C90F5A-1BF3-3916-104D-2C09576C1634}"/>
              </a:ext>
            </a:extLst>
          </p:cNvPr>
          <p:cNvSpPr txBox="1"/>
          <p:nvPr/>
        </p:nvSpPr>
        <p:spPr>
          <a:xfrm>
            <a:off x="1122402" y="5379241"/>
            <a:ext cx="265468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a:ln>
                  <a:noFill/>
                </a:ln>
                <a:solidFill>
                  <a:srgbClr val="1F2328"/>
                </a:solidFill>
                <a:effectLst/>
                <a:uLnTx/>
                <a:uFillTx/>
                <a:latin typeface="Segoe UI Semibold"/>
                <a:ea typeface="+mn-ea"/>
                <a:cs typeface="+mn-cs"/>
              </a:rPr>
              <a:t>Microsoft Python Driver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a:ln>
                  <a:noFill/>
                </a:ln>
                <a:solidFill>
                  <a:srgbClr val="1F2328"/>
                </a:solidFill>
                <a:effectLst/>
                <a:uLnTx/>
                <a:uFillTx/>
                <a:latin typeface="Segoe UI Semibold"/>
                <a:ea typeface="+mn-ea"/>
                <a:cs typeface="+mn-cs"/>
              </a:rPr>
              <a:t>for SQL Server</a:t>
            </a:r>
          </a:p>
        </p:txBody>
      </p:sp>
      <p:sp>
        <p:nvSpPr>
          <p:cNvPr id="3" name="TextBox 2">
            <a:extLst>
              <a:ext uri="{FF2B5EF4-FFF2-40B4-BE49-F238E27FC236}">
                <a16:creationId xmlns:a16="http://schemas.microsoft.com/office/drawing/2014/main" id="{9A889CC3-6973-53E6-8B42-6F14B39E31B5}"/>
              </a:ext>
            </a:extLst>
          </p:cNvPr>
          <p:cNvSpPr txBox="1"/>
          <p:nvPr/>
        </p:nvSpPr>
        <p:spPr>
          <a:xfrm>
            <a:off x="9723999" y="6541746"/>
            <a:ext cx="310681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 Enabled by PREVIEW_FEATURES </a:t>
            </a:r>
          </a:p>
        </p:txBody>
      </p:sp>
    </p:spTree>
    <p:extLst>
      <p:ext uri="{BB962C8B-B14F-4D97-AF65-F5344CB8AC3E}">
        <p14:creationId xmlns:p14="http://schemas.microsoft.com/office/powerpoint/2010/main" val="3542826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7" grpId="0"/>
      <p:bldP spid="31" grpId="0" animBg="1"/>
      <p:bldP spid="18" grpId="0"/>
      <p:bldP spid="19" grpId="0"/>
      <p:bldP spid="30" grpId="0"/>
      <p:bldP spid="28" grpId="0"/>
      <p:bldP spid="12" grpId="0"/>
      <p:bldP spid="27" grpId="0"/>
      <p:bldP spid="3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C4C3-E450-AFAB-3726-BFA89F2B59C7}"/>
              </a:ext>
            </a:extLst>
          </p:cNvPr>
          <p:cNvSpPr>
            <a:spLocks noGrp="1"/>
          </p:cNvSpPr>
          <p:nvPr>
            <p:ph type="title"/>
          </p:nvPr>
        </p:nvSpPr>
        <p:spPr/>
        <p:txBody>
          <a:bodyPr/>
          <a:lstStyle/>
          <a:p>
            <a:r>
              <a:rPr lang="en-US"/>
              <a:t>Demo: </a:t>
            </a:r>
            <a:br>
              <a:rPr lang="en-US"/>
            </a:br>
            <a:r>
              <a:rPr lang="en-US"/>
              <a:t>GitHub Copilot for SQL</a:t>
            </a:r>
          </a:p>
        </p:txBody>
      </p:sp>
    </p:spTree>
    <p:extLst>
      <p:ext uri="{BB962C8B-B14F-4D97-AF65-F5344CB8AC3E}">
        <p14:creationId xmlns:p14="http://schemas.microsoft.com/office/powerpoint/2010/main" val="10242752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E4E-1450-8C7D-F755-5F214716F057}"/>
              </a:ext>
            </a:extLst>
          </p:cNvPr>
          <p:cNvSpPr>
            <a:spLocks noGrp="1"/>
          </p:cNvSpPr>
          <p:nvPr>
            <p:ph type="title"/>
          </p:nvPr>
        </p:nvSpPr>
        <p:spPr>
          <a:xfrm>
            <a:off x="764274" y="323905"/>
            <a:ext cx="10663452" cy="360099"/>
          </a:xfrm>
        </p:spPr>
        <p:txBody>
          <a:bodyPr/>
          <a:lstStyle/>
          <a:p>
            <a:r>
              <a:rPr lang="en-US" dirty="0"/>
              <a:t>JSON Data Types and Indexes</a:t>
            </a:r>
          </a:p>
        </p:txBody>
      </p:sp>
      <p:sp>
        <p:nvSpPr>
          <p:cNvPr id="3" name="TextBox 2">
            <a:extLst>
              <a:ext uri="{FF2B5EF4-FFF2-40B4-BE49-F238E27FC236}">
                <a16:creationId xmlns:a16="http://schemas.microsoft.com/office/drawing/2014/main" id="{1B1CC440-4BE9-EAF0-BE38-20FE5EA7D857}"/>
              </a:ext>
            </a:extLst>
          </p:cNvPr>
          <p:cNvSpPr txBox="1"/>
          <p:nvPr/>
        </p:nvSpPr>
        <p:spPr>
          <a:xfrm>
            <a:off x="1249360" y="2068074"/>
            <a:ext cx="3408049"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b="1" dirty="0">
                <a:solidFill>
                  <a:srgbClr val="1A1A1A"/>
                </a:solidFill>
                <a:latin typeface="Segoe UI"/>
              </a:rPr>
              <a:t>Before</a:t>
            </a:r>
            <a:r>
              <a:rPr kumimoji="0" lang="en-US" sz="2400" b="1" i="0" u="none" strike="noStrike" kern="1200" cap="none" spc="0" normalizeH="0" baseline="0" noProof="0" dirty="0">
                <a:ln>
                  <a:noFill/>
                </a:ln>
                <a:solidFill>
                  <a:srgbClr val="1A1A1A"/>
                </a:solidFill>
                <a:effectLst/>
                <a:uLnTx/>
                <a:uFillTx/>
                <a:latin typeface="Segoe UI"/>
                <a:ea typeface="+mn-ea"/>
                <a:cs typeface="+mn-cs"/>
              </a:rPr>
              <a:t> SQL Server 2025</a:t>
            </a:r>
          </a:p>
        </p:txBody>
      </p:sp>
      <p:sp>
        <p:nvSpPr>
          <p:cNvPr id="4" name="TextBox 3">
            <a:extLst>
              <a:ext uri="{FF2B5EF4-FFF2-40B4-BE49-F238E27FC236}">
                <a16:creationId xmlns:a16="http://schemas.microsoft.com/office/drawing/2014/main" id="{46E548B0-CF3E-ACFB-D2CE-7A5A50716B0D}"/>
              </a:ext>
            </a:extLst>
          </p:cNvPr>
          <p:cNvSpPr txBox="1"/>
          <p:nvPr/>
        </p:nvSpPr>
        <p:spPr>
          <a:xfrm>
            <a:off x="7554517" y="2044528"/>
            <a:ext cx="2365712"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a:ea typeface="+mn-ea"/>
                <a:cs typeface="+mn-cs"/>
              </a:rPr>
              <a:t>SQL Server 2025</a:t>
            </a:r>
          </a:p>
        </p:txBody>
      </p:sp>
      <p:sp>
        <p:nvSpPr>
          <p:cNvPr id="5" name="Rectangle: Rounded Corners 4">
            <a:extLst>
              <a:ext uri="{FF2B5EF4-FFF2-40B4-BE49-F238E27FC236}">
                <a16:creationId xmlns:a16="http://schemas.microsoft.com/office/drawing/2014/main" id="{374ACBBC-349B-A696-3A54-F61FB91BAE3B}"/>
              </a:ext>
            </a:extLst>
          </p:cNvPr>
          <p:cNvSpPr/>
          <p:nvPr/>
        </p:nvSpPr>
        <p:spPr bwMode="auto">
          <a:xfrm>
            <a:off x="366486" y="2574677"/>
            <a:ext cx="5375275" cy="2217901"/>
          </a:xfrm>
          <a:prstGeom prst="roundRect">
            <a:avLst>
              <a:gd name="adj" fmla="val 8078"/>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varchar/nvarchar column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Any index that supports varchar/nvarchar</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Various functions for JSON</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sp>
        <p:nvSpPr>
          <p:cNvPr id="6" name="Rectangle: Rounded Corners 5">
            <a:extLst>
              <a:ext uri="{FF2B5EF4-FFF2-40B4-BE49-F238E27FC236}">
                <a16:creationId xmlns:a16="http://schemas.microsoft.com/office/drawing/2014/main" id="{C100F443-740B-FA6F-DB75-A337F3D273A7}"/>
              </a:ext>
            </a:extLst>
          </p:cNvPr>
          <p:cNvSpPr/>
          <p:nvPr/>
        </p:nvSpPr>
        <p:spPr bwMode="auto">
          <a:xfrm>
            <a:off x="6022749" y="2561977"/>
            <a:ext cx="5368925" cy="3532353"/>
          </a:xfrm>
          <a:prstGeom prst="roundRect">
            <a:avLst>
              <a:gd name="adj" fmla="val 5162"/>
            </a:avLst>
          </a:prstGeom>
          <a:gradFill flip="none" rotWithShape="1">
            <a:gsLst>
              <a:gs pos="80000">
                <a:schemeClr val="accent2">
                  <a:lumMod val="60000"/>
                  <a:lumOff val="40000"/>
                </a:schemeClr>
              </a:gs>
              <a:gs pos="0">
                <a:schemeClr val="accent2">
                  <a:lumMod val="20000"/>
                  <a:lumOff val="8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json</a:t>
            </a:r>
            <a:r>
              <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data type – binary storage up to 2GB</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json</a:t>
            </a:r>
            <a:r>
              <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index</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JSON_OBJECTAGG and JSON_ARRAYAGG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JSON_CONTAINS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JSON_QUERY  WITH ARRAY WRAPPER</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19AE28D7-F050-E5F6-F72C-C1C5DF99E4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4795" y="1137512"/>
            <a:ext cx="1094294" cy="1094294"/>
          </a:xfrm>
          <a:prstGeom prst="rect">
            <a:avLst/>
          </a:prstGeom>
        </p:spPr>
      </p:pic>
      <p:pic>
        <p:nvPicPr>
          <p:cNvPr id="9" name="Graphic 8" descr="SQL Server&#10; icon">
            <a:extLst>
              <a:ext uri="{FF2B5EF4-FFF2-40B4-BE49-F238E27FC236}">
                <a16:creationId xmlns:a16="http://schemas.microsoft.com/office/drawing/2014/main" id="{FC134233-B10A-8D6F-94D7-1D2128E973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25330" y="1363580"/>
            <a:ext cx="585216" cy="585216"/>
          </a:xfrm>
          <a:prstGeom prst="rect">
            <a:avLst/>
          </a:prstGeom>
        </p:spPr>
      </p:pic>
      <p:sp>
        <p:nvSpPr>
          <p:cNvPr id="7" name="TextBox 6">
            <a:extLst>
              <a:ext uri="{FF2B5EF4-FFF2-40B4-BE49-F238E27FC236}">
                <a16:creationId xmlns:a16="http://schemas.microsoft.com/office/drawing/2014/main" id="{60B5F79C-A077-4673-149A-D739127BB02B}"/>
              </a:ext>
            </a:extLst>
          </p:cNvPr>
          <p:cNvSpPr txBox="1"/>
          <p:nvPr/>
        </p:nvSpPr>
        <p:spPr>
          <a:xfrm>
            <a:off x="6583584" y="6164070"/>
            <a:ext cx="4247253"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178D4"/>
                </a:solidFill>
                <a:effectLst/>
                <a:uLnTx/>
                <a:uFillTx/>
                <a:latin typeface="Segoe UI Semibold"/>
                <a:ea typeface="+mn-ea"/>
                <a:cs typeface="+mn-cs"/>
              </a:rPr>
              <a:t>Save space with compressed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178D4"/>
                </a:solidFill>
                <a:effectLst/>
                <a:uLnTx/>
                <a:uFillTx/>
                <a:latin typeface="Segoe UI Semibold"/>
                <a:ea typeface="+mn-ea"/>
                <a:cs typeface="+mn-cs"/>
              </a:rPr>
              <a:t>Less I/O and page reads</a:t>
            </a:r>
          </a:p>
        </p:txBody>
      </p:sp>
    </p:spTree>
    <p:extLst>
      <p:ext uri="{BB962C8B-B14F-4D97-AF65-F5344CB8AC3E}">
        <p14:creationId xmlns:p14="http://schemas.microsoft.com/office/powerpoint/2010/main" val="2207205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4988-6C84-1EA2-C240-5090FA010D6D}"/>
              </a:ext>
            </a:extLst>
          </p:cNvPr>
          <p:cNvSpPr>
            <a:spLocks noGrp="1"/>
          </p:cNvSpPr>
          <p:nvPr>
            <p:ph type="title"/>
          </p:nvPr>
        </p:nvSpPr>
        <p:spPr/>
        <p:txBody>
          <a:bodyPr/>
          <a:lstStyle/>
          <a:p>
            <a:r>
              <a:rPr lang="en-US"/>
              <a:t>Demo: </a:t>
            </a:r>
            <a:br>
              <a:rPr lang="en-US"/>
            </a:br>
            <a:r>
              <a:rPr lang="en-US"/>
              <a:t>Native JSON</a:t>
            </a:r>
          </a:p>
        </p:txBody>
      </p:sp>
    </p:spTree>
    <p:extLst>
      <p:ext uri="{BB962C8B-B14F-4D97-AF65-F5344CB8AC3E}">
        <p14:creationId xmlns:p14="http://schemas.microsoft.com/office/powerpoint/2010/main" val="4163287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ene 1 - JSON type">
            <a:hlinkClick r:id="" action="ppaction://media"/>
            <a:extLst>
              <a:ext uri="{FF2B5EF4-FFF2-40B4-BE49-F238E27FC236}">
                <a16:creationId xmlns:a16="http://schemas.microsoft.com/office/drawing/2014/main" id="{E6E475A1-D4C3-8DE3-A87B-78B1616DF8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365794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5000">
        <p159:morph option="byObject"/>
      </p:transition>
    </mc:Choice>
    <mc:Fallback xmlns="">
      <p:transition spd="slow" advClick="0" advTm="10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6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ene 2 - JSON index">
            <a:hlinkClick r:id="" action="ppaction://media"/>
            <a:extLst>
              <a:ext uri="{FF2B5EF4-FFF2-40B4-BE49-F238E27FC236}">
                <a16:creationId xmlns:a16="http://schemas.microsoft.com/office/drawing/2014/main" id="{8B264760-2C7A-B9E7-689C-88FD3362F4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9115385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C072-EAD7-118C-7048-C8A539F5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DF06D-BDE9-7AA6-DD9C-C748BFC5142A}"/>
              </a:ext>
            </a:extLst>
          </p:cNvPr>
          <p:cNvSpPr>
            <a:spLocks noGrp="1"/>
          </p:cNvSpPr>
          <p:nvPr>
            <p:ph type="title"/>
          </p:nvPr>
        </p:nvSpPr>
        <p:spPr>
          <a:xfrm>
            <a:off x="579437" y="3419303"/>
            <a:ext cx="5335588" cy="543097"/>
          </a:xfrm>
        </p:spPr>
        <p:txBody>
          <a:bodyPr/>
          <a:lstStyle/>
          <a:p>
            <a:r>
              <a:rPr lang="en-US" dirty="0"/>
              <a:t>New T-SQL Functions</a:t>
            </a:r>
          </a:p>
        </p:txBody>
      </p:sp>
    </p:spTree>
    <p:extLst>
      <p:ext uri="{BB962C8B-B14F-4D97-AF65-F5344CB8AC3E}">
        <p14:creationId xmlns:p14="http://schemas.microsoft.com/office/powerpoint/2010/main" val="291719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72209-8B03-84A1-0D89-EFC9251AAD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E2C893-EEB6-351B-73D6-516CBBE2E5F6}"/>
              </a:ext>
              <a:ext uri="{C183D7F6-B498-43B3-948B-1728B52AA6E4}">
                <adec:decorative xmlns:adec="http://schemas.microsoft.com/office/drawing/2017/decorative" val="1"/>
              </a:ext>
            </a:extLst>
          </p:cNvPr>
          <p:cNvSpPr txBox="1"/>
          <p:nvPr/>
        </p:nvSpPr>
        <p:spPr>
          <a:xfrm>
            <a:off x="1591174" y="3090446"/>
            <a:ext cx="9009652" cy="677108"/>
          </a:xfrm>
          <a:prstGeom prst="rect">
            <a:avLst/>
          </a:prstGeom>
          <a:noFill/>
        </p:spPr>
        <p:txBody>
          <a:bodyPr wrap="square" lIns="0" tIns="0" rIns="0" bIns="0" rtlCol="0" anchor="ctr">
            <a:spAutoFit/>
          </a:bodyPr>
          <a:lstStyle/>
          <a:p>
            <a:pPr algn="ctr" defTabSz="2275850" fontAlgn="base">
              <a:spcBef>
                <a:spcPct val="0"/>
              </a:spcBef>
              <a:spcAft>
                <a:spcPts val="2987"/>
              </a:spcAft>
              <a:tabLst>
                <a:tab pos="1371600" algn="l"/>
              </a:tabLst>
              <a:defRPr/>
            </a:pPr>
            <a:r>
              <a:rPr lang="en-US" sz="4400" b="1">
                <a:ln w="3175">
                  <a:noFill/>
                </a:ln>
                <a:gradFill flip="none" rotWithShape="1">
                  <a:gsLst>
                    <a:gs pos="0">
                      <a:srgbClr val="73262F"/>
                    </a:gs>
                    <a:gs pos="80000">
                      <a:srgbClr val="2A446F"/>
                    </a:gs>
                  </a:gsLst>
                  <a:path path="circle">
                    <a:fillToRect l="100000" t="100000"/>
                  </a:path>
                  <a:tileRect r="-100000" b="-100000"/>
                </a:gradFill>
                <a:latin typeface="Segoe UI Variable Display Semibold" pitchFamily="2" charset="0"/>
                <a:cs typeface="Segoe UI" pitchFamily="34" charset="0"/>
              </a:rPr>
              <a:t>Data is the fuel that powers AI</a:t>
            </a:r>
          </a:p>
        </p:txBody>
      </p:sp>
    </p:spTree>
    <p:extLst>
      <p:ext uri="{BB962C8B-B14F-4D97-AF65-F5344CB8AC3E}">
        <p14:creationId xmlns:p14="http://schemas.microsoft.com/office/powerpoint/2010/main" val="1772624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0 L 0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D52D5-65F0-C934-9024-27B96CF1DF81}"/>
              </a:ext>
            </a:extLst>
          </p:cNvPr>
          <p:cNvSpPr>
            <a:spLocks noGrp="1"/>
          </p:cNvSpPr>
          <p:nvPr>
            <p:ph type="title" idx="4294967295"/>
          </p:nvPr>
        </p:nvSpPr>
        <p:spPr>
          <a:xfrm>
            <a:off x="576263" y="2720223"/>
            <a:ext cx="3154363" cy="1014413"/>
          </a:xfrm>
        </p:spPr>
        <p:txBody>
          <a:bodyPr/>
          <a:lstStyle/>
          <a:p>
            <a:r>
              <a:rPr lang="en-US"/>
              <a:t>Some T-SQL Love</a:t>
            </a:r>
          </a:p>
        </p:txBody>
      </p:sp>
      <p:sp>
        <p:nvSpPr>
          <p:cNvPr id="5" name="Rectangle: Rounded Corners 18">
            <a:extLst>
              <a:ext uri="{FF2B5EF4-FFF2-40B4-BE49-F238E27FC236}">
                <a16:creationId xmlns:a16="http://schemas.microsoft.com/office/drawing/2014/main" id="{1991DA25-4419-036B-2069-45AD7D8F4C69}"/>
              </a:ext>
              <a:ext uri="{C183D7F6-B498-43B3-948B-1728B52AA6E4}">
                <adec:decorative xmlns:adec="http://schemas.microsoft.com/office/drawing/2017/decorative" val="0"/>
              </a:ext>
            </a:extLst>
          </p:cNvPr>
          <p:cNvSpPr/>
          <p:nvPr/>
        </p:nvSpPr>
        <p:spPr bwMode="auto">
          <a:xfrm>
            <a:off x="4356099" y="632284"/>
            <a:ext cx="2295525" cy="1700212"/>
          </a:xfrm>
          <a:prstGeom prst="roundRect">
            <a:avLst>
              <a:gd name="adj" fmla="val 12581"/>
            </a:avLst>
          </a:prstGeom>
          <a:solidFill>
            <a:schemeClr val="accent4">
              <a:lumMod val="20000"/>
              <a:lumOff val="80000"/>
            </a:schemeClr>
          </a:soli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20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1" name="Rectangle: Rounded Corners 18">
            <a:extLst>
              <a:ext uri="{FF2B5EF4-FFF2-40B4-BE49-F238E27FC236}">
                <a16:creationId xmlns:a16="http://schemas.microsoft.com/office/drawing/2014/main" id="{249A9CF1-ABCF-0E23-8271-66F29419B5A2}"/>
              </a:ext>
              <a:ext uri="{C183D7F6-B498-43B3-948B-1728B52AA6E4}">
                <adec:decorative xmlns:adec="http://schemas.microsoft.com/office/drawing/2017/decorative" val="0"/>
              </a:ext>
            </a:extLst>
          </p:cNvPr>
          <p:cNvSpPr/>
          <p:nvPr/>
        </p:nvSpPr>
        <p:spPr bwMode="auto">
          <a:xfrm>
            <a:off x="4356099" y="2514600"/>
            <a:ext cx="2295525" cy="1700212"/>
          </a:xfrm>
          <a:prstGeom prst="roundRect">
            <a:avLst>
              <a:gd name="adj" fmla="val 12581"/>
            </a:avLst>
          </a:prstGeom>
          <a:solidFill>
            <a:schemeClr val="accent4">
              <a:lumMod val="20000"/>
              <a:lumOff val="80000"/>
            </a:schemeClr>
          </a:soli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20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2" name="Rectangle: Rounded Corners 18">
            <a:extLst>
              <a:ext uri="{FF2B5EF4-FFF2-40B4-BE49-F238E27FC236}">
                <a16:creationId xmlns:a16="http://schemas.microsoft.com/office/drawing/2014/main" id="{95AED792-6ED7-D7F2-FB4A-64DE6BFB210F}"/>
              </a:ext>
              <a:ext uri="{C183D7F6-B498-43B3-948B-1728B52AA6E4}">
                <adec:decorative xmlns:adec="http://schemas.microsoft.com/office/drawing/2017/decorative" val="0"/>
              </a:ext>
            </a:extLst>
          </p:cNvPr>
          <p:cNvSpPr/>
          <p:nvPr/>
        </p:nvSpPr>
        <p:spPr bwMode="auto">
          <a:xfrm>
            <a:off x="6838156" y="2514600"/>
            <a:ext cx="2295525" cy="1700212"/>
          </a:xfrm>
          <a:prstGeom prst="roundRect">
            <a:avLst>
              <a:gd name="adj" fmla="val 12581"/>
            </a:avLst>
          </a:prstGeom>
          <a:solidFill>
            <a:schemeClr val="accent4">
              <a:lumMod val="20000"/>
              <a:lumOff val="80000"/>
            </a:schemeClr>
          </a:soli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20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3" name="Rectangle: Rounded Corners 18">
            <a:extLst>
              <a:ext uri="{FF2B5EF4-FFF2-40B4-BE49-F238E27FC236}">
                <a16:creationId xmlns:a16="http://schemas.microsoft.com/office/drawing/2014/main" id="{00ACF764-FEBE-9A45-6666-FE7144162A20}"/>
              </a:ext>
              <a:ext uri="{C183D7F6-B498-43B3-948B-1728B52AA6E4}">
                <adec:decorative xmlns:adec="http://schemas.microsoft.com/office/drawing/2017/decorative" val="0"/>
              </a:ext>
            </a:extLst>
          </p:cNvPr>
          <p:cNvSpPr/>
          <p:nvPr/>
        </p:nvSpPr>
        <p:spPr bwMode="auto">
          <a:xfrm>
            <a:off x="9320212" y="2514600"/>
            <a:ext cx="2295525" cy="1700212"/>
          </a:xfrm>
          <a:prstGeom prst="roundRect">
            <a:avLst>
              <a:gd name="adj" fmla="val 12581"/>
            </a:avLst>
          </a:prstGeom>
          <a:solidFill>
            <a:schemeClr val="accent4">
              <a:lumMod val="20000"/>
              <a:lumOff val="80000"/>
            </a:schemeClr>
          </a:soli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20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4" name="Rectangle: Rounded Corners 18">
            <a:extLst>
              <a:ext uri="{FF2B5EF4-FFF2-40B4-BE49-F238E27FC236}">
                <a16:creationId xmlns:a16="http://schemas.microsoft.com/office/drawing/2014/main" id="{39C4C30E-F2A1-F38F-A81D-01748035BDAB}"/>
              </a:ext>
              <a:ext uri="{C183D7F6-B498-43B3-948B-1728B52AA6E4}">
                <adec:decorative xmlns:adec="http://schemas.microsoft.com/office/drawing/2017/decorative" val="0"/>
              </a:ext>
            </a:extLst>
          </p:cNvPr>
          <p:cNvSpPr/>
          <p:nvPr/>
        </p:nvSpPr>
        <p:spPr bwMode="auto">
          <a:xfrm>
            <a:off x="4356099" y="4399179"/>
            <a:ext cx="2295525" cy="1700212"/>
          </a:xfrm>
          <a:prstGeom prst="roundRect">
            <a:avLst>
              <a:gd name="adj" fmla="val 12581"/>
            </a:avLst>
          </a:prstGeom>
          <a:solidFill>
            <a:schemeClr val="accent4">
              <a:lumMod val="20000"/>
              <a:lumOff val="80000"/>
            </a:schemeClr>
          </a:soli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20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5" name="Rectangle: Rounded Corners 18">
            <a:extLst>
              <a:ext uri="{FF2B5EF4-FFF2-40B4-BE49-F238E27FC236}">
                <a16:creationId xmlns:a16="http://schemas.microsoft.com/office/drawing/2014/main" id="{BA588E15-B181-74C5-EFA4-BD14DB5DA6BB}"/>
              </a:ext>
              <a:ext uri="{C183D7F6-B498-43B3-948B-1728B52AA6E4}">
                <adec:decorative xmlns:adec="http://schemas.microsoft.com/office/drawing/2017/decorative" val="0"/>
              </a:ext>
            </a:extLst>
          </p:cNvPr>
          <p:cNvSpPr/>
          <p:nvPr/>
        </p:nvSpPr>
        <p:spPr bwMode="auto">
          <a:xfrm>
            <a:off x="6838156" y="4399179"/>
            <a:ext cx="2295525" cy="1700212"/>
          </a:xfrm>
          <a:prstGeom prst="roundRect">
            <a:avLst>
              <a:gd name="adj" fmla="val 12581"/>
            </a:avLst>
          </a:prstGeom>
          <a:solidFill>
            <a:schemeClr val="accent4">
              <a:lumMod val="20000"/>
              <a:lumOff val="80000"/>
            </a:schemeClr>
          </a:soli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20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6" name="Rectangle: Rounded Corners 18">
            <a:extLst>
              <a:ext uri="{FF2B5EF4-FFF2-40B4-BE49-F238E27FC236}">
                <a16:creationId xmlns:a16="http://schemas.microsoft.com/office/drawing/2014/main" id="{E9DF3EB8-C982-E7F1-3B35-7BE01EDC13DD}"/>
              </a:ext>
              <a:ext uri="{C183D7F6-B498-43B3-948B-1728B52AA6E4}">
                <adec:decorative xmlns:adec="http://schemas.microsoft.com/office/drawing/2017/decorative" val="0"/>
              </a:ext>
            </a:extLst>
          </p:cNvPr>
          <p:cNvSpPr/>
          <p:nvPr/>
        </p:nvSpPr>
        <p:spPr bwMode="auto">
          <a:xfrm>
            <a:off x="9320212" y="4399179"/>
            <a:ext cx="2295525" cy="1700212"/>
          </a:xfrm>
          <a:prstGeom prst="roundRect">
            <a:avLst>
              <a:gd name="adj" fmla="val 12581"/>
            </a:avLst>
          </a:prstGeom>
          <a:solidFill>
            <a:schemeClr val="accent4">
              <a:lumMod val="20000"/>
              <a:lumOff val="80000"/>
            </a:schemeClr>
          </a:soli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20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7" name="Rectangle: Rounded Corners 18">
            <a:extLst>
              <a:ext uri="{FF2B5EF4-FFF2-40B4-BE49-F238E27FC236}">
                <a16:creationId xmlns:a16="http://schemas.microsoft.com/office/drawing/2014/main" id="{F0943081-2ABD-644B-AE5D-3DD2BD91EE20}"/>
              </a:ext>
              <a:ext uri="{C183D7F6-B498-43B3-948B-1728B52AA6E4}">
                <adec:decorative xmlns:adec="http://schemas.microsoft.com/office/drawing/2017/decorative" val="0"/>
              </a:ext>
            </a:extLst>
          </p:cNvPr>
          <p:cNvSpPr/>
          <p:nvPr/>
        </p:nvSpPr>
        <p:spPr bwMode="auto">
          <a:xfrm>
            <a:off x="6838156" y="632284"/>
            <a:ext cx="2295525" cy="1700212"/>
          </a:xfrm>
          <a:prstGeom prst="roundRect">
            <a:avLst>
              <a:gd name="adj" fmla="val 12581"/>
            </a:avLst>
          </a:prstGeom>
          <a:solidFill>
            <a:schemeClr val="accent4">
              <a:lumMod val="20000"/>
              <a:lumOff val="80000"/>
            </a:schemeClr>
          </a:soli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20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8" name="Rectangle: Rounded Corners 18">
            <a:extLst>
              <a:ext uri="{FF2B5EF4-FFF2-40B4-BE49-F238E27FC236}">
                <a16:creationId xmlns:a16="http://schemas.microsoft.com/office/drawing/2014/main" id="{6D606022-BF1E-BCA6-39F2-6D34651D1FF9}"/>
              </a:ext>
              <a:ext uri="{C183D7F6-B498-43B3-948B-1728B52AA6E4}">
                <adec:decorative xmlns:adec="http://schemas.microsoft.com/office/drawing/2017/decorative" val="0"/>
              </a:ext>
            </a:extLst>
          </p:cNvPr>
          <p:cNvSpPr/>
          <p:nvPr/>
        </p:nvSpPr>
        <p:spPr bwMode="auto">
          <a:xfrm>
            <a:off x="9320212" y="632284"/>
            <a:ext cx="2295525" cy="1700212"/>
          </a:xfrm>
          <a:prstGeom prst="roundRect">
            <a:avLst>
              <a:gd name="adj" fmla="val 12581"/>
            </a:avLst>
          </a:prstGeom>
          <a:solidFill>
            <a:schemeClr val="accent4">
              <a:lumMod val="20000"/>
              <a:lumOff val="80000"/>
            </a:schemeClr>
          </a:solidFill>
        </p:spPr>
        <p:txBody>
          <a:bodyPr wrap="square" lIns="0" tIns="0" rIns="0" bIns="45720"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2000" b="1" i="0" u="none" strike="noStrike" kern="1200" cap="none" spc="0" normalizeH="0" baseline="0" noProof="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9" name="Content Placeholder 2">
            <a:extLst>
              <a:ext uri="{FF2B5EF4-FFF2-40B4-BE49-F238E27FC236}">
                <a16:creationId xmlns:a16="http://schemas.microsoft.com/office/drawing/2014/main" id="{9192840B-C59E-3E61-3C52-DA5EF1046A31}"/>
              </a:ext>
            </a:extLst>
          </p:cNvPr>
          <p:cNvSpPr txBox="1">
            <a:spLocks/>
          </p:cNvSpPr>
          <p:nvPr/>
        </p:nvSpPr>
        <p:spPr>
          <a:xfrm>
            <a:off x="4419600" y="1165687"/>
            <a:ext cx="2166938" cy="615553"/>
          </a:xfrm>
          <a:prstGeom prst="rect">
            <a:avLst/>
          </a:prstGeom>
          <a:solidFill>
            <a:schemeClr val="accent4">
              <a:lumMod val="20000"/>
              <a:lumOff val="80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RegEx</a:t>
            </a: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 </a:t>
            </a:r>
            <a:b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functions</a:t>
            </a:r>
          </a:p>
        </p:txBody>
      </p:sp>
      <p:sp>
        <p:nvSpPr>
          <p:cNvPr id="30" name="Content Placeholder 2">
            <a:extLst>
              <a:ext uri="{FF2B5EF4-FFF2-40B4-BE49-F238E27FC236}">
                <a16:creationId xmlns:a16="http://schemas.microsoft.com/office/drawing/2014/main" id="{2D65B57D-65FB-7216-3C5F-F1FA4892F2D4}"/>
              </a:ext>
            </a:extLst>
          </p:cNvPr>
          <p:cNvSpPr txBox="1">
            <a:spLocks/>
          </p:cNvSpPr>
          <p:nvPr/>
        </p:nvSpPr>
        <p:spPr>
          <a:xfrm>
            <a:off x="6900864" y="1337137"/>
            <a:ext cx="2166938" cy="307777"/>
          </a:xfrm>
          <a:prstGeom prst="rect">
            <a:avLst/>
          </a:prstGeom>
          <a:solidFill>
            <a:schemeClr val="accent4">
              <a:lumMod val="20000"/>
              <a:lumOff val="80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PRODUCT()</a:t>
            </a:r>
          </a:p>
        </p:txBody>
      </p:sp>
      <p:sp>
        <p:nvSpPr>
          <p:cNvPr id="31" name="Content Placeholder 2">
            <a:extLst>
              <a:ext uri="{FF2B5EF4-FFF2-40B4-BE49-F238E27FC236}">
                <a16:creationId xmlns:a16="http://schemas.microsoft.com/office/drawing/2014/main" id="{AF2FB0A3-01E3-208D-97FE-F8B719012BB7}"/>
              </a:ext>
            </a:extLst>
          </p:cNvPr>
          <p:cNvSpPr txBox="1">
            <a:spLocks/>
          </p:cNvSpPr>
          <p:nvPr/>
        </p:nvSpPr>
        <p:spPr>
          <a:xfrm>
            <a:off x="9372600" y="1165687"/>
            <a:ext cx="2166938" cy="615553"/>
          </a:xfrm>
          <a:prstGeom prst="rect">
            <a:avLst/>
          </a:prstGeom>
          <a:solidFill>
            <a:schemeClr val="accent4">
              <a:lumMod val="20000"/>
              <a:lumOff val="80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BASE64</a:t>
            </a: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 </a:t>
            </a:r>
            <a:b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functions</a:t>
            </a:r>
          </a:p>
        </p:txBody>
      </p:sp>
      <p:sp>
        <p:nvSpPr>
          <p:cNvPr id="32" name="Content Placeholder 2">
            <a:extLst>
              <a:ext uri="{FF2B5EF4-FFF2-40B4-BE49-F238E27FC236}">
                <a16:creationId xmlns:a16="http://schemas.microsoft.com/office/drawing/2014/main" id="{92455B4A-CC1D-58C4-A725-EF917706DAD8}"/>
              </a:ext>
            </a:extLst>
          </p:cNvPr>
          <p:cNvSpPr txBox="1">
            <a:spLocks/>
          </p:cNvSpPr>
          <p:nvPr/>
        </p:nvSpPr>
        <p:spPr>
          <a:xfrm>
            <a:off x="4419600" y="2886078"/>
            <a:ext cx="2166938" cy="984885"/>
          </a:xfrm>
          <a:prstGeom prst="rect">
            <a:avLst/>
          </a:prstGeom>
          <a:solidFill>
            <a:schemeClr val="accent4">
              <a:lumMod val="20000"/>
              <a:lumOff val="80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Fuzzy string match</a:t>
            </a: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functions</a:t>
            </a:r>
          </a:p>
        </p:txBody>
      </p:sp>
      <p:sp>
        <p:nvSpPr>
          <p:cNvPr id="33" name="Content Placeholder 2">
            <a:extLst>
              <a:ext uri="{FF2B5EF4-FFF2-40B4-BE49-F238E27FC236}">
                <a16:creationId xmlns:a16="http://schemas.microsoft.com/office/drawing/2014/main" id="{B4462023-A5BC-DAA8-23D1-F63B4EE25992}"/>
              </a:ext>
            </a:extLst>
          </p:cNvPr>
          <p:cNvSpPr txBox="1">
            <a:spLocks/>
          </p:cNvSpPr>
          <p:nvPr/>
        </p:nvSpPr>
        <p:spPr>
          <a:xfrm>
            <a:off x="6900864" y="3057528"/>
            <a:ext cx="2166938" cy="615553"/>
          </a:xfrm>
          <a:prstGeom prst="rect">
            <a:avLst/>
          </a:prstGeom>
          <a:solidFill>
            <a:schemeClr val="accent4">
              <a:lumMod val="20000"/>
              <a:lumOff val="80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CURRENT_DATE</a:t>
            </a: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 returns DATE</a:t>
            </a:r>
          </a:p>
        </p:txBody>
      </p:sp>
      <p:sp>
        <p:nvSpPr>
          <p:cNvPr id="34" name="Content Placeholder 2">
            <a:extLst>
              <a:ext uri="{FF2B5EF4-FFF2-40B4-BE49-F238E27FC236}">
                <a16:creationId xmlns:a16="http://schemas.microsoft.com/office/drawing/2014/main" id="{20142068-46BF-0A57-2BEE-DCA6B7783EE8}"/>
              </a:ext>
            </a:extLst>
          </p:cNvPr>
          <p:cNvSpPr txBox="1">
            <a:spLocks/>
          </p:cNvSpPr>
          <p:nvPr/>
        </p:nvSpPr>
        <p:spPr>
          <a:xfrm>
            <a:off x="9372600" y="3057528"/>
            <a:ext cx="2166938" cy="677108"/>
          </a:xfrm>
          <a:prstGeom prst="rect">
            <a:avLst/>
          </a:prstGeom>
          <a:solidFill>
            <a:schemeClr val="accent4">
              <a:lumMod val="20000"/>
              <a:lumOff val="80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SUBSTRING()</a:t>
            </a: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optional length</a:t>
            </a:r>
          </a:p>
        </p:txBody>
      </p:sp>
      <p:sp>
        <p:nvSpPr>
          <p:cNvPr id="35" name="Content Placeholder 2">
            <a:extLst>
              <a:ext uri="{FF2B5EF4-FFF2-40B4-BE49-F238E27FC236}">
                <a16:creationId xmlns:a16="http://schemas.microsoft.com/office/drawing/2014/main" id="{D13437BB-5849-D0C0-E367-2986D5CA5FE4}"/>
              </a:ext>
            </a:extLst>
          </p:cNvPr>
          <p:cNvSpPr txBox="1">
            <a:spLocks/>
          </p:cNvSpPr>
          <p:nvPr/>
        </p:nvSpPr>
        <p:spPr>
          <a:xfrm>
            <a:off x="4419600" y="5068905"/>
            <a:ext cx="2166938" cy="307777"/>
          </a:xfrm>
          <a:prstGeom prst="rect">
            <a:avLst/>
          </a:prstGeom>
          <a:solidFill>
            <a:schemeClr val="accent4">
              <a:lumMod val="20000"/>
              <a:lumOff val="80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UNISTR()</a:t>
            </a:r>
          </a:p>
        </p:txBody>
      </p:sp>
      <p:sp>
        <p:nvSpPr>
          <p:cNvPr id="36" name="Content Placeholder 2">
            <a:extLst>
              <a:ext uri="{FF2B5EF4-FFF2-40B4-BE49-F238E27FC236}">
                <a16:creationId xmlns:a16="http://schemas.microsoft.com/office/drawing/2014/main" id="{0229CE33-B188-D953-9E87-76620EBDBEE6}"/>
              </a:ext>
            </a:extLst>
          </p:cNvPr>
          <p:cNvSpPr txBox="1">
            <a:spLocks/>
          </p:cNvSpPr>
          <p:nvPr/>
        </p:nvSpPr>
        <p:spPr>
          <a:xfrm>
            <a:off x="6900864" y="4761128"/>
            <a:ext cx="2166938" cy="923330"/>
          </a:xfrm>
          <a:prstGeom prst="rect">
            <a:avLst/>
          </a:prstGeom>
          <a:solidFill>
            <a:schemeClr val="accent4">
              <a:lumMod val="20000"/>
              <a:lumOff val="80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a:t>
            </a: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 </a:t>
            </a:r>
            <a:b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string concat operator</a:t>
            </a:r>
          </a:p>
        </p:txBody>
      </p:sp>
      <p:sp>
        <p:nvSpPr>
          <p:cNvPr id="37" name="Content Placeholder 2">
            <a:extLst>
              <a:ext uri="{FF2B5EF4-FFF2-40B4-BE49-F238E27FC236}">
                <a16:creationId xmlns:a16="http://schemas.microsoft.com/office/drawing/2014/main" id="{C1200295-A7E5-4DEB-AEFC-A25EB785D438}"/>
              </a:ext>
            </a:extLst>
          </p:cNvPr>
          <p:cNvSpPr txBox="1">
            <a:spLocks/>
          </p:cNvSpPr>
          <p:nvPr/>
        </p:nvSpPr>
        <p:spPr>
          <a:xfrm>
            <a:off x="9372600" y="4915017"/>
            <a:ext cx="2166938" cy="615553"/>
          </a:xfrm>
          <a:prstGeom prst="rect">
            <a:avLst/>
          </a:prstGeom>
          <a:solidFill>
            <a:schemeClr val="accent4">
              <a:lumMod val="20000"/>
              <a:lumOff val="80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DATEADD()</a:t>
            </a: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 supports bigint</a:t>
            </a:r>
          </a:p>
        </p:txBody>
      </p:sp>
      <p:pic>
        <p:nvPicPr>
          <p:cNvPr id="4" name="Graphic 3" descr="Heart with solid fill">
            <a:extLst>
              <a:ext uri="{FF2B5EF4-FFF2-40B4-BE49-F238E27FC236}">
                <a16:creationId xmlns:a16="http://schemas.microsoft.com/office/drawing/2014/main" id="{217D9BC8-CDA6-98E1-D930-2256CDEEF3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5646" y="3215881"/>
            <a:ext cx="914400" cy="914400"/>
          </a:xfrm>
          <a:prstGeom prst="rect">
            <a:avLst/>
          </a:prstGeom>
        </p:spPr>
      </p:pic>
    </p:spTree>
    <p:extLst>
      <p:ext uri="{BB962C8B-B14F-4D97-AF65-F5344CB8AC3E}">
        <p14:creationId xmlns:p14="http://schemas.microsoft.com/office/powerpoint/2010/main" val="317990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9A6B1-53D0-8ACD-5832-831258CA571C}"/>
              </a:ext>
            </a:extLst>
          </p:cNvPr>
          <p:cNvSpPr>
            <a:spLocks noGrp="1"/>
          </p:cNvSpPr>
          <p:nvPr>
            <p:ph type="title"/>
          </p:nvPr>
        </p:nvSpPr>
        <p:spPr/>
        <p:txBody>
          <a:bodyPr wrap="square" anchor="t">
            <a:normAutofit/>
          </a:bodyPr>
          <a:lstStyle/>
          <a:p>
            <a:r>
              <a:rPr lang="en-US" dirty="0"/>
              <a:t>Native Regex Functions in SQL Server 2025</a:t>
            </a:r>
          </a:p>
        </p:txBody>
      </p:sp>
      <p:graphicFrame>
        <p:nvGraphicFramePr>
          <p:cNvPr id="3" name="Table 2">
            <a:extLst>
              <a:ext uri="{FF2B5EF4-FFF2-40B4-BE49-F238E27FC236}">
                <a16:creationId xmlns:a16="http://schemas.microsoft.com/office/drawing/2014/main" id="{8F1280FA-C794-82E0-D0F9-19CCF540B8A5}"/>
              </a:ext>
            </a:extLst>
          </p:cNvPr>
          <p:cNvGraphicFramePr>
            <a:graphicFrameLocks noGrp="1"/>
          </p:cNvGraphicFramePr>
          <p:nvPr>
            <p:extLst>
              <p:ext uri="{D42A27DB-BD31-4B8C-83A1-F6EECF244321}">
                <p14:modId xmlns:p14="http://schemas.microsoft.com/office/powerpoint/2010/main" val="2332880507"/>
              </p:ext>
            </p:extLst>
          </p:nvPr>
        </p:nvGraphicFramePr>
        <p:xfrm>
          <a:off x="614171" y="1265511"/>
          <a:ext cx="10963657" cy="5492001"/>
        </p:xfrm>
        <a:graphic>
          <a:graphicData uri="http://schemas.openxmlformats.org/drawingml/2006/table">
            <a:tbl>
              <a:tblPr>
                <a:solidFill>
                  <a:schemeClr val="bg1"/>
                </a:solidFill>
              </a:tblPr>
              <a:tblGrid>
                <a:gridCol w="3812428">
                  <a:extLst>
                    <a:ext uri="{9D8B030D-6E8A-4147-A177-3AD203B41FA5}">
                      <a16:colId xmlns:a16="http://schemas.microsoft.com/office/drawing/2014/main" val="4220397894"/>
                    </a:ext>
                  </a:extLst>
                </a:gridCol>
                <a:gridCol w="3732347">
                  <a:extLst>
                    <a:ext uri="{9D8B030D-6E8A-4147-A177-3AD203B41FA5}">
                      <a16:colId xmlns:a16="http://schemas.microsoft.com/office/drawing/2014/main" val="126289862"/>
                    </a:ext>
                  </a:extLst>
                </a:gridCol>
                <a:gridCol w="3418882">
                  <a:extLst>
                    <a:ext uri="{9D8B030D-6E8A-4147-A177-3AD203B41FA5}">
                      <a16:colId xmlns:a16="http://schemas.microsoft.com/office/drawing/2014/main" val="3431157697"/>
                    </a:ext>
                  </a:extLst>
                </a:gridCol>
              </a:tblGrid>
              <a:tr h="409442">
                <a:tc>
                  <a:txBody>
                    <a:bodyPr/>
                    <a:lstStyle/>
                    <a:p>
                      <a:pPr>
                        <a:buNone/>
                      </a:pPr>
                      <a:r>
                        <a:rPr lang="en-US" sz="1600" cap="none" spc="0">
                          <a:solidFill>
                            <a:schemeClr val="tx1"/>
                          </a:solidFill>
                        </a:rPr>
                        <a:t>Function</a:t>
                      </a:r>
                    </a:p>
                  </a:txBody>
                  <a:tcPr marL="81445" marR="19734" marT="62650" marB="62650"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Description</a:t>
                      </a:r>
                    </a:p>
                  </a:txBody>
                  <a:tcPr marL="81445" marR="19734" marT="62650" marB="6265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Example Use Case</a:t>
                      </a:r>
                    </a:p>
                  </a:txBody>
                  <a:tcPr marL="81445" marR="19734" marT="62650" marB="6265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318381432"/>
                  </a:ext>
                </a:extLst>
              </a:tr>
              <a:tr h="804268">
                <a:tc>
                  <a:txBody>
                    <a:bodyPr/>
                    <a:lstStyle/>
                    <a:p>
                      <a:pPr>
                        <a:buNone/>
                      </a:pPr>
                      <a:r>
                        <a:rPr lang="en-US" sz="1600" b="1" cap="none" spc="0">
                          <a:solidFill>
                            <a:schemeClr val="tx1"/>
                          </a:solidFill>
                        </a:rPr>
                        <a:t>REGEXP_LIKE</a:t>
                      </a:r>
                      <a:endParaRPr lang="en-US" sz="1600" cap="none" spc="0">
                        <a:solidFill>
                          <a:schemeClr val="tx1"/>
                        </a:solidFill>
                      </a:endParaRPr>
                    </a:p>
                  </a:txBody>
                  <a:tcPr marL="81445" marR="19734" marT="62650" marB="62650"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Returns TRUE/FALSE if a string matches a regex pattern.</a:t>
                      </a:r>
                    </a:p>
                  </a:txBody>
                  <a:tcPr marL="81445" marR="19734" marT="62650" marB="6265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Validate email addresses</a:t>
                      </a:r>
                    </a:p>
                  </a:txBody>
                  <a:tcPr marL="81445" marR="19734" marT="62650" marB="6265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549826059"/>
                  </a:ext>
                </a:extLst>
              </a:tr>
              <a:tr h="813117">
                <a:tc>
                  <a:txBody>
                    <a:bodyPr/>
                    <a:lstStyle/>
                    <a:p>
                      <a:pPr>
                        <a:buNone/>
                      </a:pPr>
                      <a:r>
                        <a:rPr lang="en-US" sz="1600" b="1" cap="none" spc="0" dirty="0">
                          <a:solidFill>
                            <a:schemeClr val="tx1"/>
                          </a:solidFill>
                        </a:rPr>
                        <a:t>REGEXP_REPLACE</a:t>
                      </a:r>
                      <a:endParaRPr lang="en-US" sz="1600" cap="none" spc="0" dirty="0">
                        <a:solidFill>
                          <a:schemeClr val="tx1"/>
                        </a:solidFill>
                      </a:endParaRPr>
                    </a:p>
                  </a:txBody>
                  <a:tcPr marL="81445" marR="19734" marT="62650" marB="62650"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Replaces occurrences of a regex pattern in a string with a replacement string.</a:t>
                      </a:r>
                    </a:p>
                  </a:txBody>
                  <a:tcPr marL="81445" marR="19734" marT="62650" marB="6265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Mask sensitive data</a:t>
                      </a:r>
                    </a:p>
                  </a:txBody>
                  <a:tcPr marL="81445" marR="19734" marT="62650" marB="6265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3052825040"/>
                  </a:ext>
                </a:extLst>
              </a:tr>
              <a:tr h="611279">
                <a:tc>
                  <a:txBody>
                    <a:bodyPr/>
                    <a:lstStyle/>
                    <a:p>
                      <a:pPr>
                        <a:buNone/>
                      </a:pPr>
                      <a:r>
                        <a:rPr lang="en-US" sz="1600" b="1" cap="none" spc="0">
                          <a:solidFill>
                            <a:schemeClr val="tx1"/>
                          </a:solidFill>
                        </a:rPr>
                        <a:t>REGEXP_SUBSTR</a:t>
                      </a:r>
                      <a:endParaRPr lang="en-US" sz="1600" cap="none" spc="0">
                        <a:solidFill>
                          <a:schemeClr val="tx1"/>
                        </a:solidFill>
                      </a:endParaRPr>
                    </a:p>
                  </a:txBody>
                  <a:tcPr marL="81445" marR="19734" marT="62650" marB="62650"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Extracts substring(s) matching a regex pattern.</a:t>
                      </a:r>
                    </a:p>
                  </a:txBody>
                  <a:tcPr marL="81445" marR="19734" marT="62650" marB="6265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dirty="0">
                          <a:solidFill>
                            <a:schemeClr val="tx1"/>
                          </a:solidFill>
                        </a:rPr>
                        <a:t>Extract domain from email</a:t>
                      </a:r>
                    </a:p>
                  </a:txBody>
                  <a:tcPr marL="81445" marR="19734" marT="62650" marB="6265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3072347174"/>
                  </a:ext>
                </a:extLst>
              </a:tr>
              <a:tr h="611279">
                <a:tc>
                  <a:txBody>
                    <a:bodyPr/>
                    <a:lstStyle/>
                    <a:p>
                      <a:pPr>
                        <a:buNone/>
                      </a:pPr>
                      <a:r>
                        <a:rPr lang="en-US" sz="1600" b="1" cap="none" spc="0">
                          <a:solidFill>
                            <a:schemeClr val="tx1"/>
                          </a:solidFill>
                        </a:rPr>
                        <a:t>REGEXP_INSTR</a:t>
                      </a:r>
                      <a:endParaRPr lang="en-US" sz="1600" cap="none" spc="0">
                        <a:solidFill>
                          <a:schemeClr val="tx1"/>
                        </a:solidFill>
                      </a:endParaRPr>
                    </a:p>
                  </a:txBody>
                  <a:tcPr marL="81445" marR="19734" marT="62650" marB="62650"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Returns the position of a regex match in a string.</a:t>
                      </a:r>
                    </a:p>
                  </a:txBody>
                  <a:tcPr marL="81445" marR="19734" marT="62650" marB="6265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Find where a pattern starts</a:t>
                      </a:r>
                    </a:p>
                  </a:txBody>
                  <a:tcPr marL="81445" marR="19734" marT="62650" marB="6265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206696191"/>
                  </a:ext>
                </a:extLst>
              </a:tr>
              <a:tr h="813117">
                <a:tc>
                  <a:txBody>
                    <a:bodyPr/>
                    <a:lstStyle/>
                    <a:p>
                      <a:pPr>
                        <a:buNone/>
                      </a:pPr>
                      <a:r>
                        <a:rPr lang="en-US" sz="1600" b="1" cap="none" spc="0">
                          <a:solidFill>
                            <a:schemeClr val="tx1"/>
                          </a:solidFill>
                        </a:rPr>
                        <a:t>REGEXP_COUNT</a:t>
                      </a:r>
                      <a:endParaRPr lang="en-US" sz="1600" cap="none" spc="0">
                        <a:solidFill>
                          <a:schemeClr val="tx1"/>
                        </a:solidFill>
                      </a:endParaRPr>
                    </a:p>
                  </a:txBody>
                  <a:tcPr marL="81445" marR="19734" marT="62650" marB="62650"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Counts the number of times a regex pattern occurs in a string.</a:t>
                      </a:r>
                    </a:p>
                  </a:txBody>
                  <a:tcPr marL="81445" marR="19734" marT="62650" marB="6265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Count digits in a string</a:t>
                      </a:r>
                    </a:p>
                  </a:txBody>
                  <a:tcPr marL="81445" marR="19734" marT="62650" marB="6265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3443411064"/>
                  </a:ext>
                </a:extLst>
              </a:tr>
              <a:tr h="813117">
                <a:tc>
                  <a:txBody>
                    <a:bodyPr/>
                    <a:lstStyle/>
                    <a:p>
                      <a:pPr>
                        <a:buNone/>
                      </a:pPr>
                      <a:r>
                        <a:rPr lang="en-US" sz="1600" b="1" cap="none" spc="0">
                          <a:solidFill>
                            <a:schemeClr val="tx1"/>
                          </a:solidFill>
                        </a:rPr>
                        <a:t>REGEXP_MATCHES</a:t>
                      </a:r>
                      <a:endParaRPr lang="en-US" sz="1600" cap="none" spc="0">
                        <a:solidFill>
                          <a:schemeClr val="tx1"/>
                        </a:solidFill>
                      </a:endParaRPr>
                    </a:p>
                  </a:txBody>
                  <a:tcPr marL="81445" marR="19734" marT="62650" marB="62650"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Returns a table of all substrings matching a regex pattern.</a:t>
                      </a:r>
                    </a:p>
                  </a:txBody>
                  <a:tcPr marL="81445" marR="19734" marT="62650" marB="6265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Get all matches in a text column</a:t>
                      </a:r>
                    </a:p>
                  </a:txBody>
                  <a:tcPr marL="81445" marR="19734" marT="62650" marB="6265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185086187"/>
                  </a:ext>
                </a:extLst>
              </a:tr>
              <a:tr h="611279">
                <a:tc>
                  <a:txBody>
                    <a:bodyPr/>
                    <a:lstStyle/>
                    <a:p>
                      <a:pPr>
                        <a:buNone/>
                      </a:pPr>
                      <a:r>
                        <a:rPr lang="en-US" sz="1600" b="1" cap="none" spc="0">
                          <a:solidFill>
                            <a:schemeClr val="tx1"/>
                          </a:solidFill>
                        </a:rPr>
                        <a:t>REGEXP_SPLIT_TO_TABLE</a:t>
                      </a:r>
                      <a:endParaRPr lang="en-US" sz="1600" cap="none" spc="0">
                        <a:solidFill>
                          <a:schemeClr val="tx1"/>
                        </a:solidFill>
                      </a:endParaRPr>
                    </a:p>
                  </a:txBody>
                  <a:tcPr marL="81445" marR="19734" marT="62650" marB="62650"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a:solidFill>
                            <a:schemeClr val="tx1"/>
                          </a:solidFill>
                        </a:rPr>
                        <a:t>Splits a string into rows using a regex delimiter.</a:t>
                      </a:r>
                    </a:p>
                  </a:txBody>
                  <a:tcPr marL="81445" marR="19734" marT="62650" marB="6265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US" sz="1600" cap="none" spc="0" dirty="0">
                          <a:solidFill>
                            <a:schemeClr val="tx1"/>
                          </a:solidFill>
                        </a:rPr>
                        <a:t>Split CSV or log line</a:t>
                      </a:r>
                    </a:p>
                  </a:txBody>
                  <a:tcPr marL="81445" marR="19734" marT="62650" marB="6265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57218152"/>
                  </a:ext>
                </a:extLst>
              </a:tr>
            </a:tbl>
          </a:graphicData>
        </a:graphic>
      </p:graphicFrame>
    </p:spTree>
    <p:extLst>
      <p:ext uri="{BB962C8B-B14F-4D97-AF65-F5344CB8AC3E}">
        <p14:creationId xmlns:p14="http://schemas.microsoft.com/office/powerpoint/2010/main" val="42525039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A4AEC-7A42-7F82-F25B-80C2B674E041}"/>
              </a:ext>
            </a:extLst>
          </p:cNvPr>
          <p:cNvSpPr>
            <a:spLocks noGrp="1"/>
          </p:cNvSpPr>
          <p:nvPr>
            <p:ph type="title"/>
          </p:nvPr>
        </p:nvSpPr>
        <p:spPr/>
        <p:txBody>
          <a:bodyPr/>
          <a:lstStyle/>
          <a:p>
            <a:r>
              <a:rPr lang="en-US" dirty="0"/>
              <a:t>Performance &amp; </a:t>
            </a:r>
            <a:r>
              <a:rPr lang="en-US" dirty="0" err="1"/>
              <a:t>SARGability</a:t>
            </a:r>
            <a:endParaRPr lang="en-US" dirty="0"/>
          </a:p>
        </p:txBody>
      </p:sp>
      <p:sp>
        <p:nvSpPr>
          <p:cNvPr id="4" name="TextBox 3">
            <a:extLst>
              <a:ext uri="{FF2B5EF4-FFF2-40B4-BE49-F238E27FC236}">
                <a16:creationId xmlns:a16="http://schemas.microsoft.com/office/drawing/2014/main" id="{97DDEFA2-9604-813D-48E2-726208D2BD31}"/>
              </a:ext>
            </a:extLst>
          </p:cNvPr>
          <p:cNvSpPr txBox="1"/>
          <p:nvPr/>
        </p:nvSpPr>
        <p:spPr>
          <a:xfrm>
            <a:off x="596971" y="1874728"/>
            <a:ext cx="9789451" cy="3108543"/>
          </a:xfrm>
          <a:prstGeom prst="rect">
            <a:avLst/>
          </a:prstGeom>
          <a:noFill/>
        </p:spPr>
        <p:txBody>
          <a:bodyPr wrap="square">
            <a:spAutoFit/>
          </a:bodyPr>
          <a:lstStyle/>
          <a:p>
            <a:r>
              <a:rPr lang="en-US" sz="2800" b="1" dirty="0" err="1"/>
              <a:t>SARGable</a:t>
            </a:r>
            <a:r>
              <a:rPr lang="en-US" sz="2800" b="1" dirty="0"/>
              <a:t> Patterns: </a:t>
            </a:r>
            <a:r>
              <a:rPr lang="en-US" sz="2800" dirty="0"/>
              <a:t>Some regex functions (like REGEXP_LIKE) are </a:t>
            </a:r>
            <a:r>
              <a:rPr lang="en-US" sz="2800" dirty="0" err="1"/>
              <a:t>SARGable</a:t>
            </a:r>
            <a:r>
              <a:rPr lang="en-US" sz="2800" dirty="0"/>
              <a:t> when the pattern starts with an anchor (^) or uses quantifiers (*, +, {</a:t>
            </a:r>
            <a:r>
              <a:rPr lang="en-US" sz="2800" dirty="0" err="1"/>
              <a:t>m,n</a:t>
            </a:r>
            <a:r>
              <a:rPr lang="en-US" sz="2800" dirty="0"/>
              <a:t>}), allowing index seeks for efficient queries. </a:t>
            </a:r>
          </a:p>
          <a:p>
            <a:endParaRPr lang="en-US" sz="2800" dirty="0"/>
          </a:p>
          <a:p>
            <a:r>
              <a:rPr lang="en-US" sz="2800" b="1" dirty="0"/>
              <a:t>RE2 Library: </a:t>
            </a:r>
            <a:r>
              <a:rPr lang="en-US" sz="2800" dirty="0"/>
              <a:t>SQL Server 2025 uses the RE2 regex library, known for speed and safety.</a:t>
            </a:r>
          </a:p>
        </p:txBody>
      </p:sp>
    </p:spTree>
    <p:extLst>
      <p:ext uri="{BB962C8B-B14F-4D97-AF65-F5344CB8AC3E}">
        <p14:creationId xmlns:p14="http://schemas.microsoft.com/office/powerpoint/2010/main" val="13344200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CD107-995F-94AA-5E71-1A3F6A1EE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79825-1BBC-D6A7-16E3-C822A8AA5A48}"/>
              </a:ext>
            </a:extLst>
          </p:cNvPr>
          <p:cNvSpPr>
            <a:spLocks noGrp="1"/>
          </p:cNvSpPr>
          <p:nvPr>
            <p:ph type="title"/>
          </p:nvPr>
        </p:nvSpPr>
        <p:spPr/>
        <p:txBody>
          <a:bodyPr/>
          <a:lstStyle/>
          <a:p>
            <a:br>
              <a:rPr lang="en-US" dirty="0"/>
            </a:br>
            <a:r>
              <a:rPr lang="en-US" dirty="0"/>
              <a:t>Regex Functions Demo</a:t>
            </a:r>
          </a:p>
        </p:txBody>
      </p:sp>
    </p:spTree>
    <p:extLst>
      <p:ext uri="{BB962C8B-B14F-4D97-AF65-F5344CB8AC3E}">
        <p14:creationId xmlns:p14="http://schemas.microsoft.com/office/powerpoint/2010/main" val="7233248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C5740B-8E56-2AEA-B254-61D222A89034}"/>
              </a:ext>
            </a:extLst>
          </p:cNvPr>
          <p:cNvSpPr>
            <a:spLocks noGrp="1"/>
          </p:cNvSpPr>
          <p:nvPr>
            <p:ph type="title"/>
          </p:nvPr>
        </p:nvSpPr>
        <p:spPr/>
        <p:txBody>
          <a:bodyPr/>
          <a:lstStyle/>
          <a:p>
            <a:r>
              <a:rPr lang="en-US" dirty="0"/>
              <a:t>What Is the PRODUCT() Function?</a:t>
            </a:r>
          </a:p>
        </p:txBody>
      </p:sp>
      <p:sp>
        <p:nvSpPr>
          <p:cNvPr id="6" name="TextBox 5">
            <a:extLst>
              <a:ext uri="{FF2B5EF4-FFF2-40B4-BE49-F238E27FC236}">
                <a16:creationId xmlns:a16="http://schemas.microsoft.com/office/drawing/2014/main" id="{36A7FCF0-3936-243B-2F82-EFBEF6F18DA0}"/>
              </a:ext>
            </a:extLst>
          </p:cNvPr>
          <p:cNvSpPr txBox="1"/>
          <p:nvPr/>
        </p:nvSpPr>
        <p:spPr>
          <a:xfrm>
            <a:off x="588263" y="1115410"/>
            <a:ext cx="11153794" cy="6001643"/>
          </a:xfrm>
          <a:prstGeom prst="rect">
            <a:avLst/>
          </a:prstGeom>
          <a:noFill/>
        </p:spPr>
        <p:txBody>
          <a:bodyPr wrap="square">
            <a:spAutoFit/>
          </a:bodyPr>
          <a:lstStyle/>
          <a:p>
            <a:r>
              <a:rPr lang="en-US" sz="2800" b="1" dirty="0"/>
              <a:t>PRODUCT() </a:t>
            </a:r>
            <a:r>
              <a:rPr lang="en-US" sz="2800" dirty="0"/>
              <a:t>is a new aggregate function introduced in SQL Server 2025. It calculates the product (multiplication) of all values in a numeric column or expression for a group of rows, similar to how SUM() adds values or AVG() computes the average.</a:t>
            </a:r>
          </a:p>
          <a:p>
            <a:endParaRPr lang="en-US" sz="2800" dirty="0"/>
          </a:p>
          <a:p>
            <a:r>
              <a:rPr lang="en-US" sz="2400" b="1" dirty="0"/>
              <a:t>Key Points</a:t>
            </a:r>
          </a:p>
          <a:p>
            <a:r>
              <a:rPr lang="en-US" sz="2400" b="1" dirty="0"/>
              <a:t>Null Handling:</a:t>
            </a:r>
            <a:r>
              <a:rPr lang="en-US" sz="2400" dirty="0"/>
              <a:t> If any value in the group is NULL, the result is NULL (unless you use COALESCE or filter out nulls).</a:t>
            </a:r>
          </a:p>
          <a:p>
            <a:endParaRPr lang="en-US" sz="2400" dirty="0"/>
          </a:p>
          <a:p>
            <a:r>
              <a:rPr lang="en-US" sz="2400" b="1" dirty="0"/>
              <a:t>Use Cases:</a:t>
            </a:r>
            <a:r>
              <a:rPr lang="en-US" sz="2400" dirty="0"/>
              <a:t> Useful for mathematical, statistical, and financial calculations where you need to multiply values across rows (e.g., compound interest, probability calculations, inventory scenarios).</a:t>
            </a:r>
          </a:p>
          <a:p>
            <a:endParaRPr lang="en-US" sz="2400" dirty="0"/>
          </a:p>
          <a:p>
            <a:r>
              <a:rPr lang="en-US" sz="2400" b="1" dirty="0"/>
              <a:t>Window Functions:</a:t>
            </a:r>
            <a:r>
              <a:rPr lang="en-US" sz="2400" dirty="0"/>
              <a:t> Can be used as a windowed aggregate for running products.</a:t>
            </a:r>
          </a:p>
          <a:p>
            <a:endParaRPr lang="en-US" sz="2800" dirty="0"/>
          </a:p>
        </p:txBody>
      </p:sp>
    </p:spTree>
    <p:extLst>
      <p:ext uri="{BB962C8B-B14F-4D97-AF65-F5344CB8AC3E}">
        <p14:creationId xmlns:p14="http://schemas.microsoft.com/office/powerpoint/2010/main" val="178422055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3B3D1-4A3C-38F7-AE21-596C58320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AEDC7-3898-CB7B-268B-AE19D026984C}"/>
              </a:ext>
            </a:extLst>
          </p:cNvPr>
          <p:cNvSpPr>
            <a:spLocks noGrp="1"/>
          </p:cNvSpPr>
          <p:nvPr>
            <p:ph type="title"/>
          </p:nvPr>
        </p:nvSpPr>
        <p:spPr/>
        <p:txBody>
          <a:bodyPr/>
          <a:lstStyle/>
          <a:p>
            <a:br>
              <a:rPr lang="en-US" dirty="0"/>
            </a:br>
            <a:r>
              <a:rPr lang="en-US" dirty="0"/>
              <a:t>Product Function Demo</a:t>
            </a:r>
          </a:p>
        </p:txBody>
      </p:sp>
    </p:spTree>
    <p:extLst>
      <p:ext uri="{BB962C8B-B14F-4D97-AF65-F5344CB8AC3E}">
        <p14:creationId xmlns:p14="http://schemas.microsoft.com/office/powerpoint/2010/main" val="42313206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D4D7B-624A-21BF-9DC4-DE592EDDE2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CAB43E-45D1-19C6-EBA1-B4FDADA120F8}"/>
              </a:ext>
            </a:extLst>
          </p:cNvPr>
          <p:cNvSpPr>
            <a:spLocks noGrp="1"/>
          </p:cNvSpPr>
          <p:nvPr>
            <p:ph type="title"/>
          </p:nvPr>
        </p:nvSpPr>
        <p:spPr/>
        <p:txBody>
          <a:bodyPr/>
          <a:lstStyle/>
          <a:p>
            <a:r>
              <a:rPr lang="en-US" dirty="0"/>
              <a:t>What Is Base64 Encoding?</a:t>
            </a:r>
          </a:p>
        </p:txBody>
      </p:sp>
      <p:sp>
        <p:nvSpPr>
          <p:cNvPr id="6" name="TextBox 5">
            <a:extLst>
              <a:ext uri="{FF2B5EF4-FFF2-40B4-BE49-F238E27FC236}">
                <a16:creationId xmlns:a16="http://schemas.microsoft.com/office/drawing/2014/main" id="{58B1A5C0-8E44-1E4A-3B6E-692DDF9A4FD0}"/>
              </a:ext>
            </a:extLst>
          </p:cNvPr>
          <p:cNvSpPr txBox="1"/>
          <p:nvPr/>
        </p:nvSpPr>
        <p:spPr>
          <a:xfrm>
            <a:off x="588263" y="1115410"/>
            <a:ext cx="11153794" cy="3539430"/>
          </a:xfrm>
          <a:prstGeom prst="rect">
            <a:avLst/>
          </a:prstGeom>
          <a:noFill/>
        </p:spPr>
        <p:txBody>
          <a:bodyPr wrap="square">
            <a:spAutoFit/>
          </a:bodyPr>
          <a:lstStyle/>
          <a:p>
            <a:r>
              <a:rPr lang="en-US" sz="2800" dirty="0"/>
              <a:t>Base64 is a method for converting binary data into a text format using 64 ASCII characters (A–Z, a–z, 0–9, +, /). </a:t>
            </a:r>
          </a:p>
          <a:p>
            <a:endParaRPr lang="en-US" sz="2800" dirty="0"/>
          </a:p>
          <a:p>
            <a:r>
              <a:rPr lang="en-US" sz="2800" dirty="0"/>
              <a:t>It's commonly used for:</a:t>
            </a:r>
          </a:p>
          <a:p>
            <a:pPr lvl="1"/>
            <a:r>
              <a:rPr lang="en-US" sz="2800" dirty="0"/>
              <a:t>Email encoding</a:t>
            </a:r>
          </a:p>
          <a:p>
            <a:pPr lvl="1"/>
            <a:r>
              <a:rPr lang="en-US" sz="2800" dirty="0"/>
              <a:t>Embedding data in XML/JSON</a:t>
            </a:r>
          </a:p>
          <a:p>
            <a:pPr lvl="1"/>
            <a:r>
              <a:rPr lang="en-US" sz="2800" dirty="0"/>
              <a:t>Transmitting binary files over text-only protocols</a:t>
            </a:r>
          </a:p>
          <a:p>
            <a:endParaRPr lang="en-US" sz="2800" dirty="0"/>
          </a:p>
        </p:txBody>
      </p:sp>
    </p:spTree>
    <p:extLst>
      <p:ext uri="{BB962C8B-B14F-4D97-AF65-F5344CB8AC3E}">
        <p14:creationId xmlns:p14="http://schemas.microsoft.com/office/powerpoint/2010/main" val="180103618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DFE0-F255-9D4B-7436-6E34CF677FA2}"/>
              </a:ext>
            </a:extLst>
          </p:cNvPr>
          <p:cNvSpPr>
            <a:spLocks noGrp="1"/>
          </p:cNvSpPr>
          <p:nvPr>
            <p:ph type="title"/>
          </p:nvPr>
        </p:nvSpPr>
        <p:spPr/>
        <p:txBody>
          <a:bodyPr/>
          <a:lstStyle/>
          <a:p>
            <a:r>
              <a:rPr lang="en-US" dirty="0"/>
              <a:t>BASE64_ENCODE Function</a:t>
            </a:r>
          </a:p>
        </p:txBody>
      </p:sp>
      <p:sp>
        <p:nvSpPr>
          <p:cNvPr id="4" name="TextBox 3">
            <a:extLst>
              <a:ext uri="{FF2B5EF4-FFF2-40B4-BE49-F238E27FC236}">
                <a16:creationId xmlns:a16="http://schemas.microsoft.com/office/drawing/2014/main" id="{55BF1474-8322-D947-DFB6-82981629CD04}"/>
              </a:ext>
            </a:extLst>
          </p:cNvPr>
          <p:cNvSpPr txBox="1"/>
          <p:nvPr/>
        </p:nvSpPr>
        <p:spPr>
          <a:xfrm>
            <a:off x="588263" y="1254941"/>
            <a:ext cx="8784770" cy="5262979"/>
          </a:xfrm>
          <a:prstGeom prst="rect">
            <a:avLst/>
          </a:prstGeom>
          <a:noFill/>
        </p:spPr>
        <p:txBody>
          <a:bodyPr wrap="square">
            <a:spAutoFit/>
          </a:bodyPr>
          <a:lstStyle/>
          <a:p>
            <a:r>
              <a:rPr lang="fr-FR" sz="2800" b="1" dirty="0"/>
              <a:t>BASE64_ENCODE</a:t>
            </a:r>
            <a:r>
              <a:rPr lang="fr-FR" sz="2800" dirty="0"/>
              <a:t>(expression [, </a:t>
            </a:r>
            <a:r>
              <a:rPr lang="fr-FR" sz="2800" dirty="0" err="1"/>
              <a:t>url_safe</a:t>
            </a:r>
            <a:r>
              <a:rPr lang="fr-FR" sz="2800" dirty="0"/>
              <a:t>])</a:t>
            </a:r>
          </a:p>
          <a:p>
            <a:endParaRPr lang="fr-FR" sz="2800" dirty="0"/>
          </a:p>
          <a:p>
            <a:r>
              <a:rPr lang="en-US" sz="2800" b="1" dirty="0"/>
              <a:t>expression: </a:t>
            </a:r>
            <a:r>
              <a:rPr lang="en-US" sz="2800" dirty="0"/>
              <a:t>Must be of type </a:t>
            </a:r>
            <a:r>
              <a:rPr lang="en-US" dirty="0"/>
              <a:t>VARBINARY(n)</a:t>
            </a:r>
            <a:r>
              <a:rPr lang="en-US" sz="2800" dirty="0"/>
              <a:t> or </a:t>
            </a:r>
            <a:r>
              <a:rPr lang="en-US" dirty="0"/>
              <a:t>VARBINARY(MAX)</a:t>
            </a:r>
          </a:p>
          <a:p>
            <a:endParaRPr lang="en-US" sz="2800" dirty="0"/>
          </a:p>
          <a:p>
            <a:r>
              <a:rPr lang="en-US" sz="2800" b="1" dirty="0" err="1"/>
              <a:t>url_safe</a:t>
            </a:r>
            <a:r>
              <a:rPr lang="en-US" sz="2800" b="1" dirty="0"/>
              <a:t>: </a:t>
            </a:r>
            <a:r>
              <a:rPr lang="en-US" sz="2800" dirty="0"/>
              <a:t>Optional. If set to a non-zero value, uses a URL-safe alphabet (RFC 4648 Table 2) without padding.</a:t>
            </a:r>
          </a:p>
          <a:p>
            <a:endParaRPr lang="en-US" sz="2800" dirty="0"/>
          </a:p>
          <a:p>
            <a:r>
              <a:rPr lang="en-US" sz="2800" b="1" dirty="0"/>
              <a:t>Return Types</a:t>
            </a:r>
            <a:r>
              <a:rPr lang="en-US" sz="2800" dirty="0"/>
              <a:t>:</a:t>
            </a:r>
          </a:p>
          <a:p>
            <a:r>
              <a:rPr lang="en-US" sz="2800" dirty="0"/>
              <a:t>VARCHAR(8000) if input is ≤ 6000 bytes</a:t>
            </a:r>
          </a:p>
          <a:p>
            <a:r>
              <a:rPr lang="en-US" sz="2800" dirty="0"/>
              <a:t>VARCHAR(MAX) otherwise</a:t>
            </a:r>
          </a:p>
          <a:p>
            <a:endParaRPr lang="en-US" sz="2800" dirty="0"/>
          </a:p>
        </p:txBody>
      </p:sp>
    </p:spTree>
    <p:extLst>
      <p:ext uri="{BB962C8B-B14F-4D97-AF65-F5344CB8AC3E}">
        <p14:creationId xmlns:p14="http://schemas.microsoft.com/office/powerpoint/2010/main" val="357319544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9167-D50C-8855-840D-D18E81FAF400}"/>
              </a:ext>
            </a:extLst>
          </p:cNvPr>
          <p:cNvSpPr>
            <a:spLocks noGrp="1"/>
          </p:cNvSpPr>
          <p:nvPr>
            <p:ph type="title"/>
          </p:nvPr>
        </p:nvSpPr>
        <p:spPr/>
        <p:txBody>
          <a:bodyPr/>
          <a:lstStyle/>
          <a:p>
            <a:r>
              <a:rPr lang="en-US" dirty="0"/>
              <a:t>BASE64_DECODE Function</a:t>
            </a:r>
          </a:p>
        </p:txBody>
      </p:sp>
      <p:sp>
        <p:nvSpPr>
          <p:cNvPr id="4" name="TextBox 3">
            <a:extLst>
              <a:ext uri="{FF2B5EF4-FFF2-40B4-BE49-F238E27FC236}">
                <a16:creationId xmlns:a16="http://schemas.microsoft.com/office/drawing/2014/main" id="{89FD26D4-462E-89CD-F025-4A6EB106D82E}"/>
              </a:ext>
            </a:extLst>
          </p:cNvPr>
          <p:cNvSpPr txBox="1"/>
          <p:nvPr/>
        </p:nvSpPr>
        <p:spPr>
          <a:xfrm>
            <a:off x="588263" y="1443626"/>
            <a:ext cx="8784770" cy="2677656"/>
          </a:xfrm>
          <a:prstGeom prst="rect">
            <a:avLst/>
          </a:prstGeom>
          <a:noFill/>
        </p:spPr>
        <p:txBody>
          <a:bodyPr wrap="square">
            <a:spAutoFit/>
          </a:bodyPr>
          <a:lstStyle/>
          <a:p>
            <a:r>
              <a:rPr lang="en-US" sz="2800" dirty="0"/>
              <a:t>BASE64_DECODE ( expression )</a:t>
            </a:r>
          </a:p>
          <a:p>
            <a:r>
              <a:rPr lang="en-US" sz="2800" dirty="0"/>
              <a:t>expression: Must be of type </a:t>
            </a:r>
            <a:r>
              <a:rPr lang="en-US" b="1" dirty="0"/>
              <a:t>VARCHAR(n)</a:t>
            </a:r>
            <a:r>
              <a:rPr lang="en-US" sz="2800" dirty="0"/>
              <a:t> or </a:t>
            </a:r>
            <a:r>
              <a:rPr lang="en-US" b="1" dirty="0"/>
              <a:t>VARCHAR(MAX)</a:t>
            </a:r>
            <a:endParaRPr lang="en-US" sz="2800" b="1" dirty="0"/>
          </a:p>
          <a:p>
            <a:endParaRPr lang="en-US" sz="2800" b="1" dirty="0"/>
          </a:p>
          <a:p>
            <a:r>
              <a:rPr lang="en-US" sz="2800" b="1" dirty="0"/>
              <a:t>Return Types</a:t>
            </a:r>
            <a:r>
              <a:rPr lang="en-US" sz="2800" dirty="0"/>
              <a:t>:</a:t>
            </a:r>
          </a:p>
          <a:p>
            <a:r>
              <a:rPr lang="en-US" b="1" dirty="0"/>
              <a:t>VARBINARY(8000)</a:t>
            </a:r>
            <a:r>
              <a:rPr lang="en-US" sz="2800" dirty="0"/>
              <a:t> or </a:t>
            </a:r>
            <a:r>
              <a:rPr lang="en-US" b="1" dirty="0"/>
              <a:t>VARBINARY(MAX)</a:t>
            </a:r>
            <a:r>
              <a:rPr lang="en-US" sz="2800" b="1" dirty="0"/>
              <a:t> </a:t>
            </a:r>
            <a:r>
              <a:rPr lang="en-US" sz="2800" dirty="0"/>
              <a:t>depending on input size</a:t>
            </a:r>
          </a:p>
          <a:p>
            <a:endParaRPr lang="en-US" sz="2800" dirty="0"/>
          </a:p>
        </p:txBody>
      </p:sp>
    </p:spTree>
    <p:extLst>
      <p:ext uri="{BB962C8B-B14F-4D97-AF65-F5344CB8AC3E}">
        <p14:creationId xmlns:p14="http://schemas.microsoft.com/office/powerpoint/2010/main" val="17074136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F6486-7075-78BC-073C-9C64CB4D3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DF11B9-6146-95FA-D84A-737CD39DE8C5}"/>
              </a:ext>
            </a:extLst>
          </p:cNvPr>
          <p:cNvSpPr>
            <a:spLocks noGrp="1"/>
          </p:cNvSpPr>
          <p:nvPr>
            <p:ph type="title"/>
          </p:nvPr>
        </p:nvSpPr>
        <p:spPr/>
        <p:txBody>
          <a:bodyPr/>
          <a:lstStyle/>
          <a:p>
            <a:br>
              <a:rPr lang="en-US" dirty="0"/>
            </a:br>
            <a:r>
              <a:rPr lang="en-US" dirty="0"/>
              <a:t>BASE64 Functions Demo</a:t>
            </a:r>
          </a:p>
        </p:txBody>
      </p:sp>
    </p:spTree>
    <p:extLst>
      <p:ext uri="{BB962C8B-B14F-4D97-AF65-F5344CB8AC3E}">
        <p14:creationId xmlns:p14="http://schemas.microsoft.com/office/powerpoint/2010/main" val="10631573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A85325-FE4B-90A0-00B8-4965EB620EED}"/>
            </a:ext>
          </a:extLst>
        </p:cNvPr>
        <p:cNvGrpSpPr/>
        <p:nvPr/>
      </p:nvGrpSpPr>
      <p:grpSpPr>
        <a:xfrm>
          <a:off x="0" y="0"/>
          <a:ext cx="0" cy="0"/>
          <a:chOff x="0" y="0"/>
          <a:chExt cx="0" cy="0"/>
        </a:xfrm>
      </p:grpSpPr>
      <p:sp>
        <p:nvSpPr>
          <p:cNvPr id="14" name="Title 6">
            <a:extLst>
              <a:ext uri="{FF2B5EF4-FFF2-40B4-BE49-F238E27FC236}">
                <a16:creationId xmlns:a16="http://schemas.microsoft.com/office/drawing/2014/main" id="{DB4DE08B-35C9-F3B5-155A-7394D9454952}"/>
              </a:ext>
            </a:extLst>
          </p:cNvPr>
          <p:cNvSpPr txBox="1">
            <a:spLocks/>
          </p:cNvSpPr>
          <p:nvPr/>
        </p:nvSpPr>
        <p:spPr>
          <a:xfrm>
            <a:off x="1535620" y="2562988"/>
            <a:ext cx="9134476" cy="126188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130" rtl="0" eaLnBrk="1" fontAlgn="base" latinLnBrk="0" hangingPunct="1">
              <a:lnSpc>
                <a:spcPct val="100000"/>
              </a:lnSpc>
              <a:spcBef>
                <a:spcPts val="1205"/>
              </a:spcBef>
              <a:spcAft>
                <a:spcPts val="0"/>
              </a:spcAft>
              <a:buClrTx/>
              <a:buSzTx/>
              <a:buFontTx/>
              <a:buNone/>
              <a:tabLst/>
              <a:defRPr/>
            </a:pPr>
            <a:r>
              <a:rPr kumimoji="0" lang="en-US" sz="4400" b="1" i="0" u="none" strike="noStrike" kern="1200" cap="none" spc="0" normalizeH="0" baseline="0" noProof="0" dirty="0">
                <a:ln>
                  <a:noFill/>
                </a:ln>
                <a:solidFill>
                  <a:schemeClr val="accent2"/>
                </a:solidFill>
                <a:effectLst/>
                <a:uLnTx/>
                <a:uFillTx/>
                <a:latin typeface="Segoe UI Variable Display Semibold" pitchFamily="2" charset="0"/>
                <a:ea typeface="+mn-ea"/>
                <a:cs typeface="Segoe UI" pitchFamily="34" charset="0"/>
              </a:rPr>
              <a:t>SQL Server 2025</a:t>
            </a:r>
          </a:p>
          <a:p>
            <a:pPr defTabSz="2275850">
              <a:spcBef>
                <a:spcPts val="1205"/>
              </a:spcBef>
              <a:spcAft>
                <a:spcPts val="0"/>
              </a:spcAft>
              <a:tabLst>
                <a:tab pos="1371600" algn="l"/>
              </a:tabLst>
              <a:defRPr/>
            </a:pPr>
            <a:r>
              <a:rPr lang="en-US" sz="2800" b="1" dirty="0">
                <a:solidFill>
                  <a:schemeClr val="accent2"/>
                </a:solidFill>
                <a:latin typeface="Segoe UI Variable Display Semibold" pitchFamily="2" charset="0"/>
              </a:rPr>
              <a:t>The AI-ready enterprise database from ground to cloud</a:t>
            </a:r>
          </a:p>
        </p:txBody>
      </p:sp>
      <p:pic>
        <p:nvPicPr>
          <p:cNvPr id="21" name="Graphic 20">
            <a:extLst>
              <a:ext uri="{FF2B5EF4-FFF2-40B4-BE49-F238E27FC236}">
                <a16:creationId xmlns:a16="http://schemas.microsoft.com/office/drawing/2014/main" id="{9D599AE3-2F3C-FA3F-0B76-A49D99AFF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9887" y="1326550"/>
            <a:ext cx="1555532" cy="1555532"/>
          </a:xfrm>
          <a:prstGeom prst="rect">
            <a:avLst/>
          </a:prstGeom>
        </p:spPr>
      </p:pic>
      <p:sp>
        <p:nvSpPr>
          <p:cNvPr id="3" name="Title 14">
            <a:extLst>
              <a:ext uri="{FF2B5EF4-FFF2-40B4-BE49-F238E27FC236}">
                <a16:creationId xmlns:a16="http://schemas.microsoft.com/office/drawing/2014/main" id="{1E7F5E69-BE92-B2F5-5C75-0E955CAFCD05}"/>
              </a:ext>
            </a:extLst>
          </p:cNvPr>
          <p:cNvSpPr txBox="1">
            <a:spLocks/>
          </p:cNvSpPr>
          <p:nvPr/>
        </p:nvSpPr>
        <p:spPr>
          <a:xfrm>
            <a:off x="3856928" y="4684889"/>
            <a:ext cx="182880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37" rtl="0" eaLnBrk="1" fontAlgn="auto" latinLnBrk="0" hangingPunct="1">
              <a:lnSpc>
                <a:spcPct val="100000"/>
              </a:lnSpc>
              <a:spcBef>
                <a:spcPts val="2100"/>
              </a:spcBef>
              <a:spcAft>
                <a:spcPts val="0"/>
              </a:spcAft>
              <a:buClrTx/>
              <a:buSzTx/>
              <a:buFontTx/>
              <a:buNone/>
              <a:tabLst/>
              <a:defRPr/>
            </a:pPr>
            <a:r>
              <a:rPr kumimoji="0" lang="en-US" sz="2000" i="0" u="none" strike="noStrike" kern="0" cap="none" spc="0" normalizeH="0" baseline="0" noProof="0">
                <a:ln>
                  <a:noFill/>
                </a:ln>
                <a:solidFill>
                  <a:schemeClr val="tx1"/>
                </a:solidFill>
                <a:effectLst/>
                <a:uLnTx/>
                <a:uFillTx/>
                <a:latin typeface="Segoe UI Variable Display Semibold" pitchFamily="2" charset="0"/>
                <a:ea typeface="+mn-ea"/>
                <a:cs typeface="+mn-cs"/>
              </a:rPr>
              <a:t>AI built-In</a:t>
            </a:r>
          </a:p>
        </p:txBody>
      </p:sp>
      <p:cxnSp>
        <p:nvCxnSpPr>
          <p:cNvPr id="4" name="!!Straight Connector 49">
            <a:extLst>
              <a:ext uri="{FF2B5EF4-FFF2-40B4-BE49-F238E27FC236}">
                <a16:creationId xmlns:a16="http://schemas.microsoft.com/office/drawing/2014/main" id="{E32FA15E-24DC-CA72-DEA5-EB8AC82F6326}"/>
              </a:ext>
              <a:ext uri="{C183D7F6-B498-43B3-948B-1728B52AA6E4}">
                <adec:decorative xmlns:adec="http://schemas.microsoft.com/office/drawing/2017/decorative" val="1"/>
              </a:ext>
            </a:extLst>
          </p:cNvPr>
          <p:cNvCxnSpPr>
            <a:cxnSpLocks/>
          </p:cNvCxnSpPr>
          <p:nvPr/>
        </p:nvCxnSpPr>
        <p:spPr>
          <a:xfrm>
            <a:off x="6087653" y="4559167"/>
            <a:ext cx="0" cy="559220"/>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4">
            <a:extLst>
              <a:ext uri="{FF2B5EF4-FFF2-40B4-BE49-F238E27FC236}">
                <a16:creationId xmlns:a16="http://schemas.microsoft.com/office/drawing/2014/main" id="{6FFB33AF-1117-B400-A721-B9315514C645}"/>
              </a:ext>
            </a:extLst>
          </p:cNvPr>
          <p:cNvSpPr txBox="1">
            <a:spLocks/>
          </p:cNvSpPr>
          <p:nvPr/>
        </p:nvSpPr>
        <p:spPr>
          <a:xfrm>
            <a:off x="584198" y="4531001"/>
            <a:ext cx="2468880" cy="61555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2275942" rtl="0" eaLnBrk="1" fontAlgn="auto" latinLnBrk="0" hangingPunct="1">
              <a:lnSpc>
                <a:spcPct val="100000"/>
              </a:lnSpc>
              <a:spcBef>
                <a:spcPts val="5227"/>
              </a:spcBef>
              <a:spcAft>
                <a:spcPts val="0"/>
              </a:spcAft>
              <a:buClrTx/>
              <a:buSzTx/>
              <a:buFontTx/>
              <a:buNone/>
              <a:tabLst/>
              <a:defRPr/>
            </a:pPr>
            <a:r>
              <a:rPr kumimoji="0" lang="en-US" sz="2000" b="0" i="0" u="none" strike="noStrike" kern="0" cap="none" spc="0" normalizeH="0" baseline="0" noProof="0">
                <a:ln>
                  <a:noFill/>
                </a:ln>
                <a:solidFill>
                  <a:schemeClr val="tx1"/>
                </a:solidFill>
                <a:effectLst/>
                <a:uLnTx/>
                <a:uFillTx/>
                <a:latin typeface="Segoe UI Variable Display Semibold" pitchFamily="2" charset="0"/>
                <a:ea typeface="+mn-ea"/>
                <a:cs typeface="+mn-cs"/>
              </a:rPr>
              <a:t>Best-in-class security and performance</a:t>
            </a:r>
          </a:p>
        </p:txBody>
      </p:sp>
      <p:sp>
        <p:nvSpPr>
          <p:cNvPr id="7" name="Title 14">
            <a:extLst>
              <a:ext uri="{FF2B5EF4-FFF2-40B4-BE49-F238E27FC236}">
                <a16:creationId xmlns:a16="http://schemas.microsoft.com/office/drawing/2014/main" id="{E2521178-5625-F495-4A1A-3C48A1EC116E}"/>
              </a:ext>
            </a:extLst>
          </p:cNvPr>
          <p:cNvSpPr txBox="1">
            <a:spLocks/>
          </p:cNvSpPr>
          <p:nvPr/>
        </p:nvSpPr>
        <p:spPr>
          <a:xfrm>
            <a:off x="9122226" y="4531001"/>
            <a:ext cx="2331118" cy="61555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37" rtl="0" eaLnBrk="1" fontAlgn="auto" latinLnBrk="0" hangingPunct="1">
              <a:lnSpc>
                <a:spcPct val="100000"/>
              </a:lnSpc>
              <a:spcBef>
                <a:spcPts val="2100"/>
              </a:spcBef>
              <a:spcAft>
                <a:spcPts val="0"/>
              </a:spcAft>
              <a:buClrTx/>
              <a:buSzTx/>
              <a:buFontTx/>
              <a:buNone/>
              <a:tabLst/>
              <a:defRPr/>
            </a:pPr>
            <a:r>
              <a:rPr kumimoji="0" lang="en-US" sz="2000" b="0" i="0" u="none" strike="noStrike" kern="0" cap="none" spc="0" normalizeH="0" baseline="0" noProof="0">
                <a:ln>
                  <a:noFill/>
                </a:ln>
                <a:solidFill>
                  <a:schemeClr val="tx1"/>
                </a:solidFill>
                <a:effectLst/>
                <a:uLnTx/>
                <a:uFillTx/>
                <a:latin typeface="Segoe UI Variable Display Semibold"/>
                <a:ea typeface="+mn-ea"/>
                <a:cs typeface="+mn-cs"/>
              </a:rPr>
              <a:t>Cloud agility through Azure</a:t>
            </a:r>
            <a:endParaRPr kumimoji="0" lang="en-US" sz="2000" b="0" i="0" u="none" strike="noStrike" kern="0" cap="none" spc="0" normalizeH="0" baseline="0" noProof="0">
              <a:ln>
                <a:noFill/>
              </a:ln>
              <a:solidFill>
                <a:schemeClr val="tx1"/>
              </a:solidFill>
              <a:effectLst/>
              <a:uLnTx/>
              <a:uFillTx/>
              <a:ea typeface="+mn-ea"/>
              <a:cs typeface="+mn-cs"/>
            </a:endParaRPr>
          </a:p>
        </p:txBody>
      </p:sp>
      <p:cxnSp>
        <p:nvCxnSpPr>
          <p:cNvPr id="8" name="!!Straight Connector 49">
            <a:extLst>
              <a:ext uri="{FF2B5EF4-FFF2-40B4-BE49-F238E27FC236}">
                <a16:creationId xmlns:a16="http://schemas.microsoft.com/office/drawing/2014/main" id="{E5691616-F27F-3988-B919-62D71C69081D}"/>
              </a:ext>
              <a:ext uri="{C183D7F6-B498-43B3-948B-1728B52AA6E4}">
                <adec:decorative xmlns:adec="http://schemas.microsoft.com/office/drawing/2017/decorative" val="1"/>
              </a:ext>
            </a:extLst>
          </p:cNvPr>
          <p:cNvCxnSpPr>
            <a:cxnSpLocks/>
          </p:cNvCxnSpPr>
          <p:nvPr/>
        </p:nvCxnSpPr>
        <p:spPr>
          <a:xfrm>
            <a:off x="8720303" y="4559167"/>
            <a:ext cx="0" cy="559220"/>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itle 14">
            <a:extLst>
              <a:ext uri="{FF2B5EF4-FFF2-40B4-BE49-F238E27FC236}">
                <a16:creationId xmlns:a16="http://schemas.microsoft.com/office/drawing/2014/main" id="{11EF86B9-1686-C152-27CD-705E566AC376}"/>
              </a:ext>
            </a:extLst>
          </p:cNvPr>
          <p:cNvSpPr txBox="1">
            <a:spLocks/>
          </p:cNvSpPr>
          <p:nvPr/>
        </p:nvSpPr>
        <p:spPr>
          <a:xfrm>
            <a:off x="6489578" y="4531001"/>
            <a:ext cx="1828800" cy="61555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37" rtl="0" eaLnBrk="1" fontAlgn="auto" latinLnBrk="0" hangingPunct="1">
              <a:lnSpc>
                <a:spcPct val="100000"/>
              </a:lnSpc>
              <a:spcBef>
                <a:spcPts val="2100"/>
              </a:spcBef>
              <a:spcAft>
                <a:spcPts val="0"/>
              </a:spcAft>
              <a:buClrTx/>
              <a:buSzTx/>
              <a:buFontTx/>
              <a:buNone/>
              <a:tabLst/>
              <a:defRPr/>
            </a:pPr>
            <a:r>
              <a:rPr kumimoji="0" lang="en-US" sz="2000" b="0" i="0" u="none" strike="noStrike" kern="0" cap="none" spc="0" normalizeH="0" baseline="0" noProof="0">
                <a:ln>
                  <a:noFill/>
                </a:ln>
                <a:solidFill>
                  <a:schemeClr val="tx1"/>
                </a:solidFill>
                <a:effectLst/>
                <a:uLnTx/>
                <a:uFillTx/>
                <a:latin typeface="Segoe UI Variable Display Semibold" pitchFamily="2" charset="0"/>
                <a:ea typeface="+mn-ea"/>
                <a:cs typeface="+mn-cs"/>
              </a:rPr>
              <a:t>Made for developers</a:t>
            </a:r>
          </a:p>
        </p:txBody>
      </p:sp>
      <p:cxnSp>
        <p:nvCxnSpPr>
          <p:cNvPr id="10" name="!!Straight Connector 49">
            <a:extLst>
              <a:ext uri="{FF2B5EF4-FFF2-40B4-BE49-F238E27FC236}">
                <a16:creationId xmlns:a16="http://schemas.microsoft.com/office/drawing/2014/main" id="{99316A21-E9CA-21FD-A690-DEE5C8E07DF2}"/>
              </a:ext>
              <a:ext uri="{C183D7F6-B498-43B3-948B-1728B52AA6E4}">
                <adec:decorative xmlns:adec="http://schemas.microsoft.com/office/drawing/2017/decorative" val="1"/>
              </a:ext>
            </a:extLst>
          </p:cNvPr>
          <p:cNvCxnSpPr>
            <a:cxnSpLocks/>
          </p:cNvCxnSpPr>
          <p:nvPr/>
        </p:nvCxnSpPr>
        <p:spPr>
          <a:xfrm>
            <a:off x="3455003" y="4559167"/>
            <a:ext cx="0" cy="559220"/>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89B95C0-FAFF-EE60-4054-08A2E2460C5A}"/>
              </a:ext>
            </a:extLst>
          </p:cNvPr>
          <p:cNvSpPr txBox="1"/>
          <p:nvPr/>
        </p:nvSpPr>
        <p:spPr>
          <a:xfrm>
            <a:off x="1694499" y="5804654"/>
            <a:ext cx="8786308" cy="369332"/>
          </a:xfrm>
          <a:prstGeom prst="rect">
            <a:avLst/>
          </a:prstGeom>
          <a:noFill/>
        </p:spPr>
        <p:txBody>
          <a:bodyPr wrap="square">
            <a:spAutoFit/>
          </a:bodyPr>
          <a:lstStyle/>
          <a:p>
            <a:pPr algn="ctr" defTabSz="2275850" fontAlgn="base">
              <a:spcBef>
                <a:spcPct val="0"/>
              </a:spcBef>
              <a:spcAft>
                <a:spcPts val="2987"/>
              </a:spcAft>
              <a:tabLst>
                <a:tab pos="1371600" algn="l"/>
              </a:tabLst>
              <a:defRPr/>
            </a:pPr>
            <a:r>
              <a:rPr lang="en-US" sz="1800" b="1">
                <a:ln w="3175">
                  <a:noFill/>
                </a:ln>
                <a:gradFill flip="none" rotWithShape="1">
                  <a:gsLst>
                    <a:gs pos="0">
                      <a:srgbClr val="73262F"/>
                    </a:gs>
                    <a:gs pos="80000">
                      <a:srgbClr val="2A446F"/>
                    </a:gs>
                  </a:gsLst>
                  <a:path path="circle">
                    <a:fillToRect l="100000" t="100000"/>
                  </a:path>
                  <a:tileRect r="-100000" b="-100000"/>
                </a:gradFill>
                <a:latin typeface="Segoe UI Variable Display Semibold" pitchFamily="2" charset="0"/>
                <a:cs typeface="Segoe UI" pitchFamily="34" charset="0"/>
              </a:rPr>
              <a:t>aka.ms/sqlserver2025</a:t>
            </a:r>
          </a:p>
        </p:txBody>
      </p:sp>
    </p:spTree>
    <p:extLst>
      <p:ext uri="{BB962C8B-B14F-4D97-AF65-F5344CB8AC3E}">
        <p14:creationId xmlns:p14="http://schemas.microsoft.com/office/powerpoint/2010/main" val="1551250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2.08333E-7 0 L 2.08333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3.75E-6 4.44444E-6 L 3.75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200"/>
                                  </p:stCondLst>
                                  <p:childTnLst>
                                    <p:animMotion origin="layout" path="M 1.45833E-6 4.44444E-6 L 1.45833E-6 0.03541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200"/>
                                  </p:stCondLst>
                                  <p:childTnLst>
                                    <p:animMotion origin="layout" path="M 1.11022E-16 4.44444E-6 L 1.11022E-16 0.03541 " pathEditMode="relative" rAng="0" ptsTypes="AA">
                                      <p:cBhvr>
                                        <p:cTn id="24" dur="700" spd="-100000" fill="hold"/>
                                        <p:tgtEl>
                                          <p:spTgt spid="7"/>
                                        </p:tgtEl>
                                        <p:attrNameLst>
                                          <p:attrName>ppt_x</p:attrName>
                                          <p:attrName>ppt_y</p:attrName>
                                        </p:attrNameLst>
                                      </p:cBhvr>
                                      <p:rCtr x="0" y="1759"/>
                                    </p:animMotion>
                                  </p:childTnLst>
                                </p:cTn>
                              </p:par>
                              <p:par>
                                <p:cTn id="25" presetID="16" presetClass="entr" presetSubtype="42" fill="hold" nodeType="withEffect">
                                  <p:stCondLst>
                                    <p:cond delay="200"/>
                                  </p:stCondLst>
                                  <p:childTnLst>
                                    <p:set>
                                      <p:cBhvr>
                                        <p:cTn id="26" dur="1" fill="hold">
                                          <p:stCondLst>
                                            <p:cond delay="0"/>
                                          </p:stCondLst>
                                        </p:cTn>
                                        <p:tgtEl>
                                          <p:spTgt spid="4"/>
                                        </p:tgtEl>
                                        <p:attrNameLst>
                                          <p:attrName>style.visibility</p:attrName>
                                        </p:attrNameLst>
                                      </p:cBhvr>
                                      <p:to>
                                        <p:strVal val="visible"/>
                                      </p:to>
                                    </p:set>
                                    <p:animEffect transition="in" filter="barn(outHorizontal)">
                                      <p:cBhvr>
                                        <p:cTn id="27" dur="500"/>
                                        <p:tgtEl>
                                          <p:spTgt spid="4"/>
                                        </p:tgtEl>
                                      </p:cBhvr>
                                    </p:animEffect>
                                  </p:childTnLst>
                                </p:cTn>
                              </p:par>
                              <p:par>
                                <p:cTn id="28" presetID="42" presetClass="path" presetSubtype="0" decel="100000" fill="hold" nodeType="withEffect">
                                  <p:stCondLst>
                                    <p:cond delay="200"/>
                                  </p:stCondLst>
                                  <p:childTnLst>
                                    <p:animMotion origin="layout" path="M 1.04167E-6 4.44444E-6 L 1.04167E-6 0.01967 " pathEditMode="relative" rAng="0" ptsTypes="AA">
                                      <p:cBhvr>
                                        <p:cTn id="29" dur="500" spd="-100000" fill="hold"/>
                                        <p:tgtEl>
                                          <p:spTgt spid="4"/>
                                        </p:tgtEl>
                                        <p:attrNameLst>
                                          <p:attrName>ppt_x</p:attrName>
                                          <p:attrName>ppt_y</p:attrName>
                                        </p:attrNameLst>
                                      </p:cBhvr>
                                      <p:rCtr x="0" y="972"/>
                                    </p:animMotion>
                                  </p:childTnLst>
                                </p:cTn>
                              </p:par>
                              <p:par>
                                <p:cTn id="30" presetID="16" presetClass="entr" presetSubtype="42" fill="hold"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barn(outHorizontal)">
                                      <p:cBhvr>
                                        <p:cTn id="32" dur="500"/>
                                        <p:tgtEl>
                                          <p:spTgt spid="8"/>
                                        </p:tgtEl>
                                      </p:cBhvr>
                                    </p:animEffect>
                                  </p:childTnLst>
                                </p:cTn>
                              </p:par>
                              <p:par>
                                <p:cTn id="33" presetID="42" presetClass="path" presetSubtype="0" decel="100000" fill="hold" nodeType="withEffect">
                                  <p:stCondLst>
                                    <p:cond delay="200"/>
                                  </p:stCondLst>
                                  <p:childTnLst>
                                    <p:animMotion origin="layout" path="M -4.375E-6 4.44444E-6 L -4.375E-6 0.01967 " pathEditMode="relative" rAng="0" ptsTypes="AA">
                                      <p:cBhvr>
                                        <p:cTn id="34" dur="500" spd="-100000" fill="hold"/>
                                        <p:tgtEl>
                                          <p:spTgt spid="8"/>
                                        </p:tgtEl>
                                        <p:attrNameLst>
                                          <p:attrName>ppt_x</p:attrName>
                                          <p:attrName>ppt_y</p:attrName>
                                        </p:attrNameLst>
                                      </p:cBhvr>
                                      <p:rCtr x="0" y="972"/>
                                    </p:animMotion>
                                  </p:childTnLst>
                                </p:cTn>
                              </p:par>
                              <p:par>
                                <p:cTn id="35" presetID="10" presetClass="entr" presetSubtype="0" fill="hold" grpId="0" nodeType="withEffect">
                                  <p:stCondLst>
                                    <p:cond delay="2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100000" fill="hold" grpId="1" nodeType="withEffect">
                                  <p:stCondLst>
                                    <p:cond delay="200"/>
                                  </p:stCondLst>
                                  <p:childTnLst>
                                    <p:animMotion origin="layout" path="M -1.66667E-6 4.44444E-6 L -1.66667E-6 0.03541 " pathEditMode="relative" rAng="0" ptsTypes="AA">
                                      <p:cBhvr>
                                        <p:cTn id="39" dur="700" spd="-100000" fill="hold"/>
                                        <p:tgtEl>
                                          <p:spTgt spid="9"/>
                                        </p:tgtEl>
                                        <p:attrNameLst>
                                          <p:attrName>ppt_x</p:attrName>
                                          <p:attrName>ppt_y</p:attrName>
                                        </p:attrNameLst>
                                      </p:cBhvr>
                                      <p:rCtr x="0" y="1759"/>
                                    </p:animMotion>
                                  </p:childTnLst>
                                </p:cTn>
                              </p:par>
                              <p:par>
                                <p:cTn id="40" presetID="16" presetClass="entr" presetSubtype="42" fill="hold"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barn(outHorizontal)">
                                      <p:cBhvr>
                                        <p:cTn id="42" dur="500"/>
                                        <p:tgtEl>
                                          <p:spTgt spid="10"/>
                                        </p:tgtEl>
                                      </p:cBhvr>
                                    </p:animEffect>
                                  </p:childTnLst>
                                </p:cTn>
                              </p:par>
                              <p:par>
                                <p:cTn id="43" presetID="42" presetClass="path" presetSubtype="0" decel="100000" fill="hold" nodeType="withEffect">
                                  <p:stCondLst>
                                    <p:cond delay="200"/>
                                  </p:stCondLst>
                                  <p:childTnLst>
                                    <p:animMotion origin="layout" path="M -3.33333E-6 4.44444E-6 L -3.33333E-6 0.01967 " pathEditMode="relative" rAng="0" ptsTypes="AA">
                                      <p:cBhvr>
                                        <p:cTn id="44" dur="500" spd="-100000" fill="hold"/>
                                        <p:tgtEl>
                                          <p:spTgt spid="10"/>
                                        </p:tgtEl>
                                        <p:attrNameLst>
                                          <p:attrName>ppt_x</p:attrName>
                                          <p:attrName>ppt_y</p:attrName>
                                        </p:attrNameLst>
                                      </p:cBhvr>
                                      <p:rCtr x="0" y="972"/>
                                    </p:animMotion>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42" presetClass="path" presetSubtype="0" decel="100000" fill="hold" nodeType="withEffect">
                                  <p:stCondLst>
                                    <p:cond delay="0"/>
                                  </p:stCondLst>
                                  <p:childTnLst>
                                    <p:animMotion origin="layout" path="M 0 -4.07407E-6 L 0 0.03542 " pathEditMode="relative" rAng="0" ptsTypes="AA">
                                      <p:cBhvr>
                                        <p:cTn id="49" dur="700" spd="-100000" fill="hold"/>
                                        <p:tgtEl>
                                          <p:spTgt spid="21"/>
                                        </p:tgtEl>
                                        <p:attrNameLst>
                                          <p:attrName>ppt_x</p:attrName>
                                          <p:attrName>ppt_y</p:attrName>
                                        </p:attrNameLst>
                                      </p:cBhvr>
                                      <p:rCtr x="0" y="1759"/>
                                    </p:animMotion>
                                  </p:childTnLst>
                                </p:cTn>
                              </p:par>
                            </p:childTnLst>
                          </p:cTn>
                        </p:par>
                        <p:par>
                          <p:cTn id="50" fill="hold">
                            <p:stCondLst>
                              <p:cond delay="90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3" grpId="0"/>
      <p:bldP spid="3" grpId="1"/>
      <p:bldP spid="5" grpId="0"/>
      <p:bldP spid="5" grpId="1"/>
      <p:bldP spid="7" grpId="0"/>
      <p:bldP spid="7" grpId="1"/>
      <p:bldP spid="9" grpId="0"/>
      <p:bldP spid="9" grpId="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8FFD2-0AA1-6004-AB38-F3CCFF9ED282}"/>
              </a:ext>
            </a:extLst>
          </p:cNvPr>
          <p:cNvSpPr>
            <a:spLocks noGrp="1"/>
          </p:cNvSpPr>
          <p:nvPr>
            <p:ph type="title"/>
          </p:nvPr>
        </p:nvSpPr>
        <p:spPr/>
        <p:txBody>
          <a:bodyPr/>
          <a:lstStyle/>
          <a:p>
            <a:r>
              <a:rPr lang="en-US" dirty="0"/>
              <a:t>Built-in Fuzzy Match Functions in SQL Server 2025</a:t>
            </a:r>
          </a:p>
        </p:txBody>
      </p:sp>
      <p:sp>
        <p:nvSpPr>
          <p:cNvPr id="6" name="TextBox 5">
            <a:extLst>
              <a:ext uri="{FF2B5EF4-FFF2-40B4-BE49-F238E27FC236}">
                <a16:creationId xmlns:a16="http://schemas.microsoft.com/office/drawing/2014/main" id="{8F27BB43-4D34-F77F-D024-50BD9F206DED}"/>
              </a:ext>
            </a:extLst>
          </p:cNvPr>
          <p:cNvSpPr txBox="1"/>
          <p:nvPr/>
        </p:nvSpPr>
        <p:spPr>
          <a:xfrm>
            <a:off x="588263" y="1311352"/>
            <a:ext cx="11073966" cy="1178784"/>
          </a:xfrm>
          <a:prstGeom prst="rect">
            <a:avLst/>
          </a:prstGeom>
          <a:noFill/>
        </p:spPr>
        <p:txBody>
          <a:bodyPr wrap="square">
            <a:spAutoFit/>
          </a:bodyPr>
          <a:lstStyle/>
          <a:p>
            <a:r>
              <a:rPr lang="en-US" b="1" dirty="0"/>
              <a:t>EDIT_DISTANCE</a:t>
            </a:r>
          </a:p>
          <a:p>
            <a:r>
              <a:rPr lang="en-US" b="1" dirty="0"/>
              <a:t>Purpose: </a:t>
            </a:r>
            <a:r>
              <a:rPr lang="en-US" dirty="0"/>
              <a:t>Calculates the number of insertions, deletions, substitutions, and transpositions needed to transform one string into another.</a:t>
            </a:r>
          </a:p>
          <a:p>
            <a:r>
              <a:rPr lang="en-US" b="1" dirty="0"/>
              <a:t>Use Case: </a:t>
            </a:r>
            <a:r>
              <a:rPr lang="en-US" dirty="0"/>
              <a:t>Detecting how different two strings are.</a:t>
            </a:r>
          </a:p>
        </p:txBody>
      </p:sp>
      <p:sp>
        <p:nvSpPr>
          <p:cNvPr id="8" name="TextBox 7">
            <a:extLst>
              <a:ext uri="{FF2B5EF4-FFF2-40B4-BE49-F238E27FC236}">
                <a16:creationId xmlns:a16="http://schemas.microsoft.com/office/drawing/2014/main" id="{39B0C362-FB75-0592-A825-117938A713CF}"/>
              </a:ext>
            </a:extLst>
          </p:cNvPr>
          <p:cNvSpPr txBox="1"/>
          <p:nvPr/>
        </p:nvSpPr>
        <p:spPr>
          <a:xfrm>
            <a:off x="589353" y="2686678"/>
            <a:ext cx="8784770" cy="907171"/>
          </a:xfrm>
          <a:prstGeom prst="rect">
            <a:avLst/>
          </a:prstGeom>
          <a:noFill/>
        </p:spPr>
        <p:txBody>
          <a:bodyPr wrap="square">
            <a:spAutoFit/>
          </a:bodyPr>
          <a:lstStyle/>
          <a:p>
            <a:r>
              <a:rPr lang="en-US" b="1" dirty="0"/>
              <a:t>EDIT_DISTANCE_SIMILARITY</a:t>
            </a:r>
          </a:p>
          <a:p>
            <a:r>
              <a:rPr lang="en-US" b="1" dirty="0"/>
              <a:t>Purpose: </a:t>
            </a:r>
            <a:r>
              <a:rPr lang="en-US" dirty="0"/>
              <a:t>Returns a similarity score from 0 to 100, where 100 means identical strings.</a:t>
            </a:r>
          </a:p>
          <a:p>
            <a:r>
              <a:rPr lang="en-US" b="1" dirty="0"/>
              <a:t>Use case: </a:t>
            </a:r>
            <a:r>
              <a:rPr lang="en-US" dirty="0"/>
              <a:t>Ranking string similarity for fuzzy searches.</a:t>
            </a:r>
          </a:p>
        </p:txBody>
      </p:sp>
      <p:sp>
        <p:nvSpPr>
          <p:cNvPr id="10" name="TextBox 9">
            <a:extLst>
              <a:ext uri="{FF2B5EF4-FFF2-40B4-BE49-F238E27FC236}">
                <a16:creationId xmlns:a16="http://schemas.microsoft.com/office/drawing/2014/main" id="{2A206D23-6193-204B-8D34-50DDA9E30CAD}"/>
              </a:ext>
            </a:extLst>
          </p:cNvPr>
          <p:cNvSpPr txBox="1"/>
          <p:nvPr/>
        </p:nvSpPr>
        <p:spPr>
          <a:xfrm>
            <a:off x="589352" y="3790391"/>
            <a:ext cx="10245561" cy="2292166"/>
          </a:xfrm>
          <a:prstGeom prst="rect">
            <a:avLst/>
          </a:prstGeom>
          <a:noFill/>
        </p:spPr>
        <p:txBody>
          <a:bodyPr wrap="square">
            <a:spAutoFit/>
          </a:bodyPr>
          <a:lstStyle/>
          <a:p>
            <a:r>
              <a:rPr lang="en-US" sz="1800" b="1" dirty="0"/>
              <a:t>JARO_WINKLER_DISTANCE</a:t>
            </a:r>
          </a:p>
          <a:p>
            <a:r>
              <a:rPr lang="en-US" sz="1800" b="1" dirty="0"/>
              <a:t>Purpose: </a:t>
            </a:r>
            <a:r>
              <a:rPr lang="en-US" sz="1800" dirty="0"/>
              <a:t>Measures edit distance with preference for strings that match from the beginning.</a:t>
            </a:r>
          </a:p>
          <a:p>
            <a:r>
              <a:rPr lang="en-US" sz="1800" b="1" dirty="0"/>
              <a:t>Use Case: </a:t>
            </a:r>
            <a:r>
              <a:rPr lang="en-US" sz="1800" dirty="0"/>
              <a:t>Useful for short strings like names.</a:t>
            </a:r>
          </a:p>
          <a:p>
            <a:endParaRPr lang="en-US" sz="1800" dirty="0"/>
          </a:p>
          <a:p>
            <a:pPr>
              <a:buNone/>
            </a:pPr>
            <a:r>
              <a:rPr lang="en-US" sz="1800" b="1" dirty="0"/>
              <a:t>JARO_WINKLER_SIMILARITY</a:t>
            </a:r>
          </a:p>
          <a:p>
            <a:pPr>
              <a:buFont typeface="Arial" panose="020B0604020202020204" pitchFamily="34" charset="0"/>
              <a:buChar char="•"/>
            </a:pPr>
            <a:r>
              <a:rPr lang="en-US" sz="1800" b="1" dirty="0"/>
              <a:t>Purpose</a:t>
            </a:r>
            <a:r>
              <a:rPr lang="en-US" sz="1800" dirty="0"/>
              <a:t>: Returns a similarity score from </a:t>
            </a:r>
            <a:r>
              <a:rPr lang="en-US" sz="1800" b="1" dirty="0"/>
              <a:t>0 to 1</a:t>
            </a:r>
            <a:r>
              <a:rPr lang="en-US" sz="1800" dirty="0"/>
              <a:t>, where 1 means perfect match.</a:t>
            </a:r>
          </a:p>
          <a:p>
            <a:pPr>
              <a:buFont typeface="Arial" panose="020B0604020202020204" pitchFamily="34" charset="0"/>
              <a:buChar char="•"/>
            </a:pPr>
            <a:r>
              <a:rPr lang="en-US" sz="1800" b="1" dirty="0"/>
              <a:t>Use Case</a:t>
            </a:r>
            <a:r>
              <a:rPr lang="en-US" sz="1800" dirty="0"/>
              <a:t>: Detecting close matches with prefix weighting.</a:t>
            </a:r>
          </a:p>
          <a:p>
            <a:endParaRPr lang="en-US" dirty="0"/>
          </a:p>
        </p:txBody>
      </p:sp>
    </p:spTree>
    <p:extLst>
      <p:ext uri="{BB962C8B-B14F-4D97-AF65-F5344CB8AC3E}">
        <p14:creationId xmlns:p14="http://schemas.microsoft.com/office/powerpoint/2010/main" val="125267262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EEE4D-2F8E-C8C2-C4F2-16CF6A543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06D52-17DF-CC7D-F893-602C932EC3B1}"/>
              </a:ext>
            </a:extLst>
          </p:cNvPr>
          <p:cNvSpPr>
            <a:spLocks noGrp="1"/>
          </p:cNvSpPr>
          <p:nvPr>
            <p:ph type="title"/>
          </p:nvPr>
        </p:nvSpPr>
        <p:spPr/>
        <p:txBody>
          <a:bodyPr/>
          <a:lstStyle/>
          <a:p>
            <a:br>
              <a:rPr lang="en-US" dirty="0"/>
            </a:br>
            <a:r>
              <a:rPr lang="en-US" dirty="0"/>
              <a:t>Fuzzy Match Functions Demo</a:t>
            </a:r>
          </a:p>
        </p:txBody>
      </p:sp>
    </p:spTree>
    <p:extLst>
      <p:ext uri="{BB962C8B-B14F-4D97-AF65-F5344CB8AC3E}">
        <p14:creationId xmlns:p14="http://schemas.microsoft.com/office/powerpoint/2010/main" val="172473910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9976B-9BBA-6A95-A4D3-2560F6366605}"/>
              </a:ext>
            </a:extLst>
          </p:cNvPr>
          <p:cNvSpPr>
            <a:spLocks noGrp="1"/>
          </p:cNvSpPr>
          <p:nvPr>
            <p:ph type="title"/>
          </p:nvPr>
        </p:nvSpPr>
        <p:spPr>
          <a:xfrm>
            <a:off x="571500" y="297422"/>
            <a:ext cx="10663452" cy="360099"/>
          </a:xfrm>
        </p:spPr>
        <p:txBody>
          <a:bodyPr/>
          <a:lstStyle/>
          <a:p>
            <a:r>
              <a:rPr lang="en-US" b="1" dirty="0"/>
              <a:t>CURRENT_DATE,</a:t>
            </a:r>
            <a:r>
              <a:rPr lang="en-US" dirty="0"/>
              <a:t> UNISTR(),</a:t>
            </a:r>
            <a:r>
              <a:rPr lang="en-US" b="1" dirty="0"/>
              <a:t> SUBSTRING(), DATEADD()</a:t>
            </a:r>
            <a:r>
              <a:rPr lang="en-US" dirty="0"/>
              <a:t> </a:t>
            </a:r>
          </a:p>
        </p:txBody>
      </p:sp>
      <p:sp>
        <p:nvSpPr>
          <p:cNvPr id="6" name="TextBox 5">
            <a:extLst>
              <a:ext uri="{FF2B5EF4-FFF2-40B4-BE49-F238E27FC236}">
                <a16:creationId xmlns:a16="http://schemas.microsoft.com/office/drawing/2014/main" id="{A93857A3-D17A-6476-73B5-A553852CA714}"/>
              </a:ext>
            </a:extLst>
          </p:cNvPr>
          <p:cNvSpPr txBox="1"/>
          <p:nvPr/>
        </p:nvSpPr>
        <p:spPr>
          <a:xfrm>
            <a:off x="585217" y="1743250"/>
            <a:ext cx="11018520" cy="4708981"/>
          </a:xfrm>
          <a:prstGeom prst="rect">
            <a:avLst/>
          </a:prstGeom>
          <a:noFill/>
        </p:spPr>
        <p:txBody>
          <a:bodyPr wrap="square">
            <a:spAutoFit/>
          </a:bodyPr>
          <a:lstStyle/>
          <a:p>
            <a:r>
              <a:rPr lang="en-US" sz="2000" b="1" dirty="0"/>
              <a:t>What CURRENT_DATE Does</a:t>
            </a:r>
          </a:p>
          <a:p>
            <a:r>
              <a:rPr lang="en-US" sz="2000" dirty="0"/>
              <a:t>Returns the </a:t>
            </a:r>
            <a:r>
              <a:rPr lang="en-US" sz="2000" b="1" dirty="0"/>
              <a:t>current date</a:t>
            </a:r>
            <a:r>
              <a:rPr lang="en-US" sz="2000" dirty="0"/>
              <a:t> from the operating system where the SQL Server Database Engine is running. Emulates </a:t>
            </a:r>
            <a:r>
              <a:rPr lang="en-US" sz="2000" b="1" dirty="0"/>
              <a:t>CAST(GETDATE() AS DATE)</a:t>
            </a:r>
          </a:p>
          <a:p>
            <a:endParaRPr lang="en-US" sz="2000" dirty="0"/>
          </a:p>
          <a:p>
            <a:r>
              <a:rPr lang="en-US" sz="2000" b="1" dirty="0"/>
              <a:t>What UNISTR() Does </a:t>
            </a:r>
            <a:r>
              <a:rPr lang="en-US" sz="2000" dirty="0"/>
              <a:t>It interprets Unicode escape sequences (e.g., \XXXX) within a string and returns the corresponding Unicode characters.</a:t>
            </a:r>
          </a:p>
          <a:p>
            <a:endParaRPr lang="en-US" sz="2000" dirty="0"/>
          </a:p>
          <a:p>
            <a:r>
              <a:rPr lang="en-US" sz="2000" b="1" dirty="0"/>
              <a:t>SUBSTRING() for SQL Server 2025</a:t>
            </a:r>
          </a:p>
          <a:p>
            <a:r>
              <a:rPr lang="en-US" sz="2000" dirty="0"/>
              <a:t> Optional Length Parameter Change: The length parameter is now optional.</a:t>
            </a:r>
          </a:p>
          <a:p>
            <a:r>
              <a:rPr lang="en-US" sz="2000" dirty="0"/>
              <a:t> Behavior: If omitted, the function returns the substring from the specified start position to the end of the string.</a:t>
            </a:r>
          </a:p>
          <a:p>
            <a:endParaRPr lang="en-US" sz="2000" dirty="0"/>
          </a:p>
          <a:p>
            <a:r>
              <a:rPr lang="en-US" sz="2000" b="1" dirty="0"/>
              <a:t>What Does || Do?</a:t>
            </a:r>
          </a:p>
          <a:p>
            <a:r>
              <a:rPr lang="en-US" sz="2000" dirty="0"/>
              <a:t>The || operator joins two or more strings into a single string value. It is equivalent to using the + operator or the CONCAT() function in previous versions of SQL Server.</a:t>
            </a:r>
          </a:p>
        </p:txBody>
      </p:sp>
    </p:spTree>
    <p:extLst>
      <p:ext uri="{BB962C8B-B14F-4D97-AF65-F5344CB8AC3E}">
        <p14:creationId xmlns:p14="http://schemas.microsoft.com/office/powerpoint/2010/main" val="109727247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AC104-DB4F-7FBE-C4A2-4DA506188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E433CB-0426-D1B6-090F-8B8974115898}"/>
              </a:ext>
            </a:extLst>
          </p:cNvPr>
          <p:cNvSpPr>
            <a:spLocks noGrp="1"/>
          </p:cNvSpPr>
          <p:nvPr>
            <p:ph type="title"/>
          </p:nvPr>
        </p:nvSpPr>
        <p:spPr/>
        <p:txBody>
          <a:bodyPr/>
          <a:lstStyle/>
          <a:p>
            <a:br>
              <a:rPr lang="en-US" dirty="0"/>
            </a:br>
            <a:r>
              <a:rPr lang="en-US" dirty="0"/>
              <a:t>Misc functions Demo</a:t>
            </a:r>
          </a:p>
        </p:txBody>
      </p:sp>
    </p:spTree>
    <p:extLst>
      <p:ext uri="{BB962C8B-B14F-4D97-AF65-F5344CB8AC3E}">
        <p14:creationId xmlns:p14="http://schemas.microsoft.com/office/powerpoint/2010/main" val="28572780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F4AD6-9F71-4611-4E0E-586C148B3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2796FA-9ABA-342A-D259-BF5851045A9E}"/>
              </a:ext>
            </a:extLst>
          </p:cNvPr>
          <p:cNvSpPr>
            <a:spLocks noGrp="1"/>
          </p:cNvSpPr>
          <p:nvPr>
            <p:ph type="title"/>
          </p:nvPr>
        </p:nvSpPr>
        <p:spPr/>
        <p:txBody>
          <a:bodyPr/>
          <a:lstStyle/>
          <a:p>
            <a:r>
              <a:rPr lang="en-US">
                <a:cs typeface="Segoe UI"/>
              </a:rPr>
              <a:t>Fabric Mirroring</a:t>
            </a:r>
          </a:p>
        </p:txBody>
      </p:sp>
      <p:sp>
        <p:nvSpPr>
          <p:cNvPr id="3" name="Text Placeholder 2">
            <a:extLst>
              <a:ext uri="{FF2B5EF4-FFF2-40B4-BE49-F238E27FC236}">
                <a16:creationId xmlns:a16="http://schemas.microsoft.com/office/drawing/2014/main" id="{917D4018-A420-6582-3D4B-2FF8810D54E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8677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4BC7A-67B7-0F36-5039-9E846DE577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9D605-D6EB-92D9-8131-4BFF0AC74D6C}"/>
              </a:ext>
            </a:extLst>
          </p:cNvPr>
          <p:cNvSpPr>
            <a:spLocks noGrp="1"/>
          </p:cNvSpPr>
          <p:nvPr>
            <p:ph type="title"/>
          </p:nvPr>
        </p:nvSpPr>
        <p:spPr/>
        <p:txBody>
          <a:bodyPr/>
          <a:lstStyle/>
          <a:p>
            <a:r>
              <a:rPr lang="en-US" sz="3600">
                <a:latin typeface="+mj-lt"/>
              </a:rPr>
              <a:t>Integrated with Microsoft Fabric</a:t>
            </a:r>
            <a:br>
              <a:rPr lang="en-US" sz="3600">
                <a:latin typeface="+mj-lt"/>
              </a:rPr>
            </a:br>
            <a:r>
              <a:rPr lang="en-US" sz="1800">
                <a:latin typeface="+mj-lt"/>
              </a:rPr>
              <a:t>Integrate your operational data with a unified data platform</a:t>
            </a:r>
            <a:endParaRPr lang="en-US" sz="1800"/>
          </a:p>
        </p:txBody>
      </p:sp>
      <p:pic>
        <p:nvPicPr>
          <p:cNvPr id="42" name="Picture 41" descr="Icon&#10;&#10;Description automatically generated">
            <a:extLst>
              <a:ext uri="{FF2B5EF4-FFF2-40B4-BE49-F238E27FC236}">
                <a16:creationId xmlns:a16="http://schemas.microsoft.com/office/drawing/2014/main" id="{13C13FAE-B691-DB5C-3068-D79CDD108E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8579" y="706459"/>
            <a:ext cx="314388" cy="314388"/>
          </a:xfrm>
          <a:prstGeom prst="rect">
            <a:avLst/>
          </a:prstGeom>
        </p:spPr>
      </p:pic>
      <p:pic>
        <p:nvPicPr>
          <p:cNvPr id="43" name="Picture 42" descr="A logo with a black background&#10;&#10;Description automatically generated">
            <a:extLst>
              <a:ext uri="{FF2B5EF4-FFF2-40B4-BE49-F238E27FC236}">
                <a16:creationId xmlns:a16="http://schemas.microsoft.com/office/drawing/2014/main" id="{049D7AAD-DFB2-3E84-61E1-9939873360B6}"/>
              </a:ext>
            </a:extLst>
          </p:cNvPr>
          <p:cNvPicPr>
            <a:picLocks noChangeAspect="1"/>
          </p:cNvPicPr>
          <p:nvPr/>
        </p:nvPicPr>
        <p:blipFill>
          <a:blip r:embed="rId4"/>
          <a:stretch>
            <a:fillRect/>
          </a:stretch>
        </p:blipFill>
        <p:spPr>
          <a:xfrm>
            <a:off x="10277262" y="697783"/>
            <a:ext cx="311071" cy="311071"/>
          </a:xfrm>
          <a:prstGeom prst="rect">
            <a:avLst/>
          </a:prstGeom>
        </p:spPr>
      </p:pic>
      <p:pic>
        <p:nvPicPr>
          <p:cNvPr id="44" name="Picture 43" descr="Logo, company name&#10;&#10;Description automatically generated">
            <a:extLst>
              <a:ext uri="{FF2B5EF4-FFF2-40B4-BE49-F238E27FC236}">
                <a16:creationId xmlns:a16="http://schemas.microsoft.com/office/drawing/2014/main" id="{067771FE-298E-10E5-2F6C-87D86BAC943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916" r="-7916"/>
          <a:stretch/>
        </p:blipFill>
        <p:spPr>
          <a:xfrm>
            <a:off x="10747213" y="733888"/>
            <a:ext cx="297655" cy="257475"/>
          </a:xfrm>
          <a:prstGeom prst="rect">
            <a:avLst/>
          </a:prstGeom>
          <a:noFill/>
          <a:ln>
            <a:noFill/>
          </a:ln>
          <a:effectLst/>
        </p:spPr>
      </p:pic>
      <p:pic>
        <p:nvPicPr>
          <p:cNvPr id="45" name="Graphic 44">
            <a:extLst>
              <a:ext uri="{FF2B5EF4-FFF2-40B4-BE49-F238E27FC236}">
                <a16:creationId xmlns:a16="http://schemas.microsoft.com/office/drawing/2014/main" id="{586A0383-8807-47CA-7448-1C176B5CFF88}"/>
              </a:ext>
              <a:ext uri="{C183D7F6-B498-43B3-948B-1728B52AA6E4}">
                <adec:decorative xmlns:adec="http://schemas.microsoft.com/office/drawing/2017/decorative" val="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11153552" y="683032"/>
            <a:ext cx="385683" cy="332968"/>
          </a:xfrm>
          <a:prstGeom prst="rect">
            <a:avLst/>
          </a:prstGeom>
        </p:spPr>
      </p:pic>
      <p:sp>
        <p:nvSpPr>
          <p:cNvPr id="6" name="Rectangle: Rounded Corners 14">
            <a:extLst>
              <a:ext uri="{FF2B5EF4-FFF2-40B4-BE49-F238E27FC236}">
                <a16:creationId xmlns:a16="http://schemas.microsoft.com/office/drawing/2014/main" id="{A87DCB3B-252C-642E-53BB-4F64E5CF2CE2}"/>
              </a:ext>
              <a:ext uri="{C183D7F6-B498-43B3-948B-1728B52AA6E4}">
                <adec:decorative xmlns:adec="http://schemas.microsoft.com/office/drawing/2017/decorative" val="1"/>
              </a:ext>
            </a:extLst>
          </p:cNvPr>
          <p:cNvSpPr/>
          <p:nvPr/>
        </p:nvSpPr>
        <p:spPr bwMode="auto">
          <a:xfrm>
            <a:off x="9309101" y="584425"/>
            <a:ext cx="2304202" cy="571275"/>
          </a:xfrm>
          <a:prstGeom prst="roundRect">
            <a:avLst/>
          </a:prstGeom>
          <a:noFill/>
          <a:ln w="12700" cap="rnd">
            <a:solidFill>
              <a:schemeClr val="tx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8" name="Straight Connector 7">
            <a:extLst>
              <a:ext uri="{FF2B5EF4-FFF2-40B4-BE49-F238E27FC236}">
                <a16:creationId xmlns:a16="http://schemas.microsoft.com/office/drawing/2014/main" id="{49CE00D6-AE0E-7651-0AA8-DDE421D0C90A}"/>
              </a:ext>
            </a:extLst>
          </p:cNvPr>
          <p:cNvCxnSpPr/>
          <p:nvPr/>
        </p:nvCxnSpPr>
        <p:spPr>
          <a:xfrm>
            <a:off x="10045148" y="649357"/>
            <a:ext cx="0" cy="437321"/>
          </a:xfrm>
          <a:prstGeom prst="line">
            <a:avLst/>
          </a:prstGeom>
          <a:ln w="12700" cap="rnd">
            <a:solidFill>
              <a:schemeClr val="tx1">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ounded Rectangle 39">
            <a:extLst>
              <a:ext uri="{FF2B5EF4-FFF2-40B4-BE49-F238E27FC236}">
                <a16:creationId xmlns:a16="http://schemas.microsoft.com/office/drawing/2014/main" id="{95083899-120D-E60F-FA44-CBD50FB91352}"/>
              </a:ext>
              <a:ext uri="{C183D7F6-B498-43B3-948B-1728B52AA6E4}">
                <adec:decorative xmlns:adec="http://schemas.microsoft.com/office/drawing/2017/decorative" val="1"/>
              </a:ext>
            </a:extLst>
          </p:cNvPr>
          <p:cNvSpPr/>
          <p:nvPr/>
        </p:nvSpPr>
        <p:spPr bwMode="auto">
          <a:xfrm>
            <a:off x="737933" y="2229511"/>
            <a:ext cx="5358067" cy="2583790"/>
          </a:xfrm>
          <a:prstGeom prst="roundRect">
            <a:avLst>
              <a:gd name="adj" fmla="val 6347"/>
            </a:avLst>
          </a:prstGeom>
          <a:solidFill>
            <a:srgbClr val="FFFFFF">
              <a:alpha val="94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Segoe UI" panose="020B0502040204020203" pitchFamily="34" charset="0"/>
            </a:endParaRPr>
          </a:p>
        </p:txBody>
      </p:sp>
      <p:sp>
        <p:nvSpPr>
          <p:cNvPr id="11" name="Left Bracket 10">
            <a:extLst>
              <a:ext uri="{FF2B5EF4-FFF2-40B4-BE49-F238E27FC236}">
                <a16:creationId xmlns:a16="http://schemas.microsoft.com/office/drawing/2014/main" id="{A279DB44-8FA2-9BE4-EBC1-19BF25EE418E}"/>
              </a:ext>
              <a:ext uri="{C183D7F6-B498-43B3-948B-1728B52AA6E4}">
                <adec:decorative xmlns:adec="http://schemas.microsoft.com/office/drawing/2017/decorative" val="1"/>
              </a:ext>
            </a:extLst>
          </p:cNvPr>
          <p:cNvSpPr/>
          <p:nvPr/>
        </p:nvSpPr>
        <p:spPr>
          <a:xfrm rot="5400000">
            <a:off x="3326137" y="214637"/>
            <a:ext cx="183438" cy="5000688"/>
          </a:xfrm>
          <a:prstGeom prst="leftBracket">
            <a:avLst>
              <a:gd name="adj" fmla="val 96878"/>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3">
            <a:extLst>
              <a:ext uri="{FF2B5EF4-FFF2-40B4-BE49-F238E27FC236}">
                <a16:creationId xmlns:a16="http://schemas.microsoft.com/office/drawing/2014/main" id="{20265F13-0539-F79B-FC85-159CB21F79AD}"/>
              </a:ext>
            </a:extLst>
          </p:cNvPr>
          <p:cNvSpPr txBox="1">
            <a:spLocks/>
          </p:cNvSpPr>
          <p:nvPr/>
        </p:nvSpPr>
        <p:spPr>
          <a:xfrm>
            <a:off x="2191325" y="2477582"/>
            <a:ext cx="2718270" cy="249299"/>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3200" b="0" i="0" kern="1200" cap="none" spc="-50" baseline="0">
                <a:ln w="3175">
                  <a:noFill/>
                </a:ln>
                <a:solidFill>
                  <a:schemeClr val="tx1"/>
                </a:solidFill>
                <a:effectLst/>
                <a:latin typeface="+mj-lt"/>
                <a:ea typeface="+mj-ea"/>
                <a:cs typeface="Segoe Sans Display"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225B61"/>
                </a:solidFill>
                <a:effectLst/>
                <a:uLnTx/>
                <a:uFillTx/>
                <a:latin typeface="Segoe Sans Display"/>
                <a:ea typeface="+mj-ea"/>
                <a:cs typeface="Segoe Sans Display Semibold" pitchFamily="2" charset="0"/>
              </a:rPr>
              <a:t>Microsoft Fabric  </a:t>
            </a:r>
          </a:p>
        </p:txBody>
      </p:sp>
      <p:pic>
        <p:nvPicPr>
          <p:cNvPr id="13" name="Picture 12">
            <a:extLst>
              <a:ext uri="{FF2B5EF4-FFF2-40B4-BE49-F238E27FC236}">
                <a16:creationId xmlns:a16="http://schemas.microsoft.com/office/drawing/2014/main" id="{F7071BBC-BDAB-038E-ED20-F7ECBD745345}"/>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23214" y="2404478"/>
            <a:ext cx="357376" cy="357374"/>
          </a:xfrm>
          <a:prstGeom prst="rect">
            <a:avLst/>
          </a:prstGeom>
          <a:effectLst/>
        </p:spPr>
      </p:pic>
      <p:grpSp>
        <p:nvGrpSpPr>
          <p:cNvPr id="14" name="Group 13" descr="Data factory icon">
            <a:extLst>
              <a:ext uri="{FF2B5EF4-FFF2-40B4-BE49-F238E27FC236}">
                <a16:creationId xmlns:a16="http://schemas.microsoft.com/office/drawing/2014/main" id="{AE1CA3C0-FFF0-87AE-F15B-65965AB33AE8}"/>
              </a:ext>
            </a:extLst>
          </p:cNvPr>
          <p:cNvGrpSpPr/>
          <p:nvPr/>
        </p:nvGrpSpPr>
        <p:grpSpPr>
          <a:xfrm>
            <a:off x="785861" y="2948610"/>
            <a:ext cx="875980" cy="864988"/>
            <a:chOff x="5942657" y="1561650"/>
            <a:chExt cx="521564" cy="515020"/>
          </a:xfrm>
        </p:grpSpPr>
        <p:sp>
          <p:nvSpPr>
            <p:cNvPr id="20" name="Text Placeholder 2">
              <a:extLst>
                <a:ext uri="{FF2B5EF4-FFF2-40B4-BE49-F238E27FC236}">
                  <a16:creationId xmlns:a16="http://schemas.microsoft.com/office/drawing/2014/main" id="{196BD658-94AE-3DCD-D55C-258E91678914}"/>
                </a:ext>
              </a:extLst>
            </p:cNvPr>
            <p:cNvSpPr txBox="1">
              <a:spLocks/>
            </p:cNvSpPr>
            <p:nvPr/>
          </p:nvSpPr>
          <p:spPr>
            <a:xfrm>
              <a:off x="5942657" y="1893418"/>
              <a:ext cx="521564" cy="183252"/>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Variable Display" pitchFamily="2" charset="0"/>
                  <a:ea typeface="+mn-ea"/>
                  <a:cs typeface="Segoe Sans Display Semibold" pitchFamily="2" charset="0"/>
                </a:rPr>
                <a:t>Data </a:t>
              </a:r>
              <a:br>
                <a:rPr kumimoji="0" lang="en-US" sz="1000" b="0" i="0" u="none" strike="noStrike" kern="1200" cap="none" spc="0" normalizeH="0" baseline="0" noProof="0">
                  <a:ln>
                    <a:noFill/>
                  </a:ln>
                  <a:solidFill>
                    <a:srgbClr val="000000"/>
                  </a:solidFill>
                  <a:effectLst/>
                  <a:uLnTx/>
                  <a:uFillTx/>
                  <a:latin typeface="Segoe UI Variable Display" pitchFamily="2" charset="0"/>
                  <a:ea typeface="+mn-ea"/>
                  <a:cs typeface="Segoe Sans Display Semibold" pitchFamily="2" charset="0"/>
                </a:rPr>
              </a:br>
              <a:r>
                <a:rPr kumimoji="0" lang="en-US" sz="1000" b="0" i="0" u="none" strike="noStrike" kern="1200" cap="none" spc="0" normalizeH="0" baseline="0" noProof="0">
                  <a:ln>
                    <a:noFill/>
                  </a:ln>
                  <a:solidFill>
                    <a:srgbClr val="000000"/>
                  </a:solidFill>
                  <a:effectLst/>
                  <a:uLnTx/>
                  <a:uFillTx/>
                  <a:latin typeface="Segoe UI Variable Display" pitchFamily="2" charset="0"/>
                  <a:ea typeface="+mn-ea"/>
                  <a:cs typeface="Segoe Sans Display Semibold" pitchFamily="2" charset="0"/>
                </a:rPr>
                <a:t>Factory</a:t>
              </a:r>
            </a:p>
          </p:txBody>
        </p:sp>
        <p:pic>
          <p:nvPicPr>
            <p:cNvPr id="22" name="Picture 21">
              <a:extLst>
                <a:ext uri="{FF2B5EF4-FFF2-40B4-BE49-F238E27FC236}">
                  <a16:creationId xmlns:a16="http://schemas.microsoft.com/office/drawing/2014/main" id="{8E801B01-AA29-2C15-42EE-0F75FB992248}"/>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6093498" y="1561650"/>
              <a:ext cx="219882" cy="209922"/>
            </a:xfrm>
            <a:prstGeom prst="rect">
              <a:avLst/>
            </a:prstGeom>
          </p:spPr>
        </p:pic>
      </p:grpSp>
      <p:grpSp>
        <p:nvGrpSpPr>
          <p:cNvPr id="23" name="Group 22" descr="Real-time intelligence logo">
            <a:extLst>
              <a:ext uri="{FF2B5EF4-FFF2-40B4-BE49-F238E27FC236}">
                <a16:creationId xmlns:a16="http://schemas.microsoft.com/office/drawing/2014/main" id="{BA9EB956-3809-B2DB-5062-2BF389E23A61}"/>
              </a:ext>
            </a:extLst>
          </p:cNvPr>
          <p:cNvGrpSpPr/>
          <p:nvPr/>
        </p:nvGrpSpPr>
        <p:grpSpPr>
          <a:xfrm>
            <a:off x="1452609" y="2954761"/>
            <a:ext cx="941442" cy="866594"/>
            <a:chOff x="6716110" y="1560696"/>
            <a:chExt cx="560540" cy="515974"/>
          </a:xfrm>
        </p:grpSpPr>
        <p:pic>
          <p:nvPicPr>
            <p:cNvPr id="24" name="Picture 23">
              <a:extLst>
                <a:ext uri="{FF2B5EF4-FFF2-40B4-BE49-F238E27FC236}">
                  <a16:creationId xmlns:a16="http://schemas.microsoft.com/office/drawing/2014/main" id="{9905DCEF-2344-35A8-5921-DCCB8732122D}"/>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6890565" y="1560696"/>
              <a:ext cx="211631" cy="211830"/>
            </a:xfrm>
            <a:prstGeom prst="rect">
              <a:avLst/>
            </a:prstGeom>
          </p:spPr>
        </p:pic>
        <p:sp>
          <p:nvSpPr>
            <p:cNvPr id="25" name="Text Placeholder 2">
              <a:extLst>
                <a:ext uri="{FF2B5EF4-FFF2-40B4-BE49-F238E27FC236}">
                  <a16:creationId xmlns:a16="http://schemas.microsoft.com/office/drawing/2014/main" id="{CE3DBB46-C082-E51B-697C-710BE2B949CA}"/>
                </a:ext>
              </a:extLst>
            </p:cNvPr>
            <p:cNvSpPr txBox="1">
              <a:spLocks/>
            </p:cNvSpPr>
            <p:nvPr/>
          </p:nvSpPr>
          <p:spPr>
            <a:xfrm>
              <a:off x="6716110" y="1893418"/>
              <a:ext cx="560540" cy="183252"/>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Variable Display" pitchFamily="2" charset="0"/>
                  <a:ea typeface="+mn-ea"/>
                  <a:cs typeface="Segoe Sans Display Semibold" pitchFamily="2" charset="0"/>
                </a:rPr>
                <a:t>Real-Time Intelligence</a:t>
              </a:r>
            </a:p>
          </p:txBody>
        </p:sp>
      </p:grpSp>
      <p:grpSp>
        <p:nvGrpSpPr>
          <p:cNvPr id="26" name="Group 25" descr="Databases logo">
            <a:extLst>
              <a:ext uri="{FF2B5EF4-FFF2-40B4-BE49-F238E27FC236}">
                <a16:creationId xmlns:a16="http://schemas.microsoft.com/office/drawing/2014/main" id="{155ADACC-4737-AB93-0FCD-726E422698D3}"/>
              </a:ext>
            </a:extLst>
          </p:cNvPr>
          <p:cNvGrpSpPr/>
          <p:nvPr/>
        </p:nvGrpSpPr>
        <p:grpSpPr>
          <a:xfrm>
            <a:off x="2191325" y="2994355"/>
            <a:ext cx="941440" cy="717516"/>
            <a:chOff x="7509052" y="1557830"/>
            <a:chExt cx="560540" cy="427214"/>
          </a:xfrm>
        </p:grpSpPr>
        <p:sp>
          <p:nvSpPr>
            <p:cNvPr id="27" name="Text Placeholder 2">
              <a:extLst>
                <a:ext uri="{FF2B5EF4-FFF2-40B4-BE49-F238E27FC236}">
                  <a16:creationId xmlns:a16="http://schemas.microsoft.com/office/drawing/2014/main" id="{DFA68BF5-077C-9EA4-E585-D04680C4F1DA}"/>
                </a:ext>
              </a:extLst>
            </p:cNvPr>
            <p:cNvSpPr txBox="1">
              <a:spLocks/>
            </p:cNvSpPr>
            <p:nvPr/>
          </p:nvSpPr>
          <p:spPr>
            <a:xfrm>
              <a:off x="7509052" y="1893418"/>
              <a:ext cx="560540" cy="91626"/>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Variable Display" pitchFamily="2" charset="0"/>
                  <a:ea typeface="+mn-ea"/>
                  <a:cs typeface="Segoe Sans Display Semibold" pitchFamily="2" charset="0"/>
                </a:rPr>
                <a:t>Databases</a:t>
              </a:r>
            </a:p>
          </p:txBody>
        </p:sp>
        <p:pic>
          <p:nvPicPr>
            <p:cNvPr id="40" name="Picture 39">
              <a:extLst>
                <a:ext uri="{FF2B5EF4-FFF2-40B4-BE49-F238E27FC236}">
                  <a16:creationId xmlns:a16="http://schemas.microsoft.com/office/drawing/2014/main" id="{D5ECD545-7C89-595E-CAAA-A68EE9FC4901}"/>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7680540" y="1557830"/>
              <a:ext cx="217563" cy="217563"/>
            </a:xfrm>
            <a:prstGeom prst="rect">
              <a:avLst/>
            </a:prstGeom>
          </p:spPr>
        </p:pic>
      </p:grpSp>
      <p:grpSp>
        <p:nvGrpSpPr>
          <p:cNvPr id="41" name="Group 40" descr="Analytics logo">
            <a:extLst>
              <a:ext uri="{FF2B5EF4-FFF2-40B4-BE49-F238E27FC236}">
                <a16:creationId xmlns:a16="http://schemas.microsoft.com/office/drawing/2014/main" id="{FB61A5F0-4D1D-D55A-5209-9166A45F9D4F}"/>
              </a:ext>
            </a:extLst>
          </p:cNvPr>
          <p:cNvGrpSpPr/>
          <p:nvPr/>
        </p:nvGrpSpPr>
        <p:grpSpPr>
          <a:xfrm>
            <a:off x="2866932" y="2996645"/>
            <a:ext cx="1043975" cy="714656"/>
            <a:chOff x="8271470" y="1559534"/>
            <a:chExt cx="621588" cy="425510"/>
          </a:xfrm>
        </p:grpSpPr>
        <p:pic>
          <p:nvPicPr>
            <p:cNvPr id="46" name="Picture 45">
              <a:extLst>
                <a:ext uri="{FF2B5EF4-FFF2-40B4-BE49-F238E27FC236}">
                  <a16:creationId xmlns:a16="http://schemas.microsoft.com/office/drawing/2014/main" id="{D2DBE204-D81A-4D74-B25B-A099AFB312E3}"/>
                </a:ext>
                <a:ext uri="{C183D7F6-B498-43B3-948B-1728B52AA6E4}">
                  <adec:decorative xmlns:adec="http://schemas.microsoft.com/office/drawing/2017/decorative" val="1"/>
                </a:ext>
              </a:extLst>
            </p:cNvPr>
            <p:cNvPicPr>
              <a:picLocks noChangeAspect="1"/>
            </p:cNvPicPr>
            <p:nvPr/>
          </p:nvPicPr>
          <p:blipFill>
            <a:blip r:embed="rId12"/>
            <a:srcRect/>
            <a:stretch/>
          </p:blipFill>
          <p:spPr>
            <a:xfrm>
              <a:off x="8470105" y="1559534"/>
              <a:ext cx="224317" cy="214156"/>
            </a:xfrm>
            <a:prstGeom prst="rect">
              <a:avLst/>
            </a:prstGeom>
          </p:spPr>
        </p:pic>
        <p:sp>
          <p:nvSpPr>
            <p:cNvPr id="62" name="Text Placeholder 2">
              <a:extLst>
                <a:ext uri="{FF2B5EF4-FFF2-40B4-BE49-F238E27FC236}">
                  <a16:creationId xmlns:a16="http://schemas.microsoft.com/office/drawing/2014/main" id="{556CF787-6046-BA4A-B8CA-8995772CC706}"/>
                </a:ext>
              </a:extLst>
            </p:cNvPr>
            <p:cNvSpPr txBox="1">
              <a:spLocks/>
            </p:cNvSpPr>
            <p:nvPr/>
          </p:nvSpPr>
          <p:spPr>
            <a:xfrm>
              <a:off x="8271470" y="1893418"/>
              <a:ext cx="621588" cy="91626"/>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Variable Display" pitchFamily="2" charset="0"/>
                  <a:ea typeface="+mn-ea"/>
                  <a:cs typeface="Segoe Sans Display Semibold" pitchFamily="2" charset="0"/>
                </a:rPr>
                <a:t>Analytics</a:t>
              </a:r>
            </a:p>
          </p:txBody>
        </p:sp>
      </p:grpSp>
      <p:grpSp>
        <p:nvGrpSpPr>
          <p:cNvPr id="63" name="Group 62" descr="Industry solutions logo">
            <a:extLst>
              <a:ext uri="{FF2B5EF4-FFF2-40B4-BE49-F238E27FC236}">
                <a16:creationId xmlns:a16="http://schemas.microsoft.com/office/drawing/2014/main" id="{04196B33-D89D-1999-6952-587B4C6CF531}"/>
              </a:ext>
            </a:extLst>
          </p:cNvPr>
          <p:cNvGrpSpPr/>
          <p:nvPr/>
        </p:nvGrpSpPr>
        <p:grpSpPr>
          <a:xfrm>
            <a:off x="3736085" y="2914278"/>
            <a:ext cx="941442" cy="917340"/>
            <a:chOff x="9094935" y="1530480"/>
            <a:chExt cx="560540" cy="546189"/>
          </a:xfrm>
        </p:grpSpPr>
        <p:sp>
          <p:nvSpPr>
            <p:cNvPr id="64" name="Text Placeholder 2">
              <a:extLst>
                <a:ext uri="{FF2B5EF4-FFF2-40B4-BE49-F238E27FC236}">
                  <a16:creationId xmlns:a16="http://schemas.microsoft.com/office/drawing/2014/main" id="{6C793F2E-4276-7440-E772-0EE2AEBE18D5}"/>
                </a:ext>
              </a:extLst>
            </p:cNvPr>
            <p:cNvSpPr txBox="1">
              <a:spLocks/>
            </p:cNvSpPr>
            <p:nvPr/>
          </p:nvSpPr>
          <p:spPr>
            <a:xfrm>
              <a:off x="9094935" y="1893417"/>
              <a:ext cx="560540" cy="183252"/>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Variable Display" pitchFamily="2" charset="0"/>
                  <a:ea typeface="+mn-ea"/>
                  <a:cs typeface="Segoe Sans Display Semibold" pitchFamily="2" charset="0"/>
                </a:rPr>
                <a:t>Industry Solutions</a:t>
              </a:r>
            </a:p>
          </p:txBody>
        </p:sp>
        <p:pic>
          <p:nvPicPr>
            <p:cNvPr id="65" name="Picture 64">
              <a:extLst>
                <a:ext uri="{FF2B5EF4-FFF2-40B4-BE49-F238E27FC236}">
                  <a16:creationId xmlns:a16="http://schemas.microsoft.com/office/drawing/2014/main" id="{D5052D3D-FF24-99D4-0497-3561FD292294}"/>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9238722" y="1530480"/>
              <a:ext cx="272966" cy="272263"/>
            </a:xfrm>
            <a:prstGeom prst="rect">
              <a:avLst/>
            </a:prstGeom>
          </p:spPr>
        </p:pic>
      </p:grpSp>
      <p:grpSp>
        <p:nvGrpSpPr>
          <p:cNvPr id="66" name="Group 65" descr="Power Bl logo">
            <a:extLst>
              <a:ext uri="{FF2B5EF4-FFF2-40B4-BE49-F238E27FC236}">
                <a16:creationId xmlns:a16="http://schemas.microsoft.com/office/drawing/2014/main" id="{10B3D495-56D5-34D3-0F56-B90DF3961884}"/>
              </a:ext>
            </a:extLst>
          </p:cNvPr>
          <p:cNvGrpSpPr/>
          <p:nvPr/>
        </p:nvGrpSpPr>
        <p:grpSpPr>
          <a:xfrm>
            <a:off x="4499985" y="2960490"/>
            <a:ext cx="940327" cy="759973"/>
            <a:chOff x="9888208" y="1532551"/>
            <a:chExt cx="559876" cy="452493"/>
          </a:xfrm>
        </p:grpSpPr>
        <p:pic>
          <p:nvPicPr>
            <p:cNvPr id="67" name="Graphic 66">
              <a:extLst>
                <a:ext uri="{FF2B5EF4-FFF2-40B4-BE49-F238E27FC236}">
                  <a16:creationId xmlns:a16="http://schemas.microsoft.com/office/drawing/2014/main" id="{939F1D39-61DC-FE90-F980-EF79F64B978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7452" y="1532551"/>
              <a:ext cx="281390" cy="268121"/>
            </a:xfrm>
            <a:prstGeom prst="rect">
              <a:avLst/>
            </a:prstGeom>
          </p:spPr>
        </p:pic>
        <p:sp>
          <p:nvSpPr>
            <p:cNvPr id="68" name="Text Placeholder 2">
              <a:extLst>
                <a:ext uri="{FF2B5EF4-FFF2-40B4-BE49-F238E27FC236}">
                  <a16:creationId xmlns:a16="http://schemas.microsoft.com/office/drawing/2014/main" id="{11C310E7-2BD9-5C53-8FA6-522EF3414855}"/>
                </a:ext>
              </a:extLst>
            </p:cNvPr>
            <p:cNvSpPr txBox="1">
              <a:spLocks/>
            </p:cNvSpPr>
            <p:nvPr/>
          </p:nvSpPr>
          <p:spPr>
            <a:xfrm>
              <a:off x="9888208" y="1893418"/>
              <a:ext cx="559876" cy="91626"/>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Variable Display" pitchFamily="2" charset="0"/>
                  <a:ea typeface="+mn-ea"/>
                  <a:cs typeface="Segoe Sans Display Semibold" pitchFamily="2" charset="0"/>
                </a:rPr>
                <a:t>Power BI</a:t>
              </a:r>
            </a:p>
          </p:txBody>
        </p:sp>
      </p:grpSp>
      <p:grpSp>
        <p:nvGrpSpPr>
          <p:cNvPr id="69" name="Group 68" descr="Partner solutions icon">
            <a:extLst>
              <a:ext uri="{FF2B5EF4-FFF2-40B4-BE49-F238E27FC236}">
                <a16:creationId xmlns:a16="http://schemas.microsoft.com/office/drawing/2014/main" id="{2EEDDF4C-C75F-7F7C-8A98-5459B0D3990D}"/>
              </a:ext>
            </a:extLst>
          </p:cNvPr>
          <p:cNvGrpSpPr/>
          <p:nvPr/>
        </p:nvGrpSpPr>
        <p:grpSpPr>
          <a:xfrm>
            <a:off x="5204447" y="2940192"/>
            <a:ext cx="940326" cy="884853"/>
            <a:chOff x="10681150" y="1549824"/>
            <a:chExt cx="559876" cy="526846"/>
          </a:xfrm>
        </p:grpSpPr>
        <p:sp>
          <p:nvSpPr>
            <p:cNvPr id="70" name="Text Placeholder 2">
              <a:extLst>
                <a:ext uri="{FF2B5EF4-FFF2-40B4-BE49-F238E27FC236}">
                  <a16:creationId xmlns:a16="http://schemas.microsoft.com/office/drawing/2014/main" id="{F7E7A4E2-B48C-BE6B-B8B9-7EA7D11D2AA2}"/>
                </a:ext>
              </a:extLst>
            </p:cNvPr>
            <p:cNvSpPr txBox="1">
              <a:spLocks/>
            </p:cNvSpPr>
            <p:nvPr/>
          </p:nvSpPr>
          <p:spPr>
            <a:xfrm>
              <a:off x="10681150" y="1893418"/>
              <a:ext cx="559876" cy="183252"/>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Variable Display" pitchFamily="2" charset="0"/>
                  <a:ea typeface="+mn-ea"/>
                  <a:cs typeface="Segoe Sans Display Semibold" pitchFamily="2" charset="0"/>
                </a:rPr>
                <a:t>Partner solutions</a:t>
              </a:r>
            </a:p>
          </p:txBody>
        </p:sp>
        <p:pic>
          <p:nvPicPr>
            <p:cNvPr id="71" name="Graphic 76">
              <a:extLst>
                <a:ext uri="{FF2B5EF4-FFF2-40B4-BE49-F238E27FC236}">
                  <a16:creationId xmlns:a16="http://schemas.microsoft.com/office/drawing/2014/main" id="{56A54AEA-CB44-03EA-DE3D-F5E24C79A5C1}"/>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0844301" y="1549824"/>
              <a:ext cx="233574" cy="233574"/>
            </a:xfrm>
            <a:prstGeom prst="rect">
              <a:avLst/>
            </a:prstGeom>
          </p:spPr>
        </p:pic>
      </p:grpSp>
      <p:sp>
        <p:nvSpPr>
          <p:cNvPr id="72" name="Rounded Rectangle 39">
            <a:extLst>
              <a:ext uri="{FF2B5EF4-FFF2-40B4-BE49-F238E27FC236}">
                <a16:creationId xmlns:a16="http://schemas.microsoft.com/office/drawing/2014/main" id="{B9CA0E25-E2A3-E04D-4E96-CE6BC9C642D9}"/>
              </a:ext>
              <a:ext uri="{C183D7F6-B498-43B3-948B-1728B52AA6E4}">
                <adec:decorative xmlns:adec="http://schemas.microsoft.com/office/drawing/2017/decorative" val="1"/>
              </a:ext>
            </a:extLst>
          </p:cNvPr>
          <p:cNvSpPr/>
          <p:nvPr/>
        </p:nvSpPr>
        <p:spPr bwMode="auto">
          <a:xfrm>
            <a:off x="910541" y="3915691"/>
            <a:ext cx="4981947" cy="704386"/>
          </a:xfrm>
          <a:prstGeom prst="roundRect">
            <a:avLst>
              <a:gd name="adj" fmla="val 14414"/>
            </a:avLst>
          </a:prstGeom>
          <a:solidFill>
            <a:schemeClr val="bg1">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Segoe UI" panose="020B0502040204020203" pitchFamily="34" charset="0"/>
            </a:endParaRPr>
          </a:p>
        </p:txBody>
      </p:sp>
      <p:pic>
        <p:nvPicPr>
          <p:cNvPr id="73" name="Picture 72" descr="OneLake logo">
            <a:extLst>
              <a:ext uri="{FF2B5EF4-FFF2-40B4-BE49-F238E27FC236}">
                <a16:creationId xmlns:a16="http://schemas.microsoft.com/office/drawing/2014/main" id="{A5503F10-091B-63E3-B990-0B15D944CC35}"/>
              </a:ext>
            </a:extLst>
          </p:cNvPr>
          <p:cNvPicPr>
            <a:picLocks noChangeAspect="1"/>
          </p:cNvPicPr>
          <p:nvPr/>
        </p:nvPicPr>
        <p:blipFill>
          <a:blip r:embed="rId5"/>
          <a:srcRect/>
          <a:stretch/>
        </p:blipFill>
        <p:spPr>
          <a:xfrm>
            <a:off x="2842847" y="4063039"/>
            <a:ext cx="408889" cy="409689"/>
          </a:xfrm>
          <a:prstGeom prst="rect">
            <a:avLst/>
          </a:prstGeom>
        </p:spPr>
      </p:pic>
      <p:sp>
        <p:nvSpPr>
          <p:cNvPr id="74" name="Text Placeholder 2">
            <a:extLst>
              <a:ext uri="{FF2B5EF4-FFF2-40B4-BE49-F238E27FC236}">
                <a16:creationId xmlns:a16="http://schemas.microsoft.com/office/drawing/2014/main" id="{79D57F72-D8A8-38DA-AB46-82595E567B7E}"/>
              </a:ext>
            </a:extLst>
          </p:cNvPr>
          <p:cNvSpPr txBox="1">
            <a:spLocks/>
          </p:cNvSpPr>
          <p:nvPr/>
        </p:nvSpPr>
        <p:spPr>
          <a:xfrm>
            <a:off x="3230942" y="4223662"/>
            <a:ext cx="940270" cy="16158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OneLake</a:t>
            </a:r>
          </a:p>
        </p:txBody>
      </p:sp>
      <p:cxnSp>
        <p:nvCxnSpPr>
          <p:cNvPr id="75" name="Straight Arrow Connector 74">
            <a:extLst>
              <a:ext uri="{FF2B5EF4-FFF2-40B4-BE49-F238E27FC236}">
                <a16:creationId xmlns:a16="http://schemas.microsoft.com/office/drawing/2014/main" id="{AEA6C35A-117C-6C95-483D-D1D9ED67E878}"/>
              </a:ext>
              <a:ext uri="{C183D7F6-B498-43B3-948B-1728B52AA6E4}">
                <adec:decorative xmlns:adec="http://schemas.microsoft.com/office/drawing/2017/decorative" val="1"/>
              </a:ext>
            </a:extLst>
          </p:cNvPr>
          <p:cNvCxnSpPr>
            <a:cxnSpLocks/>
          </p:cNvCxnSpPr>
          <p:nvPr/>
        </p:nvCxnSpPr>
        <p:spPr>
          <a:xfrm flipV="1">
            <a:off x="2659466" y="4632864"/>
            <a:ext cx="1" cy="618648"/>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76" name="Graphic 75" descr="SQL Server 2022 icon">
            <a:extLst>
              <a:ext uri="{FF2B5EF4-FFF2-40B4-BE49-F238E27FC236}">
                <a16:creationId xmlns:a16="http://schemas.microsoft.com/office/drawing/2014/main" id="{A2788AC0-2416-EB03-0CE3-E621C0A198CB}"/>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359167" y="5303300"/>
            <a:ext cx="773598" cy="773598"/>
          </a:xfrm>
          <a:prstGeom prst="rect">
            <a:avLst/>
          </a:prstGeom>
        </p:spPr>
      </p:pic>
      <p:cxnSp>
        <p:nvCxnSpPr>
          <p:cNvPr id="77" name="Straight Arrow Connector 76">
            <a:extLst>
              <a:ext uri="{FF2B5EF4-FFF2-40B4-BE49-F238E27FC236}">
                <a16:creationId xmlns:a16="http://schemas.microsoft.com/office/drawing/2014/main" id="{20CB64EE-3C6D-1052-1CE0-527186CC55A2}"/>
              </a:ext>
              <a:ext uri="{C183D7F6-B498-43B3-948B-1728B52AA6E4}">
                <adec:decorative xmlns:adec="http://schemas.microsoft.com/office/drawing/2017/decorative" val="1"/>
              </a:ext>
            </a:extLst>
          </p:cNvPr>
          <p:cNvCxnSpPr>
            <a:cxnSpLocks/>
            <a:stCxn id="78" idx="0"/>
          </p:cNvCxnSpPr>
          <p:nvPr/>
        </p:nvCxnSpPr>
        <p:spPr>
          <a:xfrm flipV="1">
            <a:off x="4082538" y="4609731"/>
            <a:ext cx="0" cy="676444"/>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78" name="Graphic 77" descr="SQL icon">
            <a:extLst>
              <a:ext uri="{FF2B5EF4-FFF2-40B4-BE49-F238E27FC236}">
                <a16:creationId xmlns:a16="http://schemas.microsoft.com/office/drawing/2014/main" id="{BEEA6199-27F8-BD98-ADE2-B4A21CC4B5A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95739" y="5286175"/>
            <a:ext cx="773598" cy="773598"/>
          </a:xfrm>
          <a:prstGeom prst="rect">
            <a:avLst/>
          </a:prstGeom>
        </p:spPr>
      </p:pic>
      <p:cxnSp>
        <p:nvCxnSpPr>
          <p:cNvPr id="79" name="Straight Arrow Connector 78">
            <a:extLst>
              <a:ext uri="{FF2B5EF4-FFF2-40B4-BE49-F238E27FC236}">
                <a16:creationId xmlns:a16="http://schemas.microsoft.com/office/drawing/2014/main" id="{6AD31018-39A2-2147-0218-B3DE70FB17CA}"/>
              </a:ext>
              <a:ext uri="{C183D7F6-B498-43B3-948B-1728B52AA6E4}">
                <adec:decorative xmlns:adec="http://schemas.microsoft.com/office/drawing/2017/decorative" val="1"/>
              </a:ext>
            </a:extLst>
          </p:cNvPr>
          <p:cNvCxnSpPr>
            <a:cxnSpLocks/>
          </p:cNvCxnSpPr>
          <p:nvPr/>
        </p:nvCxnSpPr>
        <p:spPr>
          <a:xfrm flipV="1">
            <a:off x="5421038" y="4620077"/>
            <a:ext cx="1" cy="618648"/>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80" name="Graphic 79" descr="Azure SQL Managed Instance icon">
            <a:extLst>
              <a:ext uri="{FF2B5EF4-FFF2-40B4-BE49-F238E27FC236}">
                <a16:creationId xmlns:a16="http://schemas.microsoft.com/office/drawing/2014/main" id="{9AEE8127-152B-8A57-AE79-53680FB94136}"/>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165181" y="5266996"/>
            <a:ext cx="762025" cy="762025"/>
          </a:xfrm>
          <a:prstGeom prst="rect">
            <a:avLst/>
          </a:prstGeom>
        </p:spPr>
      </p:pic>
      <p:sp>
        <p:nvSpPr>
          <p:cNvPr id="81" name="TextBox 80">
            <a:extLst>
              <a:ext uri="{FF2B5EF4-FFF2-40B4-BE49-F238E27FC236}">
                <a16:creationId xmlns:a16="http://schemas.microsoft.com/office/drawing/2014/main" id="{303CE56D-29A3-9EDE-6917-3895E6D9BA3C}"/>
              </a:ext>
            </a:extLst>
          </p:cNvPr>
          <p:cNvSpPr txBox="1"/>
          <p:nvPr/>
        </p:nvSpPr>
        <p:spPr>
          <a:xfrm>
            <a:off x="6783263" y="2228049"/>
            <a:ext cx="4428610" cy="3375283"/>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effectLst/>
                <a:uLnTx/>
                <a:uFillTx/>
                <a:latin typeface="Segoe UI"/>
                <a:ea typeface="+mn-ea"/>
                <a:cs typeface="Segoe UI" panose="020B0502040204020203" pitchFamily="34" charset="0"/>
              </a:rPr>
              <a:t>Mirroring </a:t>
            </a:r>
            <a:r>
              <a:rPr kumimoji="0" lang="en-US" sz="1600" b="0" i="0" u="none" strike="noStrike" kern="0" cap="none" spc="0" normalizeH="0" baseline="0" noProof="0">
                <a:ln>
                  <a:noFill/>
                </a:ln>
                <a:effectLst/>
                <a:uLnTx/>
                <a:uFillTx/>
                <a:latin typeface="Segoe UI Semibold"/>
                <a:ea typeface="+mn-ea"/>
                <a:cs typeface="Segoe UI" panose="020B0502040204020203" pitchFamily="34" charset="0"/>
              </a:rPr>
              <a:t>replicates databases</a:t>
            </a:r>
            <a:r>
              <a:rPr kumimoji="0" lang="en-US" sz="1600" b="0" i="0" u="none" strike="noStrike" kern="0" cap="none" spc="0" normalizeH="0" baseline="0" noProof="0">
                <a:ln>
                  <a:noFill/>
                </a:ln>
                <a:effectLst/>
                <a:uLnTx/>
                <a:uFillTx/>
                <a:latin typeface="Segoe UI"/>
                <a:ea typeface="+mn-ea"/>
                <a:cs typeface="Segoe UI" panose="020B0502040204020203" pitchFamily="34" charset="0"/>
              </a:rPr>
              <a:t> to </a:t>
            </a:r>
            <a:r>
              <a:rPr kumimoji="0" lang="en-US" sz="1600" b="0" i="0" u="none" strike="noStrike" kern="0" cap="none" spc="0" normalizeH="0" baseline="0" noProof="0">
                <a:ln>
                  <a:noFill/>
                </a:ln>
                <a:effectLst/>
                <a:uLnTx/>
                <a:uFillTx/>
                <a:latin typeface="Segoe UI Semibold"/>
                <a:ea typeface="+mn-ea"/>
                <a:cs typeface="Segoe UI" panose="020B0502040204020203" pitchFamily="34" charset="0"/>
              </a:rPr>
              <a:t>Fabric with zero ETL</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effectLst/>
                <a:uLnTx/>
                <a:uFillTx/>
                <a:latin typeface="Segoe UI"/>
                <a:ea typeface="+mn-ea"/>
                <a:cs typeface="Segoe UI" panose="020B0502040204020203" pitchFamily="34" charset="0"/>
              </a:rPr>
              <a:t>Data is replicated into One Lake and </a:t>
            </a:r>
            <a:r>
              <a:rPr kumimoji="0" lang="en-US" sz="1600" b="0" i="0" u="none" strike="noStrike" kern="0" cap="none" spc="0" normalizeH="0" baseline="0" noProof="0">
                <a:ln>
                  <a:noFill/>
                </a:ln>
                <a:effectLst/>
                <a:uLnTx/>
                <a:uFillTx/>
                <a:latin typeface="Segoe UI Semibold"/>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effectLst/>
                <a:uLnTx/>
                <a:uFillTx/>
                <a:latin typeface="Segoe UI"/>
                <a:ea typeface="+mn-ea"/>
                <a:cs typeface="Segoe UI" panose="020B0502040204020203" pitchFamily="34" charset="0"/>
              </a:rPr>
              <a:t>Mirroring </a:t>
            </a:r>
            <a:r>
              <a:rPr kumimoji="0" lang="en-US" sz="1600" b="0" i="0" u="none" strike="noStrike" kern="0" cap="none" spc="0" normalizeH="0" baseline="0" noProof="0">
                <a:ln>
                  <a:noFill/>
                </a:ln>
                <a:effectLst/>
                <a:uLnTx/>
                <a:uFillTx/>
                <a:latin typeface="Segoe UI Semibold"/>
                <a:ea typeface="+mn-ea"/>
                <a:cs typeface="Segoe UI" panose="020B0502040204020203" pitchFamily="34" charset="0"/>
              </a:rPr>
              <a:t>protects operational databases </a:t>
            </a:r>
            <a:r>
              <a:rPr kumimoji="0" lang="en-US" sz="1600" b="0" i="0" u="none" strike="noStrike" kern="0" cap="none" spc="0" normalizeH="0" baseline="0" noProof="0">
                <a:ln>
                  <a:noFill/>
                </a:ln>
                <a:effectLst/>
                <a:uLnTx/>
                <a:uFillTx/>
                <a:latin typeface="Segoe UI"/>
                <a:ea typeface="+mn-ea"/>
                <a:cs typeface="Segoe UI" panose="020B0502040204020203" pitchFamily="34" charset="0"/>
              </a:rPr>
              <a:t>from </a:t>
            </a:r>
            <a:r>
              <a:rPr kumimoji="0" lang="en-US" sz="1600" b="0" i="0" u="none" strike="noStrike" kern="0" cap="none" spc="0" normalizeH="0" baseline="0" noProof="0">
                <a:ln>
                  <a:noFill/>
                </a:ln>
                <a:effectLst/>
                <a:uLnTx/>
                <a:uFillTx/>
                <a:latin typeface="Segoe UI Semibold"/>
                <a:ea typeface="+mn-ea"/>
                <a:cs typeface="Segoe UI" panose="020B0502040204020203" pitchFamily="34" charset="0"/>
              </a:rPr>
              <a:t>analytical</a:t>
            </a:r>
            <a:r>
              <a:rPr kumimoji="0" lang="en-US" sz="1600" b="0" i="0" u="none" strike="noStrike" kern="0" cap="none" spc="0" normalizeH="0" baseline="0" noProof="0">
                <a:ln>
                  <a:noFill/>
                </a:ln>
                <a:effectLst/>
                <a:uLnTx/>
                <a:uFillTx/>
                <a:latin typeface="Segoe UI"/>
                <a:ea typeface="+mn-ea"/>
                <a:cs typeface="Segoe UI" panose="020B0502040204020203" pitchFamily="34" charset="0"/>
              </a:rPr>
              <a:t> </a:t>
            </a:r>
            <a:r>
              <a:rPr kumimoji="0" lang="en-US" sz="1600" b="0" i="0" u="none" strike="noStrike" kern="0" cap="none" spc="0" normalizeH="0" baseline="0" noProof="0">
                <a:ln>
                  <a:noFill/>
                </a:ln>
                <a:effectLst/>
                <a:uLnTx/>
                <a:uFillTx/>
                <a:latin typeface="Segoe UI"/>
                <a:ea typeface="+mn-ea"/>
                <a:cs typeface="+mn-cs"/>
              </a:rPr>
              <a:t>queries</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Compute replication is included with your Fabric capacity </a:t>
            </a:r>
            <a:r>
              <a:rPr kumimoji="0" lang="en-US" sz="1600" b="0" i="0" u="none" strike="noStrike" kern="0" cap="none" spc="0" normalizeH="0" baseline="0" noProof="0">
                <a:ln>
                  <a:noFill/>
                </a:ln>
                <a:effectLst/>
                <a:uLnTx/>
                <a:uFillTx/>
                <a:latin typeface="Segoe UI Semibold"/>
                <a:ea typeface="+mn-ea"/>
                <a:cs typeface="Segoe UI" panose="020B0502040204020203" pitchFamily="34" charset="0"/>
              </a:rPr>
              <a:t>for no cost. </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600" b="0" i="0" u="none" strike="noStrike" kern="0" cap="none" spc="0" normalizeH="0" baseline="0" noProof="0">
                <a:ln>
                  <a:noFill/>
                </a:ln>
                <a:effectLst/>
                <a:uLnTx/>
                <a:uFillTx/>
                <a:latin typeface="Segoe UI Semibold"/>
                <a:ea typeface="+mn-ea"/>
                <a:cs typeface="Segoe UI" panose="020B0502040204020203" pitchFamily="34" charset="0"/>
              </a:rPr>
              <a:t>Free Mirroring Storage</a:t>
            </a:r>
            <a:r>
              <a:rPr kumimoji="0" lang="en-US" sz="1600" b="0" i="0" u="none" strike="noStrike" kern="0" cap="none" spc="0" normalizeH="0" baseline="0" noProof="0">
                <a:ln>
                  <a:noFill/>
                </a:ln>
                <a:effectLst/>
                <a:uLnTx/>
                <a:uFillTx/>
                <a:latin typeface="Segoe UI"/>
                <a:ea typeface="+mn-ea"/>
                <a:cs typeface="+mn-cs"/>
              </a:rPr>
              <a:t> for Replicas tiered to Fabric Capacity.</a:t>
            </a:r>
          </a:p>
        </p:txBody>
      </p:sp>
      <p:cxnSp>
        <p:nvCxnSpPr>
          <p:cNvPr id="82" name="Straight Arrow Connector 81">
            <a:extLst>
              <a:ext uri="{FF2B5EF4-FFF2-40B4-BE49-F238E27FC236}">
                <a16:creationId xmlns:a16="http://schemas.microsoft.com/office/drawing/2014/main" id="{0B189820-B3B8-CEB6-BB0A-977F727EC32A}"/>
              </a:ext>
              <a:ext uri="{C183D7F6-B498-43B3-948B-1728B52AA6E4}">
                <adec:decorative xmlns:adec="http://schemas.microsoft.com/office/drawing/2017/decorative" val="1"/>
              </a:ext>
            </a:extLst>
          </p:cNvPr>
          <p:cNvCxnSpPr>
            <a:cxnSpLocks/>
          </p:cNvCxnSpPr>
          <p:nvPr/>
        </p:nvCxnSpPr>
        <p:spPr>
          <a:xfrm flipV="1">
            <a:off x="1260119" y="4614746"/>
            <a:ext cx="1" cy="618648"/>
          </a:xfrm>
          <a:prstGeom prst="straightConnector1">
            <a:avLst/>
          </a:prstGeom>
          <a:ln w="19050">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7849A330-CB9C-2C85-4FB0-0FDFE3FDFAD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92091" y="5029149"/>
            <a:ext cx="1336055" cy="1336055"/>
          </a:xfrm>
          <a:prstGeom prst="rect">
            <a:avLst/>
          </a:prstGeom>
        </p:spPr>
      </p:pic>
      <p:cxnSp>
        <p:nvCxnSpPr>
          <p:cNvPr id="84" name="Straight Arrow Connector 83">
            <a:extLst>
              <a:ext uri="{FF2B5EF4-FFF2-40B4-BE49-F238E27FC236}">
                <a16:creationId xmlns:a16="http://schemas.microsoft.com/office/drawing/2014/main" id="{2FE8029E-F37A-54D4-4B6D-138864108E6B}"/>
              </a:ext>
              <a:ext uri="{C183D7F6-B498-43B3-948B-1728B52AA6E4}">
                <adec:decorative xmlns:adec="http://schemas.microsoft.com/office/drawing/2017/decorative" val="1"/>
              </a:ext>
            </a:extLst>
          </p:cNvPr>
          <p:cNvCxnSpPr>
            <a:cxnSpLocks/>
          </p:cNvCxnSpPr>
          <p:nvPr/>
        </p:nvCxnSpPr>
        <p:spPr>
          <a:xfrm>
            <a:off x="2680590" y="3759423"/>
            <a:ext cx="0" cy="312536"/>
          </a:xfrm>
          <a:prstGeom prst="straightConnector1">
            <a:avLst/>
          </a:prstGeom>
          <a:ln w="19050">
            <a:solidFill>
              <a:srgbClr val="49C5B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07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07969-305C-9C56-1066-DC32F01D1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B91689-0027-FA4A-DB38-C5A0F1CD20F7}"/>
              </a:ext>
            </a:extLst>
          </p:cNvPr>
          <p:cNvSpPr>
            <a:spLocks noGrp="1"/>
          </p:cNvSpPr>
          <p:nvPr>
            <p:ph type="title"/>
          </p:nvPr>
        </p:nvSpPr>
        <p:spPr>
          <a:xfrm>
            <a:off x="579436" y="2876205"/>
            <a:ext cx="5812571" cy="1086195"/>
          </a:xfrm>
        </p:spPr>
        <p:txBody>
          <a:bodyPr/>
          <a:lstStyle/>
          <a:p>
            <a:r>
              <a:rPr lang="en-US" dirty="0">
                <a:cs typeface="Segoe UI"/>
              </a:rPr>
              <a:t>The Mission Critical  Engine</a:t>
            </a:r>
          </a:p>
        </p:txBody>
      </p:sp>
      <p:sp>
        <p:nvSpPr>
          <p:cNvPr id="3" name="Text Placeholder 2">
            <a:extLst>
              <a:ext uri="{FF2B5EF4-FFF2-40B4-BE49-F238E27FC236}">
                <a16:creationId xmlns:a16="http://schemas.microsoft.com/office/drawing/2014/main" id="{3A255E14-899A-D9E0-C732-4BAC9DAE96C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875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2AEFB-A7B4-1E0E-C3AD-4980E4F3069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EDC9C8F6-177E-30CE-76AC-CC51EA2DBA5C}"/>
              </a:ext>
            </a:extLst>
          </p:cNvPr>
          <p:cNvSpPr>
            <a:spLocks noGrp="1"/>
          </p:cNvSpPr>
          <p:nvPr>
            <p:ph type="body" sz="quarter" idx="10"/>
          </p:nvPr>
        </p:nvSpPr>
        <p:spPr>
          <a:xfrm>
            <a:off x="4468115" y="2082404"/>
            <a:ext cx="480733" cy="430887"/>
          </a:xfrm>
        </p:spPr>
        <p:txBody>
          <a:bodyPr/>
          <a:lstStyle/>
          <a:p>
            <a:r>
              <a:rPr lang="en-US" noProof="0" dirty="0"/>
              <a:t>01</a:t>
            </a:r>
          </a:p>
        </p:txBody>
      </p:sp>
      <p:sp>
        <p:nvSpPr>
          <p:cNvPr id="7" name="Text Placeholder 6">
            <a:extLst>
              <a:ext uri="{FF2B5EF4-FFF2-40B4-BE49-F238E27FC236}">
                <a16:creationId xmlns:a16="http://schemas.microsoft.com/office/drawing/2014/main" id="{41FAAB2A-6031-5907-9F3C-3AF582428E10}"/>
              </a:ext>
            </a:extLst>
          </p:cNvPr>
          <p:cNvSpPr>
            <a:spLocks noGrp="1"/>
          </p:cNvSpPr>
          <p:nvPr>
            <p:ph type="body" sz="quarter" idx="23"/>
          </p:nvPr>
        </p:nvSpPr>
        <p:spPr>
          <a:xfrm>
            <a:off x="4468115" y="3403694"/>
            <a:ext cx="480733" cy="430887"/>
          </a:xfrm>
        </p:spPr>
        <p:txBody>
          <a:bodyPr/>
          <a:lstStyle/>
          <a:p>
            <a:r>
              <a:rPr lang="en-US" noProof="0" dirty="0"/>
              <a:t>03</a:t>
            </a:r>
          </a:p>
        </p:txBody>
      </p:sp>
      <p:sp>
        <p:nvSpPr>
          <p:cNvPr id="8" name="Text Placeholder 7">
            <a:extLst>
              <a:ext uri="{FF2B5EF4-FFF2-40B4-BE49-F238E27FC236}">
                <a16:creationId xmlns:a16="http://schemas.microsoft.com/office/drawing/2014/main" id="{EB2B5287-9F81-C967-A57C-5ECACBA52B68}"/>
              </a:ext>
            </a:extLst>
          </p:cNvPr>
          <p:cNvSpPr>
            <a:spLocks noGrp="1"/>
          </p:cNvSpPr>
          <p:nvPr>
            <p:ph type="body" sz="quarter" idx="24"/>
          </p:nvPr>
        </p:nvSpPr>
        <p:spPr>
          <a:xfrm>
            <a:off x="4468115" y="4064339"/>
            <a:ext cx="480733" cy="430887"/>
          </a:xfrm>
        </p:spPr>
        <p:txBody>
          <a:bodyPr/>
          <a:lstStyle/>
          <a:p>
            <a:r>
              <a:rPr lang="en-US" noProof="0" dirty="0"/>
              <a:t>04</a:t>
            </a:r>
          </a:p>
        </p:txBody>
      </p:sp>
      <p:sp>
        <p:nvSpPr>
          <p:cNvPr id="9" name="Text Placeholder 8">
            <a:extLst>
              <a:ext uri="{FF2B5EF4-FFF2-40B4-BE49-F238E27FC236}">
                <a16:creationId xmlns:a16="http://schemas.microsoft.com/office/drawing/2014/main" id="{1CDC90BE-47D9-2A22-4C42-7F5908B6E364}"/>
              </a:ext>
            </a:extLst>
          </p:cNvPr>
          <p:cNvSpPr>
            <a:spLocks noGrp="1"/>
          </p:cNvSpPr>
          <p:nvPr>
            <p:ph type="body" sz="quarter" idx="25"/>
          </p:nvPr>
        </p:nvSpPr>
        <p:spPr>
          <a:xfrm>
            <a:off x="4468115" y="2743049"/>
            <a:ext cx="480733" cy="430887"/>
          </a:xfrm>
        </p:spPr>
        <p:txBody>
          <a:bodyPr/>
          <a:lstStyle/>
          <a:p>
            <a:r>
              <a:rPr lang="en-US" noProof="0" dirty="0"/>
              <a:t>02</a:t>
            </a:r>
          </a:p>
        </p:txBody>
      </p:sp>
      <p:sp>
        <p:nvSpPr>
          <p:cNvPr id="4" name="Title 3">
            <a:extLst>
              <a:ext uri="{FF2B5EF4-FFF2-40B4-BE49-F238E27FC236}">
                <a16:creationId xmlns:a16="http://schemas.microsoft.com/office/drawing/2014/main" id="{274F0F05-0434-B49B-6006-DD7A3DF9149B}"/>
              </a:ext>
            </a:extLst>
          </p:cNvPr>
          <p:cNvSpPr>
            <a:spLocks noGrp="1"/>
          </p:cNvSpPr>
          <p:nvPr>
            <p:ph type="title"/>
          </p:nvPr>
        </p:nvSpPr>
        <p:spPr>
          <a:xfrm>
            <a:off x="589714" y="1740456"/>
            <a:ext cx="2840737" cy="738664"/>
          </a:xfrm>
        </p:spPr>
        <p:txBody>
          <a:bodyPr/>
          <a:lstStyle/>
          <a:p>
            <a:r>
              <a:rPr lang="en-US" noProof="0" dirty="0"/>
              <a:t>Agenda</a:t>
            </a:r>
          </a:p>
        </p:txBody>
      </p:sp>
      <p:sp>
        <p:nvSpPr>
          <p:cNvPr id="10" name="Text Placeholder 9">
            <a:extLst>
              <a:ext uri="{FF2B5EF4-FFF2-40B4-BE49-F238E27FC236}">
                <a16:creationId xmlns:a16="http://schemas.microsoft.com/office/drawing/2014/main" id="{2507523C-70C1-EFAA-03A3-B8B1A465477E}"/>
              </a:ext>
            </a:extLst>
          </p:cNvPr>
          <p:cNvSpPr>
            <a:spLocks noGrp="1"/>
          </p:cNvSpPr>
          <p:nvPr>
            <p:ph type="body" sz="quarter" idx="26"/>
          </p:nvPr>
        </p:nvSpPr>
        <p:spPr>
          <a:xfrm>
            <a:off x="5162552" y="2086534"/>
            <a:ext cx="6692900" cy="484632"/>
          </a:xfrm>
        </p:spPr>
        <p:txBody>
          <a:bodyPr/>
          <a:lstStyle/>
          <a:p>
            <a:r>
              <a:rPr lang="en-US" dirty="0"/>
              <a:t>Security Features Overview</a:t>
            </a:r>
            <a:endParaRPr lang="en-US" noProof="0" dirty="0"/>
          </a:p>
        </p:txBody>
      </p:sp>
      <p:sp>
        <p:nvSpPr>
          <p:cNvPr id="11" name="Text Placeholder 10">
            <a:extLst>
              <a:ext uri="{FF2B5EF4-FFF2-40B4-BE49-F238E27FC236}">
                <a16:creationId xmlns:a16="http://schemas.microsoft.com/office/drawing/2014/main" id="{E16F9E2E-74FD-BAF7-F2C9-66C2C9650B66}"/>
              </a:ext>
            </a:extLst>
          </p:cNvPr>
          <p:cNvSpPr>
            <a:spLocks noGrp="1"/>
          </p:cNvSpPr>
          <p:nvPr>
            <p:ph type="body" sz="quarter" idx="27"/>
          </p:nvPr>
        </p:nvSpPr>
        <p:spPr>
          <a:xfrm>
            <a:off x="5162552" y="2747179"/>
            <a:ext cx="6692900" cy="484632"/>
          </a:xfrm>
        </p:spPr>
        <p:txBody>
          <a:bodyPr/>
          <a:lstStyle/>
          <a:p>
            <a:r>
              <a:rPr lang="en-US" dirty="0"/>
              <a:t>Performance Features Overview</a:t>
            </a:r>
            <a:endPar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endParaRPr>
          </a:p>
        </p:txBody>
      </p:sp>
      <p:sp>
        <p:nvSpPr>
          <p:cNvPr id="12" name="Text Placeholder 11">
            <a:extLst>
              <a:ext uri="{FF2B5EF4-FFF2-40B4-BE49-F238E27FC236}">
                <a16:creationId xmlns:a16="http://schemas.microsoft.com/office/drawing/2014/main" id="{01FB2140-B4EE-4D43-2256-0C5B600AE28C}"/>
              </a:ext>
            </a:extLst>
          </p:cNvPr>
          <p:cNvSpPr>
            <a:spLocks noGrp="1"/>
          </p:cNvSpPr>
          <p:nvPr>
            <p:ph type="body" sz="quarter" idx="28"/>
          </p:nvPr>
        </p:nvSpPr>
        <p:spPr>
          <a:xfrm>
            <a:off x="5162552" y="3407824"/>
            <a:ext cx="6692900" cy="484632"/>
          </a:xfrm>
        </p:spPr>
        <p:txBody>
          <a:bodyPr/>
          <a:lstStyle/>
          <a:p>
            <a:r>
              <a:rPr lang="en-US" dirty="0"/>
              <a:t>High Availability and Disaster Recovery Features</a:t>
            </a:r>
            <a:endParaRPr lang="en-US" b="1" dirty="0">
              <a:gradFill flip="none" rotWithShape="1">
                <a:gsLst>
                  <a:gs pos="0">
                    <a:srgbClr val="73262F"/>
                  </a:gs>
                  <a:gs pos="80000">
                    <a:srgbClr val="2A446F"/>
                  </a:gs>
                </a:gsLst>
                <a:path path="circle">
                  <a:fillToRect l="100000" t="100000"/>
                </a:path>
                <a:tileRect r="-100000" b="-100000"/>
              </a:gradFill>
              <a:latin typeface="Segoe UI Variable Display Semibold" pitchFamily="2" charset="0"/>
            </a:endParaRPr>
          </a:p>
        </p:txBody>
      </p:sp>
      <p:sp>
        <p:nvSpPr>
          <p:cNvPr id="3" name="Text Placeholder 12">
            <a:extLst>
              <a:ext uri="{FF2B5EF4-FFF2-40B4-BE49-F238E27FC236}">
                <a16:creationId xmlns:a16="http://schemas.microsoft.com/office/drawing/2014/main" id="{11E93C17-FD39-E0F4-1192-0D2FC029D45A}"/>
              </a:ext>
            </a:extLst>
          </p:cNvPr>
          <p:cNvSpPr txBox="1">
            <a:spLocks/>
          </p:cNvSpPr>
          <p:nvPr/>
        </p:nvSpPr>
        <p:spPr>
          <a:xfrm>
            <a:off x="5162552" y="4064339"/>
            <a:ext cx="6692900" cy="484632"/>
          </a:xfrm>
          <a:prstGeom prst="rect">
            <a:avLst/>
          </a:prstGeom>
        </p:spPr>
        <p:txBody>
          <a:bodyPr vert="horz" wrap="square" lIns="0" tIns="0" rIns="0" bIns="0" rtlCol="0" anchor="ctr">
            <a:noAutofit/>
          </a:bodyPr>
          <a:lstStyle>
            <a:lvl1pPr marL="0" marR="0" indent="0" algn="l" defTabSz="932563" rtl="0" eaLnBrk="1" fontAlgn="auto" latinLnBrk="0" hangingPunct="1">
              <a:lnSpc>
                <a:spcPct val="100000"/>
              </a:lnSpc>
              <a:spcBef>
                <a:spcPts val="600"/>
              </a:spcBef>
              <a:spcAft>
                <a:spcPts val="0"/>
              </a:spcAft>
              <a:buClrTx/>
              <a:buSzPct val="100000"/>
              <a:buFont typeface="Arial" panose="020B0604020202020204" pitchFamily="34" charset="0"/>
              <a:buNone/>
              <a:tabLst/>
              <a:defRPr lang="en-US" sz="2400" kern="1200" spc="0" baseline="0" dirty="0" smtClean="0">
                <a:solidFill>
                  <a:schemeClr val="tx1"/>
                </a:solidFill>
                <a:latin typeface="+mj-lt"/>
                <a:ea typeface="+mn-ea"/>
                <a:cs typeface="Segoe UI Semilight" panose="020B0402040204020203" pitchFamily="34" charset="0"/>
              </a:defRPr>
            </a:lvl1pPr>
            <a:lvl2pPr marL="285750" marR="0" indent="-171450"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lang="en-US" sz="1800" kern="1200" spc="0" baseline="0" dirty="0">
                <a:solidFill>
                  <a:schemeClr val="tx1"/>
                </a:solidFill>
                <a:latin typeface="+mn-lt"/>
                <a:ea typeface="+mn-ea"/>
                <a:cs typeface="+mn-cs"/>
              </a:defRPr>
            </a:lvl2pPr>
            <a:lvl3pPr marL="914400" marR="0" indent="-198438" algn="l" defTabSz="932563" rtl="0" eaLnBrk="1" fontAlgn="auto" latinLnBrk="0" hangingPunct="1">
              <a:lnSpc>
                <a:spcPct val="100000"/>
              </a:lnSpc>
              <a:spcBef>
                <a:spcPts val="400"/>
              </a:spcBef>
              <a:spcAft>
                <a:spcPts val="0"/>
              </a:spcAft>
              <a:buClrTx/>
              <a:buSzPct val="100000"/>
              <a:buFont typeface="Wingdings" panose="05000000000000000000" pitchFamily="2" charset="2"/>
              <a:buChar char="§"/>
              <a:tabLst/>
              <a:defRPr sz="1372" kern="1200" spc="0" baseline="0">
                <a:solidFill>
                  <a:schemeClr val="tx1"/>
                </a:solidFill>
                <a:latin typeface="+mn-lt"/>
                <a:ea typeface="+mn-ea"/>
                <a:cs typeface="+mn-cs"/>
              </a:defRPr>
            </a:lvl3pPr>
            <a:lvl4pPr marL="1147763" marR="0" indent="-179388"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sz="1372" kern="1200" spc="0" baseline="0">
                <a:solidFill>
                  <a:schemeClr val="tx1"/>
                </a:solidFill>
                <a:latin typeface="+mn-lt"/>
                <a:ea typeface="+mn-ea"/>
                <a:cs typeface="+mn-cs"/>
              </a:defRPr>
            </a:lvl4pPr>
            <a:lvl5pPr marL="1371600" marR="0" indent="-166688" algn="l" defTabSz="932563" rtl="0" eaLnBrk="1" fontAlgn="auto" latinLnBrk="0" hangingPunct="1">
              <a:lnSpc>
                <a:spcPct val="100000"/>
              </a:lnSpc>
              <a:spcBef>
                <a:spcPts val="400"/>
              </a:spcBef>
              <a:spcAft>
                <a:spcPts val="0"/>
              </a:spcAft>
              <a:buClrTx/>
              <a:buSzPct val="100000"/>
              <a:buFont typeface="Arial" panose="020B0604020202020204" pitchFamily="34" charset="0"/>
              <a:buChar char="•"/>
              <a:tabLst/>
              <a:defRPr sz="1372"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600"/>
              </a:spcBef>
              <a:spcAft>
                <a:spcPts val="0"/>
              </a:spcAft>
              <a:buClrTx/>
              <a:buSzPct val="100000"/>
              <a:buFont typeface="Arial" panose="020B0604020202020204" pitchFamily="34" charset="0"/>
              <a:buNone/>
              <a:tabLst/>
              <a:defRPr/>
            </a:pPr>
            <a:r>
              <a:rPr kumimoji="0" lang="en-US" sz="2400" b="1" i="0" u="none" strike="noStrike" kern="1200" cap="none" spc="0" normalizeH="0" baseline="0" noProof="0" dirty="0">
                <a:ln>
                  <a:noFill/>
                </a:ln>
                <a:gradFill flip="none" rotWithShape="1">
                  <a:gsLst>
                    <a:gs pos="0">
                      <a:srgbClr val="73262F"/>
                    </a:gs>
                    <a:gs pos="80000">
                      <a:srgbClr val="2A446F"/>
                    </a:gs>
                  </a:gsLst>
                  <a:path path="circle">
                    <a:fillToRect l="100000" t="100000"/>
                  </a:path>
                  <a:tileRect r="-100000" b="-100000"/>
                </a:gradFill>
                <a:effectLst/>
                <a:uLnTx/>
                <a:uFillTx/>
                <a:latin typeface="Segoe UI Variable Display Semibold" pitchFamily="2" charset="0"/>
                <a:ea typeface="+mn-ea"/>
                <a:cs typeface="Segoe UI Semilight" panose="020B0402040204020203" pitchFamily="34" charset="0"/>
              </a:rPr>
              <a:t>Conclusion</a:t>
            </a:r>
          </a:p>
        </p:txBody>
      </p:sp>
    </p:spTree>
    <p:extLst>
      <p:ext uri="{BB962C8B-B14F-4D97-AF65-F5344CB8AC3E}">
        <p14:creationId xmlns:p14="http://schemas.microsoft.com/office/powerpoint/2010/main" val="247163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06DF1-E39F-65EB-2F8C-D44D570A33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BD745-8CF1-5351-87CA-C1A77BF78DC9}"/>
              </a:ext>
            </a:extLst>
          </p:cNvPr>
          <p:cNvSpPr>
            <a:spLocks noGrp="1"/>
          </p:cNvSpPr>
          <p:nvPr>
            <p:ph type="title"/>
          </p:nvPr>
        </p:nvSpPr>
        <p:spPr/>
        <p:txBody>
          <a:bodyPr wrap="square" anchor="t">
            <a:normAutofit/>
          </a:bodyPr>
          <a:lstStyle/>
          <a:p>
            <a:r>
              <a:rPr lang="en-US" dirty="0"/>
              <a:t>Security Features Overview</a:t>
            </a:r>
          </a:p>
        </p:txBody>
      </p:sp>
      <p:sp>
        <p:nvSpPr>
          <p:cNvPr id="3" name="Text Placeholder 2">
            <a:extLst>
              <a:ext uri="{FF2B5EF4-FFF2-40B4-BE49-F238E27FC236}">
                <a16:creationId xmlns:a16="http://schemas.microsoft.com/office/drawing/2014/main" id="{56BE8010-0F1B-536D-C84A-A52D5019F21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723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DCE75-EAB5-DCA0-34E9-990B6B973D6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53533F0-725C-1D94-E4EE-65D01A022AA7}"/>
              </a:ext>
            </a:extLst>
          </p:cNvPr>
          <p:cNvSpPr txBox="1">
            <a:spLocks/>
          </p:cNvSpPr>
          <p:nvPr/>
        </p:nvSpPr>
        <p:spPr>
          <a:xfrm>
            <a:off x="584200" y="1536700"/>
            <a:ext cx="3481388" cy="4732338"/>
          </a:xfrm>
          <a:prstGeom prst="roundRect">
            <a:avLst>
              <a:gd name="adj" fmla="val 4567"/>
            </a:avLst>
          </a:prstGeom>
          <a:gradFill>
            <a:gsLst>
              <a:gs pos="0">
                <a:srgbClr val="73262F">
                  <a:alpha val="10000"/>
                </a:srgbClr>
              </a:gs>
              <a:gs pos="80000">
                <a:srgbClr val="2A446F">
                  <a:alpha val="10000"/>
                </a:srgbClr>
              </a:gs>
            </a:gsLst>
            <a:path path="circle">
              <a:fillToRect l="100000" t="100000"/>
            </a:path>
          </a:gradFill>
          <a:ln w="38100">
            <a:gradFill>
              <a:gsLst>
                <a:gs pos="0">
                  <a:srgbClr val="8661C5"/>
                </a:gs>
                <a:gs pos="100000">
                  <a:srgbClr val="0078D4"/>
                </a:gs>
              </a:gsLst>
              <a:lin ang="5400000" scaled="1"/>
            </a:gradFill>
          </a:ln>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dirty="0">
              <a:gradFill>
                <a:gsLst>
                  <a:gs pos="9174">
                    <a:schemeClr val="tx1"/>
                  </a:gs>
                  <a:gs pos="42000">
                    <a:schemeClr val="tx1"/>
                  </a:gs>
                </a:gsLst>
                <a:path path="circle">
                  <a:fillToRect l="100000" t="100000"/>
                </a:path>
              </a:gradFill>
              <a:latin typeface="Segoe UI Variable Display Semibold" pitchFamily="2" charset="0"/>
            </a:endParaRPr>
          </a:p>
        </p:txBody>
      </p:sp>
      <p:sp>
        <p:nvSpPr>
          <p:cNvPr id="10" name="TextBox 9">
            <a:extLst>
              <a:ext uri="{FF2B5EF4-FFF2-40B4-BE49-F238E27FC236}">
                <a16:creationId xmlns:a16="http://schemas.microsoft.com/office/drawing/2014/main" id="{CB7996FF-88BA-96BD-16B0-0384E7205C9E}"/>
              </a:ext>
            </a:extLst>
          </p:cNvPr>
          <p:cNvSpPr txBox="1">
            <a:spLocks/>
          </p:cNvSpPr>
          <p:nvPr/>
        </p:nvSpPr>
        <p:spPr>
          <a:xfrm>
            <a:off x="4343400" y="1536700"/>
            <a:ext cx="3481388" cy="4732338"/>
          </a:xfrm>
          <a:prstGeom prst="roundRect">
            <a:avLst>
              <a:gd name="adj" fmla="val 4567"/>
            </a:avLst>
          </a:prstGeom>
          <a:no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dirty="0">
              <a:gradFill>
                <a:gsLst>
                  <a:gs pos="9174">
                    <a:schemeClr val="tx1"/>
                  </a:gs>
                  <a:gs pos="42000">
                    <a:schemeClr val="tx1"/>
                  </a:gs>
                </a:gsLst>
                <a:path path="circle">
                  <a:fillToRect l="100000" t="100000"/>
                </a:path>
              </a:gradFill>
              <a:latin typeface="Segoe UI Variable Display Semibold" pitchFamily="2" charset="0"/>
            </a:endParaRPr>
          </a:p>
        </p:txBody>
      </p:sp>
      <p:sp>
        <p:nvSpPr>
          <p:cNvPr id="11" name="TextBox 10">
            <a:extLst>
              <a:ext uri="{FF2B5EF4-FFF2-40B4-BE49-F238E27FC236}">
                <a16:creationId xmlns:a16="http://schemas.microsoft.com/office/drawing/2014/main" id="{A7178F24-1EBB-DBD4-A4E8-D0602FF84C7C}"/>
              </a:ext>
            </a:extLst>
          </p:cNvPr>
          <p:cNvSpPr txBox="1">
            <a:spLocks/>
          </p:cNvSpPr>
          <p:nvPr/>
        </p:nvSpPr>
        <p:spPr>
          <a:xfrm>
            <a:off x="8153400" y="1536700"/>
            <a:ext cx="3481388" cy="4732338"/>
          </a:xfrm>
          <a:prstGeom prst="roundRect">
            <a:avLst>
              <a:gd name="adj" fmla="val 4567"/>
            </a:avLst>
          </a:prstGeom>
          <a:no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200"/>
              </a:spcBef>
            </a:pPr>
            <a:endParaRPr lang="en-US" sz="1100" dirty="0">
              <a:gradFill>
                <a:gsLst>
                  <a:gs pos="9174">
                    <a:schemeClr val="tx1"/>
                  </a:gs>
                  <a:gs pos="42000">
                    <a:schemeClr val="tx1"/>
                  </a:gs>
                </a:gsLst>
                <a:path path="circle">
                  <a:fillToRect l="100000" t="100000"/>
                </a:path>
              </a:gradFill>
              <a:latin typeface="Segoe UI Variable Display Semibold" pitchFamily="2" charset="0"/>
            </a:endParaRPr>
          </a:p>
        </p:txBody>
      </p:sp>
      <p:sp>
        <p:nvSpPr>
          <p:cNvPr id="2" name="Title 1">
            <a:extLst>
              <a:ext uri="{FF2B5EF4-FFF2-40B4-BE49-F238E27FC236}">
                <a16:creationId xmlns:a16="http://schemas.microsoft.com/office/drawing/2014/main" id="{7D1EF074-1D7B-52A2-E354-47922FC9E75D}"/>
              </a:ext>
            </a:extLst>
          </p:cNvPr>
          <p:cNvSpPr>
            <a:spLocks noGrp="1"/>
          </p:cNvSpPr>
          <p:nvPr>
            <p:ph type="title"/>
          </p:nvPr>
        </p:nvSpPr>
        <p:spPr/>
        <p:txBody>
          <a:bodyPr/>
          <a:lstStyle/>
          <a:p>
            <a:r>
              <a:rPr lang="en-US" dirty="0"/>
              <a:t>Enhancing the industry proven engine</a:t>
            </a:r>
          </a:p>
        </p:txBody>
      </p:sp>
      <p:sp>
        <p:nvSpPr>
          <p:cNvPr id="3" name="Content Placeholder 2">
            <a:extLst>
              <a:ext uri="{FF2B5EF4-FFF2-40B4-BE49-F238E27FC236}">
                <a16:creationId xmlns:a16="http://schemas.microsoft.com/office/drawing/2014/main" id="{30D02960-8A23-9439-D2A5-9A876D3FB554}"/>
              </a:ext>
            </a:extLst>
          </p:cNvPr>
          <p:cNvSpPr>
            <a:spLocks noGrp="1"/>
          </p:cNvSpPr>
          <p:nvPr>
            <p:ph sz="quarter" idx="4294967295"/>
          </p:nvPr>
        </p:nvSpPr>
        <p:spPr>
          <a:xfrm>
            <a:off x="811212" y="2344207"/>
            <a:ext cx="3070225" cy="2708275"/>
          </a:xfrm>
        </p:spPr>
        <p:txBody>
          <a:bodyPr/>
          <a:lstStyle/>
          <a:p>
            <a:pPr marL="0" indent="0">
              <a:buNone/>
            </a:pPr>
            <a:r>
              <a:rPr lang="en-US" sz="2000" dirty="0">
                <a:latin typeface="+mj-lt"/>
              </a:rPr>
              <a:t>Security</a:t>
            </a:r>
            <a:endParaRPr lang="en-US" sz="1600" dirty="0"/>
          </a:p>
          <a:p>
            <a:pPr marL="165100" indent="-165100">
              <a:buFont typeface="Arial" panose="020B0604020202020204" pitchFamily="34" charset="0"/>
              <a:buChar char="•"/>
            </a:pPr>
            <a:r>
              <a:rPr lang="en-US" sz="1200" dirty="0"/>
              <a:t>Security cache improvements</a:t>
            </a:r>
          </a:p>
          <a:p>
            <a:pPr marL="165100" indent="-165100">
              <a:buFont typeface="Arial" panose="020B0604020202020204" pitchFamily="34" charset="0"/>
              <a:buChar char="•"/>
            </a:pPr>
            <a:r>
              <a:rPr lang="en-US" sz="1200" dirty="0"/>
              <a:t>OAEP support for encryption</a:t>
            </a:r>
          </a:p>
          <a:p>
            <a:pPr marL="165100" indent="-165100">
              <a:buFont typeface="Arial" panose="020B0604020202020204" pitchFamily="34" charset="0"/>
              <a:buChar char="•"/>
            </a:pPr>
            <a:r>
              <a:rPr lang="en-US" sz="1200" dirty="0"/>
              <a:t>PBKDF password hashing</a:t>
            </a:r>
          </a:p>
          <a:p>
            <a:pPr marL="165100" indent="-165100">
              <a:buFont typeface="Arial" panose="020B0604020202020204" pitchFamily="34" charset="0"/>
              <a:buChar char="•"/>
            </a:pPr>
            <a:r>
              <a:rPr lang="en-US" sz="1200" dirty="0"/>
              <a:t>Authentication using system-assigned managed identity</a:t>
            </a:r>
          </a:p>
          <a:p>
            <a:pPr marL="165100" indent="-165100">
              <a:buFont typeface="Arial" panose="020B0604020202020204" pitchFamily="34" charset="0"/>
              <a:buChar char="•"/>
            </a:pPr>
            <a:r>
              <a:rPr lang="en-US" sz="1200" dirty="0"/>
              <a:t>Backup to URL with managed identity</a:t>
            </a:r>
          </a:p>
          <a:p>
            <a:pPr marL="165100" indent="-165100">
              <a:buFont typeface="Arial" panose="020B0604020202020204" pitchFamily="34" charset="0"/>
              <a:buChar char="•"/>
            </a:pPr>
            <a:r>
              <a:rPr lang="en-US" sz="1200" dirty="0"/>
              <a:t>Managed identity support for EKM</a:t>
            </a:r>
          </a:p>
          <a:p>
            <a:pPr marL="165100" indent="-165100">
              <a:buFont typeface="Arial" panose="020B0604020202020204" pitchFamily="34" charset="0"/>
              <a:buChar char="•"/>
            </a:pPr>
            <a:r>
              <a:rPr lang="en-US" sz="1200" dirty="0"/>
              <a:t>Managed identity for AI models</a:t>
            </a:r>
          </a:p>
          <a:p>
            <a:pPr marL="165100" indent="-165100">
              <a:buFont typeface="Arial" panose="020B0604020202020204" pitchFamily="34" charset="0"/>
              <a:buChar char="•"/>
            </a:pPr>
            <a:r>
              <a:rPr lang="en-US" sz="1200" dirty="0"/>
              <a:t>Entra logins with nonunique display names</a:t>
            </a:r>
          </a:p>
          <a:p>
            <a:pPr marL="165100" indent="-165100">
              <a:buFont typeface="Arial" panose="020B0604020202020204" pitchFamily="34" charset="0"/>
              <a:buChar char="•"/>
            </a:pPr>
            <a:r>
              <a:rPr lang="en-US" sz="1200" dirty="0"/>
              <a:t>Custom password policy on Linux</a:t>
            </a:r>
          </a:p>
          <a:p>
            <a:pPr marL="165100" indent="-165100">
              <a:buFont typeface="Arial" panose="020B0604020202020204" pitchFamily="34" charset="0"/>
              <a:buChar char="•"/>
            </a:pPr>
            <a:r>
              <a:rPr lang="en-US" sz="1200" dirty="0"/>
              <a:t>TDS 8.0/TLS 1.3 support for tools</a:t>
            </a:r>
          </a:p>
        </p:txBody>
      </p:sp>
      <p:sp>
        <p:nvSpPr>
          <p:cNvPr id="4" name="Content Placeholder 2">
            <a:extLst>
              <a:ext uri="{FF2B5EF4-FFF2-40B4-BE49-F238E27FC236}">
                <a16:creationId xmlns:a16="http://schemas.microsoft.com/office/drawing/2014/main" id="{A10D76AA-1276-231A-BA7C-43A5B9A8485A}"/>
              </a:ext>
            </a:extLst>
          </p:cNvPr>
          <p:cNvSpPr txBox="1">
            <a:spLocks/>
          </p:cNvSpPr>
          <p:nvPr/>
        </p:nvSpPr>
        <p:spPr>
          <a:xfrm>
            <a:off x="4559300" y="2283365"/>
            <a:ext cx="3111500" cy="385336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j-lt"/>
              </a:rPr>
              <a:t>Performance</a:t>
            </a:r>
          </a:p>
          <a:p>
            <a:pPr marL="165100" indent="-165100">
              <a:buFont typeface="Arial" panose="020B0604020202020204" pitchFamily="34" charset="0"/>
              <a:buChar char="•"/>
            </a:pPr>
            <a:r>
              <a:rPr lang="en-US" sz="1200" dirty="0"/>
              <a:t>Optimized Locking</a:t>
            </a:r>
          </a:p>
          <a:p>
            <a:pPr marL="165100" indent="-165100">
              <a:buFont typeface="Arial" panose="020B0604020202020204" pitchFamily="34" charset="0"/>
              <a:buChar char="•"/>
            </a:pPr>
            <a:r>
              <a:rPr lang="en-US" sz="1200" dirty="0"/>
              <a:t>Tempdb space resource governance</a:t>
            </a:r>
          </a:p>
          <a:p>
            <a:pPr marL="165100" indent="-165100">
              <a:buFont typeface="Arial" panose="020B0604020202020204" pitchFamily="34" charset="0"/>
              <a:buChar char="•"/>
            </a:pPr>
            <a:r>
              <a:rPr lang="en-US" sz="1200" dirty="0"/>
              <a:t>ADR in tempdb</a:t>
            </a:r>
          </a:p>
          <a:p>
            <a:pPr marL="165100" indent="-165100">
              <a:buFont typeface="Arial" panose="020B0604020202020204" pitchFamily="34" charset="0"/>
              <a:buChar char="•"/>
            </a:pPr>
            <a:r>
              <a:rPr lang="en-US" sz="1200" dirty="0"/>
              <a:t>Persisted stats for readable secondaries</a:t>
            </a:r>
          </a:p>
          <a:p>
            <a:pPr marL="165100" indent="-165100">
              <a:buFont typeface="Arial" panose="020B0604020202020204" pitchFamily="34" charset="0"/>
              <a:buChar char="•"/>
            </a:pPr>
            <a:r>
              <a:rPr lang="en-US" sz="1200" dirty="0"/>
              <a:t>Change tracking cleanup</a:t>
            </a:r>
          </a:p>
          <a:p>
            <a:pPr marL="165100" indent="-165100">
              <a:buFont typeface="Arial" panose="020B0604020202020204" pitchFamily="34" charset="0"/>
              <a:buChar char="•"/>
            </a:pPr>
            <a:r>
              <a:rPr lang="en-US" sz="1200" dirty="0"/>
              <a:t>Columnstore index maintenance</a:t>
            </a:r>
          </a:p>
          <a:p>
            <a:pPr marL="165100" indent="-165100">
              <a:buFont typeface="Arial" panose="020B0604020202020204" pitchFamily="34" charset="0"/>
              <a:buChar char="•"/>
            </a:pPr>
            <a:r>
              <a:rPr lang="en-US" sz="1200" dirty="0"/>
              <a:t>CE feedback for expressions</a:t>
            </a:r>
          </a:p>
          <a:p>
            <a:pPr marL="165100" indent="-165100">
              <a:buFont typeface="Arial" panose="020B0604020202020204" pitchFamily="34" charset="0"/>
              <a:buChar char="•"/>
            </a:pPr>
            <a:r>
              <a:rPr lang="en-US" sz="1200" dirty="0"/>
              <a:t>Optional parameter plans optimization</a:t>
            </a:r>
          </a:p>
          <a:p>
            <a:pPr marL="165100" indent="-165100">
              <a:buFont typeface="Arial" panose="020B0604020202020204" pitchFamily="34" charset="0"/>
              <a:buChar char="•"/>
            </a:pPr>
            <a:r>
              <a:rPr lang="en-US" sz="1200" dirty="0"/>
              <a:t>DOP feedback on by default</a:t>
            </a:r>
          </a:p>
          <a:p>
            <a:pPr marL="165100" indent="-165100">
              <a:buFont typeface="Arial" panose="020B0604020202020204" pitchFamily="34" charset="0"/>
              <a:buChar char="•"/>
            </a:pPr>
            <a:r>
              <a:rPr lang="en-US" sz="1200" dirty="0"/>
              <a:t>Optimized Halloween protection</a:t>
            </a:r>
          </a:p>
          <a:p>
            <a:pPr marL="165100" indent="-165100">
              <a:buFont typeface="Arial" panose="020B0604020202020204" pitchFamily="34" charset="0"/>
              <a:buChar char="•"/>
            </a:pPr>
            <a:r>
              <a:rPr lang="en-US" sz="1200" dirty="0"/>
              <a:t>Query store for readable secondaries</a:t>
            </a:r>
          </a:p>
          <a:p>
            <a:pPr marL="165100" indent="-165100">
              <a:buFont typeface="Arial" panose="020B0604020202020204" pitchFamily="34" charset="0"/>
              <a:buChar char="•"/>
            </a:pPr>
            <a:r>
              <a:rPr lang="en-US" sz="1200" dirty="0"/>
              <a:t>ABORT_QUERY_EXECUTION query hint</a:t>
            </a:r>
          </a:p>
          <a:p>
            <a:pPr marL="165100" indent="-165100">
              <a:buFont typeface="Arial" panose="020B0604020202020204" pitchFamily="34" charset="0"/>
              <a:buChar char="•"/>
            </a:pPr>
            <a:r>
              <a:rPr lang="en-US" sz="1200" dirty="0"/>
              <a:t>Optimized sp_executesql</a:t>
            </a:r>
          </a:p>
          <a:p>
            <a:pPr marL="165100" indent="-165100">
              <a:buFont typeface="Arial" panose="020B0604020202020204" pitchFamily="34" charset="0"/>
              <a:buChar char="•"/>
            </a:pPr>
            <a:r>
              <a:rPr lang="en-US" sz="1200" dirty="0"/>
              <a:t>Batch mode optimizations</a:t>
            </a:r>
          </a:p>
          <a:p>
            <a:pPr marL="165100" indent="-165100">
              <a:buFont typeface="Arial" panose="020B0604020202020204" pitchFamily="34" charset="0"/>
              <a:buChar char="•"/>
            </a:pPr>
            <a:r>
              <a:rPr lang="en-US" sz="1200" dirty="0"/>
              <a:t>Remove In-Memory OLTP from a database</a:t>
            </a:r>
          </a:p>
          <a:p>
            <a:pPr marL="165100" indent="-165100">
              <a:buFont typeface="Arial" panose="020B0604020202020204" pitchFamily="34" charset="0"/>
              <a:buChar char="•"/>
            </a:pPr>
            <a:r>
              <a:rPr lang="en-US" sz="1200" dirty="0"/>
              <a:t>tmpfs support for tempdb in Linux</a:t>
            </a:r>
          </a:p>
        </p:txBody>
      </p:sp>
      <p:sp>
        <p:nvSpPr>
          <p:cNvPr id="5" name="Content Placeholder 2">
            <a:extLst>
              <a:ext uri="{FF2B5EF4-FFF2-40B4-BE49-F238E27FC236}">
                <a16:creationId xmlns:a16="http://schemas.microsoft.com/office/drawing/2014/main" id="{EB102968-790A-EA6B-6F7D-717E7333D81A}"/>
              </a:ext>
            </a:extLst>
          </p:cNvPr>
          <p:cNvSpPr txBox="1">
            <a:spLocks/>
          </p:cNvSpPr>
          <p:nvPr/>
        </p:nvSpPr>
        <p:spPr>
          <a:xfrm>
            <a:off x="8379078" y="2283365"/>
            <a:ext cx="3063622" cy="318856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j-lt"/>
              </a:rPr>
              <a:t>HADR</a:t>
            </a:r>
          </a:p>
          <a:p>
            <a:pPr marL="165100" indent="-165100">
              <a:buFont typeface="Arial" panose="020B0604020202020204" pitchFamily="34" charset="0"/>
              <a:buChar char="•"/>
            </a:pPr>
            <a:r>
              <a:rPr lang="en-US" sz="1200" dirty="0"/>
              <a:t>Fast failover for persistent AG Health</a:t>
            </a:r>
          </a:p>
          <a:p>
            <a:pPr marL="165100" indent="-165100">
              <a:buFont typeface="Arial" panose="020B0604020202020204" pitchFamily="34" charset="0"/>
              <a:buChar char="•"/>
            </a:pPr>
            <a:r>
              <a:rPr lang="en-US" sz="1200" dirty="0"/>
              <a:t>Async page request dispatching</a:t>
            </a:r>
          </a:p>
          <a:p>
            <a:pPr marL="165100" indent="-165100">
              <a:buFont typeface="Arial" panose="020B0604020202020204" pitchFamily="34" charset="0"/>
              <a:buChar char="•"/>
            </a:pPr>
            <a:r>
              <a:rPr lang="en-US" sz="1200" dirty="0"/>
              <a:t>Improved health diagnostics</a:t>
            </a:r>
          </a:p>
          <a:p>
            <a:pPr marL="165100" indent="-165100">
              <a:buFont typeface="Arial" panose="020B0604020202020204" pitchFamily="34" charset="0"/>
              <a:buChar char="•"/>
            </a:pPr>
            <a:r>
              <a:rPr lang="en-US" sz="1200" dirty="0"/>
              <a:t>Communication control flow tuning</a:t>
            </a:r>
          </a:p>
          <a:p>
            <a:pPr marL="165100" indent="-165100">
              <a:buFont typeface="Arial" panose="020B0604020202020204" pitchFamily="34" charset="0"/>
              <a:buChar char="•"/>
            </a:pPr>
            <a:r>
              <a:rPr lang="en-US" sz="1200" dirty="0"/>
              <a:t>Switching to resolving state</a:t>
            </a:r>
          </a:p>
          <a:p>
            <a:pPr marL="165100" indent="-165100">
              <a:buFont typeface="Arial" panose="020B0604020202020204" pitchFamily="34" charset="0"/>
              <a:buChar char="•"/>
            </a:pPr>
            <a:r>
              <a:rPr lang="en-US" sz="1200" dirty="0"/>
              <a:t>Remove listener IP address</a:t>
            </a:r>
          </a:p>
          <a:p>
            <a:pPr marL="165100" indent="-165100">
              <a:buFont typeface="Arial" panose="020B0604020202020204" pitchFamily="34" charset="0"/>
              <a:buChar char="•"/>
            </a:pPr>
            <a:r>
              <a:rPr lang="en-US" sz="1200" dirty="0"/>
              <a:t>NONE for routing</a:t>
            </a:r>
          </a:p>
          <a:p>
            <a:pPr marL="165100" indent="-165100">
              <a:buFont typeface="Arial" panose="020B0604020202020204" pitchFamily="34" charset="0"/>
              <a:buChar char="•"/>
            </a:pPr>
            <a:r>
              <a:rPr lang="en-US" sz="1200" dirty="0"/>
              <a:t>AG group commit waiting tuning</a:t>
            </a:r>
          </a:p>
          <a:p>
            <a:pPr marL="165100" indent="-165100">
              <a:buFont typeface="Arial" panose="020B0604020202020204" pitchFamily="34" charset="0"/>
              <a:buChar char="•"/>
            </a:pPr>
            <a:r>
              <a:rPr lang="en-US" sz="1200" dirty="0"/>
              <a:t>Contained AG support for DAG</a:t>
            </a:r>
          </a:p>
          <a:p>
            <a:pPr marL="165100" indent="-165100">
              <a:buFont typeface="Arial" panose="020B0604020202020204" pitchFamily="34" charset="0"/>
              <a:buChar char="•"/>
            </a:pPr>
            <a:r>
              <a:rPr lang="en-US" sz="1200" dirty="0"/>
              <a:t>DAG sync improvements</a:t>
            </a:r>
          </a:p>
          <a:p>
            <a:pPr marL="165100" indent="-165100">
              <a:buFont typeface="Arial" panose="020B0604020202020204" pitchFamily="34" charset="0"/>
              <a:buChar char="•"/>
            </a:pPr>
            <a:r>
              <a:rPr lang="en-US" sz="1200" dirty="0"/>
              <a:t>Backups on secondary replicas</a:t>
            </a:r>
          </a:p>
          <a:p>
            <a:pPr marL="165100" indent="-165100">
              <a:buFont typeface="Arial" panose="020B0604020202020204" pitchFamily="34" charset="0"/>
              <a:buChar char="•"/>
            </a:pPr>
            <a:r>
              <a:rPr lang="en-US" sz="1200" dirty="0"/>
              <a:t>ZSTD Backup compression</a:t>
            </a:r>
          </a:p>
          <a:p>
            <a:pPr marL="165100" indent="-165100">
              <a:buFont typeface="Arial" panose="020B0604020202020204" pitchFamily="34" charset="0"/>
              <a:buChar char="•"/>
            </a:pPr>
            <a:r>
              <a:rPr lang="en-US" sz="1200" dirty="0"/>
              <a:t>Backup to Azure immutable storage</a:t>
            </a:r>
          </a:p>
        </p:txBody>
      </p:sp>
      <p:sp>
        <p:nvSpPr>
          <p:cNvPr id="14" name="Graphic 12">
            <a:extLst>
              <a:ext uri="{FF2B5EF4-FFF2-40B4-BE49-F238E27FC236}">
                <a16:creationId xmlns:a16="http://schemas.microsoft.com/office/drawing/2014/main" id="{8837D787-33D4-B6A1-493E-75FB7B9EBBA9}"/>
              </a:ext>
            </a:extLst>
          </p:cNvPr>
          <p:cNvSpPr/>
          <p:nvPr/>
        </p:nvSpPr>
        <p:spPr>
          <a:xfrm>
            <a:off x="811212" y="1776412"/>
            <a:ext cx="328083" cy="328083"/>
          </a:xfrm>
          <a:custGeom>
            <a:avLst/>
            <a:gdLst>
              <a:gd name="connsiteX0" fmla="*/ 0 w 328083"/>
              <a:gd name="connsiteY0" fmla="*/ 51263 h 328083"/>
              <a:gd name="connsiteX1" fmla="*/ 51263 w 328083"/>
              <a:gd name="connsiteY1" fmla="*/ 0 h 328083"/>
              <a:gd name="connsiteX2" fmla="*/ 244012 w 328083"/>
              <a:gd name="connsiteY2" fmla="*/ 0 h 328083"/>
              <a:gd name="connsiteX3" fmla="*/ 295275 w 328083"/>
              <a:gd name="connsiteY3" fmla="*/ 51263 h 328083"/>
              <a:gd name="connsiteX4" fmla="*/ 295275 w 328083"/>
              <a:gd name="connsiteY4" fmla="*/ 65617 h 328083"/>
              <a:gd name="connsiteX5" fmla="*/ 0 w 328083"/>
              <a:gd name="connsiteY5" fmla="*/ 65617 h 328083"/>
              <a:gd name="connsiteX6" fmla="*/ 0 w 328083"/>
              <a:gd name="connsiteY6" fmla="*/ 51263 h 328083"/>
              <a:gd name="connsiteX7" fmla="*/ 0 w 328083"/>
              <a:gd name="connsiteY7" fmla="*/ 86122 h 328083"/>
              <a:gd name="connsiteX8" fmla="*/ 0 w 328083"/>
              <a:gd name="connsiteY8" fmla="*/ 244012 h 328083"/>
              <a:gd name="connsiteX9" fmla="*/ 51263 w 328083"/>
              <a:gd name="connsiteY9" fmla="*/ 295275 h 328083"/>
              <a:gd name="connsiteX10" fmla="*/ 164042 w 328083"/>
              <a:gd name="connsiteY10" fmla="*/ 295275 h 328083"/>
              <a:gd name="connsiteX11" fmla="*/ 164042 w 328083"/>
              <a:gd name="connsiteY11" fmla="*/ 221456 h 328083"/>
              <a:gd name="connsiteX12" fmla="*/ 197332 w 328083"/>
              <a:gd name="connsiteY12" fmla="*/ 181171 h 328083"/>
              <a:gd name="connsiteX13" fmla="*/ 254265 w 328083"/>
              <a:gd name="connsiteY13" fmla="*/ 131233 h 328083"/>
              <a:gd name="connsiteX14" fmla="*/ 295275 w 328083"/>
              <a:gd name="connsiteY14" fmla="*/ 148466 h 328083"/>
              <a:gd name="connsiteX15" fmla="*/ 295275 w 328083"/>
              <a:gd name="connsiteY15" fmla="*/ 86122 h 328083"/>
              <a:gd name="connsiteX16" fmla="*/ 0 w 328083"/>
              <a:gd name="connsiteY16" fmla="*/ 86122 h 328083"/>
              <a:gd name="connsiteX17" fmla="*/ 213254 w 328083"/>
              <a:gd name="connsiteY17" fmla="*/ 196850 h 328083"/>
              <a:gd name="connsiteX18" fmla="*/ 205052 w 328083"/>
              <a:gd name="connsiteY18" fmla="*/ 196850 h 328083"/>
              <a:gd name="connsiteX19" fmla="*/ 180446 w 328083"/>
              <a:gd name="connsiteY19" fmla="*/ 221456 h 328083"/>
              <a:gd name="connsiteX20" fmla="*/ 180446 w 328083"/>
              <a:gd name="connsiteY20" fmla="*/ 303477 h 328083"/>
              <a:gd name="connsiteX21" fmla="*/ 205052 w 328083"/>
              <a:gd name="connsiteY21" fmla="*/ 328083 h 328083"/>
              <a:gd name="connsiteX22" fmla="*/ 303477 w 328083"/>
              <a:gd name="connsiteY22" fmla="*/ 328083 h 328083"/>
              <a:gd name="connsiteX23" fmla="*/ 328083 w 328083"/>
              <a:gd name="connsiteY23" fmla="*/ 303477 h 328083"/>
              <a:gd name="connsiteX24" fmla="*/ 328083 w 328083"/>
              <a:gd name="connsiteY24" fmla="*/ 221456 h 328083"/>
              <a:gd name="connsiteX25" fmla="*/ 303477 w 328083"/>
              <a:gd name="connsiteY25" fmla="*/ 196850 h 328083"/>
              <a:gd name="connsiteX26" fmla="*/ 295275 w 328083"/>
              <a:gd name="connsiteY26" fmla="*/ 196850 h 328083"/>
              <a:gd name="connsiteX27" fmla="*/ 295275 w 328083"/>
              <a:gd name="connsiteY27" fmla="*/ 188648 h 328083"/>
              <a:gd name="connsiteX28" fmla="*/ 254265 w 328083"/>
              <a:gd name="connsiteY28" fmla="*/ 147638 h 328083"/>
              <a:gd name="connsiteX29" fmla="*/ 213254 w 328083"/>
              <a:gd name="connsiteY29" fmla="*/ 188648 h 328083"/>
              <a:gd name="connsiteX30" fmla="*/ 213254 w 328083"/>
              <a:gd name="connsiteY30" fmla="*/ 196850 h 328083"/>
              <a:gd name="connsiteX31" fmla="*/ 233759 w 328083"/>
              <a:gd name="connsiteY31" fmla="*/ 188648 h 328083"/>
              <a:gd name="connsiteX32" fmla="*/ 254265 w 328083"/>
              <a:gd name="connsiteY32" fmla="*/ 168143 h 328083"/>
              <a:gd name="connsiteX33" fmla="*/ 274770 w 328083"/>
              <a:gd name="connsiteY33" fmla="*/ 188648 h 328083"/>
              <a:gd name="connsiteX34" fmla="*/ 274770 w 328083"/>
              <a:gd name="connsiteY34" fmla="*/ 196850 h 328083"/>
              <a:gd name="connsiteX35" fmla="*/ 233759 w 328083"/>
              <a:gd name="connsiteY35" fmla="*/ 196850 h 328083"/>
              <a:gd name="connsiteX36" fmla="*/ 233759 w 328083"/>
              <a:gd name="connsiteY36" fmla="*/ 188648 h 328083"/>
              <a:gd name="connsiteX37" fmla="*/ 278871 w 328083"/>
              <a:gd name="connsiteY37" fmla="*/ 262467 h 328083"/>
              <a:gd name="connsiteX38" fmla="*/ 254265 w 328083"/>
              <a:gd name="connsiteY38" fmla="*/ 287073 h 328083"/>
              <a:gd name="connsiteX39" fmla="*/ 229658 w 328083"/>
              <a:gd name="connsiteY39" fmla="*/ 262467 h 328083"/>
              <a:gd name="connsiteX40" fmla="*/ 254265 w 328083"/>
              <a:gd name="connsiteY40" fmla="*/ 237860 h 328083"/>
              <a:gd name="connsiteX41" fmla="*/ 278871 w 328083"/>
              <a:gd name="connsiteY41" fmla="*/ 262467 h 32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8083" h="328083">
                <a:moveTo>
                  <a:pt x="0" y="51263"/>
                </a:moveTo>
                <a:cubicBezTo>
                  <a:pt x="0" y="22951"/>
                  <a:pt x="22951" y="0"/>
                  <a:pt x="51263" y="0"/>
                </a:cubicBezTo>
                <a:lnTo>
                  <a:pt x="244012" y="0"/>
                </a:lnTo>
                <a:cubicBezTo>
                  <a:pt x="272324" y="0"/>
                  <a:pt x="295275" y="22951"/>
                  <a:pt x="295275" y="51263"/>
                </a:cubicBezTo>
                <a:lnTo>
                  <a:pt x="295275" y="65617"/>
                </a:lnTo>
                <a:lnTo>
                  <a:pt x="0" y="65617"/>
                </a:lnTo>
                <a:lnTo>
                  <a:pt x="0" y="51263"/>
                </a:lnTo>
                <a:close/>
                <a:moveTo>
                  <a:pt x="0" y="86122"/>
                </a:moveTo>
                <a:lnTo>
                  <a:pt x="0" y="244012"/>
                </a:lnTo>
                <a:cubicBezTo>
                  <a:pt x="0" y="272324"/>
                  <a:pt x="22951" y="295275"/>
                  <a:pt x="51263" y="295275"/>
                </a:cubicBezTo>
                <a:lnTo>
                  <a:pt x="164042" y="295275"/>
                </a:lnTo>
                <a:lnTo>
                  <a:pt x="164042" y="221456"/>
                </a:lnTo>
                <a:cubicBezTo>
                  <a:pt x="164042" y="201446"/>
                  <a:pt x="178373" y="184782"/>
                  <a:pt x="197332" y="181171"/>
                </a:cubicBezTo>
                <a:cubicBezTo>
                  <a:pt x="200997" y="152994"/>
                  <a:pt x="225089" y="131233"/>
                  <a:pt x="254265" y="131233"/>
                </a:cubicBezTo>
                <a:cubicBezTo>
                  <a:pt x="270330" y="131233"/>
                  <a:pt x="284854" y="137832"/>
                  <a:pt x="295275" y="148466"/>
                </a:cubicBezTo>
                <a:lnTo>
                  <a:pt x="295275" y="86122"/>
                </a:lnTo>
                <a:lnTo>
                  <a:pt x="0" y="86122"/>
                </a:lnTo>
                <a:close/>
                <a:moveTo>
                  <a:pt x="213254" y="196850"/>
                </a:moveTo>
                <a:lnTo>
                  <a:pt x="205052" y="196850"/>
                </a:lnTo>
                <a:cubicBezTo>
                  <a:pt x="191462" y="196850"/>
                  <a:pt x="180446" y="207866"/>
                  <a:pt x="180446" y="221456"/>
                </a:cubicBezTo>
                <a:lnTo>
                  <a:pt x="180446" y="303477"/>
                </a:lnTo>
                <a:cubicBezTo>
                  <a:pt x="180446" y="317067"/>
                  <a:pt x="191462" y="328083"/>
                  <a:pt x="205052" y="328083"/>
                </a:cubicBezTo>
                <a:lnTo>
                  <a:pt x="303477" y="328083"/>
                </a:lnTo>
                <a:cubicBezTo>
                  <a:pt x="317067" y="328083"/>
                  <a:pt x="328083" y="317067"/>
                  <a:pt x="328083" y="303477"/>
                </a:cubicBezTo>
                <a:lnTo>
                  <a:pt x="328083" y="221456"/>
                </a:lnTo>
                <a:cubicBezTo>
                  <a:pt x="328083" y="207866"/>
                  <a:pt x="317067" y="196850"/>
                  <a:pt x="303477" y="196850"/>
                </a:cubicBezTo>
                <a:lnTo>
                  <a:pt x="295275" y="196850"/>
                </a:lnTo>
                <a:lnTo>
                  <a:pt x="295275" y="188648"/>
                </a:lnTo>
                <a:cubicBezTo>
                  <a:pt x="295275" y="165999"/>
                  <a:pt x="276914" y="147638"/>
                  <a:pt x="254265" y="147638"/>
                </a:cubicBezTo>
                <a:cubicBezTo>
                  <a:pt x="231615" y="147638"/>
                  <a:pt x="213254" y="165999"/>
                  <a:pt x="213254" y="188648"/>
                </a:cubicBezTo>
                <a:lnTo>
                  <a:pt x="213254" y="196850"/>
                </a:lnTo>
                <a:close/>
                <a:moveTo>
                  <a:pt x="233759" y="188648"/>
                </a:moveTo>
                <a:cubicBezTo>
                  <a:pt x="233759" y="177323"/>
                  <a:pt x="242940" y="168143"/>
                  <a:pt x="254265" y="168143"/>
                </a:cubicBezTo>
                <a:cubicBezTo>
                  <a:pt x="265589" y="168143"/>
                  <a:pt x="274770" y="177323"/>
                  <a:pt x="274770" y="188648"/>
                </a:cubicBezTo>
                <a:lnTo>
                  <a:pt x="274770" y="196850"/>
                </a:lnTo>
                <a:lnTo>
                  <a:pt x="233759" y="196850"/>
                </a:lnTo>
                <a:lnTo>
                  <a:pt x="233759" y="188648"/>
                </a:lnTo>
                <a:close/>
                <a:moveTo>
                  <a:pt x="278871" y="262467"/>
                </a:moveTo>
                <a:cubicBezTo>
                  <a:pt x="278871" y="276057"/>
                  <a:pt x="267855" y="287073"/>
                  <a:pt x="254265" y="287073"/>
                </a:cubicBezTo>
                <a:cubicBezTo>
                  <a:pt x="240675" y="287073"/>
                  <a:pt x="229658" y="276057"/>
                  <a:pt x="229658" y="262467"/>
                </a:cubicBezTo>
                <a:cubicBezTo>
                  <a:pt x="229658" y="248877"/>
                  <a:pt x="240675" y="237860"/>
                  <a:pt x="254265" y="237860"/>
                </a:cubicBezTo>
                <a:cubicBezTo>
                  <a:pt x="267855" y="237860"/>
                  <a:pt x="278871" y="248877"/>
                  <a:pt x="278871" y="262467"/>
                </a:cubicBezTo>
                <a:close/>
              </a:path>
            </a:pathLst>
          </a:custGeom>
          <a:solidFill>
            <a:srgbClr val="242424"/>
          </a:solidFill>
          <a:ln w="8136" cap="flat">
            <a:noFill/>
            <a:prstDash val="solid"/>
            <a:miter/>
          </a:ln>
        </p:spPr>
        <p:txBody>
          <a:bodyPr rtlCol="0" anchor="ctr"/>
          <a:lstStyle/>
          <a:p>
            <a:endParaRPr lang="en-US" dirty="0"/>
          </a:p>
        </p:txBody>
      </p:sp>
      <p:sp>
        <p:nvSpPr>
          <p:cNvPr id="20" name="Graphic 15">
            <a:extLst>
              <a:ext uri="{FF2B5EF4-FFF2-40B4-BE49-F238E27FC236}">
                <a16:creationId xmlns:a16="http://schemas.microsoft.com/office/drawing/2014/main" id="{59A0495E-640B-6AE0-0897-D0515F23910A}"/>
              </a:ext>
            </a:extLst>
          </p:cNvPr>
          <p:cNvSpPr/>
          <p:nvPr/>
        </p:nvSpPr>
        <p:spPr>
          <a:xfrm>
            <a:off x="4580466" y="1786466"/>
            <a:ext cx="338666" cy="287867"/>
          </a:xfrm>
          <a:custGeom>
            <a:avLst/>
            <a:gdLst>
              <a:gd name="connsiteX0" fmla="*/ 152400 w 338666"/>
              <a:gd name="connsiteY0" fmla="*/ 26386 h 287867"/>
              <a:gd name="connsiteX1" fmla="*/ 152400 w 338666"/>
              <a:gd name="connsiteY1" fmla="*/ 50800 h 287867"/>
              <a:gd name="connsiteX2" fmla="*/ 169333 w 338666"/>
              <a:gd name="connsiteY2" fmla="*/ 67733 h 287867"/>
              <a:gd name="connsiteX3" fmla="*/ 186267 w 338666"/>
              <a:gd name="connsiteY3" fmla="*/ 50800 h 287867"/>
              <a:gd name="connsiteX4" fmla="*/ 186267 w 338666"/>
              <a:gd name="connsiteY4" fmla="*/ 26386 h 287867"/>
              <a:gd name="connsiteX5" fmla="*/ 312281 w 338666"/>
              <a:gd name="connsiteY5" fmla="*/ 152400 h 287867"/>
              <a:gd name="connsiteX6" fmla="*/ 287867 w 338666"/>
              <a:gd name="connsiteY6" fmla="*/ 152400 h 287867"/>
              <a:gd name="connsiteX7" fmla="*/ 270933 w 338666"/>
              <a:gd name="connsiteY7" fmla="*/ 169333 h 287867"/>
              <a:gd name="connsiteX8" fmla="*/ 287867 w 338666"/>
              <a:gd name="connsiteY8" fmla="*/ 186267 h 287867"/>
              <a:gd name="connsiteX9" fmla="*/ 312235 w 338666"/>
              <a:gd name="connsiteY9" fmla="*/ 186267 h 287867"/>
              <a:gd name="connsiteX10" fmla="*/ 274313 w 338666"/>
              <a:gd name="connsiteY10" fmla="*/ 266539 h 287867"/>
              <a:gd name="connsiteX11" fmla="*/ 275006 w 338666"/>
              <a:gd name="connsiteY11" fmla="*/ 284487 h 287867"/>
              <a:gd name="connsiteX12" fmla="*/ 292953 w 338666"/>
              <a:gd name="connsiteY12" fmla="*/ 283794 h 287867"/>
              <a:gd name="connsiteX13" fmla="*/ 338667 w 338666"/>
              <a:gd name="connsiteY13" fmla="*/ 169333 h 287867"/>
              <a:gd name="connsiteX14" fmla="*/ 169333 w 338666"/>
              <a:gd name="connsiteY14" fmla="*/ 0 h 287867"/>
              <a:gd name="connsiteX15" fmla="*/ 0 w 338666"/>
              <a:gd name="connsiteY15" fmla="*/ 169333 h 287867"/>
              <a:gd name="connsiteX16" fmla="*/ 45713 w 338666"/>
              <a:gd name="connsiteY16" fmla="*/ 283794 h 287867"/>
              <a:gd name="connsiteX17" fmla="*/ 63661 w 338666"/>
              <a:gd name="connsiteY17" fmla="*/ 284487 h 287867"/>
              <a:gd name="connsiteX18" fmla="*/ 64353 w 338666"/>
              <a:gd name="connsiteY18" fmla="*/ 266539 h 287867"/>
              <a:gd name="connsiteX19" fmla="*/ 26431 w 338666"/>
              <a:gd name="connsiteY19" fmla="*/ 186267 h 287867"/>
              <a:gd name="connsiteX20" fmla="*/ 50800 w 338666"/>
              <a:gd name="connsiteY20" fmla="*/ 186267 h 287867"/>
              <a:gd name="connsiteX21" fmla="*/ 67733 w 338666"/>
              <a:gd name="connsiteY21" fmla="*/ 169333 h 287867"/>
              <a:gd name="connsiteX22" fmla="*/ 50800 w 338666"/>
              <a:gd name="connsiteY22" fmla="*/ 152400 h 287867"/>
              <a:gd name="connsiteX23" fmla="*/ 26386 w 338666"/>
              <a:gd name="connsiteY23" fmla="*/ 152400 h 287867"/>
              <a:gd name="connsiteX24" fmla="*/ 56286 w 338666"/>
              <a:gd name="connsiteY24" fmla="*/ 80233 h 287867"/>
              <a:gd name="connsiteX25" fmla="*/ 72693 w 338666"/>
              <a:gd name="connsiteY25" fmla="*/ 96640 h 287867"/>
              <a:gd name="connsiteX26" fmla="*/ 96640 w 338666"/>
              <a:gd name="connsiteY26" fmla="*/ 96640 h 287867"/>
              <a:gd name="connsiteX27" fmla="*/ 96640 w 338666"/>
              <a:gd name="connsiteY27" fmla="*/ 72693 h 287867"/>
              <a:gd name="connsiteX28" fmla="*/ 80233 w 338666"/>
              <a:gd name="connsiteY28" fmla="*/ 56286 h 287867"/>
              <a:gd name="connsiteX29" fmla="*/ 152400 w 338666"/>
              <a:gd name="connsiteY29" fmla="*/ 26386 h 287867"/>
              <a:gd name="connsiteX30" fmla="*/ 249917 w 338666"/>
              <a:gd name="connsiteY30" fmla="*/ 78471 h 287867"/>
              <a:gd name="connsiteX31" fmla="*/ 236247 w 338666"/>
              <a:gd name="connsiteY31" fmla="*/ 78729 h 287867"/>
              <a:gd name="connsiteX32" fmla="*/ 232569 w 338666"/>
              <a:gd name="connsiteY32" fmla="*/ 81816 h 287867"/>
              <a:gd name="connsiteX33" fmla="*/ 222822 w 338666"/>
              <a:gd name="connsiteY33" fmla="*/ 90019 h 287867"/>
              <a:gd name="connsiteX34" fmla="*/ 192745 w 338666"/>
              <a:gd name="connsiteY34" fmla="*/ 115534 h 287867"/>
              <a:gd name="connsiteX35" fmla="*/ 161200 w 338666"/>
              <a:gd name="connsiteY35" fmla="*/ 142831 h 287867"/>
              <a:gd name="connsiteX36" fmla="*/ 149538 w 338666"/>
              <a:gd name="connsiteY36" fmla="*/ 153342 h 287867"/>
              <a:gd name="connsiteX37" fmla="*/ 142430 w 338666"/>
              <a:gd name="connsiteY37" fmla="*/ 160506 h 287867"/>
              <a:gd name="connsiteX38" fmla="*/ 147716 w 338666"/>
              <a:gd name="connsiteY38" fmla="*/ 204854 h 287867"/>
              <a:gd name="connsiteX39" fmla="*/ 193043 w 338666"/>
              <a:gd name="connsiteY39" fmla="*/ 199683 h 287867"/>
              <a:gd name="connsiteX40" fmla="*/ 198535 w 338666"/>
              <a:gd name="connsiteY40" fmla="*/ 191267 h 287867"/>
              <a:gd name="connsiteX41" fmla="*/ 206307 w 338666"/>
              <a:gd name="connsiteY41" fmla="*/ 177744 h 287867"/>
              <a:gd name="connsiteX42" fmla="*/ 226204 w 338666"/>
              <a:gd name="connsiteY42" fmla="*/ 141431 h 287867"/>
              <a:gd name="connsiteX43" fmla="*/ 244663 w 338666"/>
              <a:gd name="connsiteY43" fmla="*/ 106924 h 287867"/>
              <a:gd name="connsiteX44" fmla="*/ 250579 w 338666"/>
              <a:gd name="connsiteY44" fmla="*/ 95757 h 287867"/>
              <a:gd name="connsiteX45" fmla="*/ 252805 w 338666"/>
              <a:gd name="connsiteY45" fmla="*/ 91544 h 287867"/>
              <a:gd name="connsiteX46" fmla="*/ 249917 w 338666"/>
              <a:gd name="connsiteY46" fmla="*/ 78471 h 28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8666" h="287867">
                <a:moveTo>
                  <a:pt x="152400" y="26386"/>
                </a:moveTo>
                <a:lnTo>
                  <a:pt x="152400" y="50800"/>
                </a:lnTo>
                <a:cubicBezTo>
                  <a:pt x="152400" y="60152"/>
                  <a:pt x="159981" y="67733"/>
                  <a:pt x="169333" y="67733"/>
                </a:cubicBezTo>
                <a:cubicBezTo>
                  <a:pt x="178686" y="67733"/>
                  <a:pt x="186267" y="60152"/>
                  <a:pt x="186267" y="50800"/>
                </a:cubicBezTo>
                <a:lnTo>
                  <a:pt x="186267" y="26386"/>
                </a:lnTo>
                <a:cubicBezTo>
                  <a:pt x="252225" y="34115"/>
                  <a:pt x="304551" y="86442"/>
                  <a:pt x="312281" y="152400"/>
                </a:cubicBezTo>
                <a:lnTo>
                  <a:pt x="287867" y="152400"/>
                </a:lnTo>
                <a:cubicBezTo>
                  <a:pt x="278514" y="152400"/>
                  <a:pt x="270933" y="159981"/>
                  <a:pt x="270933" y="169333"/>
                </a:cubicBezTo>
                <a:cubicBezTo>
                  <a:pt x="270933" y="178686"/>
                  <a:pt x="278514" y="186267"/>
                  <a:pt x="287867" y="186267"/>
                </a:cubicBezTo>
                <a:lnTo>
                  <a:pt x="312235" y="186267"/>
                </a:lnTo>
                <a:cubicBezTo>
                  <a:pt x="308463" y="217036"/>
                  <a:pt x="294569" y="244658"/>
                  <a:pt x="274313" y="266539"/>
                </a:cubicBezTo>
                <a:cubicBezTo>
                  <a:pt x="269548" y="271687"/>
                  <a:pt x="269858" y="279722"/>
                  <a:pt x="275006" y="284487"/>
                </a:cubicBezTo>
                <a:cubicBezTo>
                  <a:pt x="280154" y="289252"/>
                  <a:pt x="288188" y="288942"/>
                  <a:pt x="292953" y="283794"/>
                </a:cubicBezTo>
                <a:cubicBezTo>
                  <a:pt x="320761" y="253753"/>
                  <a:pt x="338667" y="213912"/>
                  <a:pt x="338667" y="169333"/>
                </a:cubicBezTo>
                <a:cubicBezTo>
                  <a:pt x="338667" y="75813"/>
                  <a:pt x="262853" y="0"/>
                  <a:pt x="169333" y="0"/>
                </a:cubicBezTo>
                <a:cubicBezTo>
                  <a:pt x="75813" y="0"/>
                  <a:pt x="0" y="75813"/>
                  <a:pt x="0" y="169333"/>
                </a:cubicBezTo>
                <a:cubicBezTo>
                  <a:pt x="0" y="213912"/>
                  <a:pt x="17904" y="253753"/>
                  <a:pt x="45713" y="283794"/>
                </a:cubicBezTo>
                <a:cubicBezTo>
                  <a:pt x="50478" y="288942"/>
                  <a:pt x="58513" y="289252"/>
                  <a:pt x="63661" y="284487"/>
                </a:cubicBezTo>
                <a:cubicBezTo>
                  <a:pt x="68808" y="279722"/>
                  <a:pt x="69118" y="271687"/>
                  <a:pt x="64353" y="266539"/>
                </a:cubicBezTo>
                <a:cubicBezTo>
                  <a:pt x="44098" y="244658"/>
                  <a:pt x="30203" y="217036"/>
                  <a:pt x="26431" y="186267"/>
                </a:cubicBezTo>
                <a:lnTo>
                  <a:pt x="50800" y="186267"/>
                </a:lnTo>
                <a:cubicBezTo>
                  <a:pt x="60152" y="186267"/>
                  <a:pt x="67733" y="178686"/>
                  <a:pt x="67733" y="169333"/>
                </a:cubicBezTo>
                <a:cubicBezTo>
                  <a:pt x="67733" y="159981"/>
                  <a:pt x="60152" y="152400"/>
                  <a:pt x="50800" y="152400"/>
                </a:cubicBezTo>
                <a:lnTo>
                  <a:pt x="26386" y="152400"/>
                </a:lnTo>
                <a:cubicBezTo>
                  <a:pt x="29557" y="125336"/>
                  <a:pt x="40237" y="100568"/>
                  <a:pt x="56286" y="80233"/>
                </a:cubicBezTo>
                <a:lnTo>
                  <a:pt x="72693" y="96640"/>
                </a:lnTo>
                <a:cubicBezTo>
                  <a:pt x="79306" y="103253"/>
                  <a:pt x="90027" y="103253"/>
                  <a:pt x="96640" y="96640"/>
                </a:cubicBezTo>
                <a:cubicBezTo>
                  <a:pt x="103253" y="90027"/>
                  <a:pt x="103253" y="79306"/>
                  <a:pt x="96640" y="72693"/>
                </a:cubicBezTo>
                <a:lnTo>
                  <a:pt x="80233" y="56286"/>
                </a:lnTo>
                <a:cubicBezTo>
                  <a:pt x="100568" y="40237"/>
                  <a:pt x="125336" y="29557"/>
                  <a:pt x="152400" y="26386"/>
                </a:cubicBezTo>
                <a:close/>
                <a:moveTo>
                  <a:pt x="249917" y="78471"/>
                </a:moveTo>
                <a:cubicBezTo>
                  <a:pt x="245884" y="75348"/>
                  <a:pt x="240155" y="75457"/>
                  <a:pt x="236247" y="78729"/>
                </a:cubicBezTo>
                <a:lnTo>
                  <a:pt x="232569" y="81816"/>
                </a:lnTo>
                <a:cubicBezTo>
                  <a:pt x="230226" y="83784"/>
                  <a:pt x="226871" y="86606"/>
                  <a:pt x="222822" y="90019"/>
                </a:cubicBezTo>
                <a:cubicBezTo>
                  <a:pt x="214728" y="96845"/>
                  <a:pt x="203854" y="106045"/>
                  <a:pt x="192745" y="115534"/>
                </a:cubicBezTo>
                <a:cubicBezTo>
                  <a:pt x="181644" y="125016"/>
                  <a:pt x="170273" y="134815"/>
                  <a:pt x="161200" y="142831"/>
                </a:cubicBezTo>
                <a:cubicBezTo>
                  <a:pt x="156669" y="146834"/>
                  <a:pt x="152666" y="150432"/>
                  <a:pt x="149538" y="153342"/>
                </a:cubicBezTo>
                <a:cubicBezTo>
                  <a:pt x="146631" y="156047"/>
                  <a:pt x="143910" y="158677"/>
                  <a:pt x="142430" y="160506"/>
                </a:cubicBezTo>
                <a:cubicBezTo>
                  <a:pt x="131373" y="174181"/>
                  <a:pt x="133739" y="194036"/>
                  <a:pt x="147716" y="204854"/>
                </a:cubicBezTo>
                <a:cubicBezTo>
                  <a:pt x="161693" y="215671"/>
                  <a:pt x="181986" y="213357"/>
                  <a:pt x="193043" y="199683"/>
                </a:cubicBezTo>
                <a:cubicBezTo>
                  <a:pt x="194523" y="197852"/>
                  <a:pt x="196513" y="194657"/>
                  <a:pt x="198535" y="191267"/>
                </a:cubicBezTo>
                <a:cubicBezTo>
                  <a:pt x="200709" y="187620"/>
                  <a:pt x="203368" y="182980"/>
                  <a:pt x="206307" y="177744"/>
                </a:cubicBezTo>
                <a:cubicBezTo>
                  <a:pt x="212193" y="167262"/>
                  <a:pt x="219326" y="154183"/>
                  <a:pt x="226204" y="141431"/>
                </a:cubicBezTo>
                <a:cubicBezTo>
                  <a:pt x="233086" y="128671"/>
                  <a:pt x="239735" y="116201"/>
                  <a:pt x="244663" y="106924"/>
                </a:cubicBezTo>
                <a:cubicBezTo>
                  <a:pt x="247127" y="102284"/>
                  <a:pt x="249160" y="98441"/>
                  <a:pt x="250579" y="95757"/>
                </a:cubicBezTo>
                <a:lnTo>
                  <a:pt x="252805" y="91544"/>
                </a:lnTo>
                <a:cubicBezTo>
                  <a:pt x="255160" y="87072"/>
                  <a:pt x="253951" y="81593"/>
                  <a:pt x="249917" y="78471"/>
                </a:cubicBezTo>
                <a:close/>
              </a:path>
            </a:pathLst>
          </a:custGeom>
          <a:solidFill>
            <a:srgbClr val="242424"/>
          </a:solidFill>
          <a:ln w="16669" cap="flat">
            <a:noFill/>
            <a:prstDash val="solid"/>
            <a:miter/>
          </a:ln>
        </p:spPr>
        <p:txBody>
          <a:bodyPr rtlCol="0" anchor="ctr"/>
          <a:lstStyle/>
          <a:p>
            <a:endParaRPr lang="en-US" dirty="0"/>
          </a:p>
        </p:txBody>
      </p:sp>
      <p:sp>
        <p:nvSpPr>
          <p:cNvPr id="19" name="Graphic 17">
            <a:extLst>
              <a:ext uri="{FF2B5EF4-FFF2-40B4-BE49-F238E27FC236}">
                <a16:creationId xmlns:a16="http://schemas.microsoft.com/office/drawing/2014/main" id="{C1C34DBF-2717-007A-D370-56DFE44099A2}"/>
              </a:ext>
            </a:extLst>
          </p:cNvPr>
          <p:cNvSpPr/>
          <p:nvPr/>
        </p:nvSpPr>
        <p:spPr>
          <a:xfrm>
            <a:off x="8417983" y="1795991"/>
            <a:ext cx="237830" cy="306916"/>
          </a:xfrm>
          <a:custGeom>
            <a:avLst/>
            <a:gdLst>
              <a:gd name="connsiteX0" fmla="*/ 33091 w 237830"/>
              <a:gd name="connsiteY0" fmla="*/ 112379 h 306916"/>
              <a:gd name="connsiteX1" fmla="*/ 33054 w 237830"/>
              <a:gd name="connsiteY1" fmla="*/ 112407 h 306916"/>
              <a:gd name="connsiteX2" fmla="*/ 32994 w 237830"/>
              <a:gd name="connsiteY2" fmla="*/ 112453 h 306916"/>
              <a:gd name="connsiteX3" fmla="*/ 32834 w 237830"/>
              <a:gd name="connsiteY3" fmla="*/ 112575 h 306916"/>
              <a:gd name="connsiteX4" fmla="*/ 32371 w 237830"/>
              <a:gd name="connsiteY4" fmla="*/ 112941 h 306916"/>
              <a:gd name="connsiteX5" fmla="*/ 30913 w 237830"/>
              <a:gd name="connsiteY5" fmla="*/ 114168 h 306916"/>
              <a:gd name="connsiteX6" fmla="*/ 26278 w 237830"/>
              <a:gd name="connsiteY6" fmla="*/ 118639 h 306916"/>
              <a:gd name="connsiteX7" fmla="*/ 13429 w 237830"/>
              <a:gd name="connsiteY7" fmla="*/ 136009 h 306916"/>
              <a:gd name="connsiteX8" fmla="*/ 1207 w 237830"/>
              <a:gd name="connsiteY8" fmla="*/ 205852 h 306916"/>
              <a:gd name="connsiteX9" fmla="*/ 40008 w 237830"/>
              <a:gd name="connsiteY9" fmla="*/ 279969 h 306916"/>
              <a:gd name="connsiteX10" fmla="*/ 126603 w 237830"/>
              <a:gd name="connsiteY10" fmla="*/ 306917 h 306916"/>
              <a:gd name="connsiteX11" fmla="*/ 211837 w 237830"/>
              <a:gd name="connsiteY11" fmla="*/ 269625 h 306916"/>
              <a:gd name="connsiteX12" fmla="*/ 237534 w 237830"/>
              <a:gd name="connsiteY12" fmla="*/ 179638 h 306916"/>
              <a:gd name="connsiteX13" fmla="*/ 201319 w 237830"/>
              <a:gd name="connsiteY13" fmla="*/ 98539 h 306916"/>
              <a:gd name="connsiteX14" fmla="*/ 196741 w 237830"/>
              <a:gd name="connsiteY14" fmla="*/ 92135 h 306916"/>
              <a:gd name="connsiteX15" fmla="*/ 168741 w 237830"/>
              <a:gd name="connsiteY15" fmla="*/ 12716 h 306916"/>
              <a:gd name="connsiteX16" fmla="*/ 165850 w 237830"/>
              <a:gd name="connsiteY16" fmla="*/ 3809 h 306916"/>
              <a:gd name="connsiteX17" fmla="*/ 157295 w 237830"/>
              <a:gd name="connsiteY17" fmla="*/ 0 h 306916"/>
              <a:gd name="connsiteX18" fmla="*/ 138231 w 237830"/>
              <a:gd name="connsiteY18" fmla="*/ 4542 h 306916"/>
              <a:gd name="connsiteX19" fmla="*/ 117167 w 237830"/>
              <a:gd name="connsiteY19" fmla="*/ 16833 h 306916"/>
              <a:gd name="connsiteX20" fmla="*/ 81216 w 237830"/>
              <a:gd name="connsiteY20" fmla="*/ 65244 h 306916"/>
              <a:gd name="connsiteX21" fmla="*/ 83022 w 237830"/>
              <a:gd name="connsiteY21" fmla="*/ 122202 h 306916"/>
              <a:gd name="connsiteX22" fmla="*/ 76782 w 237830"/>
              <a:gd name="connsiteY22" fmla="*/ 144504 h 306916"/>
              <a:gd name="connsiteX23" fmla="*/ 62553 w 237830"/>
              <a:gd name="connsiteY23" fmla="*/ 139767 h 306916"/>
              <a:gd name="connsiteX24" fmla="*/ 50164 w 237830"/>
              <a:gd name="connsiteY24" fmla="*/ 116237 h 306916"/>
              <a:gd name="connsiteX25" fmla="*/ 42523 w 237830"/>
              <a:gd name="connsiteY25" fmla="*/ 110375 h 306916"/>
              <a:gd name="connsiteX26" fmla="*/ 33091 w 237830"/>
              <a:gd name="connsiteY26" fmla="*/ 112379 h 30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830" h="306916">
                <a:moveTo>
                  <a:pt x="33091" y="112379"/>
                </a:moveTo>
                <a:lnTo>
                  <a:pt x="33054" y="112407"/>
                </a:lnTo>
                <a:lnTo>
                  <a:pt x="32994" y="112453"/>
                </a:lnTo>
                <a:lnTo>
                  <a:pt x="32834" y="112575"/>
                </a:lnTo>
                <a:cubicBezTo>
                  <a:pt x="32712" y="112670"/>
                  <a:pt x="32556" y="112792"/>
                  <a:pt x="32371" y="112941"/>
                </a:cubicBezTo>
                <a:cubicBezTo>
                  <a:pt x="32000" y="113240"/>
                  <a:pt x="31507" y="113648"/>
                  <a:pt x="30913" y="114168"/>
                </a:cubicBezTo>
                <a:cubicBezTo>
                  <a:pt x="29725" y="115206"/>
                  <a:pt x="28126" y="116693"/>
                  <a:pt x="26278" y="118639"/>
                </a:cubicBezTo>
                <a:cubicBezTo>
                  <a:pt x="22585" y="122527"/>
                  <a:pt x="17858" y="128288"/>
                  <a:pt x="13429" y="136009"/>
                </a:cubicBezTo>
                <a:cubicBezTo>
                  <a:pt x="4495" y="151585"/>
                  <a:pt x="-3013" y="174798"/>
                  <a:pt x="1207" y="205852"/>
                </a:cubicBezTo>
                <a:cubicBezTo>
                  <a:pt x="5371" y="236490"/>
                  <a:pt x="18236" y="262108"/>
                  <a:pt x="40008" y="279969"/>
                </a:cubicBezTo>
                <a:cubicBezTo>
                  <a:pt x="61703" y="297767"/>
                  <a:pt x="91083" y="306917"/>
                  <a:pt x="126603" y="306917"/>
                </a:cubicBezTo>
                <a:cubicBezTo>
                  <a:pt x="163241" y="306917"/>
                  <a:pt x="192475" y="293188"/>
                  <a:pt x="211837" y="269625"/>
                </a:cubicBezTo>
                <a:cubicBezTo>
                  <a:pt x="231022" y="246279"/>
                  <a:pt x="239582" y="214444"/>
                  <a:pt x="237534" y="179638"/>
                </a:cubicBezTo>
                <a:cubicBezTo>
                  <a:pt x="235571" y="146249"/>
                  <a:pt x="217383" y="120917"/>
                  <a:pt x="201319" y="98539"/>
                </a:cubicBezTo>
                <a:cubicBezTo>
                  <a:pt x="199767" y="96378"/>
                  <a:pt x="198236" y="94245"/>
                  <a:pt x="196741" y="92135"/>
                </a:cubicBezTo>
                <a:cubicBezTo>
                  <a:pt x="179216" y="67402"/>
                  <a:pt x="165379" y="44604"/>
                  <a:pt x="168741" y="12716"/>
                </a:cubicBezTo>
                <a:cubicBezTo>
                  <a:pt x="169083" y="9472"/>
                  <a:pt x="168032" y="6234"/>
                  <a:pt x="165850" y="3809"/>
                </a:cubicBezTo>
                <a:cubicBezTo>
                  <a:pt x="163666" y="1385"/>
                  <a:pt x="160557" y="0"/>
                  <a:pt x="157295" y="0"/>
                </a:cubicBezTo>
                <a:cubicBezTo>
                  <a:pt x="151433" y="0"/>
                  <a:pt x="144725" y="1814"/>
                  <a:pt x="138231" y="4542"/>
                </a:cubicBezTo>
                <a:cubicBezTo>
                  <a:pt x="131537" y="7354"/>
                  <a:pt x="124277" y="11471"/>
                  <a:pt x="117167" y="16833"/>
                </a:cubicBezTo>
                <a:cubicBezTo>
                  <a:pt x="102977" y="27536"/>
                  <a:pt x="88789" y="43669"/>
                  <a:pt x="81216" y="65244"/>
                </a:cubicBezTo>
                <a:cubicBezTo>
                  <a:pt x="73661" y="86767"/>
                  <a:pt x="77488" y="107281"/>
                  <a:pt x="83022" y="122202"/>
                </a:cubicBezTo>
                <a:cubicBezTo>
                  <a:pt x="86656" y="132000"/>
                  <a:pt x="82715" y="141688"/>
                  <a:pt x="76782" y="144504"/>
                </a:cubicBezTo>
                <a:cubicBezTo>
                  <a:pt x="71536" y="146996"/>
                  <a:pt x="65258" y="144906"/>
                  <a:pt x="62553" y="139767"/>
                </a:cubicBezTo>
                <a:lnTo>
                  <a:pt x="50164" y="116237"/>
                </a:lnTo>
                <a:cubicBezTo>
                  <a:pt x="48596" y="113260"/>
                  <a:pt x="45804" y="111118"/>
                  <a:pt x="42523" y="110375"/>
                </a:cubicBezTo>
                <a:cubicBezTo>
                  <a:pt x="39242" y="109631"/>
                  <a:pt x="35789" y="110369"/>
                  <a:pt x="33091" y="112379"/>
                </a:cubicBezTo>
                <a:close/>
              </a:path>
            </a:pathLst>
          </a:custGeom>
          <a:solidFill>
            <a:srgbClr val="242424"/>
          </a:solidFill>
          <a:ln w="15081" cap="flat">
            <a:noFill/>
            <a:prstDash val="solid"/>
            <a:miter/>
          </a:ln>
        </p:spPr>
        <p:txBody>
          <a:bodyPr rtlCol="0" anchor="ctr"/>
          <a:lstStyle/>
          <a:p>
            <a:endParaRPr lang="en-US" dirty="0"/>
          </a:p>
        </p:txBody>
      </p:sp>
    </p:spTree>
    <p:extLst>
      <p:ext uri="{BB962C8B-B14F-4D97-AF65-F5344CB8AC3E}">
        <p14:creationId xmlns:p14="http://schemas.microsoft.com/office/powerpoint/2010/main" val="22093002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19">
            <a:extLst>
              <a:ext uri="{FF2B5EF4-FFF2-40B4-BE49-F238E27FC236}">
                <a16:creationId xmlns:a16="http://schemas.microsoft.com/office/drawing/2014/main" id="{39EEBB1C-39FB-0334-A3B1-3E02DC649C15}"/>
              </a:ext>
            </a:extLst>
          </p:cNvPr>
          <p:cNvSpPr/>
          <p:nvPr/>
        </p:nvSpPr>
        <p:spPr bwMode="auto">
          <a:xfrm>
            <a:off x="8132716" y="1428961"/>
            <a:ext cx="3495930" cy="4840078"/>
          </a:xfrm>
          <a:prstGeom prst="roundRect">
            <a:avLst>
              <a:gd name="adj" fmla="val 4806"/>
            </a:avLst>
          </a:prstGeom>
          <a:ln w="12700" cap="rnd">
            <a:solidFill>
              <a:schemeClr val="tx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457200" tIns="274320" rIns="274320" bIns="27432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endParaRPr lang="en-US" sz="2000">
              <a:solidFill>
                <a:srgbClr val="000000"/>
              </a:solidFill>
              <a:latin typeface="Cascadia Code" panose="020B0609020000020004" pitchFamily="49" charset="0"/>
            </a:endParaRPr>
          </a:p>
        </p:txBody>
      </p:sp>
      <p:sp>
        <p:nvSpPr>
          <p:cNvPr id="71" name="Rounded Rectangle 19">
            <a:extLst>
              <a:ext uri="{FF2B5EF4-FFF2-40B4-BE49-F238E27FC236}">
                <a16:creationId xmlns:a16="http://schemas.microsoft.com/office/drawing/2014/main" id="{FAD7FE87-6E7B-C56F-4DC0-BE2FEB1D3025}"/>
              </a:ext>
            </a:extLst>
          </p:cNvPr>
          <p:cNvSpPr/>
          <p:nvPr/>
        </p:nvSpPr>
        <p:spPr bwMode="auto">
          <a:xfrm>
            <a:off x="4271853" y="1428960"/>
            <a:ext cx="3495930" cy="4840078"/>
          </a:xfrm>
          <a:prstGeom prst="roundRect">
            <a:avLst>
              <a:gd name="adj" fmla="val 4898"/>
            </a:avLst>
          </a:prstGeom>
          <a:ln w="12700" cap="rnd">
            <a:solidFill>
              <a:schemeClr val="tx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457200" tIns="274320" rIns="274320" bIns="27432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endParaRPr lang="en-US" sz="2000">
              <a:solidFill>
                <a:srgbClr val="000000"/>
              </a:solidFill>
              <a:latin typeface="Cascadia Code" panose="020B0609020000020004" pitchFamily="49" charset="0"/>
            </a:endParaRPr>
          </a:p>
        </p:txBody>
      </p:sp>
      <p:sp>
        <p:nvSpPr>
          <p:cNvPr id="4" name="Rounded Rectangle 19">
            <a:extLst>
              <a:ext uri="{FF2B5EF4-FFF2-40B4-BE49-F238E27FC236}">
                <a16:creationId xmlns:a16="http://schemas.microsoft.com/office/drawing/2014/main" id="{3C479413-38A7-8F16-5E8E-94D530F5D00D}"/>
              </a:ext>
            </a:extLst>
          </p:cNvPr>
          <p:cNvSpPr/>
          <p:nvPr/>
        </p:nvSpPr>
        <p:spPr bwMode="auto">
          <a:xfrm>
            <a:off x="471748" y="1428961"/>
            <a:ext cx="3495930" cy="4840078"/>
          </a:xfrm>
          <a:prstGeom prst="roundRect">
            <a:avLst>
              <a:gd name="adj" fmla="val 4806"/>
            </a:avLst>
          </a:prstGeom>
          <a:ln w="12700" cap="rnd">
            <a:solidFill>
              <a:schemeClr val="tx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457200" tIns="274320" rIns="274320" bIns="27432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scadia Code" panose="020B0609020000020004" pitchFamily="49" charset="0"/>
              <a:ea typeface="+mn-ea"/>
              <a:cs typeface="+mn-cs"/>
            </a:endParaRPr>
          </a:p>
        </p:txBody>
      </p:sp>
      <p:sp>
        <p:nvSpPr>
          <p:cNvPr id="10" name="Oval 9">
            <a:extLst>
              <a:ext uri="{FF2B5EF4-FFF2-40B4-BE49-F238E27FC236}">
                <a16:creationId xmlns:a16="http://schemas.microsoft.com/office/drawing/2014/main" id="{9B33BB73-E576-D7E3-C435-E3C07D5F6FCA}"/>
              </a:ext>
              <a:ext uri="{C183D7F6-B498-43B3-948B-1728B52AA6E4}">
                <adec:decorative xmlns:adec="http://schemas.microsoft.com/office/drawing/2017/decorative" val="1"/>
              </a:ext>
            </a:extLst>
          </p:cNvPr>
          <p:cNvSpPr/>
          <p:nvPr/>
        </p:nvSpPr>
        <p:spPr bwMode="auto">
          <a:xfrm>
            <a:off x="820506" y="1725009"/>
            <a:ext cx="721308" cy="72130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grpSp>
        <p:nvGrpSpPr>
          <p:cNvPr id="15" name="Group 4" descr="Linux">
            <a:extLst>
              <a:ext uri="{FF2B5EF4-FFF2-40B4-BE49-F238E27FC236}">
                <a16:creationId xmlns:a16="http://schemas.microsoft.com/office/drawing/2014/main" id="{7CA94DFB-81A4-0B7E-3CEC-5D884FBE3233}"/>
              </a:ext>
            </a:extLst>
          </p:cNvPr>
          <p:cNvGrpSpPr>
            <a:grpSpLocks noChangeAspect="1"/>
          </p:cNvGrpSpPr>
          <p:nvPr/>
        </p:nvGrpSpPr>
        <p:grpSpPr bwMode="auto">
          <a:xfrm>
            <a:off x="1004101" y="1875109"/>
            <a:ext cx="354240" cy="421152"/>
            <a:chOff x="3105" y="1027"/>
            <a:chExt cx="270" cy="321"/>
          </a:xfrm>
          <a:solidFill>
            <a:schemeClr val="tx1"/>
          </a:solidFill>
        </p:grpSpPr>
        <p:sp>
          <p:nvSpPr>
            <p:cNvPr id="12" name="Freeform 5">
              <a:extLst>
                <a:ext uri="{FF2B5EF4-FFF2-40B4-BE49-F238E27FC236}">
                  <a16:creationId xmlns:a16="http://schemas.microsoft.com/office/drawing/2014/main" id="{E029922D-D76A-2B65-A9F3-2136AA6D5E1A}"/>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34D03FC2-7EEC-CD1F-6B8D-42813EFB57C1}"/>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3AFD503E-873A-2000-F271-54544018F098}"/>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0861DA69-A598-D6A4-4A92-BC52429797F5}"/>
              </a:ext>
              <a:ext uri="{C183D7F6-B498-43B3-948B-1728B52AA6E4}">
                <adec:decorative xmlns:adec="http://schemas.microsoft.com/office/drawing/2017/decorative" val="1"/>
              </a:ext>
            </a:extLst>
          </p:cNvPr>
          <p:cNvSpPr/>
          <p:nvPr/>
        </p:nvSpPr>
        <p:spPr bwMode="auto">
          <a:xfrm>
            <a:off x="1827767" y="1725009"/>
            <a:ext cx="721308" cy="72130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19" name="Freeform: Shape 18" descr="Database icon">
            <a:extLst>
              <a:ext uri="{FF2B5EF4-FFF2-40B4-BE49-F238E27FC236}">
                <a16:creationId xmlns:a16="http://schemas.microsoft.com/office/drawing/2014/main" id="{16ABDE2F-C261-7516-A009-C84B028912A9}"/>
              </a:ext>
            </a:extLst>
          </p:cNvPr>
          <p:cNvSpPr/>
          <p:nvPr/>
        </p:nvSpPr>
        <p:spPr>
          <a:xfrm>
            <a:off x="2019833" y="1911261"/>
            <a:ext cx="337177" cy="348805"/>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chemeClr val="tx1"/>
          </a:solidFill>
          <a:ln w="521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 name="Oval 20">
            <a:extLst>
              <a:ext uri="{FF2B5EF4-FFF2-40B4-BE49-F238E27FC236}">
                <a16:creationId xmlns:a16="http://schemas.microsoft.com/office/drawing/2014/main" id="{22B73661-9303-EAF8-09A7-B9AFAB97A1F6}"/>
              </a:ext>
              <a:ext uri="{C183D7F6-B498-43B3-948B-1728B52AA6E4}">
                <adec:decorative xmlns:adec="http://schemas.microsoft.com/office/drawing/2017/decorative" val="1"/>
              </a:ext>
            </a:extLst>
          </p:cNvPr>
          <p:cNvSpPr/>
          <p:nvPr/>
        </p:nvSpPr>
        <p:spPr bwMode="auto">
          <a:xfrm>
            <a:off x="2824012" y="1725009"/>
            <a:ext cx="721308" cy="72130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grpSp>
        <p:nvGrpSpPr>
          <p:cNvPr id="25" name="Group 24">
            <a:extLst>
              <a:ext uri="{FF2B5EF4-FFF2-40B4-BE49-F238E27FC236}">
                <a16:creationId xmlns:a16="http://schemas.microsoft.com/office/drawing/2014/main" id="{A950F938-1549-119C-B200-1A711311E43D}"/>
              </a:ext>
              <a:ext uri="{C183D7F6-B498-43B3-948B-1728B52AA6E4}">
                <adec:decorative xmlns:adec="http://schemas.microsoft.com/office/drawing/2017/decorative" val="1"/>
              </a:ext>
            </a:extLst>
          </p:cNvPr>
          <p:cNvGrpSpPr>
            <a:grpSpLocks noChangeAspect="1"/>
          </p:cNvGrpSpPr>
          <p:nvPr/>
        </p:nvGrpSpPr>
        <p:grpSpPr bwMode="auto">
          <a:xfrm>
            <a:off x="3008387" y="1908610"/>
            <a:ext cx="352558" cy="354114"/>
            <a:chOff x="522" y="2880"/>
            <a:chExt cx="908" cy="912"/>
          </a:xfrm>
          <a:solidFill>
            <a:schemeClr val="tx1"/>
          </a:solidFill>
        </p:grpSpPr>
        <p:sp>
          <p:nvSpPr>
            <p:cNvPr id="23" name="Freeform 5">
              <a:extLst>
                <a:ext uri="{FF2B5EF4-FFF2-40B4-BE49-F238E27FC236}">
                  <a16:creationId xmlns:a16="http://schemas.microsoft.com/office/drawing/2014/main" id="{174D5839-54A3-9E26-FB57-0B026738F118}"/>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6">
              <a:extLst>
                <a:ext uri="{FF2B5EF4-FFF2-40B4-BE49-F238E27FC236}">
                  <a16:creationId xmlns:a16="http://schemas.microsoft.com/office/drawing/2014/main" id="{77451707-1992-8756-E9AB-B6F37E2AA356}"/>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7" name="Rectangle 26">
            <a:extLst>
              <a:ext uri="{FF2B5EF4-FFF2-40B4-BE49-F238E27FC236}">
                <a16:creationId xmlns:a16="http://schemas.microsoft.com/office/drawing/2014/main" id="{FE00B54A-3C50-E2BF-1FE1-AEE25D19E408}"/>
              </a:ext>
            </a:extLst>
          </p:cNvPr>
          <p:cNvSpPr/>
          <p:nvPr/>
        </p:nvSpPr>
        <p:spPr>
          <a:xfrm>
            <a:off x="652026" y="2747467"/>
            <a:ext cx="3072790" cy="333937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marR="0" lvl="0" indent="0" algn="ctr" defTabSz="2275850" fontAlgn="base">
              <a:spcBef>
                <a:spcPct val="0"/>
              </a:spcBef>
              <a:spcAft>
                <a:spcPts val="2987"/>
              </a:spcAft>
              <a:buClrTx/>
              <a:buSzTx/>
              <a:tabLst>
                <a:tab pos="1371600" algn="l"/>
              </a:tabLst>
              <a:defRPr/>
            </a:pPr>
            <a:r>
              <a:rPr lang="en-US" sz="2800" b="1">
                <a:ln w="3175">
                  <a:noFill/>
                </a:ln>
                <a:gradFill flip="none" rotWithShape="1">
                  <a:gsLst>
                    <a:gs pos="0">
                      <a:srgbClr val="73262F"/>
                    </a:gs>
                    <a:gs pos="80000">
                      <a:srgbClr val="2A446F"/>
                    </a:gs>
                  </a:gsLst>
                  <a:path path="circle">
                    <a:fillToRect l="100000" t="100000"/>
                  </a:path>
                  <a:tileRect r="-100000" b="-100000"/>
                </a:gradFill>
                <a:latin typeface="Segoe UI Variable Display Semibold" pitchFamily="2" charset="0"/>
                <a:cs typeface="Segoe UI" pitchFamily="34" charset="0"/>
              </a:rPr>
              <a:t>SQL Server 2017</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SQL Server on Linux</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Containers</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Adaptive query processing</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Automatic Tuning</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Graph database</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Machine learning services</a:t>
            </a:r>
          </a:p>
        </p:txBody>
      </p:sp>
      <p:sp>
        <p:nvSpPr>
          <p:cNvPr id="31" name="Oval 30">
            <a:extLst>
              <a:ext uri="{FF2B5EF4-FFF2-40B4-BE49-F238E27FC236}">
                <a16:creationId xmlns:a16="http://schemas.microsoft.com/office/drawing/2014/main" id="{7062C00B-4FCE-0278-314A-190EBED9B6E0}"/>
              </a:ext>
              <a:ext uri="{C183D7F6-B498-43B3-948B-1728B52AA6E4}">
                <adec:decorative xmlns:adec="http://schemas.microsoft.com/office/drawing/2017/decorative" val="1"/>
              </a:ext>
            </a:extLst>
          </p:cNvPr>
          <p:cNvSpPr/>
          <p:nvPr/>
        </p:nvSpPr>
        <p:spPr bwMode="auto">
          <a:xfrm>
            <a:off x="4665471" y="1725009"/>
            <a:ext cx="721308" cy="72130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33" name="Graphic 70" descr="Data">
            <a:extLst>
              <a:ext uri="{FF2B5EF4-FFF2-40B4-BE49-F238E27FC236}">
                <a16:creationId xmlns:a16="http://schemas.microsoft.com/office/drawing/2014/main" id="{EF7B0D5E-3F8C-814A-26A7-3792A2704458}"/>
              </a:ext>
            </a:extLst>
          </p:cNvPr>
          <p:cNvSpPr/>
          <p:nvPr/>
        </p:nvSpPr>
        <p:spPr>
          <a:xfrm>
            <a:off x="4843614" y="1903054"/>
            <a:ext cx="365023" cy="365218"/>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Oval 34">
            <a:extLst>
              <a:ext uri="{FF2B5EF4-FFF2-40B4-BE49-F238E27FC236}">
                <a16:creationId xmlns:a16="http://schemas.microsoft.com/office/drawing/2014/main" id="{709CB356-F202-FA59-3B2D-4A8BA70414F3}"/>
              </a:ext>
              <a:ext uri="{C183D7F6-B498-43B3-948B-1728B52AA6E4}">
                <adec:decorative xmlns:adec="http://schemas.microsoft.com/office/drawing/2017/decorative" val="1"/>
              </a:ext>
            </a:extLst>
          </p:cNvPr>
          <p:cNvSpPr/>
          <p:nvPr/>
        </p:nvSpPr>
        <p:spPr bwMode="auto">
          <a:xfrm>
            <a:off x="5664538" y="1725009"/>
            <a:ext cx="721308" cy="72130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37" name="Graphic 134" descr="Lightbulb">
            <a:extLst>
              <a:ext uri="{FF2B5EF4-FFF2-40B4-BE49-F238E27FC236}">
                <a16:creationId xmlns:a16="http://schemas.microsoft.com/office/drawing/2014/main" id="{9D894452-4632-8D0D-637D-0E39EFCDE395}"/>
              </a:ext>
            </a:extLst>
          </p:cNvPr>
          <p:cNvSpPr/>
          <p:nvPr/>
        </p:nvSpPr>
        <p:spPr>
          <a:xfrm>
            <a:off x="5879551" y="1884793"/>
            <a:ext cx="291282" cy="401740"/>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Oval 38">
            <a:extLst>
              <a:ext uri="{FF2B5EF4-FFF2-40B4-BE49-F238E27FC236}">
                <a16:creationId xmlns:a16="http://schemas.microsoft.com/office/drawing/2014/main" id="{B7585F98-BBCE-5CC7-6CF8-844A3124909C}"/>
              </a:ext>
              <a:ext uri="{C183D7F6-B498-43B3-948B-1728B52AA6E4}">
                <adec:decorative xmlns:adec="http://schemas.microsoft.com/office/drawing/2017/decorative" val="1"/>
              </a:ext>
            </a:extLst>
          </p:cNvPr>
          <p:cNvSpPr/>
          <p:nvPr/>
        </p:nvSpPr>
        <p:spPr bwMode="auto">
          <a:xfrm>
            <a:off x="6668977" y="1725009"/>
            <a:ext cx="721308" cy="72130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41" name="Graphic 11" descr="Checkmark">
            <a:extLst>
              <a:ext uri="{FF2B5EF4-FFF2-40B4-BE49-F238E27FC236}">
                <a16:creationId xmlns:a16="http://schemas.microsoft.com/office/drawing/2014/main" id="{0C1569AE-E1AB-5860-18C4-A47F3288A561}"/>
              </a:ext>
            </a:extLst>
          </p:cNvPr>
          <p:cNvSpPr/>
          <p:nvPr/>
        </p:nvSpPr>
        <p:spPr>
          <a:xfrm>
            <a:off x="6863623" y="1919655"/>
            <a:ext cx="332017" cy="33201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CCA15C7F-18B7-2411-2550-856ABBA3295E}"/>
              </a:ext>
            </a:extLst>
          </p:cNvPr>
          <p:cNvSpPr/>
          <p:nvPr/>
        </p:nvSpPr>
        <p:spPr>
          <a:xfrm>
            <a:off x="4487386" y="2747467"/>
            <a:ext cx="3072790" cy="27546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marR="0" lvl="0" indent="0" algn="ctr" defTabSz="2275850" fontAlgn="base">
              <a:spcBef>
                <a:spcPct val="0"/>
              </a:spcBef>
              <a:spcAft>
                <a:spcPts val="2987"/>
              </a:spcAft>
              <a:buClrTx/>
              <a:buSzTx/>
              <a:tabLst>
                <a:tab pos="1371600" algn="l"/>
              </a:tabLst>
              <a:defRPr/>
            </a:pPr>
            <a:r>
              <a:rPr lang="en-US" sz="2800" b="1">
                <a:ln w="3175">
                  <a:noFill/>
                </a:ln>
                <a:gradFill flip="none" rotWithShape="1">
                  <a:gsLst>
                    <a:gs pos="0">
                      <a:srgbClr val="73262F"/>
                    </a:gs>
                    <a:gs pos="80000">
                      <a:srgbClr val="2A446F"/>
                    </a:gs>
                  </a:gsLst>
                  <a:path path="circle">
                    <a:fillToRect l="100000" t="100000"/>
                  </a:path>
                  <a:tileRect r="-100000" b="-100000"/>
                </a:gradFill>
                <a:latin typeface="Segoe UI Variable Display Semibold" pitchFamily="2" charset="0"/>
                <a:cs typeface="Segoe UI" pitchFamily="34" charset="0"/>
              </a:rPr>
              <a:t>SQL Server 2019</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Data virtualization</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Intelligent query processing</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Accelerated database recovery</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Data classification</a:t>
            </a:r>
          </a:p>
        </p:txBody>
      </p:sp>
      <p:sp>
        <p:nvSpPr>
          <p:cNvPr id="47" name="Oval 46">
            <a:extLst>
              <a:ext uri="{FF2B5EF4-FFF2-40B4-BE49-F238E27FC236}">
                <a16:creationId xmlns:a16="http://schemas.microsoft.com/office/drawing/2014/main" id="{FC52CF2F-C33B-F085-B60B-F9D86D38EC5D}"/>
              </a:ext>
              <a:ext uri="{C183D7F6-B498-43B3-948B-1728B52AA6E4}">
                <adec:decorative xmlns:adec="http://schemas.microsoft.com/office/drawing/2017/decorative" val="1"/>
              </a:ext>
            </a:extLst>
          </p:cNvPr>
          <p:cNvSpPr/>
          <p:nvPr/>
        </p:nvSpPr>
        <p:spPr bwMode="auto">
          <a:xfrm>
            <a:off x="8517219" y="1725009"/>
            <a:ext cx="721308" cy="72130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49" name="Graphic 48" descr="Cloud with solid fill">
            <a:extLst>
              <a:ext uri="{FF2B5EF4-FFF2-40B4-BE49-F238E27FC236}">
                <a16:creationId xmlns:a16="http://schemas.microsoft.com/office/drawing/2014/main" id="{FBEBF914-C6EE-263F-01FE-A04C1F24CD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2116" y="1789906"/>
            <a:ext cx="591514" cy="591514"/>
          </a:xfrm>
          <a:prstGeom prst="rect">
            <a:avLst/>
          </a:prstGeom>
        </p:spPr>
      </p:pic>
      <p:sp>
        <p:nvSpPr>
          <p:cNvPr id="51" name="Oval 50">
            <a:extLst>
              <a:ext uri="{FF2B5EF4-FFF2-40B4-BE49-F238E27FC236}">
                <a16:creationId xmlns:a16="http://schemas.microsoft.com/office/drawing/2014/main" id="{6605A054-BD9E-CCF7-33A3-E66C895A42A6}"/>
              </a:ext>
              <a:ext uri="{C183D7F6-B498-43B3-948B-1728B52AA6E4}">
                <adec:decorative xmlns:adec="http://schemas.microsoft.com/office/drawing/2017/decorative" val="1"/>
              </a:ext>
            </a:extLst>
          </p:cNvPr>
          <p:cNvSpPr/>
          <p:nvPr/>
        </p:nvSpPr>
        <p:spPr bwMode="auto">
          <a:xfrm>
            <a:off x="9516286" y="1725009"/>
            <a:ext cx="721308" cy="72130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grpSp>
        <p:nvGrpSpPr>
          <p:cNvPr id="62" name="Group 61">
            <a:extLst>
              <a:ext uri="{FF2B5EF4-FFF2-40B4-BE49-F238E27FC236}">
                <a16:creationId xmlns:a16="http://schemas.microsoft.com/office/drawing/2014/main" id="{0FE82F5E-A05F-8241-C2E4-8C186048AD80}"/>
              </a:ext>
              <a:ext uri="{C183D7F6-B498-43B3-948B-1728B52AA6E4}">
                <adec:decorative xmlns:adec="http://schemas.microsoft.com/office/drawing/2017/decorative" val="1"/>
              </a:ext>
            </a:extLst>
          </p:cNvPr>
          <p:cNvGrpSpPr/>
          <p:nvPr/>
        </p:nvGrpSpPr>
        <p:grpSpPr>
          <a:xfrm>
            <a:off x="9622679" y="1845714"/>
            <a:ext cx="508522" cy="479889"/>
            <a:chOff x="9787831" y="1967541"/>
            <a:chExt cx="559374" cy="527879"/>
          </a:xfrm>
        </p:grpSpPr>
        <p:sp>
          <p:nvSpPr>
            <p:cNvPr id="53" name="Freeform 6">
              <a:extLst>
                <a:ext uri="{FF2B5EF4-FFF2-40B4-BE49-F238E27FC236}">
                  <a16:creationId xmlns:a16="http://schemas.microsoft.com/office/drawing/2014/main" id="{2321F840-EDE0-2FE3-9253-40BDE48F10B1}"/>
                </a:ext>
              </a:extLst>
            </p:cNvPr>
            <p:cNvSpPr>
              <a:spLocks/>
            </p:cNvSpPr>
            <p:nvPr/>
          </p:nvSpPr>
          <p:spPr bwMode="auto">
            <a:xfrm rot="2171515">
              <a:off x="9966694" y="2267560"/>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chemeClr val="tx1"/>
              </a:solidFill>
              <a:prstDash val="solid"/>
              <a:miter lim="800000"/>
              <a:headEnd type="triangle"/>
              <a:tailEnd type="none"/>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4" name="Freeform 5">
              <a:extLst>
                <a:ext uri="{FF2B5EF4-FFF2-40B4-BE49-F238E27FC236}">
                  <a16:creationId xmlns:a16="http://schemas.microsoft.com/office/drawing/2014/main" id="{E8431241-5E8C-8CC5-EC74-173CC475D074}"/>
                </a:ext>
              </a:extLst>
            </p:cNvPr>
            <p:cNvSpPr>
              <a:spLocks/>
            </p:cNvSpPr>
            <p:nvPr/>
          </p:nvSpPr>
          <p:spPr bwMode="auto">
            <a:xfrm rot="2978489">
              <a:off x="9975650" y="1971426"/>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chemeClr val="tx1"/>
              </a:solidFill>
              <a:prstDash val="solid"/>
              <a:miter lim="800000"/>
              <a:headEnd/>
              <a:tailEnd type="triangle"/>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182">
              <a:extLst>
                <a:ext uri="{FF2B5EF4-FFF2-40B4-BE49-F238E27FC236}">
                  <a16:creationId xmlns:a16="http://schemas.microsoft.com/office/drawing/2014/main" id="{563D95B1-6363-53BF-C53F-56ECC767FCF6}"/>
                </a:ext>
              </a:extLst>
            </p:cNvPr>
            <p:cNvSpPr/>
            <p:nvPr/>
          </p:nvSpPr>
          <p:spPr bwMode="auto">
            <a:xfrm>
              <a:off x="9787831" y="2108714"/>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BF84FCB6-D697-B582-D9A9-01A2AC31E111}"/>
                </a:ext>
              </a:extLst>
            </p:cNvPr>
            <p:cNvGrpSpPr/>
            <p:nvPr/>
          </p:nvGrpSpPr>
          <p:grpSpPr>
            <a:xfrm>
              <a:off x="9838759" y="2185706"/>
              <a:ext cx="69932" cy="113568"/>
              <a:chOff x="6675672" y="2470169"/>
              <a:chExt cx="284918" cy="439588"/>
            </a:xfrm>
            <a:gradFill flip="none" rotWithShape="1">
              <a:gsLst>
                <a:gs pos="71000">
                  <a:schemeClr val="accent1"/>
                </a:gs>
                <a:gs pos="4023">
                  <a:srgbClr val="F65567"/>
                </a:gs>
                <a:gs pos="35000">
                  <a:srgbClr val="AC35AF"/>
                </a:gs>
                <a:gs pos="100000">
                  <a:srgbClr val="318581"/>
                </a:gs>
              </a:gsLst>
              <a:path path="circle">
                <a:fillToRect l="100000" t="100000"/>
              </a:path>
              <a:tileRect r="-100000" b="-100000"/>
            </a:gradFill>
          </p:grpSpPr>
          <p:sp>
            <p:nvSpPr>
              <p:cNvPr id="60" name="Freeform: Shape 59">
                <a:extLst>
                  <a:ext uri="{FF2B5EF4-FFF2-40B4-BE49-F238E27FC236}">
                    <a16:creationId xmlns:a16="http://schemas.microsoft.com/office/drawing/2014/main" id="{EF935454-B22D-0473-0AD7-A54DE55B1C0A}"/>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8D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84497A9D-997F-7C53-AA59-898DD4DBFB85}"/>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8D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7" name="Freeform: Shape 56">
              <a:extLst>
                <a:ext uri="{FF2B5EF4-FFF2-40B4-BE49-F238E27FC236}">
                  <a16:creationId xmlns:a16="http://schemas.microsoft.com/office/drawing/2014/main" id="{C4032FD9-232F-A397-3D48-316B54F55EA3}"/>
                </a:ext>
              </a:extLst>
            </p:cNvPr>
            <p:cNvSpPr/>
            <p:nvPr/>
          </p:nvSpPr>
          <p:spPr>
            <a:xfrm>
              <a:off x="10144679" y="2139101"/>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Freeform: Shape 57">
              <a:extLst>
                <a:ext uri="{FF2B5EF4-FFF2-40B4-BE49-F238E27FC236}">
                  <a16:creationId xmlns:a16="http://schemas.microsoft.com/office/drawing/2014/main" id="{1BD25F10-2846-FA0C-425F-66B59614358D}"/>
                </a:ext>
              </a:extLst>
            </p:cNvPr>
            <p:cNvSpPr/>
            <p:nvPr/>
          </p:nvSpPr>
          <p:spPr>
            <a:xfrm>
              <a:off x="10219636" y="2204684"/>
              <a:ext cx="13303" cy="14003"/>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chemeClr val="tx1"/>
            </a:solidFill>
            <a:ln w="18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C94B3FD-97EF-E1F7-6C75-8912D6F2B07F}"/>
                </a:ext>
              </a:extLst>
            </p:cNvPr>
            <p:cNvSpPr/>
            <p:nvPr/>
          </p:nvSpPr>
          <p:spPr>
            <a:xfrm>
              <a:off x="10209771" y="2245006"/>
              <a:ext cx="13303" cy="14003"/>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chemeClr val="tx1"/>
            </a:solidFill>
            <a:ln w="18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4408245F-5DE6-4FE1-B53D-F325939122B2}"/>
              </a:ext>
              <a:ext uri="{C183D7F6-B498-43B3-948B-1728B52AA6E4}">
                <adec:decorative xmlns:adec="http://schemas.microsoft.com/office/drawing/2017/decorative" val="1"/>
              </a:ext>
            </a:extLst>
          </p:cNvPr>
          <p:cNvSpPr/>
          <p:nvPr/>
        </p:nvSpPr>
        <p:spPr bwMode="auto">
          <a:xfrm>
            <a:off x="10512531" y="1725009"/>
            <a:ext cx="721308" cy="72130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66" name="Picture 65">
            <a:extLst>
              <a:ext uri="{FF2B5EF4-FFF2-40B4-BE49-F238E27FC236}">
                <a16:creationId xmlns:a16="http://schemas.microsoft.com/office/drawing/2014/main" id="{08FADCEC-A2D4-820D-D367-A31609FB5CA3}"/>
              </a:ext>
              <a:ext uri="{C183D7F6-B498-43B3-948B-1728B52AA6E4}">
                <adec:decorative xmlns:adec="http://schemas.microsoft.com/office/drawing/2017/decorative" val="1"/>
              </a:ext>
            </a:extLst>
          </p:cNvPr>
          <p:cNvPicPr>
            <a:picLocks noChangeAspect="1"/>
          </p:cNvPicPr>
          <p:nvPr/>
        </p:nvPicPr>
        <p:blipFill>
          <a:blip r:embed="rId5">
            <a:biLevel thresh="25000"/>
            <a:extLst>
              <a:ext uri="{BEBA8EAE-BF5A-486C-A8C5-ECC9F3942E4B}">
                <a14:imgProps xmlns:a14="http://schemas.microsoft.com/office/drawing/2010/main">
                  <a14:imgLayer r:embed="rId6">
                    <a14:imgEffect>
                      <a14:saturation sat="93000"/>
                    </a14:imgEffect>
                    <a14:imgEffect>
                      <a14:brightnessContrast bright="-100000" contrast="-40000"/>
                    </a14:imgEffect>
                  </a14:imgLayer>
                </a14:imgProps>
              </a:ext>
            </a:extLst>
          </a:blip>
          <a:stretch>
            <a:fillRect/>
          </a:stretch>
        </p:blipFill>
        <p:spPr>
          <a:xfrm>
            <a:off x="10596851" y="1898286"/>
            <a:ext cx="552668" cy="374755"/>
          </a:xfrm>
          <a:prstGeom prst="rect">
            <a:avLst/>
          </a:prstGeom>
          <a:noFill/>
        </p:spPr>
      </p:pic>
      <p:sp>
        <p:nvSpPr>
          <p:cNvPr id="68" name="Rectangle 67">
            <a:extLst>
              <a:ext uri="{FF2B5EF4-FFF2-40B4-BE49-F238E27FC236}">
                <a16:creationId xmlns:a16="http://schemas.microsoft.com/office/drawing/2014/main" id="{06C720AA-39F7-5C9A-63C8-94E18E16929D}"/>
              </a:ext>
            </a:extLst>
          </p:cNvPr>
          <p:cNvSpPr/>
          <p:nvPr/>
        </p:nvSpPr>
        <p:spPr>
          <a:xfrm>
            <a:off x="8339134" y="2747467"/>
            <a:ext cx="3072790" cy="290848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marR="0" lvl="0" indent="0" algn="ctr" defTabSz="2275850" fontAlgn="base">
              <a:spcBef>
                <a:spcPct val="0"/>
              </a:spcBef>
              <a:spcAft>
                <a:spcPts val="2987"/>
              </a:spcAft>
              <a:buClrTx/>
              <a:buSzTx/>
              <a:tabLst>
                <a:tab pos="1371600" algn="l"/>
              </a:tabLst>
              <a:defRPr/>
            </a:pPr>
            <a:r>
              <a:rPr lang="en-US" sz="2800" b="1">
                <a:ln w="3175">
                  <a:noFill/>
                </a:ln>
                <a:gradFill flip="none" rotWithShape="1">
                  <a:gsLst>
                    <a:gs pos="0">
                      <a:srgbClr val="73262F"/>
                    </a:gs>
                    <a:gs pos="80000">
                      <a:srgbClr val="2A446F"/>
                    </a:gs>
                  </a:gsLst>
                  <a:path path="circle">
                    <a:fillToRect l="100000" t="100000"/>
                  </a:path>
                  <a:tileRect r="-100000" b="-100000"/>
                </a:gradFill>
                <a:latin typeface="Segoe UI Variable Display Semibold" pitchFamily="2" charset="0"/>
                <a:cs typeface="Segoe UI" pitchFamily="34" charset="0"/>
              </a:rPr>
              <a:t>SQL Server 2022</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Cloud Connected</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IQP NextGen</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Ledger</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Data Lakes</a:t>
            </a:r>
          </a:p>
          <a:p>
            <a:pPr marL="0" marR="0" lvl="1" indent="0" algn="ctr" defTabSz="800100"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T-SQL enhancements</a:t>
            </a:r>
          </a:p>
        </p:txBody>
      </p:sp>
      <p:sp>
        <p:nvSpPr>
          <p:cNvPr id="2" name="Title 1">
            <a:extLst>
              <a:ext uri="{FF2B5EF4-FFF2-40B4-BE49-F238E27FC236}">
                <a16:creationId xmlns:a16="http://schemas.microsoft.com/office/drawing/2014/main" id="{5A686254-8973-EE66-83F9-1CB79596328C}"/>
              </a:ext>
            </a:extLst>
          </p:cNvPr>
          <p:cNvSpPr>
            <a:spLocks noGrp="1"/>
          </p:cNvSpPr>
          <p:nvPr>
            <p:ph type="title"/>
          </p:nvPr>
        </p:nvSpPr>
        <p:spPr>
          <a:xfrm>
            <a:off x="571500" y="283572"/>
            <a:ext cx="10663452" cy="387798"/>
          </a:xfrm>
        </p:spPr>
        <p:txBody>
          <a:bodyPr/>
          <a:lstStyle/>
          <a:p>
            <a:r>
              <a:rPr lang="en-US" sz="2800" dirty="0"/>
              <a:t>Building on a foundation of innovation</a:t>
            </a:r>
            <a:endParaRPr lang="en-US" dirty="0"/>
          </a:p>
        </p:txBody>
      </p:sp>
    </p:spTree>
    <p:extLst>
      <p:ext uri="{BB962C8B-B14F-4D97-AF65-F5344CB8AC3E}">
        <p14:creationId xmlns:p14="http://schemas.microsoft.com/office/powerpoint/2010/main" val="2656383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2.91667E-6 2.59259E-6 L 2.91667E-6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200"/>
                                  </p:stCondLst>
                                  <p:childTnLst>
                                    <p:animMotion origin="layout" path="M 2.91667E-6 2.59259E-6 L 2.91667E-6 0.03541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200"/>
                                  </p:stCondLst>
                                  <p:childTnLst>
                                    <p:animMotion origin="layout" path="M 2.91667E-6 2.59259E-6 L 2.91667E-6 0.03541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200"/>
                                  </p:stCondLst>
                                  <p:childTnLst>
                                    <p:animMotion origin="layout" path="M 2.91667E-6 2.59259E-6 L 2.91667E-6 0.03541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200"/>
                                  </p:stCondLst>
                                  <p:childTnLst>
                                    <p:animMotion origin="layout" path="M 2.91667E-6 2.59259E-6 L 2.91667E-6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100000" fill="hold" nodeType="withEffect">
                                  <p:stCondLst>
                                    <p:cond delay="200"/>
                                  </p:stCondLst>
                                  <p:childTnLst>
                                    <p:animMotion origin="layout" path="M 2.91667E-6 2.59259E-6 L 2.91667E-6 0.03541 " pathEditMode="relative" rAng="0" ptsTypes="AA">
                                      <p:cBhvr>
                                        <p:cTn id="34" dur="700" spd="-100000" fill="hold"/>
                                        <p:tgtEl>
                                          <p:spTgt spid="25"/>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42" presetClass="path" presetSubtype="0" decel="100000" fill="hold" grpId="1" nodeType="withEffect">
                                  <p:stCondLst>
                                    <p:cond delay="200"/>
                                  </p:stCondLst>
                                  <p:childTnLst>
                                    <p:animMotion origin="layout" path="M 2.70833E-6 3.33333E-6 L 2.70833E-6 0.03541 " pathEditMode="relative" rAng="0" ptsTypes="AA">
                                      <p:cBhvr>
                                        <p:cTn id="42" dur="700" spd="-100000" fill="hold"/>
                                        <p:tgtEl>
                                          <p:spTgt spid="27"/>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42" presetClass="path" presetSubtype="0" decel="100000" fill="hold" grpId="1" nodeType="withEffect">
                                  <p:stCondLst>
                                    <p:cond delay="300"/>
                                  </p:stCondLst>
                                  <p:childTnLst>
                                    <p:animMotion origin="layout" path="M 0 2.59259E-6 L 0 0.03541 " pathEditMode="relative" rAng="0" ptsTypes="AA">
                                      <p:cBhvr>
                                        <p:cTn id="47" dur="700" spd="-100000" fill="hold"/>
                                        <p:tgtEl>
                                          <p:spTgt spid="31"/>
                                        </p:tgtEl>
                                        <p:attrNameLst>
                                          <p:attrName>ppt_x</p:attrName>
                                          <p:attrName>ppt_y</p:attrName>
                                        </p:attrNameLst>
                                      </p:cBhvr>
                                      <p:rCtr x="0" y="1759"/>
                                    </p:animMotion>
                                  </p:childTnLst>
                                </p:cTn>
                              </p:par>
                              <p:par>
                                <p:cTn id="48" presetID="10" presetClass="entr" presetSubtype="0" fill="hold" grpId="0" nodeType="withEffect">
                                  <p:stCondLst>
                                    <p:cond delay="30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42" presetClass="path" presetSubtype="0" decel="100000" fill="hold" grpId="1" nodeType="withEffect">
                                  <p:stCondLst>
                                    <p:cond delay="300"/>
                                  </p:stCondLst>
                                  <p:childTnLst>
                                    <p:animMotion origin="layout" path="M 0 2.59259E-6 L 0 0.03541 " pathEditMode="relative" rAng="0" ptsTypes="AA">
                                      <p:cBhvr>
                                        <p:cTn id="52" dur="700" spd="-100000" fill="hold"/>
                                        <p:tgtEl>
                                          <p:spTgt spid="33"/>
                                        </p:tgtEl>
                                        <p:attrNameLst>
                                          <p:attrName>ppt_x</p:attrName>
                                          <p:attrName>ppt_y</p:attrName>
                                        </p:attrNameLst>
                                      </p:cBhvr>
                                      <p:rCtr x="0" y="1759"/>
                                    </p:animMotion>
                                  </p:childTnLst>
                                </p:cTn>
                              </p:par>
                              <p:par>
                                <p:cTn id="53" presetID="10" presetClass="entr" presetSubtype="0" fill="hold" grpId="0" nodeType="withEffect">
                                  <p:stCondLst>
                                    <p:cond delay="30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42" presetClass="path" presetSubtype="0" decel="100000" fill="hold" grpId="1" nodeType="withEffect">
                                  <p:stCondLst>
                                    <p:cond delay="300"/>
                                  </p:stCondLst>
                                  <p:childTnLst>
                                    <p:animMotion origin="layout" path="M 0 2.59259E-6 L 0 0.03541 " pathEditMode="relative" rAng="0" ptsTypes="AA">
                                      <p:cBhvr>
                                        <p:cTn id="57" dur="700" spd="-100000" fill="hold"/>
                                        <p:tgtEl>
                                          <p:spTgt spid="35"/>
                                        </p:tgtEl>
                                        <p:attrNameLst>
                                          <p:attrName>ppt_x</p:attrName>
                                          <p:attrName>ppt_y</p:attrName>
                                        </p:attrNameLst>
                                      </p:cBhvr>
                                      <p:rCtr x="0" y="1759"/>
                                    </p:animMotion>
                                  </p:childTnLst>
                                </p:cTn>
                              </p:par>
                              <p:par>
                                <p:cTn id="58" presetID="10" presetClass="entr" presetSubtype="0" fill="hold" grpId="0" nodeType="withEffect">
                                  <p:stCondLst>
                                    <p:cond delay="30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par>
                                <p:cTn id="61" presetID="42" presetClass="path" presetSubtype="0" decel="100000" fill="hold" grpId="1" nodeType="withEffect">
                                  <p:stCondLst>
                                    <p:cond delay="300"/>
                                  </p:stCondLst>
                                  <p:childTnLst>
                                    <p:animMotion origin="layout" path="M 0 2.59259E-6 L 0 0.03541 " pathEditMode="relative" rAng="0" ptsTypes="AA">
                                      <p:cBhvr>
                                        <p:cTn id="62" dur="700" spd="-100000" fill="hold"/>
                                        <p:tgtEl>
                                          <p:spTgt spid="37"/>
                                        </p:tgtEl>
                                        <p:attrNameLst>
                                          <p:attrName>ppt_x</p:attrName>
                                          <p:attrName>ppt_y</p:attrName>
                                        </p:attrNameLst>
                                      </p:cBhvr>
                                      <p:rCtr x="0" y="1759"/>
                                    </p:animMotion>
                                  </p:childTnLst>
                                </p:cTn>
                              </p:par>
                              <p:par>
                                <p:cTn id="63" presetID="10" presetClass="entr" presetSubtype="0" fill="hold" grpId="0" nodeType="withEffect">
                                  <p:stCondLst>
                                    <p:cond delay="30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42" presetClass="path" presetSubtype="0" decel="100000" fill="hold" grpId="1" nodeType="withEffect">
                                  <p:stCondLst>
                                    <p:cond delay="300"/>
                                  </p:stCondLst>
                                  <p:childTnLst>
                                    <p:animMotion origin="layout" path="M 0 2.59259E-6 L 0 0.03541 " pathEditMode="relative" rAng="0" ptsTypes="AA">
                                      <p:cBhvr>
                                        <p:cTn id="67" dur="700" spd="-100000" fill="hold"/>
                                        <p:tgtEl>
                                          <p:spTgt spid="39"/>
                                        </p:tgtEl>
                                        <p:attrNameLst>
                                          <p:attrName>ppt_x</p:attrName>
                                          <p:attrName>ppt_y</p:attrName>
                                        </p:attrNameLst>
                                      </p:cBhvr>
                                      <p:rCtr x="0" y="1759"/>
                                    </p:animMotion>
                                  </p:childTnLst>
                                </p:cTn>
                              </p:par>
                              <p:par>
                                <p:cTn id="68" presetID="10" presetClass="entr" presetSubtype="0" fill="hold" grpId="0" nodeType="withEffect">
                                  <p:stCondLst>
                                    <p:cond delay="30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42" presetClass="path" presetSubtype="0" decel="100000" fill="hold" grpId="1" nodeType="withEffect">
                                  <p:stCondLst>
                                    <p:cond delay="300"/>
                                  </p:stCondLst>
                                  <p:childTnLst>
                                    <p:animMotion origin="layout" path="M 0 2.59259E-6 L 0 0.03541 " pathEditMode="relative" rAng="0" ptsTypes="AA">
                                      <p:cBhvr>
                                        <p:cTn id="72" dur="700" spd="-100000" fill="hold"/>
                                        <p:tgtEl>
                                          <p:spTgt spid="41"/>
                                        </p:tgtEl>
                                        <p:attrNameLst>
                                          <p:attrName>ppt_x</p:attrName>
                                          <p:attrName>ppt_y</p:attrName>
                                        </p:attrNameLst>
                                      </p:cBhvr>
                                      <p:rCtr x="0" y="1759"/>
                                    </p:animMotion>
                                  </p:childTnLst>
                                </p:cTn>
                              </p:par>
                              <p:par>
                                <p:cTn id="73" presetID="10" presetClass="entr" presetSubtype="0" fill="hold" grpId="0" nodeType="withEffect">
                                  <p:stCondLst>
                                    <p:cond delay="30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42" presetClass="path" presetSubtype="0" decel="100000" fill="hold" grpId="1" nodeType="withEffect">
                                  <p:stCondLst>
                                    <p:cond delay="300"/>
                                  </p:stCondLst>
                                  <p:childTnLst>
                                    <p:animMotion origin="layout" path="M -2.08333E-7 3.33333E-6 L -2.08333E-7 0.03541 " pathEditMode="relative" rAng="0" ptsTypes="AA">
                                      <p:cBhvr>
                                        <p:cTn id="77" dur="700" spd="-100000" fill="hold"/>
                                        <p:tgtEl>
                                          <p:spTgt spid="43"/>
                                        </p:tgtEl>
                                        <p:attrNameLst>
                                          <p:attrName>ppt_x</p:attrName>
                                          <p:attrName>ppt_y</p:attrName>
                                        </p:attrNameLst>
                                      </p:cBhvr>
                                      <p:rCtr x="0" y="1759"/>
                                    </p:animMotion>
                                  </p:childTnLst>
                                </p:cTn>
                              </p:par>
                              <p:par>
                                <p:cTn id="78" presetID="10" presetClass="entr" presetSubtype="0" fill="hold" grpId="0" nodeType="withEffect">
                                  <p:stCondLst>
                                    <p:cond delay="30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500"/>
                                        <p:tgtEl>
                                          <p:spTgt spid="47"/>
                                        </p:tgtEl>
                                      </p:cBhvr>
                                    </p:animEffect>
                                  </p:childTnLst>
                                </p:cTn>
                              </p:par>
                              <p:par>
                                <p:cTn id="81" presetID="42" presetClass="path" presetSubtype="0" decel="100000" fill="hold" grpId="1" nodeType="withEffect">
                                  <p:stCondLst>
                                    <p:cond delay="300"/>
                                  </p:stCondLst>
                                  <p:childTnLst>
                                    <p:animMotion origin="layout" path="M 0 2.59259E-6 L 0 0.03541 " pathEditMode="relative" rAng="0" ptsTypes="AA">
                                      <p:cBhvr>
                                        <p:cTn id="82" dur="700" spd="-100000" fill="hold"/>
                                        <p:tgtEl>
                                          <p:spTgt spid="47"/>
                                        </p:tgtEl>
                                        <p:attrNameLst>
                                          <p:attrName>ppt_x</p:attrName>
                                          <p:attrName>ppt_y</p:attrName>
                                        </p:attrNameLst>
                                      </p:cBhvr>
                                      <p:rCtr x="0" y="1759"/>
                                    </p:animMotion>
                                  </p:childTnLst>
                                </p:cTn>
                              </p:par>
                              <p:par>
                                <p:cTn id="83" presetID="10" presetClass="entr" presetSubtype="0" fill="hold" nodeType="withEffect">
                                  <p:stCondLst>
                                    <p:cond delay="300"/>
                                  </p:stCondLst>
                                  <p:childTnLst>
                                    <p:set>
                                      <p:cBhvr>
                                        <p:cTn id="84" dur="1" fill="hold">
                                          <p:stCondLst>
                                            <p:cond delay="0"/>
                                          </p:stCondLst>
                                        </p:cTn>
                                        <p:tgtEl>
                                          <p:spTgt spid="49"/>
                                        </p:tgtEl>
                                        <p:attrNameLst>
                                          <p:attrName>style.visibility</p:attrName>
                                        </p:attrNameLst>
                                      </p:cBhvr>
                                      <p:to>
                                        <p:strVal val="visible"/>
                                      </p:to>
                                    </p:set>
                                    <p:animEffect transition="in" filter="fade">
                                      <p:cBhvr>
                                        <p:cTn id="85" dur="500"/>
                                        <p:tgtEl>
                                          <p:spTgt spid="49"/>
                                        </p:tgtEl>
                                      </p:cBhvr>
                                    </p:animEffect>
                                  </p:childTnLst>
                                </p:cTn>
                              </p:par>
                              <p:par>
                                <p:cTn id="86" presetID="42" presetClass="path" presetSubtype="0" decel="100000" fill="hold" nodeType="withEffect">
                                  <p:stCondLst>
                                    <p:cond delay="300"/>
                                  </p:stCondLst>
                                  <p:childTnLst>
                                    <p:animMotion origin="layout" path="M 0 2.59259E-6 L 0 0.03541 " pathEditMode="relative" rAng="0" ptsTypes="AA">
                                      <p:cBhvr>
                                        <p:cTn id="87" dur="700" spd="-100000" fill="hold"/>
                                        <p:tgtEl>
                                          <p:spTgt spid="49"/>
                                        </p:tgtEl>
                                        <p:attrNameLst>
                                          <p:attrName>ppt_x</p:attrName>
                                          <p:attrName>ppt_y</p:attrName>
                                        </p:attrNameLst>
                                      </p:cBhvr>
                                      <p:rCtr x="0" y="1759"/>
                                    </p:animMotion>
                                  </p:childTnLst>
                                </p:cTn>
                              </p:par>
                              <p:par>
                                <p:cTn id="88" presetID="10" presetClass="entr" presetSubtype="0" fill="hold" grpId="0" nodeType="withEffect">
                                  <p:stCondLst>
                                    <p:cond delay="30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500"/>
                                        <p:tgtEl>
                                          <p:spTgt spid="51"/>
                                        </p:tgtEl>
                                      </p:cBhvr>
                                    </p:animEffect>
                                  </p:childTnLst>
                                </p:cTn>
                              </p:par>
                              <p:par>
                                <p:cTn id="91" presetID="42" presetClass="path" presetSubtype="0" decel="100000" fill="hold" grpId="1" nodeType="withEffect">
                                  <p:stCondLst>
                                    <p:cond delay="300"/>
                                  </p:stCondLst>
                                  <p:childTnLst>
                                    <p:animMotion origin="layout" path="M 0 2.59259E-6 L 0 0.03541 " pathEditMode="relative" rAng="0" ptsTypes="AA">
                                      <p:cBhvr>
                                        <p:cTn id="92" dur="700" spd="-100000" fill="hold"/>
                                        <p:tgtEl>
                                          <p:spTgt spid="51"/>
                                        </p:tgtEl>
                                        <p:attrNameLst>
                                          <p:attrName>ppt_x</p:attrName>
                                          <p:attrName>ppt_y</p:attrName>
                                        </p:attrNameLst>
                                      </p:cBhvr>
                                      <p:rCtr x="0" y="1759"/>
                                    </p:animMotion>
                                  </p:childTnLst>
                                </p:cTn>
                              </p:par>
                              <p:par>
                                <p:cTn id="93" presetID="10" presetClass="entr" presetSubtype="0" fill="hold" nodeType="withEffect">
                                  <p:stCondLst>
                                    <p:cond delay="30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500"/>
                                        <p:tgtEl>
                                          <p:spTgt spid="62"/>
                                        </p:tgtEl>
                                      </p:cBhvr>
                                    </p:animEffect>
                                  </p:childTnLst>
                                </p:cTn>
                              </p:par>
                              <p:par>
                                <p:cTn id="96" presetID="42" presetClass="path" presetSubtype="0" decel="100000" fill="hold" nodeType="withEffect">
                                  <p:stCondLst>
                                    <p:cond delay="300"/>
                                  </p:stCondLst>
                                  <p:childTnLst>
                                    <p:animMotion origin="layout" path="M 0 2.59259E-6 L 0 0.03541 " pathEditMode="relative" rAng="0" ptsTypes="AA">
                                      <p:cBhvr>
                                        <p:cTn id="97" dur="700" spd="-100000" fill="hold"/>
                                        <p:tgtEl>
                                          <p:spTgt spid="62"/>
                                        </p:tgtEl>
                                        <p:attrNameLst>
                                          <p:attrName>ppt_x</p:attrName>
                                          <p:attrName>ppt_y</p:attrName>
                                        </p:attrNameLst>
                                      </p:cBhvr>
                                      <p:rCtr x="0" y="1759"/>
                                    </p:animMotion>
                                  </p:childTnLst>
                                </p:cTn>
                              </p:par>
                              <p:par>
                                <p:cTn id="98" presetID="10" presetClass="entr" presetSubtype="0" fill="hold" grpId="0" nodeType="withEffect">
                                  <p:stCondLst>
                                    <p:cond delay="30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500"/>
                                        <p:tgtEl>
                                          <p:spTgt spid="64"/>
                                        </p:tgtEl>
                                      </p:cBhvr>
                                    </p:animEffect>
                                  </p:childTnLst>
                                </p:cTn>
                              </p:par>
                              <p:par>
                                <p:cTn id="101" presetID="42" presetClass="path" presetSubtype="0" decel="100000" fill="hold" grpId="1" nodeType="withEffect">
                                  <p:stCondLst>
                                    <p:cond delay="300"/>
                                  </p:stCondLst>
                                  <p:childTnLst>
                                    <p:animMotion origin="layout" path="M 0 2.59259E-6 L 0 0.03541 " pathEditMode="relative" rAng="0" ptsTypes="AA">
                                      <p:cBhvr>
                                        <p:cTn id="102" dur="700" spd="-100000" fill="hold"/>
                                        <p:tgtEl>
                                          <p:spTgt spid="64"/>
                                        </p:tgtEl>
                                        <p:attrNameLst>
                                          <p:attrName>ppt_x</p:attrName>
                                          <p:attrName>ppt_y</p:attrName>
                                        </p:attrNameLst>
                                      </p:cBhvr>
                                      <p:rCtr x="0" y="1759"/>
                                    </p:animMotion>
                                  </p:childTnLst>
                                </p:cTn>
                              </p:par>
                              <p:par>
                                <p:cTn id="103" presetID="10" presetClass="entr" presetSubtype="0" fill="hold" nodeType="withEffect">
                                  <p:stCondLst>
                                    <p:cond delay="300"/>
                                  </p:stCondLst>
                                  <p:childTnLst>
                                    <p:set>
                                      <p:cBhvr>
                                        <p:cTn id="104" dur="1" fill="hold">
                                          <p:stCondLst>
                                            <p:cond delay="0"/>
                                          </p:stCondLst>
                                        </p:cTn>
                                        <p:tgtEl>
                                          <p:spTgt spid="66"/>
                                        </p:tgtEl>
                                        <p:attrNameLst>
                                          <p:attrName>style.visibility</p:attrName>
                                        </p:attrNameLst>
                                      </p:cBhvr>
                                      <p:to>
                                        <p:strVal val="visible"/>
                                      </p:to>
                                    </p:set>
                                    <p:animEffect transition="in" filter="fade">
                                      <p:cBhvr>
                                        <p:cTn id="105" dur="500"/>
                                        <p:tgtEl>
                                          <p:spTgt spid="66"/>
                                        </p:tgtEl>
                                      </p:cBhvr>
                                    </p:animEffect>
                                  </p:childTnLst>
                                </p:cTn>
                              </p:par>
                              <p:par>
                                <p:cTn id="106" presetID="42" presetClass="path" presetSubtype="0" decel="100000" fill="hold" nodeType="withEffect">
                                  <p:stCondLst>
                                    <p:cond delay="300"/>
                                  </p:stCondLst>
                                  <p:childTnLst>
                                    <p:animMotion origin="layout" path="M 0 2.59259E-6 L 0 0.03541 " pathEditMode="relative" rAng="0" ptsTypes="AA">
                                      <p:cBhvr>
                                        <p:cTn id="107" dur="700" spd="-100000" fill="hold"/>
                                        <p:tgtEl>
                                          <p:spTgt spid="66"/>
                                        </p:tgtEl>
                                        <p:attrNameLst>
                                          <p:attrName>ppt_x</p:attrName>
                                          <p:attrName>ppt_y</p:attrName>
                                        </p:attrNameLst>
                                      </p:cBhvr>
                                      <p:rCtr x="0" y="1759"/>
                                    </p:animMotion>
                                  </p:childTnLst>
                                </p:cTn>
                              </p:par>
                              <p:par>
                                <p:cTn id="108" presetID="10" presetClass="entr" presetSubtype="0" fill="hold" grpId="0" nodeType="withEffect">
                                  <p:stCondLst>
                                    <p:cond delay="300"/>
                                  </p:stCondLst>
                                  <p:childTnLst>
                                    <p:set>
                                      <p:cBhvr>
                                        <p:cTn id="109" dur="1" fill="hold">
                                          <p:stCondLst>
                                            <p:cond delay="0"/>
                                          </p:stCondLst>
                                        </p:cTn>
                                        <p:tgtEl>
                                          <p:spTgt spid="71"/>
                                        </p:tgtEl>
                                        <p:attrNameLst>
                                          <p:attrName>style.visibility</p:attrName>
                                        </p:attrNameLst>
                                      </p:cBhvr>
                                      <p:to>
                                        <p:strVal val="visible"/>
                                      </p:to>
                                    </p:set>
                                    <p:animEffect transition="in" filter="fade">
                                      <p:cBhvr>
                                        <p:cTn id="110" dur="500"/>
                                        <p:tgtEl>
                                          <p:spTgt spid="71"/>
                                        </p:tgtEl>
                                      </p:cBhvr>
                                    </p:animEffect>
                                  </p:childTnLst>
                                </p:cTn>
                              </p:par>
                              <p:par>
                                <p:cTn id="111" presetID="10" presetClass="entr" presetSubtype="0" fill="hold" grpId="0" nodeType="withEffect">
                                  <p:stCondLst>
                                    <p:cond delay="300"/>
                                  </p:stCondLst>
                                  <p:childTnLst>
                                    <p:set>
                                      <p:cBhvr>
                                        <p:cTn id="112" dur="1" fill="hold">
                                          <p:stCondLst>
                                            <p:cond delay="0"/>
                                          </p:stCondLst>
                                        </p:cTn>
                                        <p:tgtEl>
                                          <p:spTgt spid="68"/>
                                        </p:tgtEl>
                                        <p:attrNameLst>
                                          <p:attrName>style.visibility</p:attrName>
                                        </p:attrNameLst>
                                      </p:cBhvr>
                                      <p:to>
                                        <p:strVal val="visible"/>
                                      </p:to>
                                    </p:set>
                                    <p:animEffect transition="in" filter="fade">
                                      <p:cBhvr>
                                        <p:cTn id="113" dur="500"/>
                                        <p:tgtEl>
                                          <p:spTgt spid="68"/>
                                        </p:tgtEl>
                                      </p:cBhvr>
                                    </p:animEffect>
                                  </p:childTnLst>
                                </p:cTn>
                              </p:par>
                              <p:par>
                                <p:cTn id="114" presetID="10" presetClass="entr" presetSubtype="0" fill="hold" grpId="0" nodeType="withEffect">
                                  <p:stCondLst>
                                    <p:cond delay="300"/>
                                  </p:stCondLst>
                                  <p:childTnLst>
                                    <p:set>
                                      <p:cBhvr>
                                        <p:cTn id="115" dur="1" fill="hold">
                                          <p:stCondLst>
                                            <p:cond delay="0"/>
                                          </p:stCondLst>
                                        </p:cTn>
                                        <p:tgtEl>
                                          <p:spTgt spid="72"/>
                                        </p:tgtEl>
                                        <p:attrNameLst>
                                          <p:attrName>style.visibility</p:attrName>
                                        </p:attrNameLst>
                                      </p:cBhvr>
                                      <p:to>
                                        <p:strVal val="visible"/>
                                      </p:to>
                                    </p:set>
                                    <p:animEffect transition="in" filter="fade">
                                      <p:cBhvr>
                                        <p:cTn id="116" dur="500"/>
                                        <p:tgtEl>
                                          <p:spTgt spid="72"/>
                                        </p:tgtEl>
                                      </p:cBhvr>
                                    </p:animEffect>
                                  </p:childTnLst>
                                </p:cTn>
                              </p:par>
                              <p:par>
                                <p:cTn id="117" presetID="42" presetClass="path" presetSubtype="0" decel="100000" fill="hold" grpId="1" nodeType="withEffect">
                                  <p:stCondLst>
                                    <p:cond delay="300"/>
                                  </p:stCondLst>
                                  <p:childTnLst>
                                    <p:animMotion origin="layout" path="M -2.08333E-7 3.33333E-6 L -2.08333E-7 0.03541 " pathEditMode="relative" rAng="0" ptsTypes="AA">
                                      <p:cBhvr>
                                        <p:cTn id="118" dur="700" spd="-100000" fill="hold"/>
                                        <p:tgtEl>
                                          <p:spTgt spid="6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1" grpId="0" animBg="1"/>
      <p:bldP spid="4" grpId="0" animBg="1"/>
      <p:bldP spid="10" grpId="0" animBg="1"/>
      <p:bldP spid="10" grpId="1" animBg="1"/>
      <p:bldP spid="17" grpId="0" animBg="1"/>
      <p:bldP spid="17" grpId="1" animBg="1"/>
      <p:bldP spid="19" grpId="0" animBg="1"/>
      <p:bldP spid="19" grpId="1" animBg="1"/>
      <p:bldP spid="21" grpId="0" animBg="1"/>
      <p:bldP spid="21" grpId="1" animBg="1"/>
      <p:bldP spid="27" grpId="0"/>
      <p:bldP spid="27" grpId="1"/>
      <p:bldP spid="31" grpId="0" animBg="1"/>
      <p:bldP spid="31" grpId="1" animBg="1"/>
      <p:bldP spid="33" grpId="0" animBg="1"/>
      <p:bldP spid="33" grpId="1" animBg="1"/>
      <p:bldP spid="35" grpId="0" animBg="1"/>
      <p:bldP spid="35" grpId="1" animBg="1"/>
      <p:bldP spid="37" grpId="0" animBg="1"/>
      <p:bldP spid="37" grpId="1" animBg="1"/>
      <p:bldP spid="39" grpId="0" animBg="1"/>
      <p:bldP spid="39" grpId="1" animBg="1"/>
      <p:bldP spid="41" grpId="0" animBg="1"/>
      <p:bldP spid="41" grpId="1" animBg="1"/>
      <p:bldP spid="43" grpId="0"/>
      <p:bldP spid="43" grpId="1"/>
      <p:bldP spid="47" grpId="0" animBg="1"/>
      <p:bldP spid="47" grpId="1" animBg="1"/>
      <p:bldP spid="51" grpId="0" animBg="1"/>
      <p:bldP spid="51" grpId="1" animBg="1"/>
      <p:bldP spid="64" grpId="0" animBg="1"/>
      <p:bldP spid="64" grpId="1" animBg="1"/>
      <p:bldP spid="68" grpId="0"/>
      <p:bldP spid="6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8B8E5-B7EC-ACF6-CB89-90A310875D2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C32D3AB-FB92-2A14-B189-ABCFEC7BC93F}"/>
              </a:ext>
            </a:extLst>
          </p:cNvPr>
          <p:cNvSpPr>
            <a:spLocks noGrp="1"/>
          </p:cNvSpPr>
          <p:nvPr>
            <p:ph type="title"/>
          </p:nvPr>
        </p:nvSpPr>
        <p:spPr>
          <a:xfrm>
            <a:off x="1081087" y="75823"/>
            <a:ext cx="10153864" cy="803297"/>
          </a:xfrm>
        </p:spPr>
        <p:txBody>
          <a:bodyPr/>
          <a:lstStyle/>
          <a:p>
            <a:r>
              <a:rPr lang="en-US" sz="3600" dirty="0">
                <a:latin typeface="+mj-lt"/>
              </a:rPr>
              <a:t>Secure by default</a:t>
            </a:r>
            <a:br>
              <a:rPr lang="en-US" sz="3600" dirty="0">
                <a:latin typeface="+mj-lt"/>
              </a:rPr>
            </a:br>
            <a:r>
              <a:rPr lang="en-US" sz="2200" spc="0" dirty="0"/>
              <a:t>Provide the latest security capabilities for your data</a:t>
            </a:r>
          </a:p>
        </p:txBody>
      </p:sp>
      <p:grpSp>
        <p:nvGrpSpPr>
          <p:cNvPr id="5" name="Group 4">
            <a:extLst>
              <a:ext uri="{FF2B5EF4-FFF2-40B4-BE49-F238E27FC236}">
                <a16:creationId xmlns:a16="http://schemas.microsoft.com/office/drawing/2014/main" id="{3AF9013E-00E9-F90A-71EB-5287BF1C298A}"/>
              </a:ext>
            </a:extLst>
          </p:cNvPr>
          <p:cNvGrpSpPr/>
          <p:nvPr/>
        </p:nvGrpSpPr>
        <p:grpSpPr>
          <a:xfrm>
            <a:off x="2000070" y="1454181"/>
            <a:ext cx="7776267" cy="5059545"/>
            <a:chOff x="2278744" y="1401930"/>
            <a:chExt cx="7776267" cy="5059545"/>
          </a:xfrm>
        </p:grpSpPr>
        <p:cxnSp>
          <p:nvCxnSpPr>
            <p:cNvPr id="31" name="Straight Arrow Connector 30">
              <a:extLst>
                <a:ext uri="{FF2B5EF4-FFF2-40B4-BE49-F238E27FC236}">
                  <a16:creationId xmlns:a16="http://schemas.microsoft.com/office/drawing/2014/main" id="{94CDF319-47CD-4F3C-82ED-963FB210F4E5}"/>
                </a:ext>
                <a:ext uri="{C183D7F6-B498-43B3-948B-1728B52AA6E4}">
                  <adec:decorative xmlns:adec="http://schemas.microsoft.com/office/drawing/2017/decorative" val="1"/>
                </a:ext>
              </a:extLst>
            </p:cNvPr>
            <p:cNvCxnSpPr>
              <a:cxnSpLocks/>
            </p:cNvCxnSpPr>
            <p:nvPr/>
          </p:nvCxnSpPr>
          <p:spPr>
            <a:xfrm>
              <a:off x="3899119" y="4156650"/>
              <a:ext cx="4191543" cy="0"/>
            </a:xfrm>
            <a:prstGeom prst="straightConnector1">
              <a:avLst/>
            </a:prstGeom>
            <a:ln w="19050"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2AEF754-A7BB-56E3-080D-0503F7C8C38E}"/>
                </a:ext>
                <a:ext uri="{C183D7F6-B498-43B3-948B-1728B52AA6E4}">
                  <adec:decorative xmlns:adec="http://schemas.microsoft.com/office/drawing/2017/decorative" val="1"/>
                </a:ext>
              </a:extLst>
            </p:cNvPr>
            <p:cNvCxnSpPr>
              <a:cxnSpLocks/>
            </p:cNvCxnSpPr>
            <p:nvPr/>
          </p:nvCxnSpPr>
          <p:spPr>
            <a:xfrm>
              <a:off x="3899119" y="3901380"/>
              <a:ext cx="4191543" cy="0"/>
            </a:xfrm>
            <a:prstGeom prst="straightConnector1">
              <a:avLst/>
            </a:prstGeom>
            <a:ln w="19050" cap="rnd">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7B5A897D-2C2B-931B-DDD9-0EAFFFCA03C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3755" y="4862230"/>
              <a:ext cx="500503" cy="500503"/>
            </a:xfrm>
            <a:prstGeom prst="rect">
              <a:avLst/>
            </a:prstGeom>
          </p:spPr>
        </p:pic>
        <p:sp>
          <p:nvSpPr>
            <p:cNvPr id="3" name="Oval 2">
              <a:extLst>
                <a:ext uri="{FF2B5EF4-FFF2-40B4-BE49-F238E27FC236}">
                  <a16:creationId xmlns:a16="http://schemas.microsoft.com/office/drawing/2014/main" id="{8B770B71-1EF3-01D5-D7CE-F6789B42AF04}"/>
                </a:ext>
                <a:ext uri="{C183D7F6-B498-43B3-948B-1728B52AA6E4}">
                  <adec:decorative xmlns:adec="http://schemas.microsoft.com/office/drawing/2017/decorative" val="1"/>
                </a:ext>
              </a:extLst>
            </p:cNvPr>
            <p:cNvSpPr/>
            <p:nvPr/>
          </p:nvSpPr>
          <p:spPr bwMode="auto">
            <a:xfrm>
              <a:off x="2874315" y="2024743"/>
              <a:ext cx="6226142" cy="3840480"/>
            </a:xfrm>
            <a:prstGeom prst="ellipse">
              <a:avLst/>
            </a:prstGeom>
            <a:noFill/>
            <a:ln w="12700" cap="flat" cmpd="sng" algn="ctr">
              <a:solidFill>
                <a:schemeClr val="tx1">
                  <a:alpha val="50000"/>
                </a:schemeClr>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mn-cs"/>
              </a:endParaRPr>
            </a:p>
          </p:txBody>
        </p:sp>
        <p:sp>
          <p:nvSpPr>
            <p:cNvPr id="9" name="Oval 8">
              <a:extLst>
                <a:ext uri="{FF2B5EF4-FFF2-40B4-BE49-F238E27FC236}">
                  <a16:creationId xmlns:a16="http://schemas.microsoft.com/office/drawing/2014/main" id="{6DF8DF96-C4E4-DBDB-8BB0-4CE3999A716D}"/>
                </a:ext>
              </a:extLst>
            </p:cNvPr>
            <p:cNvSpPr/>
            <p:nvPr/>
          </p:nvSpPr>
          <p:spPr bwMode="auto">
            <a:xfrm>
              <a:off x="2361080" y="3410070"/>
              <a:ext cx="1371600" cy="1371600"/>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dirty="0">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46" name="Oval 45">
              <a:extLst>
                <a:ext uri="{FF2B5EF4-FFF2-40B4-BE49-F238E27FC236}">
                  <a16:creationId xmlns:a16="http://schemas.microsoft.com/office/drawing/2014/main" id="{C4D55B27-002B-327B-E1E9-68CD0E4DE03E}"/>
                </a:ext>
              </a:extLst>
            </p:cNvPr>
            <p:cNvSpPr/>
            <p:nvPr/>
          </p:nvSpPr>
          <p:spPr bwMode="auto">
            <a:xfrm>
              <a:off x="5327669" y="5089875"/>
              <a:ext cx="1371600" cy="1371600"/>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dirty="0">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48" name="Oval 47">
              <a:extLst>
                <a:ext uri="{FF2B5EF4-FFF2-40B4-BE49-F238E27FC236}">
                  <a16:creationId xmlns:a16="http://schemas.microsoft.com/office/drawing/2014/main" id="{74743CD1-1FA4-3CD6-8727-85798CC228AF}"/>
                </a:ext>
              </a:extLst>
            </p:cNvPr>
            <p:cNvSpPr/>
            <p:nvPr/>
          </p:nvSpPr>
          <p:spPr bwMode="auto">
            <a:xfrm>
              <a:off x="5299012" y="1401930"/>
              <a:ext cx="1371600" cy="1371600"/>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dirty="0">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29" name="Picture 4" descr="Shield">
              <a:extLst>
                <a:ext uri="{FF2B5EF4-FFF2-40B4-BE49-F238E27FC236}">
                  <a16:creationId xmlns:a16="http://schemas.microsoft.com/office/drawing/2014/main" id="{B1D27A4D-BC24-DDEE-A580-136600D10A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9354" y="1539379"/>
              <a:ext cx="1657021" cy="1104679"/>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Azure Arc icon">
              <a:extLst>
                <a:ext uri="{FF2B5EF4-FFF2-40B4-BE49-F238E27FC236}">
                  <a16:creationId xmlns:a16="http://schemas.microsoft.com/office/drawing/2014/main" id="{CA456009-1A1D-5398-0A2E-BF53820D27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4359" y="5291390"/>
              <a:ext cx="934922" cy="895338"/>
            </a:xfrm>
            <a:prstGeom prst="rect">
              <a:avLst/>
            </a:prstGeom>
          </p:spPr>
        </p:pic>
        <p:sp>
          <p:nvSpPr>
            <p:cNvPr id="50" name="Oval 49">
              <a:extLst>
                <a:ext uri="{FF2B5EF4-FFF2-40B4-BE49-F238E27FC236}">
                  <a16:creationId xmlns:a16="http://schemas.microsoft.com/office/drawing/2014/main" id="{DCA65451-A0D4-0ADD-EA54-05F59CF5E2F4}"/>
                </a:ext>
              </a:extLst>
            </p:cNvPr>
            <p:cNvSpPr/>
            <p:nvPr/>
          </p:nvSpPr>
          <p:spPr bwMode="auto">
            <a:xfrm>
              <a:off x="8338820" y="3324922"/>
              <a:ext cx="1340463" cy="125852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dirty="0">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27" name="Graphic 26" descr="Microsoft application logo">
              <a:extLst>
                <a:ext uri="{FF2B5EF4-FFF2-40B4-BE49-F238E27FC236}">
                  <a16:creationId xmlns:a16="http://schemas.microsoft.com/office/drawing/2014/main" id="{DD2A7BF1-51EE-F829-3FE8-4858DBC685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02392" y="3484768"/>
              <a:ext cx="830998" cy="830998"/>
            </a:xfrm>
            <a:prstGeom prst="rect">
              <a:avLst/>
            </a:prstGeom>
          </p:spPr>
        </p:pic>
        <p:sp>
          <p:nvSpPr>
            <p:cNvPr id="55" name="Title 1">
              <a:extLst>
                <a:ext uri="{FF2B5EF4-FFF2-40B4-BE49-F238E27FC236}">
                  <a16:creationId xmlns:a16="http://schemas.microsoft.com/office/drawing/2014/main" id="{7FCDB537-E584-9E8A-3B3B-A9AD6101C91C}"/>
                </a:ext>
              </a:extLst>
            </p:cNvPr>
            <p:cNvSpPr txBox="1">
              <a:spLocks/>
            </p:cNvSpPr>
            <p:nvPr/>
          </p:nvSpPr>
          <p:spPr>
            <a:xfrm>
              <a:off x="5323950" y="3478802"/>
              <a:ext cx="1303020" cy="3385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dirty="0">
                  <a:ln w="3175">
                    <a:noFill/>
                  </a:ln>
                  <a:gradFill flip="none">
                    <a:gsLst>
                      <a:gs pos="0">
                        <a:srgbClr val="73262F"/>
                      </a:gs>
                      <a:gs pos="68000">
                        <a:srgbClr val="2A446F"/>
                      </a:gs>
                    </a:gsLst>
                    <a:path path="circle">
                      <a:fillToRect l="100000" t="100000"/>
                    </a:path>
                    <a:tileRect r="-100000" b="-100000"/>
                  </a:gradFill>
                  <a:effectLst/>
                  <a:uLnTx/>
                  <a:uFillTx/>
                  <a:latin typeface="Segoe UI Semibold"/>
                  <a:ea typeface="+mn-ea"/>
                  <a:cs typeface="Segoe UI"/>
                </a:rPr>
                <a:t>outbound</a:t>
              </a:r>
            </a:p>
          </p:txBody>
        </p:sp>
        <p:sp>
          <p:nvSpPr>
            <p:cNvPr id="56" name="Title 1">
              <a:extLst>
                <a:ext uri="{FF2B5EF4-FFF2-40B4-BE49-F238E27FC236}">
                  <a16:creationId xmlns:a16="http://schemas.microsoft.com/office/drawing/2014/main" id="{F28C299F-1A95-C380-473B-79FCFAB54BA4}"/>
                </a:ext>
              </a:extLst>
            </p:cNvPr>
            <p:cNvSpPr txBox="1">
              <a:spLocks/>
            </p:cNvSpPr>
            <p:nvPr/>
          </p:nvSpPr>
          <p:spPr>
            <a:xfrm>
              <a:off x="5381100" y="4158886"/>
              <a:ext cx="1303020" cy="3385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dirty="0">
                  <a:ln w="3175">
                    <a:noFill/>
                  </a:ln>
                  <a:gradFill flip="none">
                    <a:gsLst>
                      <a:gs pos="0">
                        <a:srgbClr val="73262F"/>
                      </a:gs>
                      <a:gs pos="68000">
                        <a:srgbClr val="2A446F"/>
                      </a:gs>
                    </a:gsLst>
                    <a:path path="circle">
                      <a:fillToRect l="100000" t="100000"/>
                    </a:path>
                    <a:tileRect r="-100000" b="-100000"/>
                  </a:gradFill>
                  <a:effectLst/>
                  <a:uLnTx/>
                  <a:uFillTx/>
                  <a:latin typeface="Segoe UI Semibold"/>
                  <a:ea typeface="+mn-ea"/>
                  <a:cs typeface="Segoe UI"/>
                </a:rPr>
                <a:t>inbound</a:t>
              </a:r>
            </a:p>
          </p:txBody>
        </p:sp>
        <p:sp>
          <p:nvSpPr>
            <p:cNvPr id="69" name="Oval 68">
              <a:extLst>
                <a:ext uri="{FF2B5EF4-FFF2-40B4-BE49-F238E27FC236}">
                  <a16:creationId xmlns:a16="http://schemas.microsoft.com/office/drawing/2014/main" id="{62A404AC-1897-01B6-0BB1-FC123DEF0F2E}"/>
                </a:ext>
                <a:ext uri="{C183D7F6-B498-43B3-948B-1728B52AA6E4}">
                  <adec:decorative xmlns:adec="http://schemas.microsoft.com/office/drawing/2017/decorative" val="1"/>
                </a:ext>
              </a:extLst>
            </p:cNvPr>
            <p:cNvSpPr/>
            <p:nvPr/>
          </p:nvSpPr>
          <p:spPr bwMode="auto">
            <a:xfrm rot="5400000">
              <a:off x="7581420" y="1337172"/>
              <a:ext cx="588702" cy="2126166"/>
            </a:xfrm>
            <a:prstGeom prst="roundRect">
              <a:avLst/>
            </a:prstGeom>
            <a:gradFill flip="none" rotWithShape="0">
              <a:gsLst>
                <a:gs pos="37000">
                  <a:srgbClr val="A9D5ED"/>
                </a:gs>
                <a:gs pos="91000">
                  <a:schemeClr val="accent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34" name="TextBox 33">
              <a:extLst>
                <a:ext uri="{FF2B5EF4-FFF2-40B4-BE49-F238E27FC236}">
                  <a16:creationId xmlns:a16="http://schemas.microsoft.com/office/drawing/2014/main" id="{7A2EC3F8-5269-B0E4-41E5-857D7C17A6EF}"/>
                </a:ext>
              </a:extLst>
            </p:cNvPr>
            <p:cNvSpPr txBox="1"/>
            <p:nvPr/>
          </p:nvSpPr>
          <p:spPr>
            <a:xfrm>
              <a:off x="6813409" y="2137287"/>
              <a:ext cx="2202927" cy="492443"/>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Variable Display"/>
                  <a:ea typeface="+mn-ea"/>
                  <a:cs typeface="Segoe UI Semibold"/>
                </a:rPr>
                <a:t>Protected by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Variable Display"/>
                  <a:ea typeface="+mn-ea"/>
                  <a:cs typeface="Segoe UI Semibold"/>
                </a:rPr>
                <a:t>Microsoft Defender</a:t>
              </a:r>
            </a:p>
          </p:txBody>
        </p:sp>
        <p:sp>
          <p:nvSpPr>
            <p:cNvPr id="70" name="Oval 68">
              <a:extLst>
                <a:ext uri="{FF2B5EF4-FFF2-40B4-BE49-F238E27FC236}">
                  <a16:creationId xmlns:a16="http://schemas.microsoft.com/office/drawing/2014/main" id="{1B4E24D7-FDB1-9109-CCFC-5BB294F22DCF}"/>
                </a:ext>
                <a:ext uri="{C183D7F6-B498-43B3-948B-1728B52AA6E4}">
                  <adec:decorative xmlns:adec="http://schemas.microsoft.com/office/drawing/2017/decorative" val="1"/>
                </a:ext>
              </a:extLst>
            </p:cNvPr>
            <p:cNvSpPr/>
            <p:nvPr/>
          </p:nvSpPr>
          <p:spPr bwMode="auto">
            <a:xfrm rot="5400000">
              <a:off x="4212601" y="5221728"/>
              <a:ext cx="493453" cy="1557263"/>
            </a:xfrm>
            <a:prstGeom prst="roundRect">
              <a:avLst/>
            </a:prstGeom>
            <a:gradFill flip="none" rotWithShape="0">
              <a:gsLst>
                <a:gs pos="37000">
                  <a:srgbClr val="A9D5ED"/>
                </a:gs>
                <a:gs pos="91000">
                  <a:schemeClr val="accent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72" name="TextBox 71">
              <a:extLst>
                <a:ext uri="{FF2B5EF4-FFF2-40B4-BE49-F238E27FC236}">
                  <a16:creationId xmlns:a16="http://schemas.microsoft.com/office/drawing/2014/main" id="{3A146560-AC55-EB3D-810C-49C33061E1B7}"/>
                </a:ext>
              </a:extLst>
            </p:cNvPr>
            <p:cNvSpPr txBox="1"/>
            <p:nvPr/>
          </p:nvSpPr>
          <p:spPr>
            <a:xfrm>
              <a:off x="3940269" y="5759903"/>
              <a:ext cx="1032334" cy="492443"/>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Variable Display"/>
                  <a:ea typeface="+mn-ea"/>
                  <a:cs typeface="Segoe UI Semibold"/>
                </a:rPr>
                <a:t>Enabled by </a:t>
              </a:r>
              <a:endParaRPr kumimoji="0" lang="en-US" sz="1600" b="0" i="0" u="none" strike="noStrike" kern="1200" cap="none" spc="0" normalizeH="0" baseline="0" noProof="0" dirty="0">
                <a:ln>
                  <a:noFill/>
                </a:ln>
                <a:effectLst/>
                <a:uLnTx/>
                <a:uFillTx/>
                <a:latin typeface="Segoe UI Variable Display"/>
                <a:ea typeface="+mn-ea"/>
                <a:cs typeface="Segoe UI"/>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Variable Display"/>
                  <a:ea typeface="+mn-ea"/>
                  <a:cs typeface="Segoe UI Semibold"/>
                </a:rPr>
                <a:t>Azure Arc</a:t>
              </a:r>
              <a:endParaRPr kumimoji="0" lang="en-US" sz="1600" b="0" i="0" u="none" strike="noStrike" kern="1200" cap="none" spc="0" normalizeH="0" baseline="0" noProof="0" dirty="0">
                <a:ln>
                  <a:noFill/>
                </a:ln>
                <a:effectLst/>
                <a:uLnTx/>
                <a:uFillTx/>
                <a:latin typeface="Segoe UI Variable Display"/>
                <a:ea typeface="+mn-ea"/>
                <a:cs typeface="Segoe UI"/>
              </a:endParaRPr>
            </a:p>
          </p:txBody>
        </p:sp>
        <p:sp>
          <p:nvSpPr>
            <p:cNvPr id="73" name="Oval 68">
              <a:extLst>
                <a:ext uri="{FF2B5EF4-FFF2-40B4-BE49-F238E27FC236}">
                  <a16:creationId xmlns:a16="http://schemas.microsoft.com/office/drawing/2014/main" id="{85FA9413-E8A4-0B67-5136-F4610B1B9DC5}"/>
                </a:ext>
                <a:ext uri="{C183D7F6-B498-43B3-948B-1728B52AA6E4}">
                  <adec:decorative xmlns:adec="http://schemas.microsoft.com/office/drawing/2017/decorative" val="1"/>
                </a:ext>
              </a:extLst>
            </p:cNvPr>
            <p:cNvSpPr/>
            <p:nvPr/>
          </p:nvSpPr>
          <p:spPr bwMode="auto">
            <a:xfrm rot="5400000">
              <a:off x="8939166" y="4224980"/>
              <a:ext cx="408594" cy="1823097"/>
            </a:xfrm>
            <a:prstGeom prst="roundRect">
              <a:avLst/>
            </a:prstGeom>
            <a:gradFill flip="none" rotWithShape="0">
              <a:gsLst>
                <a:gs pos="37000">
                  <a:srgbClr val="A9D5ED"/>
                </a:gs>
                <a:gs pos="91000">
                  <a:schemeClr val="accent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75" name="TextBox 74">
              <a:extLst>
                <a:ext uri="{FF2B5EF4-FFF2-40B4-BE49-F238E27FC236}">
                  <a16:creationId xmlns:a16="http://schemas.microsoft.com/office/drawing/2014/main" id="{5F1D17B7-76A4-2F10-D6E3-5799BA7AE9AF}"/>
                </a:ext>
              </a:extLst>
            </p:cNvPr>
            <p:cNvSpPr txBox="1"/>
            <p:nvPr/>
          </p:nvSpPr>
          <p:spPr>
            <a:xfrm>
              <a:off x="8337124" y="5019897"/>
              <a:ext cx="1586973" cy="246221"/>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Variable Display"/>
                  <a:ea typeface="+mn-ea"/>
                  <a:cs typeface="Segoe UI Semibold"/>
                </a:rPr>
                <a:t>Managed Identity</a:t>
              </a:r>
              <a:endParaRPr kumimoji="0" lang="en-US" sz="1600" b="0" i="0" u="none" strike="noStrike" kern="1200" cap="none" spc="0" normalizeH="0" baseline="0" noProof="0" dirty="0">
                <a:ln>
                  <a:noFill/>
                </a:ln>
                <a:effectLst/>
                <a:uLnTx/>
                <a:uFillTx/>
                <a:latin typeface="Segoe UI"/>
                <a:ea typeface="+mn-ea"/>
                <a:cs typeface="Segoe UI"/>
              </a:endParaRPr>
            </a:p>
          </p:txBody>
        </p:sp>
        <p:pic>
          <p:nvPicPr>
            <p:cNvPr id="4" name="Graphic 3">
              <a:extLst>
                <a:ext uri="{FF2B5EF4-FFF2-40B4-BE49-F238E27FC236}">
                  <a16:creationId xmlns:a16="http://schemas.microsoft.com/office/drawing/2014/main" id="{EE01DE48-D66B-BDBE-D84E-CB5C6A3E9B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78744" y="3324689"/>
              <a:ext cx="1480456" cy="1480456"/>
            </a:xfrm>
            <a:prstGeom prst="rect">
              <a:avLst/>
            </a:prstGeom>
          </p:spPr>
        </p:pic>
      </p:grpSp>
      <p:grpSp>
        <p:nvGrpSpPr>
          <p:cNvPr id="6" name="Group 5">
            <a:extLst>
              <a:ext uri="{FF2B5EF4-FFF2-40B4-BE49-F238E27FC236}">
                <a16:creationId xmlns:a16="http://schemas.microsoft.com/office/drawing/2014/main" id="{A7C5A9CA-B457-F194-EEBA-A645D80CD756}"/>
              </a:ext>
            </a:extLst>
          </p:cNvPr>
          <p:cNvGrpSpPr/>
          <p:nvPr/>
        </p:nvGrpSpPr>
        <p:grpSpPr>
          <a:xfrm>
            <a:off x="9233093" y="1186443"/>
            <a:ext cx="2304202" cy="571275"/>
            <a:chOff x="9511767" y="1134192"/>
            <a:chExt cx="2304202" cy="571275"/>
          </a:xfrm>
        </p:grpSpPr>
        <p:pic>
          <p:nvPicPr>
            <p:cNvPr id="13" name="Graphic 12" descr="Microsoft application logo">
              <a:extLst>
                <a:ext uri="{FF2B5EF4-FFF2-40B4-BE49-F238E27FC236}">
                  <a16:creationId xmlns:a16="http://schemas.microsoft.com/office/drawing/2014/main" id="{41EFE295-34BB-3D6E-7FF7-A2A36E9335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66859" y="1186125"/>
              <a:ext cx="444381" cy="444381"/>
            </a:xfrm>
            <a:prstGeom prst="rect">
              <a:avLst/>
            </a:prstGeom>
          </p:spPr>
        </p:pic>
        <p:pic>
          <p:nvPicPr>
            <p:cNvPr id="14" name="Graphic 13">
              <a:extLst>
                <a:ext uri="{FF2B5EF4-FFF2-40B4-BE49-F238E27FC236}">
                  <a16:creationId xmlns:a16="http://schemas.microsoft.com/office/drawing/2014/main" id="{B5E6BFF1-ADE7-D126-EE42-161BBA782BD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2423" y="1215154"/>
              <a:ext cx="444382" cy="444382"/>
            </a:xfrm>
            <a:prstGeom prst="rect">
              <a:avLst/>
            </a:prstGeom>
          </p:spPr>
        </p:pic>
        <p:pic>
          <p:nvPicPr>
            <p:cNvPr id="19" name="Picture 4" descr="Shield">
              <a:extLst>
                <a:ext uri="{FF2B5EF4-FFF2-40B4-BE49-F238E27FC236}">
                  <a16:creationId xmlns:a16="http://schemas.microsoft.com/office/drawing/2014/main" id="{EF322DE8-C402-7CAC-2794-B3EF122A4B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34138" y="1190194"/>
              <a:ext cx="733055" cy="4887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4">
              <a:extLst>
                <a:ext uri="{FF2B5EF4-FFF2-40B4-BE49-F238E27FC236}">
                  <a16:creationId xmlns:a16="http://schemas.microsoft.com/office/drawing/2014/main" id="{97FADDD4-4545-7A63-F807-5688742C9BBB}"/>
                </a:ext>
                <a:ext uri="{C183D7F6-B498-43B3-948B-1728B52AA6E4}">
                  <adec:decorative xmlns:adec="http://schemas.microsoft.com/office/drawing/2017/decorative" val="1"/>
                </a:ext>
              </a:extLst>
            </p:cNvPr>
            <p:cNvSpPr/>
            <p:nvPr/>
          </p:nvSpPr>
          <p:spPr bwMode="auto">
            <a:xfrm>
              <a:off x="9511767" y="1134192"/>
              <a:ext cx="2304202" cy="571275"/>
            </a:xfrm>
            <a:prstGeom prst="roundRect">
              <a:avLst/>
            </a:prstGeom>
            <a:noFill/>
            <a:ln w="19050"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3230043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100"/>
                                  </p:stCondLst>
                                  <p:childTnLst>
                                    <p:animMotion origin="layout" path="M 2.70833E-6 2.22222E-6 L 2.70833E-6 0.03541 " pathEditMode="relative" rAng="0" ptsTypes="AA">
                                      <p:cBhvr>
                                        <p:cTn id="9" dur="700" spd="-100000" fill="hold"/>
                                        <p:tgtEl>
                                          <p:spTgt spid="5"/>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B396A-3F79-5FFB-4B2D-346F6F14D5CF}"/>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SQL Server 2025 enabled by Azure Arc</a:t>
            </a:r>
          </a:p>
        </p:txBody>
      </p:sp>
      <p:graphicFrame>
        <p:nvGraphicFramePr>
          <p:cNvPr id="6" name="TextBox 3">
            <a:extLst>
              <a:ext uri="{FF2B5EF4-FFF2-40B4-BE49-F238E27FC236}">
                <a16:creationId xmlns:a16="http://schemas.microsoft.com/office/drawing/2014/main" id="{0C600B34-D41D-C9E4-3B72-CB54DCD70B00}"/>
              </a:ext>
            </a:extLst>
          </p:cNvPr>
          <p:cNvGraphicFramePr/>
          <p:nvPr>
            <p:extLst>
              <p:ext uri="{D42A27DB-BD31-4B8C-83A1-F6EECF244321}">
                <p14:modId xmlns:p14="http://schemas.microsoft.com/office/powerpoint/2010/main" val="362931695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41632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146F4-1798-DC79-B08C-545B9D242462}"/>
              </a:ext>
            </a:extLst>
          </p:cNvPr>
          <p:cNvSpPr>
            <a:spLocks noGrp="1"/>
          </p:cNvSpPr>
          <p:nvPr>
            <p:ph type="title"/>
          </p:nvPr>
        </p:nvSpPr>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How Does Managed Identity Work?</a:t>
            </a:r>
          </a:p>
        </p:txBody>
      </p:sp>
      <p:graphicFrame>
        <p:nvGraphicFramePr>
          <p:cNvPr id="9" name="TextBox 4">
            <a:extLst>
              <a:ext uri="{FF2B5EF4-FFF2-40B4-BE49-F238E27FC236}">
                <a16:creationId xmlns:a16="http://schemas.microsoft.com/office/drawing/2014/main" id="{FBCFF26F-CEE3-5292-149B-2BE93628DF0E}"/>
              </a:ext>
            </a:extLst>
          </p:cNvPr>
          <p:cNvGraphicFramePr/>
          <p:nvPr/>
        </p:nvGraphicFramePr>
        <p:xfrm>
          <a:off x="209006" y="1491706"/>
          <a:ext cx="11982994"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53247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51A5E-3FC3-8C66-4CF3-A4509EEE3F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5F2093-88A9-B146-55FE-7CA476413D93}"/>
              </a:ext>
            </a:extLst>
          </p:cNvPr>
          <p:cNvSpPr>
            <a:spLocks noGrp="1"/>
          </p:cNvSpPr>
          <p:nvPr>
            <p:ph type="title"/>
          </p:nvPr>
        </p:nvSpPr>
        <p:spPr/>
        <p:txBody>
          <a:bodyPr/>
          <a:lstStyle/>
          <a:p>
            <a:r>
              <a:rPr lang="en-US" dirty="0"/>
              <a:t>Example Scenarios</a:t>
            </a:r>
          </a:p>
        </p:txBody>
      </p:sp>
      <p:sp>
        <p:nvSpPr>
          <p:cNvPr id="4" name="TextBox 3">
            <a:extLst>
              <a:ext uri="{FF2B5EF4-FFF2-40B4-BE49-F238E27FC236}">
                <a16:creationId xmlns:a16="http://schemas.microsoft.com/office/drawing/2014/main" id="{9ADA22EC-7497-AA35-1C5A-BA488DD2B894}"/>
              </a:ext>
            </a:extLst>
          </p:cNvPr>
          <p:cNvSpPr txBox="1"/>
          <p:nvPr/>
        </p:nvSpPr>
        <p:spPr>
          <a:xfrm>
            <a:off x="588262" y="1439508"/>
            <a:ext cx="11018519" cy="4893647"/>
          </a:xfrm>
          <a:prstGeom prst="rect">
            <a:avLst/>
          </a:prstGeom>
          <a:noFill/>
        </p:spPr>
        <p:txBody>
          <a:bodyPr wrap="square">
            <a:spAutoFit/>
          </a:bodyPr>
          <a:lstStyle/>
          <a:p>
            <a:r>
              <a:rPr lang="en-US" sz="2400" b="1" dirty="0"/>
              <a:t>Backup to URL</a:t>
            </a:r>
          </a:p>
          <a:p>
            <a:r>
              <a:rPr lang="en-US" sz="2400" dirty="0"/>
              <a:t>You can back up and restore databases to Azure Blob Storage using managed identity. The SQL Server instance must have the Storage Blob Data Contributor role assigned to its managed identity. </a:t>
            </a:r>
          </a:p>
          <a:p>
            <a:endParaRPr lang="en-US" sz="2400" b="1" dirty="0"/>
          </a:p>
          <a:p>
            <a:r>
              <a:rPr lang="en-US" sz="2400" b="1" dirty="0"/>
              <a:t>PolyBase</a:t>
            </a:r>
          </a:p>
          <a:p>
            <a:r>
              <a:rPr lang="en-US" sz="2400" dirty="0"/>
              <a:t>PolyBase can use managed identity to access Azure Blob Storage and Data Lake, provided the SQL Server instance is enabled by Azure Arc and properly configured. </a:t>
            </a:r>
          </a:p>
          <a:p>
            <a:endParaRPr lang="en-US" sz="2400" b="1" dirty="0"/>
          </a:p>
          <a:p>
            <a:r>
              <a:rPr lang="en-US" sz="2400" b="1" dirty="0"/>
              <a:t>Azure Key Vault</a:t>
            </a:r>
          </a:p>
          <a:p>
            <a:r>
              <a:rPr lang="en-US" sz="2400" dirty="0"/>
              <a:t>SQL Server can access secrets in Azure Key Vault using its managed identity, simplifying credential management for Extensible Key Management (EKM)</a:t>
            </a:r>
          </a:p>
        </p:txBody>
      </p:sp>
    </p:spTree>
    <p:extLst>
      <p:ext uri="{BB962C8B-B14F-4D97-AF65-F5344CB8AC3E}">
        <p14:creationId xmlns:p14="http://schemas.microsoft.com/office/powerpoint/2010/main" val="305510688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3C2A1-DA35-A53F-6479-44EA61641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ABD20-D87B-A7C5-035E-855644DB1797}"/>
              </a:ext>
            </a:extLst>
          </p:cNvPr>
          <p:cNvSpPr>
            <a:spLocks noGrp="1"/>
          </p:cNvSpPr>
          <p:nvPr>
            <p:ph type="title"/>
          </p:nvPr>
        </p:nvSpPr>
        <p:spPr/>
        <p:txBody>
          <a:bodyPr/>
          <a:lstStyle/>
          <a:p>
            <a:r>
              <a:rPr lang="en-US"/>
              <a:t>Go </a:t>
            </a:r>
            <a:r>
              <a:rPr lang="en-US" i="1"/>
              <a:t>passwordless</a:t>
            </a:r>
            <a:r>
              <a:rPr lang="en-US"/>
              <a:t> with a Managed Identity</a:t>
            </a:r>
          </a:p>
        </p:txBody>
      </p:sp>
      <p:pic>
        <p:nvPicPr>
          <p:cNvPr id="3" name="Graphic 2" descr="Azure Arc icon">
            <a:extLst>
              <a:ext uri="{FF2B5EF4-FFF2-40B4-BE49-F238E27FC236}">
                <a16:creationId xmlns:a16="http://schemas.microsoft.com/office/drawing/2014/main" id="{E7E767AE-8BA2-51AB-5D05-30B6C49FD1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9524" y="4008007"/>
            <a:ext cx="515093" cy="515093"/>
          </a:xfrm>
          <a:prstGeom prst="rect">
            <a:avLst/>
          </a:prstGeom>
        </p:spPr>
      </p:pic>
      <p:pic>
        <p:nvPicPr>
          <p:cNvPr id="4" name="Graphic 3">
            <a:extLst>
              <a:ext uri="{FF2B5EF4-FFF2-40B4-BE49-F238E27FC236}">
                <a16:creationId xmlns:a16="http://schemas.microsoft.com/office/drawing/2014/main" id="{7A48912C-8B7F-0B92-E1A2-46CF7CAF8E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6683" y="4725672"/>
            <a:ext cx="1915886" cy="1915886"/>
          </a:xfrm>
          <a:prstGeom prst="rect">
            <a:avLst/>
          </a:prstGeom>
        </p:spPr>
      </p:pic>
      <p:pic>
        <p:nvPicPr>
          <p:cNvPr id="6" name="Graphic 5">
            <a:extLst>
              <a:ext uri="{FF2B5EF4-FFF2-40B4-BE49-F238E27FC236}">
                <a16:creationId xmlns:a16="http://schemas.microsoft.com/office/drawing/2014/main" id="{FE99A45F-671F-7471-9F47-7E79B15FDE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8308" y="1245964"/>
            <a:ext cx="797570" cy="797570"/>
          </a:xfrm>
          <a:prstGeom prst="rect">
            <a:avLst/>
          </a:prstGeom>
        </p:spPr>
      </p:pic>
      <p:pic>
        <p:nvPicPr>
          <p:cNvPr id="7" name="Picture 2" descr="Azure AI Studio - Pricing | Microsoft Azure">
            <a:extLst>
              <a:ext uri="{FF2B5EF4-FFF2-40B4-BE49-F238E27FC236}">
                <a16:creationId xmlns:a16="http://schemas.microsoft.com/office/drawing/2014/main" id="{939C50AF-00AB-A7E3-1CED-02F9161E29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2709" y="1266410"/>
            <a:ext cx="1519183" cy="79757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15F2641B-2B40-8B80-F773-BC429C57200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58929" y="1943047"/>
            <a:ext cx="500503" cy="500503"/>
          </a:xfrm>
          <a:prstGeom prst="rect">
            <a:avLst/>
          </a:prstGeom>
        </p:spPr>
      </p:pic>
      <p:pic>
        <p:nvPicPr>
          <p:cNvPr id="1026" name="Picture 2" descr="Key Generic color fill icon">
            <a:extLst>
              <a:ext uri="{FF2B5EF4-FFF2-40B4-BE49-F238E27FC236}">
                <a16:creationId xmlns:a16="http://schemas.microsoft.com/office/drawing/2014/main" id="{D5187D12-2EAD-366D-DDE6-37F2D671EB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88521" y="2081509"/>
            <a:ext cx="624849" cy="624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 Special Lineal color icon">
            <a:extLst>
              <a:ext uri="{FF2B5EF4-FFF2-40B4-BE49-F238E27FC236}">
                <a16:creationId xmlns:a16="http://schemas.microsoft.com/office/drawing/2014/main" id="{8B3F9751-DB84-95E0-87C4-C730C8B896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16957" y="4707443"/>
            <a:ext cx="626346" cy="6263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CFA22B-9175-1EDB-4DC9-211517BEEFA6}"/>
              </a:ext>
            </a:extLst>
          </p:cNvPr>
          <p:cNvSpPr txBox="1"/>
          <p:nvPr/>
        </p:nvSpPr>
        <p:spPr>
          <a:xfrm>
            <a:off x="3738961" y="5500391"/>
            <a:ext cx="3380734" cy="553998"/>
          </a:xfrm>
          <a:prstGeom prst="rect">
            <a:avLst/>
          </a:prstGeom>
          <a:noFill/>
        </p:spPr>
        <p:txBody>
          <a:bodyPr wrap="none" lIns="0" tIns="0" rIns="0" bIns="0" rtlCol="0">
            <a:spAutoFit/>
          </a:bodyPr>
          <a:lstStyle/>
          <a:p>
            <a:pPr algn="ctr"/>
            <a:r>
              <a:rPr lang="en-US"/>
              <a:t>EXTERNAL MODEL or </a:t>
            </a:r>
          </a:p>
          <a:p>
            <a:pPr algn="ctr"/>
            <a:r>
              <a:rPr lang="en-US"/>
              <a:t>sp_invoke_external_rest_endpoint</a:t>
            </a:r>
          </a:p>
        </p:txBody>
      </p:sp>
      <p:pic>
        <p:nvPicPr>
          <p:cNvPr id="11" name="Picture 10">
            <a:extLst>
              <a:ext uri="{FF2B5EF4-FFF2-40B4-BE49-F238E27FC236}">
                <a16:creationId xmlns:a16="http://schemas.microsoft.com/office/drawing/2014/main" id="{E48EE3A5-7B5C-3FF1-E79D-54E5273BD2E7}"/>
              </a:ext>
            </a:extLst>
          </p:cNvPr>
          <p:cNvPicPr>
            <a:picLocks noChangeAspect="1"/>
          </p:cNvPicPr>
          <p:nvPr/>
        </p:nvPicPr>
        <p:blipFill>
          <a:blip r:embed="rId14"/>
          <a:stretch>
            <a:fillRect/>
          </a:stretch>
        </p:blipFill>
        <p:spPr>
          <a:xfrm>
            <a:off x="7487640" y="4725672"/>
            <a:ext cx="700881" cy="700881"/>
          </a:xfrm>
          <a:prstGeom prst="rect">
            <a:avLst/>
          </a:prstGeom>
        </p:spPr>
      </p:pic>
      <p:sp>
        <p:nvSpPr>
          <p:cNvPr id="13" name="TextBox 12">
            <a:extLst>
              <a:ext uri="{FF2B5EF4-FFF2-40B4-BE49-F238E27FC236}">
                <a16:creationId xmlns:a16="http://schemas.microsoft.com/office/drawing/2014/main" id="{A6D17FB5-F08F-C140-BC14-E8DF041C5273}"/>
              </a:ext>
            </a:extLst>
          </p:cNvPr>
          <p:cNvSpPr txBox="1"/>
          <p:nvPr/>
        </p:nvSpPr>
        <p:spPr>
          <a:xfrm>
            <a:off x="7327654" y="5359483"/>
            <a:ext cx="1288815" cy="830997"/>
          </a:xfrm>
          <a:prstGeom prst="rect">
            <a:avLst/>
          </a:prstGeom>
          <a:noFill/>
        </p:spPr>
        <p:txBody>
          <a:bodyPr wrap="none" lIns="0" tIns="0" rIns="0" bIns="0" rtlCol="0">
            <a:spAutoFit/>
          </a:bodyPr>
          <a:lstStyle/>
          <a:p>
            <a:pPr algn="ctr"/>
            <a:r>
              <a:rPr lang="en-US"/>
              <a:t>DATABASE </a:t>
            </a:r>
          </a:p>
          <a:p>
            <a:pPr algn="ctr"/>
            <a:r>
              <a:rPr lang="en-US"/>
              <a:t>SCOPED</a:t>
            </a:r>
          </a:p>
          <a:p>
            <a:pPr algn="ctr"/>
            <a:r>
              <a:rPr lang="en-US"/>
              <a:t>CREDENTIAL</a:t>
            </a:r>
          </a:p>
        </p:txBody>
      </p:sp>
      <p:sp>
        <p:nvSpPr>
          <p:cNvPr id="14" name="TextBox 13">
            <a:extLst>
              <a:ext uri="{FF2B5EF4-FFF2-40B4-BE49-F238E27FC236}">
                <a16:creationId xmlns:a16="http://schemas.microsoft.com/office/drawing/2014/main" id="{2FE99D02-1CDB-21AA-1B68-C546A7921EB8}"/>
              </a:ext>
            </a:extLst>
          </p:cNvPr>
          <p:cNvSpPr txBox="1"/>
          <p:nvPr/>
        </p:nvSpPr>
        <p:spPr>
          <a:xfrm>
            <a:off x="8056120" y="1418973"/>
            <a:ext cx="1560940" cy="553998"/>
          </a:xfrm>
          <a:prstGeom prst="rect">
            <a:avLst/>
          </a:prstGeom>
          <a:noFill/>
        </p:spPr>
        <p:txBody>
          <a:bodyPr wrap="none" lIns="0" tIns="0" rIns="0" bIns="0" rtlCol="0">
            <a:spAutoFit/>
          </a:bodyPr>
          <a:lstStyle/>
          <a:p>
            <a:pPr algn="ctr"/>
            <a:r>
              <a:rPr lang="en-US"/>
              <a:t>Azure AI </a:t>
            </a:r>
          </a:p>
          <a:p>
            <a:pPr algn="ctr"/>
            <a:r>
              <a:rPr lang="en-US"/>
              <a:t>Foundry Model</a:t>
            </a:r>
          </a:p>
        </p:txBody>
      </p:sp>
      <p:sp>
        <p:nvSpPr>
          <p:cNvPr id="15" name="TextBox 14">
            <a:extLst>
              <a:ext uri="{FF2B5EF4-FFF2-40B4-BE49-F238E27FC236}">
                <a16:creationId xmlns:a16="http://schemas.microsoft.com/office/drawing/2014/main" id="{F70C7880-ECF5-B92D-1B96-9044B0C88829}"/>
              </a:ext>
            </a:extLst>
          </p:cNvPr>
          <p:cNvSpPr txBox="1"/>
          <p:nvPr/>
        </p:nvSpPr>
        <p:spPr>
          <a:xfrm>
            <a:off x="8827176" y="2098178"/>
            <a:ext cx="766428" cy="276999"/>
          </a:xfrm>
          <a:prstGeom prst="rect">
            <a:avLst/>
          </a:prstGeom>
          <a:noFill/>
        </p:spPr>
        <p:txBody>
          <a:bodyPr wrap="none" lIns="0" tIns="0" rIns="0" bIns="0" rtlCol="0">
            <a:spAutoFit/>
          </a:bodyPr>
          <a:lstStyle/>
          <a:p>
            <a:pPr algn="ctr"/>
            <a:r>
              <a:rPr lang="en-US"/>
              <a:t>API Key</a:t>
            </a:r>
          </a:p>
        </p:txBody>
      </p:sp>
      <p:sp>
        <p:nvSpPr>
          <p:cNvPr id="16" name="TextBox 15">
            <a:extLst>
              <a:ext uri="{FF2B5EF4-FFF2-40B4-BE49-F238E27FC236}">
                <a16:creationId xmlns:a16="http://schemas.microsoft.com/office/drawing/2014/main" id="{F01A13E6-4E60-9105-85A0-7B886043874D}"/>
              </a:ext>
            </a:extLst>
          </p:cNvPr>
          <p:cNvSpPr txBox="1"/>
          <p:nvPr/>
        </p:nvSpPr>
        <p:spPr>
          <a:xfrm>
            <a:off x="2484171" y="4142442"/>
            <a:ext cx="976614" cy="276999"/>
          </a:xfrm>
          <a:prstGeom prst="rect">
            <a:avLst/>
          </a:prstGeom>
          <a:noFill/>
        </p:spPr>
        <p:txBody>
          <a:bodyPr wrap="none" lIns="0" tIns="0" rIns="0" bIns="0" rtlCol="0">
            <a:spAutoFit/>
          </a:bodyPr>
          <a:lstStyle/>
          <a:p>
            <a:pPr algn="ctr"/>
            <a:r>
              <a:rPr lang="en-US"/>
              <a:t>Azure Arc</a:t>
            </a:r>
          </a:p>
        </p:txBody>
      </p:sp>
      <p:sp>
        <p:nvSpPr>
          <p:cNvPr id="17" name="TextBox 16">
            <a:extLst>
              <a:ext uri="{FF2B5EF4-FFF2-40B4-BE49-F238E27FC236}">
                <a16:creationId xmlns:a16="http://schemas.microsoft.com/office/drawing/2014/main" id="{15504898-0086-9725-5380-E237714B471B}"/>
              </a:ext>
            </a:extLst>
          </p:cNvPr>
          <p:cNvSpPr txBox="1"/>
          <p:nvPr/>
        </p:nvSpPr>
        <p:spPr>
          <a:xfrm>
            <a:off x="2258695" y="1499878"/>
            <a:ext cx="1550297" cy="276999"/>
          </a:xfrm>
          <a:prstGeom prst="rect">
            <a:avLst/>
          </a:prstGeom>
          <a:noFill/>
        </p:spPr>
        <p:txBody>
          <a:bodyPr wrap="none" lIns="0" tIns="0" rIns="0" bIns="0" rtlCol="0">
            <a:spAutoFit/>
          </a:bodyPr>
          <a:lstStyle/>
          <a:p>
            <a:pPr algn="ctr"/>
            <a:r>
              <a:rPr lang="en-US"/>
              <a:t>Microsoft Entra</a:t>
            </a:r>
          </a:p>
        </p:txBody>
      </p:sp>
      <p:sp>
        <p:nvSpPr>
          <p:cNvPr id="18" name="TextBox 17">
            <a:extLst>
              <a:ext uri="{FF2B5EF4-FFF2-40B4-BE49-F238E27FC236}">
                <a16:creationId xmlns:a16="http://schemas.microsoft.com/office/drawing/2014/main" id="{48941B0C-E531-20F5-0D91-AF1649D3F71D}"/>
              </a:ext>
            </a:extLst>
          </p:cNvPr>
          <p:cNvSpPr txBox="1"/>
          <p:nvPr/>
        </p:nvSpPr>
        <p:spPr>
          <a:xfrm>
            <a:off x="5184049" y="2137505"/>
            <a:ext cx="1798569" cy="553998"/>
          </a:xfrm>
          <a:prstGeom prst="rect">
            <a:avLst/>
          </a:prstGeom>
          <a:noFill/>
        </p:spPr>
        <p:txBody>
          <a:bodyPr wrap="none" lIns="0" tIns="0" rIns="0" bIns="0" rtlCol="0">
            <a:spAutoFit/>
          </a:bodyPr>
          <a:lstStyle/>
          <a:p>
            <a:pPr algn="ctr"/>
            <a:r>
              <a:rPr lang="en-US"/>
              <a:t>System Assigned</a:t>
            </a:r>
          </a:p>
          <a:p>
            <a:pPr algn="ctr"/>
            <a:r>
              <a:rPr lang="en-US"/>
              <a:t>Managed Identity</a:t>
            </a:r>
          </a:p>
        </p:txBody>
      </p:sp>
      <p:sp>
        <p:nvSpPr>
          <p:cNvPr id="19" name="Rectangle 18">
            <a:extLst>
              <a:ext uri="{FF2B5EF4-FFF2-40B4-BE49-F238E27FC236}">
                <a16:creationId xmlns:a16="http://schemas.microsoft.com/office/drawing/2014/main" id="{E48D5D57-2DA1-910E-F15F-C9799DAE15EF}"/>
              </a:ext>
            </a:extLst>
          </p:cNvPr>
          <p:cNvSpPr/>
          <p:nvPr/>
        </p:nvSpPr>
        <p:spPr bwMode="auto">
          <a:xfrm>
            <a:off x="2428018" y="3901440"/>
            <a:ext cx="6385351" cy="2608603"/>
          </a:xfrm>
          <a:prstGeom prst="rect">
            <a:avLst/>
          </a:prstGeom>
          <a:noFill/>
          <a:ln>
            <a:solidFill>
              <a:schemeClr val="accent1">
                <a:lumMod val="75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083B1C6C-81BE-92EA-D4F7-2943B59DEE6B}"/>
              </a:ext>
            </a:extLst>
          </p:cNvPr>
          <p:cNvCxnSpPr>
            <a:cxnSpLocks/>
          </p:cNvCxnSpPr>
          <p:nvPr/>
        </p:nvCxnSpPr>
        <p:spPr>
          <a:xfrm flipH="1">
            <a:off x="7977789" y="2840175"/>
            <a:ext cx="682351" cy="1764371"/>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846E822-497E-7565-C096-4B7928879660}"/>
              </a:ext>
            </a:extLst>
          </p:cNvPr>
          <p:cNvCxnSpPr>
            <a:cxnSpLocks/>
          </p:cNvCxnSpPr>
          <p:nvPr/>
        </p:nvCxnSpPr>
        <p:spPr>
          <a:xfrm>
            <a:off x="5913120" y="4988672"/>
            <a:ext cx="150808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763ACA9-60F2-DE1D-B5BF-B8692696ADCD}"/>
              </a:ext>
            </a:extLst>
          </p:cNvPr>
          <p:cNvSpPr txBox="1"/>
          <p:nvPr/>
        </p:nvSpPr>
        <p:spPr>
          <a:xfrm>
            <a:off x="8757528" y="2352949"/>
            <a:ext cx="3150745" cy="646331"/>
          </a:xfrm>
          <a:prstGeom prst="rect">
            <a:avLst/>
          </a:prstGeom>
          <a:noFill/>
        </p:spPr>
        <p:txBody>
          <a:bodyPr wrap="square">
            <a:spAutoFit/>
          </a:bodyPr>
          <a:lstStyle/>
          <a:p>
            <a:r>
              <a:rPr lang="en-US" b="0" i="0">
                <a:solidFill>
                  <a:srgbClr val="C80000"/>
                </a:solidFill>
                <a:effectLst/>
              </a:rPr>
              <a:t>“12345abcde67890xyz12345abcde67890”</a:t>
            </a:r>
            <a:endParaRPr lang="en-US"/>
          </a:p>
        </p:txBody>
      </p:sp>
      <p:cxnSp>
        <p:nvCxnSpPr>
          <p:cNvPr id="28" name="Straight Arrow Connector 27">
            <a:extLst>
              <a:ext uri="{FF2B5EF4-FFF2-40B4-BE49-F238E27FC236}">
                <a16:creationId xmlns:a16="http://schemas.microsoft.com/office/drawing/2014/main" id="{E3B6869C-D80F-6812-FD62-66522B89B952}"/>
              </a:ext>
            </a:extLst>
          </p:cNvPr>
          <p:cNvCxnSpPr>
            <a:cxnSpLocks/>
          </p:cNvCxnSpPr>
          <p:nvPr/>
        </p:nvCxnSpPr>
        <p:spPr>
          <a:xfrm flipH="1">
            <a:off x="3928308" y="2553990"/>
            <a:ext cx="943805" cy="1454017"/>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121810-F864-F825-62B8-FD113B4C429C}"/>
              </a:ext>
            </a:extLst>
          </p:cNvPr>
          <p:cNvCxnSpPr>
            <a:cxnSpLocks/>
          </p:cNvCxnSpPr>
          <p:nvPr/>
        </p:nvCxnSpPr>
        <p:spPr>
          <a:xfrm flipV="1">
            <a:off x="5243230" y="1612425"/>
            <a:ext cx="2022341" cy="431109"/>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E2DF063-6054-43B1-55FC-53F6EF6D5B3C}"/>
              </a:ext>
            </a:extLst>
          </p:cNvPr>
          <p:cNvCxnSpPr>
            <a:cxnSpLocks/>
          </p:cNvCxnSpPr>
          <p:nvPr/>
        </p:nvCxnSpPr>
        <p:spPr>
          <a:xfrm flipH="1" flipV="1">
            <a:off x="4137911" y="4238449"/>
            <a:ext cx="3561214" cy="410987"/>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2486BA7-0B9B-23D1-4910-224B1CBCAB5B}"/>
              </a:ext>
            </a:extLst>
          </p:cNvPr>
          <p:cNvSpPr txBox="1"/>
          <p:nvPr/>
        </p:nvSpPr>
        <p:spPr>
          <a:xfrm>
            <a:off x="1424331" y="2273976"/>
            <a:ext cx="2672398" cy="276999"/>
          </a:xfrm>
          <a:prstGeom prst="rect">
            <a:avLst/>
          </a:prstGeom>
          <a:noFill/>
        </p:spPr>
        <p:txBody>
          <a:bodyPr wrap="none" lIns="0" tIns="0" rIns="0" bIns="0" rtlCol="0">
            <a:spAutoFit/>
          </a:bodyPr>
          <a:lstStyle/>
          <a:p>
            <a:pPr algn="l"/>
            <a:r>
              <a:rPr lang="en-US">
                <a:solidFill>
                  <a:schemeClr val="accent2"/>
                </a:solidFill>
              </a:rPr>
              <a:t>NEW</a:t>
            </a:r>
            <a:r>
              <a:rPr lang="en-US"/>
              <a:t> Azure Portal support</a:t>
            </a:r>
          </a:p>
        </p:txBody>
      </p:sp>
    </p:spTree>
    <p:extLst>
      <p:ext uri="{BB962C8B-B14F-4D97-AF65-F5344CB8AC3E}">
        <p14:creationId xmlns:p14="http://schemas.microsoft.com/office/powerpoint/2010/main" val="1303463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0674C-57D3-3778-D831-275E38B3FD7B}"/>
              </a:ext>
            </a:extLst>
          </p:cNvPr>
          <p:cNvSpPr>
            <a:spLocks noGrp="1"/>
          </p:cNvSpPr>
          <p:nvPr>
            <p:ph type="title"/>
          </p:nvPr>
        </p:nvSpPr>
        <p:spPr/>
        <p:txBody>
          <a:bodyPr wrap="square" anchor="t">
            <a:normAutofit/>
          </a:bodyPr>
          <a:lstStyle/>
          <a:p>
            <a:r>
              <a:rPr lang="en-US" dirty="0"/>
              <a:t>Issue: Nonunique Display Names in Microsoft Entra ID</a:t>
            </a:r>
          </a:p>
        </p:txBody>
      </p:sp>
      <p:graphicFrame>
        <p:nvGraphicFramePr>
          <p:cNvPr id="9" name="Text Placeholder 4">
            <a:extLst>
              <a:ext uri="{FF2B5EF4-FFF2-40B4-BE49-F238E27FC236}">
                <a16:creationId xmlns:a16="http://schemas.microsoft.com/office/drawing/2014/main" id="{604DBD8C-5471-D652-94B0-6C4F8735DA5A}"/>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040437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B0DF5-A889-3FD4-8E57-CF7B33D936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F657FB9-B634-E897-0B4F-A54D5DC66984}"/>
              </a:ext>
            </a:extLst>
          </p:cNvPr>
          <p:cNvSpPr>
            <a:spLocks noGrp="1"/>
          </p:cNvSpPr>
          <p:nvPr>
            <p:ph type="title"/>
          </p:nvPr>
        </p:nvSpPr>
        <p:spPr/>
        <p:txBody>
          <a:bodyPr/>
          <a:lstStyle/>
          <a:p>
            <a:r>
              <a:rPr lang="en-US" dirty="0"/>
              <a:t>Custom Password Policy in SQL Server 2025 on Linux?</a:t>
            </a:r>
          </a:p>
        </p:txBody>
      </p:sp>
      <p:sp>
        <p:nvSpPr>
          <p:cNvPr id="5" name="Text Placeholder 4">
            <a:extLst>
              <a:ext uri="{FF2B5EF4-FFF2-40B4-BE49-F238E27FC236}">
                <a16:creationId xmlns:a16="http://schemas.microsoft.com/office/drawing/2014/main" id="{983D61BA-F8E8-7874-AB24-F8657190D3DA}"/>
              </a:ext>
            </a:extLst>
          </p:cNvPr>
          <p:cNvSpPr>
            <a:spLocks noGrp="1"/>
          </p:cNvSpPr>
          <p:nvPr>
            <p:ph type="body" sz="quarter" idx="4294967295"/>
          </p:nvPr>
        </p:nvSpPr>
        <p:spPr>
          <a:xfrm>
            <a:off x="377914" y="1357535"/>
            <a:ext cx="11764962" cy="2071465"/>
          </a:xfrm>
        </p:spPr>
        <p:txBody>
          <a:bodyPr/>
          <a:lstStyle/>
          <a:p>
            <a:pPr marL="0" indent="0">
              <a:buNone/>
            </a:pPr>
            <a:r>
              <a:rPr lang="en-US" sz="2000" dirty="0">
                <a:latin typeface="+mn-lt"/>
              </a:rPr>
              <a:t>Starting with </a:t>
            </a:r>
            <a:r>
              <a:rPr lang="en-US" sz="2000" b="1" dirty="0">
                <a:latin typeface="+mn-lt"/>
              </a:rPr>
              <a:t>SQL Server 2025 (17.x)</a:t>
            </a:r>
            <a:r>
              <a:rPr lang="en-US" sz="2000" dirty="0">
                <a:latin typeface="+mn-lt"/>
              </a:rPr>
              <a:t>, administrators can enforce </a:t>
            </a:r>
            <a:r>
              <a:rPr lang="en-US" sz="2000" b="1" dirty="0">
                <a:latin typeface="+mn-lt"/>
              </a:rPr>
              <a:t>custom password policies</a:t>
            </a:r>
            <a:r>
              <a:rPr lang="en-US" sz="2000" dirty="0">
                <a:latin typeface="+mn-lt"/>
              </a:rPr>
              <a:t> for SQL Server authentication logins on Linux systems. </a:t>
            </a:r>
          </a:p>
          <a:p>
            <a:pPr marL="0" indent="0">
              <a:buNone/>
            </a:pPr>
            <a:r>
              <a:rPr lang="en-US" sz="2000" dirty="0">
                <a:latin typeface="+mn-lt"/>
              </a:rPr>
              <a:t>This feature brings parity with Windows environments and enhances security by allowing fine-grained control over password rules</a:t>
            </a:r>
          </a:p>
          <a:p>
            <a:pPr marL="0" indent="0">
              <a:buNone/>
            </a:pPr>
            <a:r>
              <a:rPr lang="en-US" sz="2000" dirty="0">
                <a:latin typeface="+mn-lt"/>
              </a:rPr>
              <a:t>You can define the following parameters in the </a:t>
            </a:r>
            <a:r>
              <a:rPr lang="en-US" sz="2000" dirty="0" err="1">
                <a:latin typeface="+mn-lt"/>
              </a:rPr>
              <a:t>mssql.conf</a:t>
            </a:r>
            <a:r>
              <a:rPr lang="en-US" sz="2000" dirty="0">
                <a:latin typeface="+mn-lt"/>
              </a:rPr>
              <a:t> file:</a:t>
            </a:r>
          </a:p>
          <a:p>
            <a:pPr marL="0" indent="0">
              <a:buNone/>
            </a:pPr>
            <a:endParaRPr lang="en-US" dirty="0"/>
          </a:p>
        </p:txBody>
      </p:sp>
      <p:graphicFrame>
        <p:nvGraphicFramePr>
          <p:cNvPr id="2" name="Table 1">
            <a:extLst>
              <a:ext uri="{FF2B5EF4-FFF2-40B4-BE49-F238E27FC236}">
                <a16:creationId xmlns:a16="http://schemas.microsoft.com/office/drawing/2014/main" id="{A19DE17A-B977-B729-020A-CE40DD928E77}"/>
              </a:ext>
            </a:extLst>
          </p:cNvPr>
          <p:cNvGraphicFramePr>
            <a:graphicFrameLocks noGrp="1"/>
          </p:cNvGraphicFramePr>
          <p:nvPr>
            <p:extLst>
              <p:ext uri="{D42A27DB-BD31-4B8C-83A1-F6EECF244321}">
                <p14:modId xmlns:p14="http://schemas.microsoft.com/office/powerpoint/2010/main" val="3672405090"/>
              </p:ext>
            </p:extLst>
          </p:nvPr>
        </p:nvGraphicFramePr>
        <p:xfrm>
          <a:off x="395847" y="3491398"/>
          <a:ext cx="11524344" cy="2392680"/>
        </p:xfrm>
        <a:graphic>
          <a:graphicData uri="http://schemas.openxmlformats.org/drawingml/2006/table">
            <a:tbl>
              <a:tblPr firstRow="1" bandRow="1">
                <a:tableStyleId>{21E4AEA4-8DFA-4A89-87EB-49C32662AFE0}</a:tableStyleId>
              </a:tblPr>
              <a:tblGrid>
                <a:gridCol w="5762172">
                  <a:extLst>
                    <a:ext uri="{9D8B030D-6E8A-4147-A177-3AD203B41FA5}">
                      <a16:colId xmlns:a16="http://schemas.microsoft.com/office/drawing/2014/main" val="1831478746"/>
                    </a:ext>
                  </a:extLst>
                </a:gridCol>
                <a:gridCol w="5762172">
                  <a:extLst>
                    <a:ext uri="{9D8B030D-6E8A-4147-A177-3AD203B41FA5}">
                      <a16:colId xmlns:a16="http://schemas.microsoft.com/office/drawing/2014/main" val="1463566643"/>
                    </a:ext>
                  </a:extLst>
                </a:gridCol>
              </a:tblGrid>
              <a:tr h="370840">
                <a:tc>
                  <a:txBody>
                    <a:bodyPr/>
                    <a:lstStyle/>
                    <a:p>
                      <a:pPr>
                        <a:buNone/>
                      </a:pPr>
                      <a:r>
                        <a:rPr lang="en-US" dirty="0"/>
                        <a:t>Parameter</a:t>
                      </a:r>
                    </a:p>
                  </a:txBody>
                  <a:tcPr anchor="ctr">
                    <a:solidFill>
                      <a:schemeClr val="accent2">
                        <a:lumMod val="75000"/>
                      </a:schemeClr>
                    </a:solidFill>
                  </a:tcPr>
                </a:tc>
                <a:tc>
                  <a:txBody>
                    <a:bodyPr/>
                    <a:lstStyle/>
                    <a:p>
                      <a:pPr>
                        <a:buNone/>
                      </a:pPr>
                      <a:r>
                        <a:rPr lang="en-US" dirty="0"/>
                        <a:t>Description</a:t>
                      </a:r>
                    </a:p>
                  </a:txBody>
                  <a:tcPr anchor="ctr">
                    <a:solidFill>
                      <a:schemeClr val="accent2">
                        <a:lumMod val="75000"/>
                      </a:schemeClr>
                    </a:solidFill>
                  </a:tcPr>
                </a:tc>
                <a:extLst>
                  <a:ext uri="{0D108BD9-81ED-4DB2-BD59-A6C34878D82A}">
                    <a16:rowId xmlns:a16="http://schemas.microsoft.com/office/drawing/2014/main" val="817009216"/>
                  </a:ext>
                </a:extLst>
              </a:tr>
              <a:tr h="370840">
                <a:tc>
                  <a:txBody>
                    <a:bodyPr/>
                    <a:lstStyle/>
                    <a:p>
                      <a:pPr>
                        <a:buNone/>
                      </a:pPr>
                      <a:r>
                        <a:rPr lang="en-US"/>
                        <a:t>passwordpolicy.passwordminimumlength</a:t>
                      </a:r>
                    </a:p>
                  </a:txBody>
                  <a:tcPr anchor="ctr"/>
                </a:tc>
                <a:tc>
                  <a:txBody>
                    <a:bodyPr/>
                    <a:lstStyle/>
                    <a:p>
                      <a:pPr>
                        <a:buNone/>
                      </a:pPr>
                      <a:r>
                        <a:rPr lang="en-US"/>
                        <a:t>Minimum number of characters (up to 128)</a:t>
                      </a:r>
                    </a:p>
                  </a:txBody>
                  <a:tcPr anchor="ctr"/>
                </a:tc>
                <a:extLst>
                  <a:ext uri="{0D108BD9-81ED-4DB2-BD59-A6C34878D82A}">
                    <a16:rowId xmlns:a16="http://schemas.microsoft.com/office/drawing/2014/main" val="3738131569"/>
                  </a:ext>
                </a:extLst>
              </a:tr>
              <a:tr h="370840">
                <a:tc>
                  <a:txBody>
                    <a:bodyPr/>
                    <a:lstStyle/>
                    <a:p>
                      <a:pPr>
                        <a:buNone/>
                      </a:pPr>
                      <a:r>
                        <a:rPr lang="en-US"/>
                        <a:t>passwordpolicy.passwordhistorylength</a:t>
                      </a:r>
                    </a:p>
                  </a:txBody>
                  <a:tcPr anchor="ctr"/>
                </a:tc>
                <a:tc>
                  <a:txBody>
                    <a:bodyPr/>
                    <a:lstStyle/>
                    <a:p>
                      <a:pPr>
                        <a:buNone/>
                      </a:pPr>
                      <a:r>
                        <a:rPr lang="en-US"/>
                        <a:t>Number of previous passwords remembered</a:t>
                      </a:r>
                    </a:p>
                  </a:txBody>
                  <a:tcPr anchor="ctr"/>
                </a:tc>
                <a:extLst>
                  <a:ext uri="{0D108BD9-81ED-4DB2-BD59-A6C34878D82A}">
                    <a16:rowId xmlns:a16="http://schemas.microsoft.com/office/drawing/2014/main" val="3762885158"/>
                  </a:ext>
                </a:extLst>
              </a:tr>
              <a:tr h="370840">
                <a:tc>
                  <a:txBody>
                    <a:bodyPr/>
                    <a:lstStyle/>
                    <a:p>
                      <a:pPr>
                        <a:buNone/>
                      </a:pPr>
                      <a:r>
                        <a:rPr lang="en-US"/>
                        <a:t>passwordpolicy.passwordminimumage</a:t>
                      </a:r>
                    </a:p>
                  </a:txBody>
                  <a:tcPr anchor="ctr"/>
                </a:tc>
                <a:tc>
                  <a:txBody>
                    <a:bodyPr/>
                    <a:lstStyle/>
                    <a:p>
                      <a:pPr>
                        <a:buNone/>
                      </a:pPr>
                      <a:r>
                        <a:rPr lang="en-US"/>
                        <a:t>Minimum time before a password can be changed again</a:t>
                      </a:r>
                    </a:p>
                  </a:txBody>
                  <a:tcPr anchor="ctr"/>
                </a:tc>
                <a:extLst>
                  <a:ext uri="{0D108BD9-81ED-4DB2-BD59-A6C34878D82A}">
                    <a16:rowId xmlns:a16="http://schemas.microsoft.com/office/drawing/2014/main" val="134323432"/>
                  </a:ext>
                </a:extLst>
              </a:tr>
              <a:tr h="370840">
                <a:tc>
                  <a:txBody>
                    <a:bodyPr/>
                    <a:lstStyle/>
                    <a:p>
                      <a:pPr>
                        <a:buNone/>
                      </a:pPr>
                      <a:r>
                        <a:rPr lang="en-US"/>
                        <a:t>passwordpolicy.passwordmaximumage</a:t>
                      </a:r>
                    </a:p>
                  </a:txBody>
                  <a:tcPr anchor="ctr"/>
                </a:tc>
                <a:tc>
                  <a:txBody>
                    <a:bodyPr/>
                    <a:lstStyle/>
                    <a:p>
                      <a:pPr>
                        <a:buNone/>
                      </a:pPr>
                      <a:r>
                        <a:rPr lang="en-US" dirty="0"/>
                        <a:t>Maximum time a password can be used before it must be changed</a:t>
                      </a:r>
                    </a:p>
                  </a:txBody>
                  <a:tcPr anchor="ctr"/>
                </a:tc>
                <a:extLst>
                  <a:ext uri="{0D108BD9-81ED-4DB2-BD59-A6C34878D82A}">
                    <a16:rowId xmlns:a16="http://schemas.microsoft.com/office/drawing/2014/main" val="3109178946"/>
                  </a:ext>
                </a:extLst>
              </a:tr>
            </a:tbl>
          </a:graphicData>
        </a:graphic>
      </p:graphicFrame>
    </p:spTree>
    <p:extLst>
      <p:ext uri="{BB962C8B-B14F-4D97-AF65-F5344CB8AC3E}">
        <p14:creationId xmlns:p14="http://schemas.microsoft.com/office/powerpoint/2010/main" val="39751813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E6A9-E28C-8AAF-397C-310830421512}"/>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Improved Security Cache	</a:t>
            </a:r>
            <a:endParaRPr lang="en-US" b="0" kern="1200" cap="none" spc="-50" baseline="0" dirty="0">
              <a:ln w="3175">
                <a:noFill/>
              </a:ln>
              <a:effectLst/>
              <a:latin typeface="+mj-lt"/>
              <a:ea typeface="+mn-ea"/>
              <a:cs typeface="Segoe UI" pitchFamily="34" charset="0"/>
            </a:endParaRPr>
          </a:p>
        </p:txBody>
      </p:sp>
      <p:graphicFrame>
        <p:nvGraphicFramePr>
          <p:cNvPr id="8" name="TextBox 3">
            <a:extLst>
              <a:ext uri="{FF2B5EF4-FFF2-40B4-BE49-F238E27FC236}">
                <a16:creationId xmlns:a16="http://schemas.microsoft.com/office/drawing/2014/main" id="{111FDABF-AFEB-C589-793F-3D943789304C}"/>
              </a:ext>
            </a:extLst>
          </p:cNvPr>
          <p:cNvGraphicFramePr/>
          <p:nvPr>
            <p:extLst>
              <p:ext uri="{D42A27DB-BD31-4B8C-83A1-F6EECF244321}">
                <p14:modId xmlns:p14="http://schemas.microsoft.com/office/powerpoint/2010/main" val="2631362273"/>
              </p:ext>
            </p:extLst>
          </p:nvPr>
        </p:nvGraphicFramePr>
        <p:xfrm>
          <a:off x="571500" y="1295762"/>
          <a:ext cx="11021125"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289096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DB97-ACCD-BA8C-F6C4-622E348FCFF9}"/>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What Is OAEP Support in SQL Server 2025?</a:t>
            </a:r>
          </a:p>
        </p:txBody>
      </p:sp>
      <p:graphicFrame>
        <p:nvGraphicFramePr>
          <p:cNvPr id="6" name="TextBox 3">
            <a:extLst>
              <a:ext uri="{FF2B5EF4-FFF2-40B4-BE49-F238E27FC236}">
                <a16:creationId xmlns:a16="http://schemas.microsoft.com/office/drawing/2014/main" id="{AA8523E3-FFB2-7130-C92C-4CC0B915B4C7}"/>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507817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EFA55-C8E4-D5FE-87EE-147463E146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C03EB-282E-C691-A6F8-9A227C0B9C6B}"/>
              </a:ext>
            </a:extLst>
          </p:cNvPr>
          <p:cNvSpPr>
            <a:spLocks noGrp="1"/>
          </p:cNvSpPr>
          <p:nvPr>
            <p:ph type="title"/>
          </p:nvPr>
        </p:nvSpPr>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Where OAEP-256 Is Applied?</a:t>
            </a:r>
          </a:p>
        </p:txBody>
      </p:sp>
      <p:graphicFrame>
        <p:nvGraphicFramePr>
          <p:cNvPr id="7" name="TextBox 3">
            <a:extLst>
              <a:ext uri="{FF2B5EF4-FFF2-40B4-BE49-F238E27FC236}">
                <a16:creationId xmlns:a16="http://schemas.microsoft.com/office/drawing/2014/main" id="{522B06DA-4048-0CB8-88DD-0D3BFA0F7AE9}"/>
              </a:ext>
            </a:extLst>
          </p:cNvPr>
          <p:cNvGraphicFramePr/>
          <p:nvPr>
            <p:extLst>
              <p:ext uri="{D42A27DB-BD31-4B8C-83A1-F6EECF244321}">
                <p14:modId xmlns:p14="http://schemas.microsoft.com/office/powerpoint/2010/main" val="3215967069"/>
              </p:ext>
            </p:extLst>
          </p:nvPr>
        </p:nvGraphicFramePr>
        <p:xfrm>
          <a:off x="732281" y="1282700"/>
          <a:ext cx="10727437"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9844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8EB4A7-FC5D-6B07-7696-930EEC2AA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D6909-2C31-F30B-3C5A-F948E705912F}"/>
              </a:ext>
            </a:extLst>
          </p:cNvPr>
          <p:cNvSpPr>
            <a:spLocks noGrp="1"/>
          </p:cNvSpPr>
          <p:nvPr>
            <p:ph type="title" idx="4294967295"/>
          </p:nvPr>
        </p:nvSpPr>
        <p:spPr>
          <a:xfrm>
            <a:off x="587375" y="457200"/>
            <a:ext cx="11017250" cy="923330"/>
          </a:xfrm>
        </p:spPr>
        <p:txBody>
          <a:bodyPr/>
          <a:lstStyle/>
          <a:p>
            <a:pPr algn="ctr"/>
            <a:r>
              <a:rPr lang="en-US"/>
              <a:t>Microsoft SQL – ground to cloud to fabric</a:t>
            </a:r>
            <a:br>
              <a:rPr lang="en-US"/>
            </a:br>
            <a:r>
              <a:rPr lang="en-US" sz="2400" b="1">
                <a:gradFill flip="none" rotWithShape="1">
                  <a:gsLst>
                    <a:gs pos="0">
                      <a:srgbClr val="73262F"/>
                    </a:gs>
                    <a:gs pos="80000">
                      <a:srgbClr val="2A446F"/>
                    </a:gs>
                  </a:gsLst>
                  <a:path path="circle">
                    <a:fillToRect l="100000" t="100000"/>
                  </a:path>
                  <a:tileRect r="-100000" b="-100000"/>
                </a:gradFill>
                <a:latin typeface="Segoe UI Variable Display Semibold" pitchFamily="2" charset="0"/>
              </a:rPr>
              <a:t>The AI-ready enterprise database from ground to cloud</a:t>
            </a:r>
          </a:p>
        </p:txBody>
      </p:sp>
      <p:sp>
        <p:nvSpPr>
          <p:cNvPr id="18" name="Rectangle: Rounded Corners 135">
            <a:extLst>
              <a:ext uri="{FF2B5EF4-FFF2-40B4-BE49-F238E27FC236}">
                <a16:creationId xmlns:a16="http://schemas.microsoft.com/office/drawing/2014/main" id="{FC157D7A-72DB-2203-36D6-D603DE603C69}"/>
              </a:ext>
              <a:ext uri="{C183D7F6-B498-43B3-948B-1728B52AA6E4}">
                <adec:decorative xmlns:adec="http://schemas.microsoft.com/office/drawing/2017/decorative" val="1"/>
              </a:ext>
            </a:extLst>
          </p:cNvPr>
          <p:cNvSpPr>
            <a:spLocks/>
          </p:cNvSpPr>
          <p:nvPr/>
        </p:nvSpPr>
        <p:spPr bwMode="auto">
          <a:xfrm>
            <a:off x="573024" y="4469658"/>
            <a:ext cx="11045952" cy="1239800"/>
          </a:xfrm>
          <a:prstGeom prst="roundRect">
            <a:avLst>
              <a:gd name="adj" fmla="val 14326"/>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87" name="Freeform: Shape 86" descr="T-SQL">
            <a:extLst>
              <a:ext uri="{FF2B5EF4-FFF2-40B4-BE49-F238E27FC236}">
                <a16:creationId xmlns:a16="http://schemas.microsoft.com/office/drawing/2014/main" id="{09F36C87-2563-0956-95A8-EC125F9F70D8}"/>
              </a:ext>
            </a:extLst>
          </p:cNvPr>
          <p:cNvSpPr/>
          <p:nvPr/>
        </p:nvSpPr>
        <p:spPr bwMode="auto">
          <a:xfrm>
            <a:off x="910313" y="4772385"/>
            <a:ext cx="889157" cy="248574"/>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EC7F7517-79AE-A8A1-8844-A9F27B0C7A2B}"/>
              </a:ext>
            </a:extLst>
          </p:cNvPr>
          <p:cNvSpPr txBox="1"/>
          <p:nvPr/>
        </p:nvSpPr>
        <p:spPr>
          <a:xfrm>
            <a:off x="742088" y="5213808"/>
            <a:ext cx="1322811" cy="404049"/>
          </a:xfrm>
          <a:prstGeom prst="rect">
            <a:avLst/>
          </a:prstGeom>
          <a:no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Segoe UI Semibold"/>
                <a:ea typeface="+mn-ea"/>
                <a:cs typeface="+mn-cs"/>
              </a:rPr>
              <a:t>Developers</a:t>
            </a:r>
          </a:p>
        </p:txBody>
      </p:sp>
      <p:sp>
        <p:nvSpPr>
          <p:cNvPr id="183" name="Freeform 188">
            <a:extLst>
              <a:ext uri="{FF2B5EF4-FFF2-40B4-BE49-F238E27FC236}">
                <a16:creationId xmlns:a16="http://schemas.microsoft.com/office/drawing/2014/main" id="{2D1AC314-05B1-80D7-76D6-C688FBFCA54D}"/>
              </a:ext>
              <a:ext uri="{C183D7F6-B498-43B3-948B-1728B52AA6E4}">
                <adec:decorative xmlns:adec="http://schemas.microsoft.com/office/drawing/2017/decorative" val="1"/>
              </a:ext>
            </a:extLst>
          </p:cNvPr>
          <p:cNvSpPr/>
          <p:nvPr/>
        </p:nvSpPr>
        <p:spPr bwMode="auto">
          <a:xfrm>
            <a:off x="3026878" y="4674601"/>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TextBox 9">
            <a:extLst>
              <a:ext uri="{FF2B5EF4-FFF2-40B4-BE49-F238E27FC236}">
                <a16:creationId xmlns:a16="http://schemas.microsoft.com/office/drawing/2014/main" id="{9B5FCF74-AF70-E472-044E-5E19FF182805}"/>
              </a:ext>
            </a:extLst>
          </p:cNvPr>
          <p:cNvSpPr txBox="1"/>
          <p:nvPr/>
        </p:nvSpPr>
        <p:spPr>
          <a:xfrm>
            <a:off x="2541085" y="5213808"/>
            <a:ext cx="1322811" cy="404049"/>
          </a:xfrm>
          <a:prstGeom prst="rect">
            <a:avLst/>
          </a:prstGeom>
          <a:noFill/>
          <a:ln>
            <a:noFill/>
          </a:ln>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Segoe UI Semibold"/>
                <a:ea typeface="+mn-ea"/>
                <a:cs typeface="+mn-cs"/>
              </a:rPr>
              <a:t>Engine</a:t>
            </a:r>
          </a:p>
        </p:txBody>
      </p:sp>
      <p:grpSp>
        <p:nvGrpSpPr>
          <p:cNvPr id="139" name="gear" descr="gear, wrench, engineer">
            <a:extLst>
              <a:ext uri="{FF2B5EF4-FFF2-40B4-BE49-F238E27FC236}">
                <a16:creationId xmlns:a16="http://schemas.microsoft.com/office/drawing/2014/main" id="{05289BDC-758F-5A0F-466A-30154B437320}"/>
              </a:ext>
            </a:extLst>
          </p:cNvPr>
          <p:cNvGrpSpPr/>
          <p:nvPr/>
        </p:nvGrpSpPr>
        <p:grpSpPr>
          <a:xfrm>
            <a:off x="5040101" y="4677581"/>
            <a:ext cx="446086" cy="438182"/>
            <a:chOff x="3513079" y="2994448"/>
            <a:chExt cx="498751" cy="498751"/>
          </a:xfrm>
          <a:solidFill>
            <a:schemeClr val="tx1"/>
          </a:solidFill>
        </p:grpSpPr>
        <p:sp>
          <p:nvSpPr>
            <p:cNvPr id="140" name="Freeform: Shape 139">
              <a:extLst>
                <a:ext uri="{FF2B5EF4-FFF2-40B4-BE49-F238E27FC236}">
                  <a16:creationId xmlns:a16="http://schemas.microsoft.com/office/drawing/2014/main" id="{01C0DB73-48DD-FA40-ECD1-0698932C3394}"/>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89D5F115-FD97-2794-A0AA-67CA095F0587}"/>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CDA3F438-0432-ECE1-CA41-CA6F9A02BDDD}"/>
              </a:ext>
            </a:extLst>
          </p:cNvPr>
          <p:cNvSpPr txBox="1"/>
          <p:nvPr/>
        </p:nvSpPr>
        <p:spPr>
          <a:xfrm>
            <a:off x="4588889" y="5213808"/>
            <a:ext cx="1322811" cy="404049"/>
          </a:xfrm>
          <a:prstGeom prst="rect">
            <a:avLst/>
          </a:prstGeom>
          <a:no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Segoe UI Semibold"/>
                <a:ea typeface="+mn-ea"/>
                <a:cs typeface="+mn-cs"/>
              </a:rPr>
              <a:t>Tools</a:t>
            </a:r>
          </a:p>
        </p:txBody>
      </p:sp>
      <p:pic>
        <p:nvPicPr>
          <p:cNvPr id="8" name="Picture 2" descr="Microsoft 365 Copilot Logo, symbol, meaning, history, PNG, brand">
            <a:extLst>
              <a:ext uri="{FF2B5EF4-FFF2-40B4-BE49-F238E27FC236}">
                <a16:creationId xmlns:a16="http://schemas.microsoft.com/office/drawing/2014/main" id="{5064963A-B0A5-FD19-F57C-5E78F6BD83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5117" y="4674913"/>
            <a:ext cx="788478" cy="4435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38F3938-EB4F-538D-7F71-F09C9A48C16F}"/>
              </a:ext>
            </a:extLst>
          </p:cNvPr>
          <p:cNvSpPr txBox="1"/>
          <p:nvPr/>
        </p:nvSpPr>
        <p:spPr>
          <a:xfrm>
            <a:off x="10155710" y="5194777"/>
            <a:ext cx="1322811" cy="404049"/>
          </a:xfrm>
          <a:prstGeom prst="rect">
            <a:avLst/>
          </a:prstGeom>
          <a:no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Segoe UI Semibold"/>
                <a:ea typeface="+mn-ea"/>
                <a:cs typeface="+mn-cs"/>
              </a:rPr>
              <a:t>Copilots</a:t>
            </a:r>
          </a:p>
        </p:txBody>
      </p:sp>
      <p:pic>
        <p:nvPicPr>
          <p:cNvPr id="19" name="Graphic 18" descr="AI logo">
            <a:extLst>
              <a:ext uri="{FF2B5EF4-FFF2-40B4-BE49-F238E27FC236}">
                <a16:creationId xmlns:a16="http://schemas.microsoft.com/office/drawing/2014/main" id="{B9286802-79CB-2987-9E80-C6153FD1A4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39876" y="4686817"/>
            <a:ext cx="419711" cy="419711"/>
          </a:xfrm>
          <a:prstGeom prst="rect">
            <a:avLst/>
          </a:prstGeom>
        </p:spPr>
      </p:pic>
      <p:sp>
        <p:nvSpPr>
          <p:cNvPr id="20" name="TextBox 19">
            <a:extLst>
              <a:ext uri="{FF2B5EF4-FFF2-40B4-BE49-F238E27FC236}">
                <a16:creationId xmlns:a16="http://schemas.microsoft.com/office/drawing/2014/main" id="{E607BF06-638B-3808-61BD-81887BEA258F}"/>
              </a:ext>
            </a:extLst>
          </p:cNvPr>
          <p:cNvSpPr txBox="1"/>
          <p:nvPr/>
        </p:nvSpPr>
        <p:spPr>
          <a:xfrm>
            <a:off x="8492256" y="5213808"/>
            <a:ext cx="1322811" cy="404049"/>
          </a:xfrm>
          <a:prstGeom prst="rect">
            <a:avLst/>
          </a:prstGeom>
          <a:no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Segoe UI Semibold"/>
                <a:ea typeface="+mn-ea"/>
                <a:cs typeface="+mn-cs"/>
              </a:rPr>
              <a:t>AI</a:t>
            </a:r>
          </a:p>
        </p:txBody>
      </p:sp>
      <p:pic>
        <p:nvPicPr>
          <p:cNvPr id="89" name="Graphic 88" descr="Fabric logo">
            <a:extLst>
              <a:ext uri="{FF2B5EF4-FFF2-40B4-BE49-F238E27FC236}">
                <a16:creationId xmlns:a16="http://schemas.microsoft.com/office/drawing/2014/main" id="{D157ADC7-D21B-53F7-7F12-E8E72B3575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7185" y="4677581"/>
            <a:ext cx="438182" cy="438182"/>
          </a:xfrm>
          <a:prstGeom prst="rect">
            <a:avLst/>
          </a:prstGeom>
        </p:spPr>
      </p:pic>
      <p:sp>
        <p:nvSpPr>
          <p:cNvPr id="86" name="TextBox 85">
            <a:extLst>
              <a:ext uri="{FF2B5EF4-FFF2-40B4-BE49-F238E27FC236}">
                <a16:creationId xmlns:a16="http://schemas.microsoft.com/office/drawing/2014/main" id="{2367D8CD-7A51-9F33-7126-BBB64B664320}"/>
              </a:ext>
            </a:extLst>
          </p:cNvPr>
          <p:cNvSpPr txBox="1"/>
          <p:nvPr/>
        </p:nvSpPr>
        <p:spPr>
          <a:xfrm>
            <a:off x="6540572" y="5213808"/>
            <a:ext cx="1322811" cy="404049"/>
          </a:xfrm>
          <a:prstGeom prst="rect">
            <a:avLst/>
          </a:prstGeom>
          <a:no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Segoe UI Semibold"/>
                <a:ea typeface="+mn-ea"/>
                <a:cs typeface="+mn-cs"/>
              </a:rPr>
              <a:t>Fabric</a:t>
            </a:r>
          </a:p>
        </p:txBody>
      </p:sp>
      <p:grpSp>
        <p:nvGrpSpPr>
          <p:cNvPr id="34" name="Group 33">
            <a:extLst>
              <a:ext uri="{FF2B5EF4-FFF2-40B4-BE49-F238E27FC236}">
                <a16:creationId xmlns:a16="http://schemas.microsoft.com/office/drawing/2014/main" id="{19D94777-A281-1719-E278-5C3703E7B855}"/>
              </a:ext>
            </a:extLst>
          </p:cNvPr>
          <p:cNvGrpSpPr/>
          <p:nvPr/>
        </p:nvGrpSpPr>
        <p:grpSpPr>
          <a:xfrm>
            <a:off x="571501" y="2084492"/>
            <a:ext cx="11045952" cy="2177542"/>
            <a:chOff x="571501" y="2084492"/>
            <a:chExt cx="11045952" cy="2177542"/>
          </a:xfrm>
        </p:grpSpPr>
        <p:sp>
          <p:nvSpPr>
            <p:cNvPr id="9" name="Oval 8">
              <a:extLst>
                <a:ext uri="{FF2B5EF4-FFF2-40B4-BE49-F238E27FC236}">
                  <a16:creationId xmlns:a16="http://schemas.microsoft.com/office/drawing/2014/main" id="{FC331FA7-A0F3-4045-FFC6-01993E79A26B}"/>
                </a:ext>
                <a:ext uri="{C183D7F6-B498-43B3-948B-1728B52AA6E4}">
                  <adec:decorative xmlns:adec="http://schemas.microsoft.com/office/drawing/2017/decorative" val="1"/>
                </a:ext>
              </a:extLst>
            </p:cNvPr>
            <p:cNvSpPr/>
            <p:nvPr/>
          </p:nvSpPr>
          <p:spPr bwMode="auto">
            <a:xfrm>
              <a:off x="3479226" y="2638879"/>
              <a:ext cx="883438" cy="88343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sp>
          <p:nvSpPr>
            <p:cNvPr id="23" name="Rectangle 22">
              <a:extLst>
                <a:ext uri="{FF2B5EF4-FFF2-40B4-BE49-F238E27FC236}">
                  <a16:creationId xmlns:a16="http://schemas.microsoft.com/office/drawing/2014/main" id="{EF04232E-4364-CA24-4C4C-5C01380A05A8}"/>
                </a:ext>
              </a:extLst>
            </p:cNvPr>
            <p:cNvSpPr/>
            <p:nvPr/>
          </p:nvSpPr>
          <p:spPr bwMode="auto">
            <a:xfrm>
              <a:off x="2913368" y="3686772"/>
              <a:ext cx="2046092"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a:ln>
                    <a:noFill/>
                  </a:ln>
                  <a:effectLst/>
                  <a:uLnTx/>
                  <a:uFillTx/>
                  <a:latin typeface="Segoe UI Semibold"/>
                  <a:ea typeface="+mn-ea"/>
                  <a:cs typeface="Segoe UI" panose="020B0502040204020203" pitchFamily="34" charset="0"/>
                </a:rPr>
                <a:t>SQL Server 2025</a:t>
              </a:r>
            </a:p>
          </p:txBody>
        </p:sp>
        <p:sp>
          <p:nvSpPr>
            <p:cNvPr id="21" name="Oval 20">
              <a:extLst>
                <a:ext uri="{FF2B5EF4-FFF2-40B4-BE49-F238E27FC236}">
                  <a16:creationId xmlns:a16="http://schemas.microsoft.com/office/drawing/2014/main" id="{DB34BEB7-FBAF-2389-AEB0-00B3D009D22A}"/>
                </a:ext>
                <a:ext uri="{C183D7F6-B498-43B3-948B-1728B52AA6E4}">
                  <adec:decorative xmlns:adec="http://schemas.microsoft.com/office/drawing/2017/decorative" val="1"/>
                </a:ext>
              </a:extLst>
            </p:cNvPr>
            <p:cNvSpPr/>
            <p:nvPr/>
          </p:nvSpPr>
          <p:spPr bwMode="auto">
            <a:xfrm>
              <a:off x="5654281" y="2613724"/>
              <a:ext cx="883438" cy="88343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29" name="Graphic 28" descr="Azure SQL Database icon">
              <a:extLst>
                <a:ext uri="{FF2B5EF4-FFF2-40B4-BE49-F238E27FC236}">
                  <a16:creationId xmlns:a16="http://schemas.microsoft.com/office/drawing/2014/main" id="{51C705FB-358F-654F-53F1-0EEF872EDBA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848665" y="2813642"/>
              <a:ext cx="483602" cy="483602"/>
            </a:xfrm>
            <a:prstGeom prst="rect">
              <a:avLst/>
            </a:prstGeom>
          </p:spPr>
        </p:pic>
        <p:sp>
          <p:nvSpPr>
            <p:cNvPr id="27" name="Rectangle 26">
              <a:extLst>
                <a:ext uri="{FF2B5EF4-FFF2-40B4-BE49-F238E27FC236}">
                  <a16:creationId xmlns:a16="http://schemas.microsoft.com/office/drawing/2014/main" id="{A37803F4-ACC6-FA37-8EAB-299B51D1E0BE}"/>
                </a:ext>
              </a:extLst>
            </p:cNvPr>
            <p:cNvSpPr/>
            <p:nvPr/>
          </p:nvSpPr>
          <p:spPr bwMode="auto">
            <a:xfrm>
              <a:off x="5574712" y="3686772"/>
              <a:ext cx="1031507"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a:ln>
                    <a:noFill/>
                  </a:ln>
                  <a:effectLst/>
                  <a:uLnTx/>
                  <a:uFillTx/>
                  <a:latin typeface="Segoe UI Semibold"/>
                  <a:ea typeface="+mn-ea"/>
                  <a:cs typeface="Segoe UI" panose="020B0502040204020203" pitchFamily="34" charset="0"/>
                </a:rPr>
                <a:t>Azure SQL</a:t>
              </a:r>
            </a:p>
          </p:txBody>
        </p:sp>
        <p:sp>
          <p:nvSpPr>
            <p:cNvPr id="6" name="Oval 5">
              <a:extLst>
                <a:ext uri="{FF2B5EF4-FFF2-40B4-BE49-F238E27FC236}">
                  <a16:creationId xmlns:a16="http://schemas.microsoft.com/office/drawing/2014/main" id="{F61BADD6-CDCD-B2F2-498F-69E979E1B03B}"/>
                </a:ext>
                <a:ext uri="{C183D7F6-B498-43B3-948B-1728B52AA6E4}">
                  <adec:decorative xmlns:adec="http://schemas.microsoft.com/office/drawing/2017/decorative" val="1"/>
                </a:ext>
              </a:extLst>
            </p:cNvPr>
            <p:cNvSpPr/>
            <p:nvPr/>
          </p:nvSpPr>
          <p:spPr bwMode="auto">
            <a:xfrm>
              <a:off x="7880583" y="2638879"/>
              <a:ext cx="883438" cy="883438"/>
            </a:xfrm>
            <a:prstGeom prst="ellipse">
              <a:avLst/>
            </a:prstGeom>
            <a:gradFill flip="none" rotWithShape="1">
              <a:gsLst>
                <a:gs pos="80000">
                  <a:srgbClr val="A9D5ED"/>
                </a:gs>
                <a:gs pos="0">
                  <a:schemeClr val="accent2"/>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95" name="Graphic 94" descr="SQL database in Fab">
              <a:extLst>
                <a:ext uri="{FF2B5EF4-FFF2-40B4-BE49-F238E27FC236}">
                  <a16:creationId xmlns:a16="http://schemas.microsoft.com/office/drawing/2014/main" id="{BCA4B0B6-5456-E3C7-F948-73CBD4098C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33229" y="2802815"/>
              <a:ext cx="555566" cy="555566"/>
            </a:xfrm>
            <a:prstGeom prst="rect">
              <a:avLst/>
            </a:prstGeom>
          </p:spPr>
        </p:pic>
        <p:sp>
          <p:nvSpPr>
            <p:cNvPr id="16" name="Rectangle 15">
              <a:extLst>
                <a:ext uri="{FF2B5EF4-FFF2-40B4-BE49-F238E27FC236}">
                  <a16:creationId xmlns:a16="http://schemas.microsoft.com/office/drawing/2014/main" id="{6089214A-A030-523B-B866-85933C8E02E4}"/>
                </a:ext>
              </a:extLst>
            </p:cNvPr>
            <p:cNvSpPr/>
            <p:nvPr/>
          </p:nvSpPr>
          <p:spPr bwMode="auto">
            <a:xfrm>
              <a:off x="7191707" y="3686772"/>
              <a:ext cx="2277758"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a:ln>
                    <a:noFill/>
                  </a:ln>
                  <a:effectLst/>
                  <a:uLnTx/>
                  <a:uFillTx/>
                  <a:latin typeface="Segoe UI Semibold"/>
                  <a:ea typeface="+mn-ea"/>
                  <a:cs typeface="Segoe UI" panose="020B0502040204020203" pitchFamily="34" charset="0"/>
                </a:rPr>
                <a:t>SQL database in Fabric</a:t>
              </a:r>
            </a:p>
          </p:txBody>
        </p:sp>
        <p:pic>
          <p:nvPicPr>
            <p:cNvPr id="24" name="Graphic 23">
              <a:extLst>
                <a:ext uri="{FF2B5EF4-FFF2-40B4-BE49-F238E27FC236}">
                  <a16:creationId xmlns:a16="http://schemas.microsoft.com/office/drawing/2014/main" id="{8C1CFCA9-5592-80B2-DB82-16457B64DE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62182" y="2631694"/>
              <a:ext cx="914400" cy="914400"/>
            </a:xfrm>
            <a:prstGeom prst="rect">
              <a:avLst/>
            </a:prstGeom>
          </p:spPr>
        </p:pic>
        <p:sp>
          <p:nvSpPr>
            <p:cNvPr id="31" name="Rounded Rectangle 64">
              <a:extLst>
                <a:ext uri="{FF2B5EF4-FFF2-40B4-BE49-F238E27FC236}">
                  <a16:creationId xmlns:a16="http://schemas.microsoft.com/office/drawing/2014/main" id="{489B4CA5-83F7-C5A9-9FD4-CEDBD44141EB}"/>
                </a:ext>
                <a:ext uri="{C183D7F6-B498-43B3-948B-1728B52AA6E4}">
                  <adec:decorative xmlns:adec="http://schemas.microsoft.com/office/drawing/2017/decorative" val="1"/>
                </a:ext>
              </a:extLst>
            </p:cNvPr>
            <p:cNvSpPr/>
            <p:nvPr/>
          </p:nvSpPr>
          <p:spPr bwMode="auto">
            <a:xfrm>
              <a:off x="571501" y="2231755"/>
              <a:ext cx="11045952" cy="2030279"/>
            </a:xfrm>
            <a:prstGeom prst="roundRect">
              <a:avLst>
                <a:gd name="adj" fmla="val 8513"/>
              </a:avLst>
            </a:prstGeom>
            <a:noFill/>
            <a:ln w="12700" cap="rnd">
              <a:solidFill>
                <a:schemeClr val="tx1">
                  <a:alpha val="50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84">
                <a:spcBef>
                  <a:spcPts val="174"/>
                </a:spcBef>
              </a:pPr>
              <a:endParaRPr lang="en-US" sz="2170"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useBgFill="1">
          <p:nvSpPr>
            <p:cNvPr id="61" name="TextBox 60">
              <a:extLst>
                <a:ext uri="{FF2B5EF4-FFF2-40B4-BE49-F238E27FC236}">
                  <a16:creationId xmlns:a16="http://schemas.microsoft.com/office/drawing/2014/main" id="{0458A4CB-6A89-4DBE-5A9F-E3B5C8F1E6A4}"/>
                </a:ext>
              </a:extLst>
            </p:cNvPr>
            <p:cNvSpPr txBox="1"/>
            <p:nvPr/>
          </p:nvSpPr>
          <p:spPr>
            <a:xfrm>
              <a:off x="4175760" y="2084492"/>
              <a:ext cx="3840480" cy="276999"/>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Segoe UI" panose="020B0502040204020203" pitchFamily="34" charset="0"/>
                </a:rPr>
                <a:t>Develop once deploy anywhere</a:t>
              </a:r>
            </a:p>
          </p:txBody>
        </p:sp>
      </p:grpSp>
    </p:spTree>
    <p:extLst>
      <p:ext uri="{BB962C8B-B14F-4D97-AF65-F5344CB8AC3E}">
        <p14:creationId xmlns:p14="http://schemas.microsoft.com/office/powerpoint/2010/main" val="328710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0 1.11111E-6 L 0 0.03935 " pathEditMode="relative" rAng="0" ptsTypes="AA">
                                      <p:cBhvr>
                                        <p:cTn id="9" dur="700" spd="-100000" fill="hold"/>
                                        <p:tgtEl>
                                          <p:spTgt spid="34"/>
                                        </p:tgtEl>
                                        <p:attrNameLst>
                                          <p:attrName>ppt_x</p:attrName>
                                          <p:attrName>ppt_y</p:attrName>
                                        </p:attrNameLst>
                                      </p:cBhvr>
                                      <p:rCtr x="0" y="1968"/>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par>
                                <p:cTn id="18" presetID="10" presetClass="entr" presetSubtype="0" fill="hold" nodeType="with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fade">
                                      <p:cBhvr>
                                        <p:cTn id="20" dur="500"/>
                                        <p:tgtEl>
                                          <p:spTgt spid="1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fade">
                                      <p:cBhvr>
                                        <p:cTn id="23" dur="500"/>
                                        <p:tgtEl>
                                          <p:spTgt spid="18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par>
                                <p:cTn id="42" presetID="10" presetClass="entr" presetSubtype="0" fill="hold"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7" grpId="0" animBg="1"/>
      <p:bldP spid="88" grpId="0"/>
      <p:bldP spid="183" grpId="0" animBg="1"/>
      <p:bldP spid="10" grpId="0"/>
      <p:bldP spid="11" grpId="0"/>
      <p:bldP spid="13" grpId="0"/>
      <p:bldP spid="20" grpId="0"/>
      <p:bldP spid="8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EE098-6202-5D04-86A8-75B06A562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C576E4-2747-CF9E-FF14-B3F6EBBD674B}"/>
              </a:ext>
            </a:extLst>
          </p:cNvPr>
          <p:cNvSpPr>
            <a:spLocks noGrp="1"/>
          </p:cNvSpPr>
          <p:nvPr>
            <p:ph type="title"/>
          </p:nvPr>
        </p:nvSpPr>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OAEP-256 Configuration and Trace Flags</a:t>
            </a:r>
          </a:p>
        </p:txBody>
      </p:sp>
      <p:graphicFrame>
        <p:nvGraphicFramePr>
          <p:cNvPr id="6" name="TextBox 3">
            <a:extLst>
              <a:ext uri="{FF2B5EF4-FFF2-40B4-BE49-F238E27FC236}">
                <a16:creationId xmlns:a16="http://schemas.microsoft.com/office/drawing/2014/main" id="{1C15EFA7-FC94-BA83-71CA-ABFC7533736F}"/>
              </a:ext>
            </a:extLst>
          </p:cNvPr>
          <p:cNvGraphicFramePr/>
          <p:nvPr>
            <p:extLst>
              <p:ext uri="{D42A27DB-BD31-4B8C-83A1-F6EECF244321}">
                <p14:modId xmlns:p14="http://schemas.microsoft.com/office/powerpoint/2010/main" val="3631481720"/>
              </p:ext>
            </p:extLst>
          </p:nvPr>
        </p:nvGraphicFramePr>
        <p:xfrm>
          <a:off x="588262" y="1282700"/>
          <a:ext cx="11161777"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5777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9B654-A9B6-E8AD-D93D-181D92F5270A}"/>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PBKDF2 Pasword Hashing</a:t>
            </a:r>
          </a:p>
        </p:txBody>
      </p:sp>
      <p:graphicFrame>
        <p:nvGraphicFramePr>
          <p:cNvPr id="9" name="TextBox 3">
            <a:extLst>
              <a:ext uri="{FF2B5EF4-FFF2-40B4-BE49-F238E27FC236}">
                <a16:creationId xmlns:a16="http://schemas.microsoft.com/office/drawing/2014/main" id="{C696FFFD-310D-8A93-ECC3-7D0D649853FF}"/>
              </a:ext>
            </a:extLst>
          </p:cNvPr>
          <p:cNvGraphicFramePr/>
          <p:nvPr>
            <p:extLst>
              <p:ext uri="{D42A27DB-BD31-4B8C-83A1-F6EECF244321}">
                <p14:modId xmlns:p14="http://schemas.microsoft.com/office/powerpoint/2010/main" val="1546622928"/>
              </p:ext>
            </p:extLst>
          </p:nvPr>
        </p:nvGraphicFramePr>
        <p:xfrm>
          <a:off x="586740" y="1280160"/>
          <a:ext cx="11018519" cy="4815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96649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173DF-A1CE-C16E-CCD6-E085E5B612A9}"/>
              </a:ext>
            </a:extLst>
          </p:cNvPr>
          <p:cNvSpPr>
            <a:spLocks noGrp="1"/>
          </p:cNvSpPr>
          <p:nvPr>
            <p:ph type="title"/>
          </p:nvPr>
        </p:nvSpPr>
        <p:spPr/>
        <p:txBody>
          <a:bodyPr vert="horz" wrap="square" lIns="0" tIns="0" rIns="0" bIns="0" rtlCol="0" anchor="t">
            <a:normAutofit fontScale="90000"/>
          </a:bodyPr>
          <a:lstStyle/>
          <a:p>
            <a:pPr>
              <a:lnSpc>
                <a:spcPct val="90000"/>
              </a:lnSpc>
            </a:pPr>
            <a:r>
              <a:rPr lang="en-US" dirty="0"/>
              <a:t>TDS 8.0/TLS 1.3 support for tools</a:t>
            </a:r>
            <a:br>
              <a:rPr lang="en-US" dirty="0"/>
            </a:br>
            <a:r>
              <a:rPr lang="en-US" sz="2000" b="1" dirty="0"/>
              <a:t>What Are TDS 8.0 and TLS 1.3?</a:t>
            </a:r>
            <a:br>
              <a:rPr lang="en-US" sz="2000" dirty="0"/>
            </a:br>
            <a:br>
              <a:rPr lang="en-US" sz="2000" b="0" kern="1200" cap="none" spc="-50" baseline="0" dirty="0">
                <a:ln w="3175">
                  <a:noFill/>
                </a:ln>
                <a:effectLst/>
                <a:latin typeface="+mj-lt"/>
                <a:ea typeface="+mn-ea"/>
                <a:cs typeface="Segoe UI" pitchFamily="34" charset="0"/>
              </a:rPr>
            </a:br>
            <a:endParaRPr lang="en-US" sz="2000" b="0" kern="1200" cap="none" spc="-50" baseline="0" dirty="0">
              <a:ln w="3175">
                <a:noFill/>
              </a:ln>
              <a:effectLst/>
              <a:latin typeface="+mj-lt"/>
              <a:ea typeface="+mn-ea"/>
              <a:cs typeface="Segoe UI" pitchFamily="34" charset="0"/>
            </a:endParaRPr>
          </a:p>
        </p:txBody>
      </p:sp>
      <p:graphicFrame>
        <p:nvGraphicFramePr>
          <p:cNvPr id="6" name="TextBox 3">
            <a:extLst>
              <a:ext uri="{FF2B5EF4-FFF2-40B4-BE49-F238E27FC236}">
                <a16:creationId xmlns:a16="http://schemas.microsoft.com/office/drawing/2014/main" id="{677B859C-D84F-1D1E-0137-F1686E546405}"/>
              </a:ext>
            </a:extLst>
          </p:cNvPr>
          <p:cNvGraphicFramePr/>
          <p:nvPr/>
        </p:nvGraphicFramePr>
        <p:xfrm>
          <a:off x="588262" y="1566862"/>
          <a:ext cx="11018519"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33031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935E-D9CF-D422-88CC-B403734063F3}"/>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rPr>
              <a:t>Key Benefits</a:t>
            </a:r>
          </a:p>
        </p:txBody>
      </p:sp>
      <p:graphicFrame>
        <p:nvGraphicFramePr>
          <p:cNvPr id="9" name="TextBox 6">
            <a:extLst>
              <a:ext uri="{FF2B5EF4-FFF2-40B4-BE49-F238E27FC236}">
                <a16:creationId xmlns:a16="http://schemas.microsoft.com/office/drawing/2014/main" id="{7CF3BA1A-A424-47C6-AC0E-B42CDCB0C6C2}"/>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482587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60ED-F552-9055-B2BD-9B2ACC0CE527}"/>
              </a:ext>
            </a:extLst>
          </p:cNvPr>
          <p:cNvSpPr>
            <a:spLocks noGrp="1"/>
          </p:cNvSpPr>
          <p:nvPr>
            <p:ph type="title"/>
          </p:nvPr>
        </p:nvSpPr>
        <p:spPr/>
        <p:txBody>
          <a:bodyPr/>
          <a:lstStyle/>
          <a:p>
            <a:r>
              <a:rPr lang="en-US"/>
              <a:t>Supported Tools and Features in SQL Server 2025</a:t>
            </a:r>
            <a:endParaRPr lang="en-US" dirty="0"/>
          </a:p>
        </p:txBody>
      </p:sp>
      <p:sp>
        <p:nvSpPr>
          <p:cNvPr id="3" name="Content Placeholder 2">
            <a:extLst>
              <a:ext uri="{FF2B5EF4-FFF2-40B4-BE49-F238E27FC236}">
                <a16:creationId xmlns:a16="http://schemas.microsoft.com/office/drawing/2014/main" id="{EAD8E42A-1BB5-02D9-3E5A-54550008B707}"/>
              </a:ext>
            </a:extLst>
          </p:cNvPr>
          <p:cNvSpPr>
            <a:spLocks noGrp="1"/>
          </p:cNvSpPr>
          <p:nvPr>
            <p:ph sz="quarter" idx="4294967295"/>
          </p:nvPr>
        </p:nvSpPr>
        <p:spPr>
          <a:xfrm>
            <a:off x="339635" y="1165134"/>
            <a:ext cx="11018838" cy="430213"/>
          </a:xfrm>
        </p:spPr>
        <p:txBody>
          <a:bodyPr/>
          <a:lstStyle/>
          <a:p>
            <a:pPr marL="0" indent="0">
              <a:buNone/>
            </a:pPr>
            <a:r>
              <a:rPr lang="en-US" dirty="0"/>
              <a:t>The following tools and features now support TDS 8.0 and TLS 1.3:</a:t>
            </a:r>
          </a:p>
        </p:txBody>
      </p:sp>
      <p:graphicFrame>
        <p:nvGraphicFramePr>
          <p:cNvPr id="4" name="Diagram 3">
            <a:extLst>
              <a:ext uri="{FF2B5EF4-FFF2-40B4-BE49-F238E27FC236}">
                <a16:creationId xmlns:a16="http://schemas.microsoft.com/office/drawing/2014/main" id="{85C42D34-74BD-23A7-D2AB-1CB3996086D7}"/>
              </a:ext>
            </a:extLst>
          </p:cNvPr>
          <p:cNvGraphicFramePr/>
          <p:nvPr/>
        </p:nvGraphicFramePr>
        <p:xfrm>
          <a:off x="427688" y="1595347"/>
          <a:ext cx="11460661" cy="4981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342029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7279-B09C-7986-AB2B-99D100AC0EDB}"/>
              </a:ext>
            </a:extLst>
          </p:cNvPr>
          <p:cNvSpPr>
            <a:spLocks noGrp="1"/>
          </p:cNvSpPr>
          <p:nvPr>
            <p:ph type="title"/>
          </p:nvPr>
        </p:nvSpPr>
        <p:spPr/>
        <p:txBody>
          <a:bodyPr wrap="square" anchor="t">
            <a:normAutofit/>
          </a:bodyPr>
          <a:lstStyle/>
          <a:p>
            <a:r>
              <a:rPr lang="en-US" dirty="0"/>
              <a:t>How to Enable and Use TDS 8.0 and TLS 1.3</a:t>
            </a:r>
          </a:p>
        </p:txBody>
      </p:sp>
      <p:graphicFrame>
        <p:nvGraphicFramePr>
          <p:cNvPr id="6" name="Rectangle 1">
            <a:extLst>
              <a:ext uri="{FF2B5EF4-FFF2-40B4-BE49-F238E27FC236}">
                <a16:creationId xmlns:a16="http://schemas.microsoft.com/office/drawing/2014/main" id="{1B5FF9F1-030A-958F-3A04-95BFF7368C71}"/>
              </a:ext>
            </a:extLst>
          </p:cNvPr>
          <p:cNvGraphicFramePr>
            <a:graphicFrameLocks noGrp="1"/>
          </p:cNvGraphicFramePr>
          <p:nvPr>
            <p:ph sz="quarter" idx="4294967295"/>
          </p:nvPr>
        </p:nvGraphicFramePr>
        <p:xfrm>
          <a:off x="731520" y="1426391"/>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94979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21CA-BE12-BF4D-6C43-253E1106D6F8}"/>
              </a:ext>
            </a:extLst>
          </p:cNvPr>
          <p:cNvSpPr>
            <a:spLocks noGrp="1"/>
          </p:cNvSpPr>
          <p:nvPr>
            <p:ph type="title"/>
          </p:nvPr>
        </p:nvSpPr>
        <p:spPr/>
        <p:txBody>
          <a:bodyPr wrap="square" anchor="t">
            <a:normAutofit/>
          </a:bodyPr>
          <a:lstStyle/>
          <a:p>
            <a:r>
              <a:rPr lang="en-US" dirty="0"/>
              <a:t>Additional Notes</a:t>
            </a:r>
          </a:p>
        </p:txBody>
      </p:sp>
      <p:graphicFrame>
        <p:nvGraphicFramePr>
          <p:cNvPr id="7" name="Rectangle 1">
            <a:extLst>
              <a:ext uri="{FF2B5EF4-FFF2-40B4-BE49-F238E27FC236}">
                <a16:creationId xmlns:a16="http://schemas.microsoft.com/office/drawing/2014/main" id="{16942E23-6699-80C9-148F-0C30C22DCA6F}"/>
              </a:ext>
            </a:extLst>
          </p:cNvPr>
          <p:cNvGraphicFramePr/>
          <p:nvPr>
            <p:extLst>
              <p:ext uri="{D42A27DB-BD31-4B8C-83A1-F6EECF244321}">
                <p14:modId xmlns:p14="http://schemas.microsoft.com/office/powerpoint/2010/main" val="384494463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3860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6CBB3-38DC-E720-A9D8-5D612EDB9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42BC64-5583-B606-CF8E-0034A0D7A2BB}"/>
              </a:ext>
            </a:extLst>
          </p:cNvPr>
          <p:cNvSpPr>
            <a:spLocks noGrp="1"/>
          </p:cNvSpPr>
          <p:nvPr>
            <p:ph type="title"/>
          </p:nvPr>
        </p:nvSpPr>
        <p:spPr/>
        <p:txBody>
          <a:bodyPr wrap="square" anchor="t">
            <a:normAutofit/>
          </a:bodyPr>
          <a:lstStyle/>
          <a:p>
            <a:r>
              <a:rPr lang="en-US" dirty="0"/>
              <a:t>Performance Features Overview</a:t>
            </a:r>
          </a:p>
        </p:txBody>
      </p:sp>
      <p:sp>
        <p:nvSpPr>
          <p:cNvPr id="3" name="Text Placeholder 2">
            <a:extLst>
              <a:ext uri="{FF2B5EF4-FFF2-40B4-BE49-F238E27FC236}">
                <a16:creationId xmlns:a16="http://schemas.microsoft.com/office/drawing/2014/main" id="{933F9C79-4232-69C6-0EFF-13CE80BED49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4580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B9675-102C-1B38-A0EA-285E9104684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1093737-B2CD-3017-6D08-AF5C00D2EDD1}"/>
              </a:ext>
            </a:extLst>
          </p:cNvPr>
          <p:cNvSpPr txBox="1">
            <a:spLocks/>
          </p:cNvSpPr>
          <p:nvPr/>
        </p:nvSpPr>
        <p:spPr>
          <a:xfrm>
            <a:off x="4267944" y="1536700"/>
            <a:ext cx="3481388" cy="4732338"/>
          </a:xfrm>
          <a:prstGeom prst="roundRect">
            <a:avLst>
              <a:gd name="adj" fmla="val 4567"/>
            </a:avLst>
          </a:prstGeom>
          <a:gradFill>
            <a:gsLst>
              <a:gs pos="0">
                <a:srgbClr val="73262F">
                  <a:alpha val="10000"/>
                </a:srgbClr>
              </a:gs>
              <a:gs pos="80000">
                <a:srgbClr val="2A446F">
                  <a:alpha val="10000"/>
                </a:srgbClr>
              </a:gs>
            </a:gsLst>
            <a:path path="circle">
              <a:fillToRect l="100000" t="100000"/>
            </a:path>
          </a:gradFill>
          <a:ln w="38100">
            <a:gradFill>
              <a:gsLst>
                <a:gs pos="0">
                  <a:srgbClr val="8661C5"/>
                </a:gs>
                <a:gs pos="100000">
                  <a:srgbClr val="0078D4"/>
                </a:gs>
              </a:gsLst>
              <a:lin ang="5400000" scaled="1"/>
            </a:gradFill>
          </a:ln>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100" b="1" i="0" u="none" strike="noStrike" kern="1200" cap="none" spc="0" normalizeH="0" baseline="0" noProof="0" dirty="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0" name="TextBox 9">
            <a:extLst>
              <a:ext uri="{FF2B5EF4-FFF2-40B4-BE49-F238E27FC236}">
                <a16:creationId xmlns:a16="http://schemas.microsoft.com/office/drawing/2014/main" id="{0EF25AE9-CB4F-8902-19F1-EAC94B2BF9CF}"/>
              </a:ext>
            </a:extLst>
          </p:cNvPr>
          <p:cNvSpPr txBox="1">
            <a:spLocks/>
          </p:cNvSpPr>
          <p:nvPr/>
        </p:nvSpPr>
        <p:spPr>
          <a:xfrm>
            <a:off x="4343400" y="1536700"/>
            <a:ext cx="3481388" cy="4732338"/>
          </a:xfrm>
          <a:prstGeom prst="roundRect">
            <a:avLst>
              <a:gd name="adj" fmla="val 4567"/>
            </a:avLst>
          </a:prstGeom>
          <a:no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100" b="1" i="0" u="none" strike="noStrike" kern="1200" cap="none" spc="0" normalizeH="0" baseline="0" noProof="0" dirty="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1" name="TextBox 10">
            <a:extLst>
              <a:ext uri="{FF2B5EF4-FFF2-40B4-BE49-F238E27FC236}">
                <a16:creationId xmlns:a16="http://schemas.microsoft.com/office/drawing/2014/main" id="{8DB5A9F0-E5B7-BCF2-5EDA-73D78D80FAA1}"/>
              </a:ext>
            </a:extLst>
          </p:cNvPr>
          <p:cNvSpPr txBox="1">
            <a:spLocks/>
          </p:cNvSpPr>
          <p:nvPr/>
        </p:nvSpPr>
        <p:spPr>
          <a:xfrm>
            <a:off x="8153400" y="1536700"/>
            <a:ext cx="3481388" cy="4732338"/>
          </a:xfrm>
          <a:prstGeom prst="roundRect">
            <a:avLst>
              <a:gd name="adj" fmla="val 4567"/>
            </a:avLst>
          </a:prstGeom>
          <a:noFill/>
        </p:spPr>
        <p:txBody>
          <a:bodyPr wrap="square" lIns="0" tIns="0" rIns="0" bIns="45720"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100" b="1" i="0" u="none" strike="noStrike" kern="1200" cap="none" spc="0" normalizeH="0" baseline="0" noProof="0" dirty="0">
              <a:ln w="3175">
                <a:noFill/>
              </a:ln>
              <a:gradFill>
                <a:gsLst>
                  <a:gs pos="9174">
                    <a:srgbClr val="1A1A1A"/>
                  </a:gs>
                  <a:gs pos="42000">
                    <a:srgbClr val="1A1A1A"/>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 name="Title 1">
            <a:extLst>
              <a:ext uri="{FF2B5EF4-FFF2-40B4-BE49-F238E27FC236}">
                <a16:creationId xmlns:a16="http://schemas.microsoft.com/office/drawing/2014/main" id="{4C3264C7-1671-8573-657E-E09A98B0292D}"/>
              </a:ext>
            </a:extLst>
          </p:cNvPr>
          <p:cNvSpPr>
            <a:spLocks noGrp="1"/>
          </p:cNvSpPr>
          <p:nvPr>
            <p:ph type="title"/>
          </p:nvPr>
        </p:nvSpPr>
        <p:spPr/>
        <p:txBody>
          <a:bodyPr/>
          <a:lstStyle/>
          <a:p>
            <a:r>
              <a:rPr lang="en-US" dirty="0"/>
              <a:t>Enhancing the industry proven engine</a:t>
            </a:r>
          </a:p>
        </p:txBody>
      </p:sp>
      <p:sp>
        <p:nvSpPr>
          <p:cNvPr id="3" name="Content Placeholder 2">
            <a:extLst>
              <a:ext uri="{FF2B5EF4-FFF2-40B4-BE49-F238E27FC236}">
                <a16:creationId xmlns:a16="http://schemas.microsoft.com/office/drawing/2014/main" id="{4740EED9-6611-2A74-5A3E-B5E636A04B01}"/>
              </a:ext>
            </a:extLst>
          </p:cNvPr>
          <p:cNvSpPr>
            <a:spLocks noGrp="1"/>
          </p:cNvSpPr>
          <p:nvPr>
            <p:ph sz="quarter" idx="4294967295"/>
          </p:nvPr>
        </p:nvSpPr>
        <p:spPr>
          <a:xfrm>
            <a:off x="811212" y="2344207"/>
            <a:ext cx="3070225" cy="2708275"/>
          </a:xfrm>
        </p:spPr>
        <p:txBody>
          <a:bodyPr/>
          <a:lstStyle/>
          <a:p>
            <a:pPr marL="0" indent="0">
              <a:buNone/>
            </a:pPr>
            <a:r>
              <a:rPr lang="en-US" sz="2000" dirty="0">
                <a:latin typeface="+mj-lt"/>
              </a:rPr>
              <a:t>Security</a:t>
            </a:r>
            <a:endParaRPr lang="en-US" sz="1600" dirty="0"/>
          </a:p>
          <a:p>
            <a:pPr marL="165100" indent="-165100">
              <a:buFont typeface="Arial" panose="020B0604020202020204" pitchFamily="34" charset="0"/>
              <a:buChar char="•"/>
            </a:pPr>
            <a:r>
              <a:rPr lang="en-US" sz="1200" dirty="0"/>
              <a:t>Security cache improvements</a:t>
            </a:r>
          </a:p>
          <a:p>
            <a:pPr marL="165100" indent="-165100">
              <a:buFont typeface="Arial" panose="020B0604020202020204" pitchFamily="34" charset="0"/>
              <a:buChar char="•"/>
            </a:pPr>
            <a:r>
              <a:rPr lang="en-US" sz="1200" dirty="0"/>
              <a:t>OAEP support for encryption</a:t>
            </a:r>
          </a:p>
          <a:p>
            <a:pPr marL="165100" indent="-165100">
              <a:buFont typeface="Arial" panose="020B0604020202020204" pitchFamily="34" charset="0"/>
              <a:buChar char="•"/>
            </a:pPr>
            <a:r>
              <a:rPr lang="en-US" sz="1200" dirty="0"/>
              <a:t>PBKDF password hashing</a:t>
            </a:r>
          </a:p>
          <a:p>
            <a:pPr marL="165100" indent="-165100">
              <a:buFont typeface="Arial" panose="020B0604020202020204" pitchFamily="34" charset="0"/>
              <a:buChar char="•"/>
            </a:pPr>
            <a:r>
              <a:rPr lang="en-US" sz="1200" dirty="0"/>
              <a:t>Authentication using system-assigned managed identity</a:t>
            </a:r>
          </a:p>
          <a:p>
            <a:pPr marL="165100" indent="-165100">
              <a:buFont typeface="Arial" panose="020B0604020202020204" pitchFamily="34" charset="0"/>
              <a:buChar char="•"/>
            </a:pPr>
            <a:r>
              <a:rPr lang="en-US" sz="1200" dirty="0"/>
              <a:t>Backup to URL with managed identity</a:t>
            </a:r>
          </a:p>
          <a:p>
            <a:pPr marL="165100" indent="-165100">
              <a:buFont typeface="Arial" panose="020B0604020202020204" pitchFamily="34" charset="0"/>
              <a:buChar char="•"/>
            </a:pPr>
            <a:r>
              <a:rPr lang="en-US" sz="1200" dirty="0"/>
              <a:t>Managed identity support for EKM</a:t>
            </a:r>
          </a:p>
          <a:p>
            <a:pPr marL="165100" indent="-165100">
              <a:buFont typeface="Arial" panose="020B0604020202020204" pitchFamily="34" charset="0"/>
              <a:buChar char="•"/>
            </a:pPr>
            <a:r>
              <a:rPr lang="en-US" sz="1200" dirty="0"/>
              <a:t>Managed identity for AI models</a:t>
            </a:r>
          </a:p>
          <a:p>
            <a:pPr marL="165100" indent="-165100">
              <a:buFont typeface="Arial" panose="020B0604020202020204" pitchFamily="34" charset="0"/>
              <a:buChar char="•"/>
            </a:pPr>
            <a:r>
              <a:rPr lang="en-US" sz="1200" dirty="0"/>
              <a:t>Entra logins with nonunique display names</a:t>
            </a:r>
          </a:p>
          <a:p>
            <a:pPr marL="165100" indent="-165100">
              <a:buFont typeface="Arial" panose="020B0604020202020204" pitchFamily="34" charset="0"/>
              <a:buChar char="•"/>
            </a:pPr>
            <a:r>
              <a:rPr lang="en-US" sz="1200" dirty="0"/>
              <a:t>Custom password policy on Linux</a:t>
            </a:r>
          </a:p>
          <a:p>
            <a:pPr marL="165100" indent="-165100">
              <a:buFont typeface="Arial" panose="020B0604020202020204" pitchFamily="34" charset="0"/>
              <a:buChar char="•"/>
            </a:pPr>
            <a:r>
              <a:rPr lang="en-US" sz="1200" dirty="0"/>
              <a:t>TDS 8.0/TLS 1.3 support for tools</a:t>
            </a:r>
          </a:p>
        </p:txBody>
      </p:sp>
      <p:sp>
        <p:nvSpPr>
          <p:cNvPr id="4" name="Content Placeholder 2">
            <a:extLst>
              <a:ext uri="{FF2B5EF4-FFF2-40B4-BE49-F238E27FC236}">
                <a16:creationId xmlns:a16="http://schemas.microsoft.com/office/drawing/2014/main" id="{049034C1-0086-B2F6-01AE-E6E3760A98DA}"/>
              </a:ext>
            </a:extLst>
          </p:cNvPr>
          <p:cNvSpPr txBox="1">
            <a:spLocks/>
          </p:cNvSpPr>
          <p:nvPr/>
        </p:nvSpPr>
        <p:spPr>
          <a:xfrm>
            <a:off x="4559300" y="2283365"/>
            <a:ext cx="3111500" cy="385336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Performance</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Optimized Locking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Tempdb space resource governance</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ADR in tempdb</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Persisted stats for readable secondaries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Change tracking cleanup</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Columnstore index maintenance</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CE feedback for expressions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Optional parameter plans optimization</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DOP feedback on by default</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Optimized Halloween protection</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Query store for readable secondaries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ABORT_QUERY_EXECUTION query hint</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Optimized sp_executesql</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Batch mode optimizations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Remove In-Memory OLTP from a database</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tmpfs support for tempdb in Linux</a:t>
            </a:r>
          </a:p>
        </p:txBody>
      </p:sp>
      <p:sp>
        <p:nvSpPr>
          <p:cNvPr id="5" name="Content Placeholder 2">
            <a:extLst>
              <a:ext uri="{FF2B5EF4-FFF2-40B4-BE49-F238E27FC236}">
                <a16:creationId xmlns:a16="http://schemas.microsoft.com/office/drawing/2014/main" id="{38014C9D-7694-C1F0-9064-B3246BA2039D}"/>
              </a:ext>
            </a:extLst>
          </p:cNvPr>
          <p:cNvSpPr txBox="1">
            <a:spLocks/>
          </p:cNvSpPr>
          <p:nvPr/>
        </p:nvSpPr>
        <p:spPr>
          <a:xfrm>
            <a:off x="8379078" y="2283365"/>
            <a:ext cx="3063622" cy="318856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HADR</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Fast failover for persistent AG Health</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Async page request dispatching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Improved health diagnostics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Communication control flow tuning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Switching to resolving state</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Remove listener IP address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NONE for routing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AG group commit waiting tuning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Contained AG support for DAG</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DAG sync improvements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Backups on secondary replicas</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ZSTD Backup compression</a:t>
            </a:r>
          </a:p>
          <a:p>
            <a:pPr marL="165100" marR="0" lvl="0" indent="-1651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Backup to Azure immutable storage</a:t>
            </a:r>
          </a:p>
        </p:txBody>
      </p:sp>
      <p:sp>
        <p:nvSpPr>
          <p:cNvPr id="14" name="Graphic 12">
            <a:extLst>
              <a:ext uri="{FF2B5EF4-FFF2-40B4-BE49-F238E27FC236}">
                <a16:creationId xmlns:a16="http://schemas.microsoft.com/office/drawing/2014/main" id="{0994CA02-F855-4F49-0ABF-934AFB518664}"/>
              </a:ext>
            </a:extLst>
          </p:cNvPr>
          <p:cNvSpPr/>
          <p:nvPr/>
        </p:nvSpPr>
        <p:spPr>
          <a:xfrm>
            <a:off x="811212" y="1776412"/>
            <a:ext cx="328083" cy="328083"/>
          </a:xfrm>
          <a:custGeom>
            <a:avLst/>
            <a:gdLst>
              <a:gd name="connsiteX0" fmla="*/ 0 w 328083"/>
              <a:gd name="connsiteY0" fmla="*/ 51263 h 328083"/>
              <a:gd name="connsiteX1" fmla="*/ 51263 w 328083"/>
              <a:gd name="connsiteY1" fmla="*/ 0 h 328083"/>
              <a:gd name="connsiteX2" fmla="*/ 244012 w 328083"/>
              <a:gd name="connsiteY2" fmla="*/ 0 h 328083"/>
              <a:gd name="connsiteX3" fmla="*/ 295275 w 328083"/>
              <a:gd name="connsiteY3" fmla="*/ 51263 h 328083"/>
              <a:gd name="connsiteX4" fmla="*/ 295275 w 328083"/>
              <a:gd name="connsiteY4" fmla="*/ 65617 h 328083"/>
              <a:gd name="connsiteX5" fmla="*/ 0 w 328083"/>
              <a:gd name="connsiteY5" fmla="*/ 65617 h 328083"/>
              <a:gd name="connsiteX6" fmla="*/ 0 w 328083"/>
              <a:gd name="connsiteY6" fmla="*/ 51263 h 328083"/>
              <a:gd name="connsiteX7" fmla="*/ 0 w 328083"/>
              <a:gd name="connsiteY7" fmla="*/ 86122 h 328083"/>
              <a:gd name="connsiteX8" fmla="*/ 0 w 328083"/>
              <a:gd name="connsiteY8" fmla="*/ 244012 h 328083"/>
              <a:gd name="connsiteX9" fmla="*/ 51263 w 328083"/>
              <a:gd name="connsiteY9" fmla="*/ 295275 h 328083"/>
              <a:gd name="connsiteX10" fmla="*/ 164042 w 328083"/>
              <a:gd name="connsiteY10" fmla="*/ 295275 h 328083"/>
              <a:gd name="connsiteX11" fmla="*/ 164042 w 328083"/>
              <a:gd name="connsiteY11" fmla="*/ 221456 h 328083"/>
              <a:gd name="connsiteX12" fmla="*/ 197332 w 328083"/>
              <a:gd name="connsiteY12" fmla="*/ 181171 h 328083"/>
              <a:gd name="connsiteX13" fmla="*/ 254265 w 328083"/>
              <a:gd name="connsiteY13" fmla="*/ 131233 h 328083"/>
              <a:gd name="connsiteX14" fmla="*/ 295275 w 328083"/>
              <a:gd name="connsiteY14" fmla="*/ 148466 h 328083"/>
              <a:gd name="connsiteX15" fmla="*/ 295275 w 328083"/>
              <a:gd name="connsiteY15" fmla="*/ 86122 h 328083"/>
              <a:gd name="connsiteX16" fmla="*/ 0 w 328083"/>
              <a:gd name="connsiteY16" fmla="*/ 86122 h 328083"/>
              <a:gd name="connsiteX17" fmla="*/ 213254 w 328083"/>
              <a:gd name="connsiteY17" fmla="*/ 196850 h 328083"/>
              <a:gd name="connsiteX18" fmla="*/ 205052 w 328083"/>
              <a:gd name="connsiteY18" fmla="*/ 196850 h 328083"/>
              <a:gd name="connsiteX19" fmla="*/ 180446 w 328083"/>
              <a:gd name="connsiteY19" fmla="*/ 221456 h 328083"/>
              <a:gd name="connsiteX20" fmla="*/ 180446 w 328083"/>
              <a:gd name="connsiteY20" fmla="*/ 303477 h 328083"/>
              <a:gd name="connsiteX21" fmla="*/ 205052 w 328083"/>
              <a:gd name="connsiteY21" fmla="*/ 328083 h 328083"/>
              <a:gd name="connsiteX22" fmla="*/ 303477 w 328083"/>
              <a:gd name="connsiteY22" fmla="*/ 328083 h 328083"/>
              <a:gd name="connsiteX23" fmla="*/ 328083 w 328083"/>
              <a:gd name="connsiteY23" fmla="*/ 303477 h 328083"/>
              <a:gd name="connsiteX24" fmla="*/ 328083 w 328083"/>
              <a:gd name="connsiteY24" fmla="*/ 221456 h 328083"/>
              <a:gd name="connsiteX25" fmla="*/ 303477 w 328083"/>
              <a:gd name="connsiteY25" fmla="*/ 196850 h 328083"/>
              <a:gd name="connsiteX26" fmla="*/ 295275 w 328083"/>
              <a:gd name="connsiteY26" fmla="*/ 196850 h 328083"/>
              <a:gd name="connsiteX27" fmla="*/ 295275 w 328083"/>
              <a:gd name="connsiteY27" fmla="*/ 188648 h 328083"/>
              <a:gd name="connsiteX28" fmla="*/ 254265 w 328083"/>
              <a:gd name="connsiteY28" fmla="*/ 147638 h 328083"/>
              <a:gd name="connsiteX29" fmla="*/ 213254 w 328083"/>
              <a:gd name="connsiteY29" fmla="*/ 188648 h 328083"/>
              <a:gd name="connsiteX30" fmla="*/ 213254 w 328083"/>
              <a:gd name="connsiteY30" fmla="*/ 196850 h 328083"/>
              <a:gd name="connsiteX31" fmla="*/ 233759 w 328083"/>
              <a:gd name="connsiteY31" fmla="*/ 188648 h 328083"/>
              <a:gd name="connsiteX32" fmla="*/ 254265 w 328083"/>
              <a:gd name="connsiteY32" fmla="*/ 168143 h 328083"/>
              <a:gd name="connsiteX33" fmla="*/ 274770 w 328083"/>
              <a:gd name="connsiteY33" fmla="*/ 188648 h 328083"/>
              <a:gd name="connsiteX34" fmla="*/ 274770 w 328083"/>
              <a:gd name="connsiteY34" fmla="*/ 196850 h 328083"/>
              <a:gd name="connsiteX35" fmla="*/ 233759 w 328083"/>
              <a:gd name="connsiteY35" fmla="*/ 196850 h 328083"/>
              <a:gd name="connsiteX36" fmla="*/ 233759 w 328083"/>
              <a:gd name="connsiteY36" fmla="*/ 188648 h 328083"/>
              <a:gd name="connsiteX37" fmla="*/ 278871 w 328083"/>
              <a:gd name="connsiteY37" fmla="*/ 262467 h 328083"/>
              <a:gd name="connsiteX38" fmla="*/ 254265 w 328083"/>
              <a:gd name="connsiteY38" fmla="*/ 287073 h 328083"/>
              <a:gd name="connsiteX39" fmla="*/ 229658 w 328083"/>
              <a:gd name="connsiteY39" fmla="*/ 262467 h 328083"/>
              <a:gd name="connsiteX40" fmla="*/ 254265 w 328083"/>
              <a:gd name="connsiteY40" fmla="*/ 237860 h 328083"/>
              <a:gd name="connsiteX41" fmla="*/ 278871 w 328083"/>
              <a:gd name="connsiteY41" fmla="*/ 262467 h 32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8083" h="328083">
                <a:moveTo>
                  <a:pt x="0" y="51263"/>
                </a:moveTo>
                <a:cubicBezTo>
                  <a:pt x="0" y="22951"/>
                  <a:pt x="22951" y="0"/>
                  <a:pt x="51263" y="0"/>
                </a:cubicBezTo>
                <a:lnTo>
                  <a:pt x="244012" y="0"/>
                </a:lnTo>
                <a:cubicBezTo>
                  <a:pt x="272324" y="0"/>
                  <a:pt x="295275" y="22951"/>
                  <a:pt x="295275" y="51263"/>
                </a:cubicBezTo>
                <a:lnTo>
                  <a:pt x="295275" y="65617"/>
                </a:lnTo>
                <a:lnTo>
                  <a:pt x="0" y="65617"/>
                </a:lnTo>
                <a:lnTo>
                  <a:pt x="0" y="51263"/>
                </a:lnTo>
                <a:close/>
                <a:moveTo>
                  <a:pt x="0" y="86122"/>
                </a:moveTo>
                <a:lnTo>
                  <a:pt x="0" y="244012"/>
                </a:lnTo>
                <a:cubicBezTo>
                  <a:pt x="0" y="272324"/>
                  <a:pt x="22951" y="295275"/>
                  <a:pt x="51263" y="295275"/>
                </a:cubicBezTo>
                <a:lnTo>
                  <a:pt x="164042" y="295275"/>
                </a:lnTo>
                <a:lnTo>
                  <a:pt x="164042" y="221456"/>
                </a:lnTo>
                <a:cubicBezTo>
                  <a:pt x="164042" y="201446"/>
                  <a:pt x="178373" y="184782"/>
                  <a:pt x="197332" y="181171"/>
                </a:cubicBezTo>
                <a:cubicBezTo>
                  <a:pt x="200997" y="152994"/>
                  <a:pt x="225089" y="131233"/>
                  <a:pt x="254265" y="131233"/>
                </a:cubicBezTo>
                <a:cubicBezTo>
                  <a:pt x="270330" y="131233"/>
                  <a:pt x="284854" y="137832"/>
                  <a:pt x="295275" y="148466"/>
                </a:cubicBezTo>
                <a:lnTo>
                  <a:pt x="295275" y="86122"/>
                </a:lnTo>
                <a:lnTo>
                  <a:pt x="0" y="86122"/>
                </a:lnTo>
                <a:close/>
                <a:moveTo>
                  <a:pt x="213254" y="196850"/>
                </a:moveTo>
                <a:lnTo>
                  <a:pt x="205052" y="196850"/>
                </a:lnTo>
                <a:cubicBezTo>
                  <a:pt x="191462" y="196850"/>
                  <a:pt x="180446" y="207866"/>
                  <a:pt x="180446" y="221456"/>
                </a:cubicBezTo>
                <a:lnTo>
                  <a:pt x="180446" y="303477"/>
                </a:lnTo>
                <a:cubicBezTo>
                  <a:pt x="180446" y="317067"/>
                  <a:pt x="191462" y="328083"/>
                  <a:pt x="205052" y="328083"/>
                </a:cubicBezTo>
                <a:lnTo>
                  <a:pt x="303477" y="328083"/>
                </a:lnTo>
                <a:cubicBezTo>
                  <a:pt x="317067" y="328083"/>
                  <a:pt x="328083" y="317067"/>
                  <a:pt x="328083" y="303477"/>
                </a:cubicBezTo>
                <a:lnTo>
                  <a:pt x="328083" y="221456"/>
                </a:lnTo>
                <a:cubicBezTo>
                  <a:pt x="328083" y="207866"/>
                  <a:pt x="317067" y="196850"/>
                  <a:pt x="303477" y="196850"/>
                </a:cubicBezTo>
                <a:lnTo>
                  <a:pt x="295275" y="196850"/>
                </a:lnTo>
                <a:lnTo>
                  <a:pt x="295275" y="188648"/>
                </a:lnTo>
                <a:cubicBezTo>
                  <a:pt x="295275" y="165999"/>
                  <a:pt x="276914" y="147638"/>
                  <a:pt x="254265" y="147638"/>
                </a:cubicBezTo>
                <a:cubicBezTo>
                  <a:pt x="231615" y="147638"/>
                  <a:pt x="213254" y="165999"/>
                  <a:pt x="213254" y="188648"/>
                </a:cubicBezTo>
                <a:lnTo>
                  <a:pt x="213254" y="196850"/>
                </a:lnTo>
                <a:close/>
                <a:moveTo>
                  <a:pt x="233759" y="188648"/>
                </a:moveTo>
                <a:cubicBezTo>
                  <a:pt x="233759" y="177323"/>
                  <a:pt x="242940" y="168143"/>
                  <a:pt x="254265" y="168143"/>
                </a:cubicBezTo>
                <a:cubicBezTo>
                  <a:pt x="265589" y="168143"/>
                  <a:pt x="274770" y="177323"/>
                  <a:pt x="274770" y="188648"/>
                </a:cubicBezTo>
                <a:lnTo>
                  <a:pt x="274770" y="196850"/>
                </a:lnTo>
                <a:lnTo>
                  <a:pt x="233759" y="196850"/>
                </a:lnTo>
                <a:lnTo>
                  <a:pt x="233759" y="188648"/>
                </a:lnTo>
                <a:close/>
                <a:moveTo>
                  <a:pt x="278871" y="262467"/>
                </a:moveTo>
                <a:cubicBezTo>
                  <a:pt x="278871" y="276057"/>
                  <a:pt x="267855" y="287073"/>
                  <a:pt x="254265" y="287073"/>
                </a:cubicBezTo>
                <a:cubicBezTo>
                  <a:pt x="240675" y="287073"/>
                  <a:pt x="229658" y="276057"/>
                  <a:pt x="229658" y="262467"/>
                </a:cubicBezTo>
                <a:cubicBezTo>
                  <a:pt x="229658" y="248877"/>
                  <a:pt x="240675" y="237860"/>
                  <a:pt x="254265" y="237860"/>
                </a:cubicBezTo>
                <a:cubicBezTo>
                  <a:pt x="267855" y="237860"/>
                  <a:pt x="278871" y="248877"/>
                  <a:pt x="278871" y="262467"/>
                </a:cubicBezTo>
                <a:close/>
              </a:path>
            </a:pathLst>
          </a:custGeom>
          <a:solidFill>
            <a:srgbClr val="242424"/>
          </a:solidFill>
          <a:ln w="81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Graphic 15">
            <a:extLst>
              <a:ext uri="{FF2B5EF4-FFF2-40B4-BE49-F238E27FC236}">
                <a16:creationId xmlns:a16="http://schemas.microsoft.com/office/drawing/2014/main" id="{236A92E9-054F-757A-C2EE-40687997570C}"/>
              </a:ext>
            </a:extLst>
          </p:cNvPr>
          <p:cNvSpPr/>
          <p:nvPr/>
        </p:nvSpPr>
        <p:spPr>
          <a:xfrm>
            <a:off x="4580466" y="1786466"/>
            <a:ext cx="338666" cy="287867"/>
          </a:xfrm>
          <a:custGeom>
            <a:avLst/>
            <a:gdLst>
              <a:gd name="connsiteX0" fmla="*/ 152400 w 338666"/>
              <a:gd name="connsiteY0" fmla="*/ 26386 h 287867"/>
              <a:gd name="connsiteX1" fmla="*/ 152400 w 338666"/>
              <a:gd name="connsiteY1" fmla="*/ 50800 h 287867"/>
              <a:gd name="connsiteX2" fmla="*/ 169333 w 338666"/>
              <a:gd name="connsiteY2" fmla="*/ 67733 h 287867"/>
              <a:gd name="connsiteX3" fmla="*/ 186267 w 338666"/>
              <a:gd name="connsiteY3" fmla="*/ 50800 h 287867"/>
              <a:gd name="connsiteX4" fmla="*/ 186267 w 338666"/>
              <a:gd name="connsiteY4" fmla="*/ 26386 h 287867"/>
              <a:gd name="connsiteX5" fmla="*/ 312281 w 338666"/>
              <a:gd name="connsiteY5" fmla="*/ 152400 h 287867"/>
              <a:gd name="connsiteX6" fmla="*/ 287867 w 338666"/>
              <a:gd name="connsiteY6" fmla="*/ 152400 h 287867"/>
              <a:gd name="connsiteX7" fmla="*/ 270933 w 338666"/>
              <a:gd name="connsiteY7" fmla="*/ 169333 h 287867"/>
              <a:gd name="connsiteX8" fmla="*/ 287867 w 338666"/>
              <a:gd name="connsiteY8" fmla="*/ 186267 h 287867"/>
              <a:gd name="connsiteX9" fmla="*/ 312235 w 338666"/>
              <a:gd name="connsiteY9" fmla="*/ 186267 h 287867"/>
              <a:gd name="connsiteX10" fmla="*/ 274313 w 338666"/>
              <a:gd name="connsiteY10" fmla="*/ 266539 h 287867"/>
              <a:gd name="connsiteX11" fmla="*/ 275006 w 338666"/>
              <a:gd name="connsiteY11" fmla="*/ 284487 h 287867"/>
              <a:gd name="connsiteX12" fmla="*/ 292953 w 338666"/>
              <a:gd name="connsiteY12" fmla="*/ 283794 h 287867"/>
              <a:gd name="connsiteX13" fmla="*/ 338667 w 338666"/>
              <a:gd name="connsiteY13" fmla="*/ 169333 h 287867"/>
              <a:gd name="connsiteX14" fmla="*/ 169333 w 338666"/>
              <a:gd name="connsiteY14" fmla="*/ 0 h 287867"/>
              <a:gd name="connsiteX15" fmla="*/ 0 w 338666"/>
              <a:gd name="connsiteY15" fmla="*/ 169333 h 287867"/>
              <a:gd name="connsiteX16" fmla="*/ 45713 w 338666"/>
              <a:gd name="connsiteY16" fmla="*/ 283794 h 287867"/>
              <a:gd name="connsiteX17" fmla="*/ 63661 w 338666"/>
              <a:gd name="connsiteY17" fmla="*/ 284487 h 287867"/>
              <a:gd name="connsiteX18" fmla="*/ 64353 w 338666"/>
              <a:gd name="connsiteY18" fmla="*/ 266539 h 287867"/>
              <a:gd name="connsiteX19" fmla="*/ 26431 w 338666"/>
              <a:gd name="connsiteY19" fmla="*/ 186267 h 287867"/>
              <a:gd name="connsiteX20" fmla="*/ 50800 w 338666"/>
              <a:gd name="connsiteY20" fmla="*/ 186267 h 287867"/>
              <a:gd name="connsiteX21" fmla="*/ 67733 w 338666"/>
              <a:gd name="connsiteY21" fmla="*/ 169333 h 287867"/>
              <a:gd name="connsiteX22" fmla="*/ 50800 w 338666"/>
              <a:gd name="connsiteY22" fmla="*/ 152400 h 287867"/>
              <a:gd name="connsiteX23" fmla="*/ 26386 w 338666"/>
              <a:gd name="connsiteY23" fmla="*/ 152400 h 287867"/>
              <a:gd name="connsiteX24" fmla="*/ 56286 w 338666"/>
              <a:gd name="connsiteY24" fmla="*/ 80233 h 287867"/>
              <a:gd name="connsiteX25" fmla="*/ 72693 w 338666"/>
              <a:gd name="connsiteY25" fmla="*/ 96640 h 287867"/>
              <a:gd name="connsiteX26" fmla="*/ 96640 w 338666"/>
              <a:gd name="connsiteY26" fmla="*/ 96640 h 287867"/>
              <a:gd name="connsiteX27" fmla="*/ 96640 w 338666"/>
              <a:gd name="connsiteY27" fmla="*/ 72693 h 287867"/>
              <a:gd name="connsiteX28" fmla="*/ 80233 w 338666"/>
              <a:gd name="connsiteY28" fmla="*/ 56286 h 287867"/>
              <a:gd name="connsiteX29" fmla="*/ 152400 w 338666"/>
              <a:gd name="connsiteY29" fmla="*/ 26386 h 287867"/>
              <a:gd name="connsiteX30" fmla="*/ 249917 w 338666"/>
              <a:gd name="connsiteY30" fmla="*/ 78471 h 287867"/>
              <a:gd name="connsiteX31" fmla="*/ 236247 w 338666"/>
              <a:gd name="connsiteY31" fmla="*/ 78729 h 287867"/>
              <a:gd name="connsiteX32" fmla="*/ 232569 w 338666"/>
              <a:gd name="connsiteY32" fmla="*/ 81816 h 287867"/>
              <a:gd name="connsiteX33" fmla="*/ 222822 w 338666"/>
              <a:gd name="connsiteY33" fmla="*/ 90019 h 287867"/>
              <a:gd name="connsiteX34" fmla="*/ 192745 w 338666"/>
              <a:gd name="connsiteY34" fmla="*/ 115534 h 287867"/>
              <a:gd name="connsiteX35" fmla="*/ 161200 w 338666"/>
              <a:gd name="connsiteY35" fmla="*/ 142831 h 287867"/>
              <a:gd name="connsiteX36" fmla="*/ 149538 w 338666"/>
              <a:gd name="connsiteY36" fmla="*/ 153342 h 287867"/>
              <a:gd name="connsiteX37" fmla="*/ 142430 w 338666"/>
              <a:gd name="connsiteY37" fmla="*/ 160506 h 287867"/>
              <a:gd name="connsiteX38" fmla="*/ 147716 w 338666"/>
              <a:gd name="connsiteY38" fmla="*/ 204854 h 287867"/>
              <a:gd name="connsiteX39" fmla="*/ 193043 w 338666"/>
              <a:gd name="connsiteY39" fmla="*/ 199683 h 287867"/>
              <a:gd name="connsiteX40" fmla="*/ 198535 w 338666"/>
              <a:gd name="connsiteY40" fmla="*/ 191267 h 287867"/>
              <a:gd name="connsiteX41" fmla="*/ 206307 w 338666"/>
              <a:gd name="connsiteY41" fmla="*/ 177744 h 287867"/>
              <a:gd name="connsiteX42" fmla="*/ 226204 w 338666"/>
              <a:gd name="connsiteY42" fmla="*/ 141431 h 287867"/>
              <a:gd name="connsiteX43" fmla="*/ 244663 w 338666"/>
              <a:gd name="connsiteY43" fmla="*/ 106924 h 287867"/>
              <a:gd name="connsiteX44" fmla="*/ 250579 w 338666"/>
              <a:gd name="connsiteY44" fmla="*/ 95757 h 287867"/>
              <a:gd name="connsiteX45" fmla="*/ 252805 w 338666"/>
              <a:gd name="connsiteY45" fmla="*/ 91544 h 287867"/>
              <a:gd name="connsiteX46" fmla="*/ 249917 w 338666"/>
              <a:gd name="connsiteY46" fmla="*/ 78471 h 28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8666" h="287867">
                <a:moveTo>
                  <a:pt x="152400" y="26386"/>
                </a:moveTo>
                <a:lnTo>
                  <a:pt x="152400" y="50800"/>
                </a:lnTo>
                <a:cubicBezTo>
                  <a:pt x="152400" y="60152"/>
                  <a:pt x="159981" y="67733"/>
                  <a:pt x="169333" y="67733"/>
                </a:cubicBezTo>
                <a:cubicBezTo>
                  <a:pt x="178686" y="67733"/>
                  <a:pt x="186267" y="60152"/>
                  <a:pt x="186267" y="50800"/>
                </a:cubicBezTo>
                <a:lnTo>
                  <a:pt x="186267" y="26386"/>
                </a:lnTo>
                <a:cubicBezTo>
                  <a:pt x="252225" y="34115"/>
                  <a:pt x="304551" y="86442"/>
                  <a:pt x="312281" y="152400"/>
                </a:cubicBezTo>
                <a:lnTo>
                  <a:pt x="287867" y="152400"/>
                </a:lnTo>
                <a:cubicBezTo>
                  <a:pt x="278514" y="152400"/>
                  <a:pt x="270933" y="159981"/>
                  <a:pt x="270933" y="169333"/>
                </a:cubicBezTo>
                <a:cubicBezTo>
                  <a:pt x="270933" y="178686"/>
                  <a:pt x="278514" y="186267"/>
                  <a:pt x="287867" y="186267"/>
                </a:cubicBezTo>
                <a:lnTo>
                  <a:pt x="312235" y="186267"/>
                </a:lnTo>
                <a:cubicBezTo>
                  <a:pt x="308463" y="217036"/>
                  <a:pt x="294569" y="244658"/>
                  <a:pt x="274313" y="266539"/>
                </a:cubicBezTo>
                <a:cubicBezTo>
                  <a:pt x="269548" y="271687"/>
                  <a:pt x="269858" y="279722"/>
                  <a:pt x="275006" y="284487"/>
                </a:cubicBezTo>
                <a:cubicBezTo>
                  <a:pt x="280154" y="289252"/>
                  <a:pt x="288188" y="288942"/>
                  <a:pt x="292953" y="283794"/>
                </a:cubicBezTo>
                <a:cubicBezTo>
                  <a:pt x="320761" y="253753"/>
                  <a:pt x="338667" y="213912"/>
                  <a:pt x="338667" y="169333"/>
                </a:cubicBezTo>
                <a:cubicBezTo>
                  <a:pt x="338667" y="75813"/>
                  <a:pt x="262853" y="0"/>
                  <a:pt x="169333" y="0"/>
                </a:cubicBezTo>
                <a:cubicBezTo>
                  <a:pt x="75813" y="0"/>
                  <a:pt x="0" y="75813"/>
                  <a:pt x="0" y="169333"/>
                </a:cubicBezTo>
                <a:cubicBezTo>
                  <a:pt x="0" y="213912"/>
                  <a:pt x="17904" y="253753"/>
                  <a:pt x="45713" y="283794"/>
                </a:cubicBezTo>
                <a:cubicBezTo>
                  <a:pt x="50478" y="288942"/>
                  <a:pt x="58513" y="289252"/>
                  <a:pt x="63661" y="284487"/>
                </a:cubicBezTo>
                <a:cubicBezTo>
                  <a:pt x="68808" y="279722"/>
                  <a:pt x="69118" y="271687"/>
                  <a:pt x="64353" y="266539"/>
                </a:cubicBezTo>
                <a:cubicBezTo>
                  <a:pt x="44098" y="244658"/>
                  <a:pt x="30203" y="217036"/>
                  <a:pt x="26431" y="186267"/>
                </a:cubicBezTo>
                <a:lnTo>
                  <a:pt x="50800" y="186267"/>
                </a:lnTo>
                <a:cubicBezTo>
                  <a:pt x="60152" y="186267"/>
                  <a:pt x="67733" y="178686"/>
                  <a:pt x="67733" y="169333"/>
                </a:cubicBezTo>
                <a:cubicBezTo>
                  <a:pt x="67733" y="159981"/>
                  <a:pt x="60152" y="152400"/>
                  <a:pt x="50800" y="152400"/>
                </a:cubicBezTo>
                <a:lnTo>
                  <a:pt x="26386" y="152400"/>
                </a:lnTo>
                <a:cubicBezTo>
                  <a:pt x="29557" y="125336"/>
                  <a:pt x="40237" y="100568"/>
                  <a:pt x="56286" y="80233"/>
                </a:cubicBezTo>
                <a:lnTo>
                  <a:pt x="72693" y="96640"/>
                </a:lnTo>
                <a:cubicBezTo>
                  <a:pt x="79306" y="103253"/>
                  <a:pt x="90027" y="103253"/>
                  <a:pt x="96640" y="96640"/>
                </a:cubicBezTo>
                <a:cubicBezTo>
                  <a:pt x="103253" y="90027"/>
                  <a:pt x="103253" y="79306"/>
                  <a:pt x="96640" y="72693"/>
                </a:cubicBezTo>
                <a:lnTo>
                  <a:pt x="80233" y="56286"/>
                </a:lnTo>
                <a:cubicBezTo>
                  <a:pt x="100568" y="40237"/>
                  <a:pt x="125336" y="29557"/>
                  <a:pt x="152400" y="26386"/>
                </a:cubicBezTo>
                <a:close/>
                <a:moveTo>
                  <a:pt x="249917" y="78471"/>
                </a:moveTo>
                <a:cubicBezTo>
                  <a:pt x="245884" y="75348"/>
                  <a:pt x="240155" y="75457"/>
                  <a:pt x="236247" y="78729"/>
                </a:cubicBezTo>
                <a:lnTo>
                  <a:pt x="232569" y="81816"/>
                </a:lnTo>
                <a:cubicBezTo>
                  <a:pt x="230226" y="83784"/>
                  <a:pt x="226871" y="86606"/>
                  <a:pt x="222822" y="90019"/>
                </a:cubicBezTo>
                <a:cubicBezTo>
                  <a:pt x="214728" y="96845"/>
                  <a:pt x="203854" y="106045"/>
                  <a:pt x="192745" y="115534"/>
                </a:cubicBezTo>
                <a:cubicBezTo>
                  <a:pt x="181644" y="125016"/>
                  <a:pt x="170273" y="134815"/>
                  <a:pt x="161200" y="142831"/>
                </a:cubicBezTo>
                <a:cubicBezTo>
                  <a:pt x="156669" y="146834"/>
                  <a:pt x="152666" y="150432"/>
                  <a:pt x="149538" y="153342"/>
                </a:cubicBezTo>
                <a:cubicBezTo>
                  <a:pt x="146631" y="156047"/>
                  <a:pt x="143910" y="158677"/>
                  <a:pt x="142430" y="160506"/>
                </a:cubicBezTo>
                <a:cubicBezTo>
                  <a:pt x="131373" y="174181"/>
                  <a:pt x="133739" y="194036"/>
                  <a:pt x="147716" y="204854"/>
                </a:cubicBezTo>
                <a:cubicBezTo>
                  <a:pt x="161693" y="215671"/>
                  <a:pt x="181986" y="213357"/>
                  <a:pt x="193043" y="199683"/>
                </a:cubicBezTo>
                <a:cubicBezTo>
                  <a:pt x="194523" y="197852"/>
                  <a:pt x="196513" y="194657"/>
                  <a:pt x="198535" y="191267"/>
                </a:cubicBezTo>
                <a:cubicBezTo>
                  <a:pt x="200709" y="187620"/>
                  <a:pt x="203368" y="182980"/>
                  <a:pt x="206307" y="177744"/>
                </a:cubicBezTo>
                <a:cubicBezTo>
                  <a:pt x="212193" y="167262"/>
                  <a:pt x="219326" y="154183"/>
                  <a:pt x="226204" y="141431"/>
                </a:cubicBezTo>
                <a:cubicBezTo>
                  <a:pt x="233086" y="128671"/>
                  <a:pt x="239735" y="116201"/>
                  <a:pt x="244663" y="106924"/>
                </a:cubicBezTo>
                <a:cubicBezTo>
                  <a:pt x="247127" y="102284"/>
                  <a:pt x="249160" y="98441"/>
                  <a:pt x="250579" y="95757"/>
                </a:cubicBezTo>
                <a:lnTo>
                  <a:pt x="252805" y="91544"/>
                </a:lnTo>
                <a:cubicBezTo>
                  <a:pt x="255160" y="87072"/>
                  <a:pt x="253951" y="81593"/>
                  <a:pt x="249917" y="78471"/>
                </a:cubicBezTo>
                <a:close/>
              </a:path>
            </a:pathLst>
          </a:custGeom>
          <a:solidFill>
            <a:srgbClr val="242424"/>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Graphic 17">
            <a:extLst>
              <a:ext uri="{FF2B5EF4-FFF2-40B4-BE49-F238E27FC236}">
                <a16:creationId xmlns:a16="http://schemas.microsoft.com/office/drawing/2014/main" id="{09CBFDB5-1827-AF01-C249-E2E4056AE5C5}"/>
              </a:ext>
            </a:extLst>
          </p:cNvPr>
          <p:cNvSpPr/>
          <p:nvPr/>
        </p:nvSpPr>
        <p:spPr>
          <a:xfrm>
            <a:off x="8417983" y="1795991"/>
            <a:ext cx="237830" cy="306916"/>
          </a:xfrm>
          <a:custGeom>
            <a:avLst/>
            <a:gdLst>
              <a:gd name="connsiteX0" fmla="*/ 33091 w 237830"/>
              <a:gd name="connsiteY0" fmla="*/ 112379 h 306916"/>
              <a:gd name="connsiteX1" fmla="*/ 33054 w 237830"/>
              <a:gd name="connsiteY1" fmla="*/ 112407 h 306916"/>
              <a:gd name="connsiteX2" fmla="*/ 32994 w 237830"/>
              <a:gd name="connsiteY2" fmla="*/ 112453 h 306916"/>
              <a:gd name="connsiteX3" fmla="*/ 32834 w 237830"/>
              <a:gd name="connsiteY3" fmla="*/ 112575 h 306916"/>
              <a:gd name="connsiteX4" fmla="*/ 32371 w 237830"/>
              <a:gd name="connsiteY4" fmla="*/ 112941 h 306916"/>
              <a:gd name="connsiteX5" fmla="*/ 30913 w 237830"/>
              <a:gd name="connsiteY5" fmla="*/ 114168 h 306916"/>
              <a:gd name="connsiteX6" fmla="*/ 26278 w 237830"/>
              <a:gd name="connsiteY6" fmla="*/ 118639 h 306916"/>
              <a:gd name="connsiteX7" fmla="*/ 13429 w 237830"/>
              <a:gd name="connsiteY7" fmla="*/ 136009 h 306916"/>
              <a:gd name="connsiteX8" fmla="*/ 1207 w 237830"/>
              <a:gd name="connsiteY8" fmla="*/ 205852 h 306916"/>
              <a:gd name="connsiteX9" fmla="*/ 40008 w 237830"/>
              <a:gd name="connsiteY9" fmla="*/ 279969 h 306916"/>
              <a:gd name="connsiteX10" fmla="*/ 126603 w 237830"/>
              <a:gd name="connsiteY10" fmla="*/ 306917 h 306916"/>
              <a:gd name="connsiteX11" fmla="*/ 211837 w 237830"/>
              <a:gd name="connsiteY11" fmla="*/ 269625 h 306916"/>
              <a:gd name="connsiteX12" fmla="*/ 237534 w 237830"/>
              <a:gd name="connsiteY12" fmla="*/ 179638 h 306916"/>
              <a:gd name="connsiteX13" fmla="*/ 201319 w 237830"/>
              <a:gd name="connsiteY13" fmla="*/ 98539 h 306916"/>
              <a:gd name="connsiteX14" fmla="*/ 196741 w 237830"/>
              <a:gd name="connsiteY14" fmla="*/ 92135 h 306916"/>
              <a:gd name="connsiteX15" fmla="*/ 168741 w 237830"/>
              <a:gd name="connsiteY15" fmla="*/ 12716 h 306916"/>
              <a:gd name="connsiteX16" fmla="*/ 165850 w 237830"/>
              <a:gd name="connsiteY16" fmla="*/ 3809 h 306916"/>
              <a:gd name="connsiteX17" fmla="*/ 157295 w 237830"/>
              <a:gd name="connsiteY17" fmla="*/ 0 h 306916"/>
              <a:gd name="connsiteX18" fmla="*/ 138231 w 237830"/>
              <a:gd name="connsiteY18" fmla="*/ 4542 h 306916"/>
              <a:gd name="connsiteX19" fmla="*/ 117167 w 237830"/>
              <a:gd name="connsiteY19" fmla="*/ 16833 h 306916"/>
              <a:gd name="connsiteX20" fmla="*/ 81216 w 237830"/>
              <a:gd name="connsiteY20" fmla="*/ 65244 h 306916"/>
              <a:gd name="connsiteX21" fmla="*/ 83022 w 237830"/>
              <a:gd name="connsiteY21" fmla="*/ 122202 h 306916"/>
              <a:gd name="connsiteX22" fmla="*/ 76782 w 237830"/>
              <a:gd name="connsiteY22" fmla="*/ 144504 h 306916"/>
              <a:gd name="connsiteX23" fmla="*/ 62553 w 237830"/>
              <a:gd name="connsiteY23" fmla="*/ 139767 h 306916"/>
              <a:gd name="connsiteX24" fmla="*/ 50164 w 237830"/>
              <a:gd name="connsiteY24" fmla="*/ 116237 h 306916"/>
              <a:gd name="connsiteX25" fmla="*/ 42523 w 237830"/>
              <a:gd name="connsiteY25" fmla="*/ 110375 h 306916"/>
              <a:gd name="connsiteX26" fmla="*/ 33091 w 237830"/>
              <a:gd name="connsiteY26" fmla="*/ 112379 h 30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830" h="306916">
                <a:moveTo>
                  <a:pt x="33091" y="112379"/>
                </a:moveTo>
                <a:lnTo>
                  <a:pt x="33054" y="112407"/>
                </a:lnTo>
                <a:lnTo>
                  <a:pt x="32994" y="112453"/>
                </a:lnTo>
                <a:lnTo>
                  <a:pt x="32834" y="112575"/>
                </a:lnTo>
                <a:cubicBezTo>
                  <a:pt x="32712" y="112670"/>
                  <a:pt x="32556" y="112792"/>
                  <a:pt x="32371" y="112941"/>
                </a:cubicBezTo>
                <a:cubicBezTo>
                  <a:pt x="32000" y="113240"/>
                  <a:pt x="31507" y="113648"/>
                  <a:pt x="30913" y="114168"/>
                </a:cubicBezTo>
                <a:cubicBezTo>
                  <a:pt x="29725" y="115206"/>
                  <a:pt x="28126" y="116693"/>
                  <a:pt x="26278" y="118639"/>
                </a:cubicBezTo>
                <a:cubicBezTo>
                  <a:pt x="22585" y="122527"/>
                  <a:pt x="17858" y="128288"/>
                  <a:pt x="13429" y="136009"/>
                </a:cubicBezTo>
                <a:cubicBezTo>
                  <a:pt x="4495" y="151585"/>
                  <a:pt x="-3013" y="174798"/>
                  <a:pt x="1207" y="205852"/>
                </a:cubicBezTo>
                <a:cubicBezTo>
                  <a:pt x="5371" y="236490"/>
                  <a:pt x="18236" y="262108"/>
                  <a:pt x="40008" y="279969"/>
                </a:cubicBezTo>
                <a:cubicBezTo>
                  <a:pt x="61703" y="297767"/>
                  <a:pt x="91083" y="306917"/>
                  <a:pt x="126603" y="306917"/>
                </a:cubicBezTo>
                <a:cubicBezTo>
                  <a:pt x="163241" y="306917"/>
                  <a:pt x="192475" y="293188"/>
                  <a:pt x="211837" y="269625"/>
                </a:cubicBezTo>
                <a:cubicBezTo>
                  <a:pt x="231022" y="246279"/>
                  <a:pt x="239582" y="214444"/>
                  <a:pt x="237534" y="179638"/>
                </a:cubicBezTo>
                <a:cubicBezTo>
                  <a:pt x="235571" y="146249"/>
                  <a:pt x="217383" y="120917"/>
                  <a:pt x="201319" y="98539"/>
                </a:cubicBezTo>
                <a:cubicBezTo>
                  <a:pt x="199767" y="96378"/>
                  <a:pt x="198236" y="94245"/>
                  <a:pt x="196741" y="92135"/>
                </a:cubicBezTo>
                <a:cubicBezTo>
                  <a:pt x="179216" y="67402"/>
                  <a:pt x="165379" y="44604"/>
                  <a:pt x="168741" y="12716"/>
                </a:cubicBezTo>
                <a:cubicBezTo>
                  <a:pt x="169083" y="9472"/>
                  <a:pt x="168032" y="6234"/>
                  <a:pt x="165850" y="3809"/>
                </a:cubicBezTo>
                <a:cubicBezTo>
                  <a:pt x="163666" y="1385"/>
                  <a:pt x="160557" y="0"/>
                  <a:pt x="157295" y="0"/>
                </a:cubicBezTo>
                <a:cubicBezTo>
                  <a:pt x="151433" y="0"/>
                  <a:pt x="144725" y="1814"/>
                  <a:pt x="138231" y="4542"/>
                </a:cubicBezTo>
                <a:cubicBezTo>
                  <a:pt x="131537" y="7354"/>
                  <a:pt x="124277" y="11471"/>
                  <a:pt x="117167" y="16833"/>
                </a:cubicBezTo>
                <a:cubicBezTo>
                  <a:pt x="102977" y="27536"/>
                  <a:pt x="88789" y="43669"/>
                  <a:pt x="81216" y="65244"/>
                </a:cubicBezTo>
                <a:cubicBezTo>
                  <a:pt x="73661" y="86767"/>
                  <a:pt x="77488" y="107281"/>
                  <a:pt x="83022" y="122202"/>
                </a:cubicBezTo>
                <a:cubicBezTo>
                  <a:pt x="86656" y="132000"/>
                  <a:pt x="82715" y="141688"/>
                  <a:pt x="76782" y="144504"/>
                </a:cubicBezTo>
                <a:cubicBezTo>
                  <a:pt x="71536" y="146996"/>
                  <a:pt x="65258" y="144906"/>
                  <a:pt x="62553" y="139767"/>
                </a:cubicBezTo>
                <a:lnTo>
                  <a:pt x="50164" y="116237"/>
                </a:lnTo>
                <a:cubicBezTo>
                  <a:pt x="48596" y="113260"/>
                  <a:pt x="45804" y="111118"/>
                  <a:pt x="42523" y="110375"/>
                </a:cubicBezTo>
                <a:cubicBezTo>
                  <a:pt x="39242" y="109631"/>
                  <a:pt x="35789" y="110369"/>
                  <a:pt x="33091" y="112379"/>
                </a:cubicBezTo>
                <a:close/>
              </a:path>
            </a:pathLst>
          </a:custGeom>
          <a:solidFill>
            <a:srgbClr val="242424"/>
          </a:solidFill>
          <a:ln w="150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54629311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74EB51-5A36-8AF5-D4C2-935831AAB317}"/>
              </a:ext>
            </a:extLst>
          </p:cNvPr>
          <p:cNvSpPr>
            <a:spLocks noGrp="1"/>
          </p:cNvSpPr>
          <p:nvPr>
            <p:ph type="title"/>
          </p:nvPr>
        </p:nvSpPr>
        <p:spPr/>
        <p:txBody>
          <a:bodyPr/>
          <a:lstStyle/>
          <a:p>
            <a:r>
              <a:rPr lang="en-US"/>
              <a:t>What Is Optimized Locking?</a:t>
            </a:r>
            <a:endParaRPr lang="en-US" dirty="0"/>
          </a:p>
        </p:txBody>
      </p:sp>
      <p:graphicFrame>
        <p:nvGraphicFramePr>
          <p:cNvPr id="2" name="Diagram 1">
            <a:extLst>
              <a:ext uri="{FF2B5EF4-FFF2-40B4-BE49-F238E27FC236}">
                <a16:creationId xmlns:a16="http://schemas.microsoft.com/office/drawing/2014/main" id="{A96C2651-8AD4-81DB-5967-F2FBE07A21C5}"/>
              </a:ext>
            </a:extLst>
          </p:cNvPr>
          <p:cNvGraphicFramePr/>
          <p:nvPr>
            <p:extLst>
              <p:ext uri="{D42A27DB-BD31-4B8C-83A1-F6EECF244321}">
                <p14:modId xmlns:p14="http://schemas.microsoft.com/office/powerpoint/2010/main" val="3954848808"/>
              </p:ext>
            </p:extLst>
          </p:nvPr>
        </p:nvGraphicFramePr>
        <p:xfrm>
          <a:off x="479188" y="1677740"/>
          <a:ext cx="11233623" cy="3693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36473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707D-4D48-D98E-F921-DE9845511700}"/>
              </a:ext>
            </a:extLst>
          </p:cNvPr>
          <p:cNvSpPr>
            <a:spLocks noGrp="1"/>
          </p:cNvSpPr>
          <p:nvPr>
            <p:ph type="title" idx="4294967295"/>
          </p:nvPr>
        </p:nvSpPr>
        <p:spPr>
          <a:xfrm>
            <a:off x="587375" y="457200"/>
            <a:ext cx="11017250" cy="554038"/>
          </a:xfrm>
        </p:spPr>
        <p:txBody>
          <a:bodyPr/>
          <a:lstStyle/>
          <a:p>
            <a:pPr algn="ctr"/>
            <a:r>
              <a:rPr lang="en-US"/>
              <a:t>SQL Server 2025</a:t>
            </a:r>
          </a:p>
        </p:txBody>
      </p:sp>
      <p:sp>
        <p:nvSpPr>
          <p:cNvPr id="11" name="TextBox 10">
            <a:extLst>
              <a:ext uri="{FF2B5EF4-FFF2-40B4-BE49-F238E27FC236}">
                <a16:creationId xmlns:a16="http://schemas.microsoft.com/office/drawing/2014/main" id="{39BBC918-C8F6-F5AC-A373-D994F55DE90F}"/>
              </a:ext>
            </a:extLst>
          </p:cNvPr>
          <p:cNvSpPr txBox="1"/>
          <p:nvPr/>
        </p:nvSpPr>
        <p:spPr>
          <a:xfrm>
            <a:off x="1948145" y="997206"/>
            <a:ext cx="8136382" cy="461665"/>
          </a:xfrm>
          <a:prstGeom prst="rect">
            <a:avLst/>
          </a:prstGeom>
          <a:noFill/>
        </p:spPr>
        <p:txBody>
          <a:bodyPr wrap="square">
            <a:spAutoFit/>
          </a:bodyPr>
          <a:lstStyle/>
          <a:p>
            <a:pPr marL="0" marR="0" lvl="0" indent="0" algn="ctr" defTabSz="2901014" rtl="0" eaLnBrk="1" fontAlgn="base" latinLnBrk="0" hangingPunct="1">
              <a:lnSpc>
                <a:spcPct val="100000"/>
              </a:lnSpc>
              <a:spcBef>
                <a:spcPct val="0"/>
              </a:spcBef>
              <a:spcAft>
                <a:spcPct val="0"/>
              </a:spcAft>
              <a:buClrTx/>
              <a:buSzTx/>
              <a:buFontTx/>
              <a:buNone/>
              <a:tabLst/>
              <a:defRPr/>
            </a:pPr>
            <a:r>
              <a:rPr lang="en-US" sz="2400" b="1" spc="-50">
                <a:ln w="3175">
                  <a:noFill/>
                </a:ln>
                <a:gradFill flip="none" rotWithShape="1">
                  <a:gsLst>
                    <a:gs pos="0">
                      <a:srgbClr val="73262F"/>
                    </a:gs>
                    <a:gs pos="80000">
                      <a:srgbClr val="2A446F"/>
                    </a:gs>
                  </a:gsLst>
                  <a:path path="circle">
                    <a:fillToRect l="100000" t="100000"/>
                  </a:path>
                  <a:tileRect r="-100000" b="-100000"/>
                </a:gradFill>
                <a:latin typeface="Segoe UI Variable Display Semibold" pitchFamily="2" charset="0"/>
                <a:cs typeface="Segoe UI" pitchFamily="34" charset="0"/>
              </a:rPr>
              <a:t>The AI-ready enterprise database from ground to cloud</a:t>
            </a:r>
          </a:p>
        </p:txBody>
      </p:sp>
      <p:sp>
        <p:nvSpPr>
          <p:cNvPr id="21" name="Rectangle: Rounded Corners 135">
            <a:extLst>
              <a:ext uri="{FF2B5EF4-FFF2-40B4-BE49-F238E27FC236}">
                <a16:creationId xmlns:a16="http://schemas.microsoft.com/office/drawing/2014/main" id="{15A9267F-96D4-232F-85AC-D07FA8CF356C}"/>
              </a:ext>
              <a:ext uri="{C183D7F6-B498-43B3-948B-1728B52AA6E4}">
                <adec:decorative xmlns:adec="http://schemas.microsoft.com/office/drawing/2017/decorative" val="1"/>
              </a:ext>
            </a:extLst>
          </p:cNvPr>
          <p:cNvSpPr>
            <a:spLocks/>
          </p:cNvSpPr>
          <p:nvPr/>
        </p:nvSpPr>
        <p:spPr bwMode="auto">
          <a:xfrm>
            <a:off x="8164961" y="1579156"/>
            <a:ext cx="2386627" cy="1920240"/>
          </a:xfrm>
          <a:prstGeom prst="roundRect">
            <a:avLst>
              <a:gd name="adj" fmla="val 9137"/>
            </a:avLst>
          </a:prstGeom>
          <a:noFill/>
          <a:ln w="12700" cap="rnd">
            <a:solidFill>
              <a:srgbClr val="000000">
                <a:alpha val="5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68" name="Picture 67" descr="Icon&#10;&#10;Description automatically generated">
            <a:extLst>
              <a:ext uri="{FF2B5EF4-FFF2-40B4-BE49-F238E27FC236}">
                <a16:creationId xmlns:a16="http://schemas.microsoft.com/office/drawing/2014/main" id="{BE8B4D96-F3AD-A281-740A-45277FC295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0675" y="1850230"/>
            <a:ext cx="423570" cy="423570"/>
          </a:xfrm>
          <a:prstGeom prst="rect">
            <a:avLst/>
          </a:prstGeom>
        </p:spPr>
      </p:pic>
      <p:pic>
        <p:nvPicPr>
          <p:cNvPr id="4" name="Picture 3" descr="A logo with a black background&#10;&#10;Description automatically generated">
            <a:extLst>
              <a:ext uri="{FF2B5EF4-FFF2-40B4-BE49-F238E27FC236}">
                <a16:creationId xmlns:a16="http://schemas.microsoft.com/office/drawing/2014/main" id="{2AFFBBE3-5664-0311-DD78-0742922F93CA}"/>
              </a:ext>
            </a:extLst>
          </p:cNvPr>
          <p:cNvPicPr>
            <a:picLocks noChangeAspect="1"/>
          </p:cNvPicPr>
          <p:nvPr/>
        </p:nvPicPr>
        <p:blipFill>
          <a:blip r:embed="rId4"/>
          <a:stretch>
            <a:fillRect/>
          </a:stretch>
        </p:blipFill>
        <p:spPr>
          <a:xfrm>
            <a:off x="8619353" y="2387654"/>
            <a:ext cx="419100" cy="419100"/>
          </a:xfrm>
          <a:prstGeom prst="rect">
            <a:avLst/>
          </a:prstGeom>
        </p:spPr>
      </p:pic>
      <p:pic>
        <p:nvPicPr>
          <p:cNvPr id="69" name="Picture 68" descr="Logo, company name&#10;&#10;Description automatically generated">
            <a:extLst>
              <a:ext uri="{FF2B5EF4-FFF2-40B4-BE49-F238E27FC236}">
                <a16:creationId xmlns:a16="http://schemas.microsoft.com/office/drawing/2014/main" id="{B70E7E3D-AFF7-FF40-81C4-07E54D2080E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916" r="-7916"/>
          <a:stretch/>
        </p:blipFill>
        <p:spPr>
          <a:xfrm>
            <a:off x="9201948" y="2444306"/>
            <a:ext cx="401025" cy="346891"/>
          </a:xfrm>
          <a:prstGeom prst="rect">
            <a:avLst/>
          </a:prstGeom>
          <a:noFill/>
          <a:ln>
            <a:noFill/>
          </a:ln>
          <a:effectLst/>
        </p:spPr>
      </p:pic>
      <p:pic>
        <p:nvPicPr>
          <p:cNvPr id="71" name="Graphic 70">
            <a:extLst>
              <a:ext uri="{FF2B5EF4-FFF2-40B4-BE49-F238E27FC236}">
                <a16:creationId xmlns:a16="http://schemas.microsoft.com/office/drawing/2014/main" id="{34526E7B-2DBC-E6C2-291F-E1C9D9C4D191}"/>
              </a:ext>
              <a:ext uri="{C183D7F6-B498-43B3-948B-1728B52AA6E4}">
                <adec:decorative xmlns:adec="http://schemas.microsoft.com/office/drawing/2017/decorative" val="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9674548" y="2393450"/>
            <a:ext cx="519624" cy="448602"/>
          </a:xfrm>
          <a:prstGeom prst="rect">
            <a:avLst/>
          </a:prstGeom>
        </p:spPr>
      </p:pic>
      <p:sp>
        <p:nvSpPr>
          <p:cNvPr id="56" name="TextBox 55">
            <a:extLst>
              <a:ext uri="{FF2B5EF4-FFF2-40B4-BE49-F238E27FC236}">
                <a16:creationId xmlns:a16="http://schemas.microsoft.com/office/drawing/2014/main" id="{DCD3761B-1721-2BB1-854C-7DDB267D5DD6}"/>
              </a:ext>
            </a:extLst>
          </p:cNvPr>
          <p:cNvSpPr txBox="1"/>
          <p:nvPr/>
        </p:nvSpPr>
        <p:spPr>
          <a:xfrm>
            <a:off x="8461746" y="2928859"/>
            <a:ext cx="1793056" cy="492443"/>
          </a:xfrm>
          <a:prstGeom prst="rect">
            <a:avLst/>
          </a:prstGeom>
          <a:noFill/>
        </p:spPr>
        <p:txBody>
          <a:bodyPr wrap="non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Integrate your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with Fabric</a:t>
            </a:r>
          </a:p>
        </p:txBody>
      </p:sp>
      <p:sp>
        <p:nvSpPr>
          <p:cNvPr id="22" name="Rectangle: Rounded Corners 135">
            <a:extLst>
              <a:ext uri="{FF2B5EF4-FFF2-40B4-BE49-F238E27FC236}">
                <a16:creationId xmlns:a16="http://schemas.microsoft.com/office/drawing/2014/main" id="{EDFCBFFA-6840-BDB0-F27E-EF69F07454A5}"/>
              </a:ext>
              <a:ext uri="{C183D7F6-B498-43B3-948B-1728B52AA6E4}">
                <adec:decorative xmlns:adec="http://schemas.microsoft.com/office/drawing/2017/decorative" val="1"/>
              </a:ext>
            </a:extLst>
          </p:cNvPr>
          <p:cNvSpPr>
            <a:spLocks/>
          </p:cNvSpPr>
          <p:nvPr/>
        </p:nvSpPr>
        <p:spPr bwMode="auto">
          <a:xfrm>
            <a:off x="4902600" y="1579156"/>
            <a:ext cx="2386800" cy="1916008"/>
          </a:xfrm>
          <a:prstGeom prst="roundRect">
            <a:avLst>
              <a:gd name="adj" fmla="val 9199"/>
            </a:avLst>
          </a:prstGeom>
          <a:noFill/>
          <a:ln w="12700" cap="rnd">
            <a:solidFill>
              <a:srgbClr val="000000">
                <a:alpha val="5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76" name="Picture 12" descr="json Vector Icons free download in SVG, PNG Format">
            <a:extLst>
              <a:ext uri="{FF2B5EF4-FFF2-40B4-BE49-F238E27FC236}">
                <a16:creationId xmlns:a16="http://schemas.microsoft.com/office/drawing/2014/main" id="{75980C16-2DD3-3203-143F-4697C4862F46}"/>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150058" y="1863116"/>
            <a:ext cx="376219" cy="37621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9EB23CF4-2D77-BB0F-5371-153A99CACA64}"/>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62410" y="1859817"/>
            <a:ext cx="382817" cy="382817"/>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descr="Document and SQL database graphic encased in brackets">
            <a:extLst>
              <a:ext uri="{FF2B5EF4-FFF2-40B4-BE49-F238E27FC236}">
                <a16:creationId xmlns:a16="http://schemas.microsoft.com/office/drawing/2014/main" id="{5FF02DF7-085D-60B9-3530-4B2AEBEDEFF1}"/>
              </a:ext>
            </a:extLst>
          </p:cNvPr>
          <p:cNvGrpSpPr>
            <a:grpSpLocks noChangeAspect="1"/>
          </p:cNvGrpSpPr>
          <p:nvPr/>
        </p:nvGrpSpPr>
        <p:grpSpPr>
          <a:xfrm>
            <a:off x="6579245" y="1859817"/>
            <a:ext cx="382817" cy="382817"/>
            <a:chOff x="9535761" y="257664"/>
            <a:chExt cx="2275237" cy="2275237"/>
          </a:xfrm>
        </p:grpSpPr>
        <p:pic>
          <p:nvPicPr>
            <p:cNvPr id="73" name="Picture 72">
              <a:extLst>
                <a:ext uri="{FF2B5EF4-FFF2-40B4-BE49-F238E27FC236}">
                  <a16:creationId xmlns:a16="http://schemas.microsoft.com/office/drawing/2014/main" id="{99E64072-402D-73E2-DF02-A966452ECF17}"/>
                </a:ext>
              </a:extLst>
            </p:cNvPr>
            <p:cNvPicPr>
              <a:picLocks noChangeAspect="1"/>
            </p:cNvPicPr>
            <p:nvPr/>
          </p:nvPicPr>
          <p:blipFill>
            <a:blip r:embed="rId11"/>
            <a:stretch>
              <a:fillRect/>
            </a:stretch>
          </p:blipFill>
          <p:spPr>
            <a:xfrm>
              <a:off x="9535761" y="257664"/>
              <a:ext cx="2275237" cy="2275237"/>
            </a:xfrm>
            <a:prstGeom prst="rect">
              <a:avLst/>
            </a:prstGeom>
          </p:spPr>
        </p:pic>
        <p:pic>
          <p:nvPicPr>
            <p:cNvPr id="74" name="Graphic 90">
              <a:extLst>
                <a:ext uri="{FF2B5EF4-FFF2-40B4-BE49-F238E27FC236}">
                  <a16:creationId xmlns:a16="http://schemas.microsoft.com/office/drawing/2014/main" id="{F28FA9EE-2D7B-72D4-E387-6ACB4AD6D8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58062" y="1492854"/>
              <a:ext cx="830632" cy="790708"/>
            </a:xfrm>
            <a:prstGeom prst="rect">
              <a:avLst/>
            </a:prstGeom>
          </p:spPr>
        </p:pic>
        <p:pic>
          <p:nvPicPr>
            <p:cNvPr id="75" name="Graphic 74" descr="Document outline">
              <a:extLst>
                <a:ext uri="{FF2B5EF4-FFF2-40B4-BE49-F238E27FC236}">
                  <a16:creationId xmlns:a16="http://schemas.microsoft.com/office/drawing/2014/main" id="{9B948342-BA6B-0318-A403-A915E1EB189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276883" y="511759"/>
              <a:ext cx="792997" cy="792997"/>
            </a:xfrm>
            <a:prstGeom prst="rect">
              <a:avLst/>
            </a:prstGeom>
          </p:spPr>
        </p:pic>
      </p:grpSp>
      <p:pic>
        <p:nvPicPr>
          <p:cNvPr id="1026" name="Picture 2" descr="The Data School - Regular Expressions (Regex) for complete beginners">
            <a:extLst>
              <a:ext uri="{FF2B5EF4-FFF2-40B4-BE49-F238E27FC236}">
                <a16:creationId xmlns:a16="http://schemas.microsoft.com/office/drawing/2014/main" id="{98BE7BF2-A0FC-AA0F-0BBC-7EE43F594C7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524443" y="2412200"/>
            <a:ext cx="348429" cy="3484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DE32A72-6F92-8637-3A2C-A9BB6C0E332D}"/>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335348" y="2412200"/>
            <a:ext cx="348429" cy="348429"/>
          </a:xfrm>
          <a:prstGeom prst="rect">
            <a:avLst/>
          </a:prstGeom>
        </p:spPr>
      </p:pic>
      <p:sp>
        <p:nvSpPr>
          <p:cNvPr id="64" name="TextBox 63">
            <a:extLst>
              <a:ext uri="{FF2B5EF4-FFF2-40B4-BE49-F238E27FC236}">
                <a16:creationId xmlns:a16="http://schemas.microsoft.com/office/drawing/2014/main" id="{6E4626C1-5FD6-40AB-9A7E-9D9AF8BD4248}"/>
              </a:ext>
            </a:extLst>
          </p:cNvPr>
          <p:cNvSpPr txBox="1"/>
          <p:nvPr/>
        </p:nvSpPr>
        <p:spPr>
          <a:xfrm>
            <a:off x="5106071" y="2918069"/>
            <a:ext cx="1979859"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mj-lt"/>
                <a:ea typeface="+mn-ea"/>
                <a:cs typeface="+mn-cs"/>
              </a:rPr>
              <a:t>Develop modern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mj-lt"/>
                <a:ea typeface="+mn-ea"/>
                <a:cs typeface="+mn-cs"/>
              </a:rPr>
              <a:t>data applications</a:t>
            </a:r>
          </a:p>
        </p:txBody>
      </p:sp>
      <p:sp>
        <p:nvSpPr>
          <p:cNvPr id="23" name="Rectangle: Rounded Corners 135">
            <a:extLst>
              <a:ext uri="{FF2B5EF4-FFF2-40B4-BE49-F238E27FC236}">
                <a16:creationId xmlns:a16="http://schemas.microsoft.com/office/drawing/2014/main" id="{9864E0B9-6AC2-834F-8297-334E66EC151D}"/>
              </a:ext>
              <a:ext uri="{C183D7F6-B498-43B3-948B-1728B52AA6E4}">
                <adec:decorative xmlns:adec="http://schemas.microsoft.com/office/drawing/2017/decorative" val="1"/>
              </a:ext>
            </a:extLst>
          </p:cNvPr>
          <p:cNvSpPr>
            <a:spLocks/>
          </p:cNvSpPr>
          <p:nvPr/>
        </p:nvSpPr>
        <p:spPr bwMode="auto">
          <a:xfrm>
            <a:off x="583406" y="3633247"/>
            <a:ext cx="4419600" cy="1168131"/>
          </a:xfrm>
          <a:prstGeom prst="roundRect">
            <a:avLst>
              <a:gd name="adj" fmla="val 14503"/>
            </a:avLst>
          </a:prstGeom>
          <a:noFill/>
          <a:ln w="12700" cap="rnd">
            <a:solidFill>
              <a:srgbClr val="000000">
                <a:alpha val="5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86" name="Graphic 85">
            <a:extLst>
              <a:ext uri="{FF2B5EF4-FFF2-40B4-BE49-F238E27FC236}">
                <a16:creationId xmlns:a16="http://schemas.microsoft.com/office/drawing/2014/main" id="{3B2D4CB0-97FB-9A2F-21D9-0D35F8AC31BC}"/>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56784" y="3771866"/>
            <a:ext cx="500502" cy="500502"/>
          </a:xfrm>
          <a:prstGeom prst="rect">
            <a:avLst/>
          </a:prstGeom>
        </p:spPr>
      </p:pic>
      <p:pic>
        <p:nvPicPr>
          <p:cNvPr id="94" name="Graphic 93">
            <a:extLst>
              <a:ext uri="{FF2B5EF4-FFF2-40B4-BE49-F238E27FC236}">
                <a16:creationId xmlns:a16="http://schemas.microsoft.com/office/drawing/2014/main" id="{15F001DF-C348-42D2-A92B-1279C35D8C3F}"/>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45613" y="3771866"/>
            <a:ext cx="500503" cy="500503"/>
          </a:xfrm>
          <a:prstGeom prst="rect">
            <a:avLst/>
          </a:prstGeom>
        </p:spPr>
      </p:pic>
      <p:pic>
        <p:nvPicPr>
          <p:cNvPr id="96" name="Picture 4" descr="Shield">
            <a:extLst>
              <a:ext uri="{FF2B5EF4-FFF2-40B4-BE49-F238E27FC236}">
                <a16:creationId xmlns:a16="http://schemas.microsoft.com/office/drawing/2014/main" id="{338CCCB7-077D-4E05-9B45-E00662018FB9}"/>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281090" y="3746906"/>
            <a:ext cx="825634" cy="550422"/>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407C3CF7-A1E1-139E-CD81-7F7308F4D2AE}"/>
              </a:ext>
            </a:extLst>
          </p:cNvPr>
          <p:cNvSpPr txBox="1"/>
          <p:nvPr/>
        </p:nvSpPr>
        <p:spPr>
          <a:xfrm>
            <a:off x="1952130" y="4409777"/>
            <a:ext cx="1617239" cy="246221"/>
          </a:xfrm>
          <a:prstGeom prst="rect">
            <a:avLst/>
          </a:prstGeom>
          <a:noFill/>
        </p:spPr>
        <p:txBody>
          <a:bodyPr wrap="non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Secure by default</a:t>
            </a:r>
          </a:p>
        </p:txBody>
      </p:sp>
      <p:sp>
        <p:nvSpPr>
          <p:cNvPr id="24" name="Rectangle: Rounded Corners 135">
            <a:extLst>
              <a:ext uri="{FF2B5EF4-FFF2-40B4-BE49-F238E27FC236}">
                <a16:creationId xmlns:a16="http://schemas.microsoft.com/office/drawing/2014/main" id="{7FFDDE8E-F6B3-EEAD-460B-7761F746B940}"/>
              </a:ext>
              <a:ext uri="{C183D7F6-B498-43B3-948B-1728B52AA6E4}">
                <adec:decorative xmlns:adec="http://schemas.microsoft.com/office/drawing/2017/decorative" val="1"/>
              </a:ext>
            </a:extLst>
          </p:cNvPr>
          <p:cNvSpPr>
            <a:spLocks/>
          </p:cNvSpPr>
          <p:nvPr/>
        </p:nvSpPr>
        <p:spPr bwMode="auto">
          <a:xfrm>
            <a:off x="7188994" y="3633247"/>
            <a:ext cx="4419600" cy="1168131"/>
          </a:xfrm>
          <a:prstGeom prst="roundRect">
            <a:avLst>
              <a:gd name="adj" fmla="val 14778"/>
            </a:avLst>
          </a:prstGeom>
          <a:noFill/>
          <a:ln w="12700" cap="rnd">
            <a:solidFill>
              <a:srgbClr val="000000">
                <a:alpha val="5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27" name="Group 126">
            <a:extLst>
              <a:ext uri="{FF2B5EF4-FFF2-40B4-BE49-F238E27FC236}">
                <a16:creationId xmlns:a16="http://schemas.microsoft.com/office/drawing/2014/main" id="{CAAD9C05-5A94-9234-BA0C-1D405BE1DB23}"/>
              </a:ext>
              <a:ext uri="{C183D7F6-B498-43B3-948B-1728B52AA6E4}">
                <adec:decorative xmlns:adec="http://schemas.microsoft.com/office/drawing/2017/decorative" val="1"/>
              </a:ext>
            </a:extLst>
          </p:cNvPr>
          <p:cNvGrpSpPr/>
          <p:nvPr/>
        </p:nvGrpSpPr>
        <p:grpSpPr>
          <a:xfrm>
            <a:off x="9179708" y="3851972"/>
            <a:ext cx="369338" cy="340291"/>
            <a:chOff x="697152" y="3560279"/>
            <a:chExt cx="430538" cy="406298"/>
          </a:xfrm>
        </p:grpSpPr>
        <p:sp>
          <p:nvSpPr>
            <p:cNvPr id="1024" name="Freeform 6">
              <a:extLst>
                <a:ext uri="{FF2B5EF4-FFF2-40B4-BE49-F238E27FC236}">
                  <a16:creationId xmlns:a16="http://schemas.microsoft.com/office/drawing/2014/main" id="{E18D17EB-380F-DF46-82C4-C4F9940657A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25" name="Freeform 5">
              <a:extLst>
                <a:ext uri="{FF2B5EF4-FFF2-40B4-BE49-F238E27FC236}">
                  <a16:creationId xmlns:a16="http://schemas.microsoft.com/office/drawing/2014/main" id="{5BA498A9-7DD5-EF56-CBF2-808A54AD9D33}"/>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27" name="Freeform 182">
              <a:extLst>
                <a:ext uri="{FF2B5EF4-FFF2-40B4-BE49-F238E27FC236}">
                  <a16:creationId xmlns:a16="http://schemas.microsoft.com/office/drawing/2014/main" id="{6FDE473E-3BAA-CC7E-E347-FA3598A3EAD3}"/>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8" name="Group 1027">
              <a:extLst>
                <a:ext uri="{FF2B5EF4-FFF2-40B4-BE49-F238E27FC236}">
                  <a16:creationId xmlns:a16="http://schemas.microsoft.com/office/drawing/2014/main" id="{3A915893-B661-1E43-2966-F4B9B3996615}"/>
                </a:ext>
              </a:extLst>
            </p:cNvPr>
            <p:cNvGrpSpPr/>
            <p:nvPr/>
          </p:nvGrpSpPr>
          <p:grpSpPr>
            <a:xfrm>
              <a:off x="736350" y="3728192"/>
              <a:ext cx="53825" cy="87410"/>
              <a:chOff x="6675672" y="2470169"/>
              <a:chExt cx="284918" cy="439588"/>
            </a:xfrm>
            <a:solidFill>
              <a:schemeClr val="accent2"/>
            </a:solidFill>
          </p:grpSpPr>
          <p:sp>
            <p:nvSpPr>
              <p:cNvPr id="1032" name="Freeform: Shape 1031">
                <a:extLst>
                  <a:ext uri="{FF2B5EF4-FFF2-40B4-BE49-F238E27FC236}">
                    <a16:creationId xmlns:a16="http://schemas.microsoft.com/office/drawing/2014/main" id="{06CD2D50-A6B1-C26A-7FBC-36B2A673220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3" name="Freeform: Shape 1032">
                <a:extLst>
                  <a:ext uri="{FF2B5EF4-FFF2-40B4-BE49-F238E27FC236}">
                    <a16:creationId xmlns:a16="http://schemas.microsoft.com/office/drawing/2014/main" id="{0823CB71-8BA3-F374-1A46-74053ACC5F0B}"/>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29" name="Freeform: Shape 1028">
              <a:extLst>
                <a:ext uri="{FF2B5EF4-FFF2-40B4-BE49-F238E27FC236}">
                  <a16:creationId xmlns:a16="http://schemas.microsoft.com/office/drawing/2014/main" id="{6EE5D681-00B1-CD55-6C23-7451F7B7A56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30" name="Freeform: Shape 1029">
              <a:extLst>
                <a:ext uri="{FF2B5EF4-FFF2-40B4-BE49-F238E27FC236}">
                  <a16:creationId xmlns:a16="http://schemas.microsoft.com/office/drawing/2014/main" id="{01D2B0F7-0521-33DA-1DC4-0A9238756D6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1" name="Freeform: Shape 1030">
              <a:extLst>
                <a:ext uri="{FF2B5EF4-FFF2-40B4-BE49-F238E27FC236}">
                  <a16:creationId xmlns:a16="http://schemas.microsoft.com/office/drawing/2014/main" id="{92750B83-3B8D-9312-4DF5-9F3C2DA841DD}"/>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34" name="Graphic 11">
            <a:extLst>
              <a:ext uri="{FF2B5EF4-FFF2-40B4-BE49-F238E27FC236}">
                <a16:creationId xmlns:a16="http://schemas.microsoft.com/office/drawing/2014/main" id="{3A3B2532-F003-EC4C-B838-55A40EDBE846}"/>
              </a:ext>
              <a:ext uri="{C183D7F6-B498-43B3-948B-1728B52AA6E4}">
                <adec:decorative xmlns:adec="http://schemas.microsoft.com/office/drawing/2017/decorative" val="1"/>
              </a:ext>
            </a:extLst>
          </p:cNvPr>
          <p:cNvSpPr/>
          <p:nvPr/>
        </p:nvSpPr>
        <p:spPr>
          <a:xfrm>
            <a:off x="10176506" y="3881898"/>
            <a:ext cx="297552" cy="29927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EEFB29A0-5EC6-0695-EEE5-7E705C69B65C}"/>
              </a:ext>
            </a:extLst>
          </p:cNvPr>
          <p:cNvSpPr txBox="1"/>
          <p:nvPr/>
        </p:nvSpPr>
        <p:spPr>
          <a:xfrm>
            <a:off x="8397450" y="4409777"/>
            <a:ext cx="2067874" cy="246221"/>
          </a:xfrm>
          <a:prstGeom prst="rect">
            <a:avLst/>
          </a:prstGeom>
          <a:noFill/>
        </p:spPr>
        <p:txBody>
          <a:bodyPr wrap="non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Mission critical engine</a:t>
            </a:r>
          </a:p>
        </p:txBody>
      </p:sp>
      <p:sp>
        <p:nvSpPr>
          <p:cNvPr id="25" name="Rectangle: Rounded Corners 135">
            <a:extLst>
              <a:ext uri="{FF2B5EF4-FFF2-40B4-BE49-F238E27FC236}">
                <a16:creationId xmlns:a16="http://schemas.microsoft.com/office/drawing/2014/main" id="{26B42FE9-4880-49F3-02C7-69F445A786BA}"/>
              </a:ext>
              <a:ext uri="{C183D7F6-B498-43B3-948B-1728B52AA6E4}">
                <adec:decorative xmlns:adec="http://schemas.microsoft.com/office/drawing/2017/decorative" val="1"/>
              </a:ext>
            </a:extLst>
          </p:cNvPr>
          <p:cNvSpPr>
            <a:spLocks/>
          </p:cNvSpPr>
          <p:nvPr/>
        </p:nvSpPr>
        <p:spPr bwMode="auto">
          <a:xfrm>
            <a:off x="583406" y="4989675"/>
            <a:ext cx="11025188" cy="1373025"/>
          </a:xfrm>
          <a:prstGeom prst="roundRect">
            <a:avLst>
              <a:gd name="adj" fmla="val 12876"/>
            </a:avLst>
          </a:prstGeom>
          <a:gradFill flip="none" rotWithShape="1">
            <a:gsLst>
              <a:gs pos="80000">
                <a:srgbClr val="A9D5ED"/>
              </a:gs>
              <a:gs pos="0">
                <a:schemeClr val="bg1"/>
              </a:gs>
            </a:gsLst>
            <a:path path="circle">
              <a:fillToRect l="100000" t="100000"/>
            </a:path>
            <a:tileRect r="-100000" b="-10000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1257" tIns="209006" rIns="261257" bIns="209006"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04917" fontAlgn="base">
              <a:spcBef>
                <a:spcPts val="317"/>
              </a:spcBef>
              <a:spcAft>
                <a:spcPct val="0"/>
              </a:spcAft>
              <a:tabLst>
                <a:tab pos="1487158" algn="l"/>
              </a:tabLst>
            </a:pPr>
            <a:endParaRPr lang="en-US" sz="2800" b="1">
              <a:ln w="3175">
                <a:noFill/>
              </a:ln>
              <a:gradFill flip="none" rotWithShape="1">
                <a:gsLst>
                  <a:gs pos="20183">
                    <a:srgbClr val="FFFFFF"/>
                  </a:gs>
                  <a:gs pos="42000">
                    <a:srgbClr val="FFFFFF"/>
                  </a:gs>
                </a:gsLst>
                <a:lin ang="2700000" scaled="0"/>
                <a:tileRect/>
              </a:gradFill>
              <a:latin typeface="Segoe UI Variable Display Semibold" pitchFamily="2" charset="0"/>
              <a:cs typeface="Segoe Sans Display Semibold" pitchFamily="2" charset="0"/>
            </a:endParaRPr>
          </a:p>
        </p:txBody>
      </p:sp>
      <p:pic>
        <p:nvPicPr>
          <p:cNvPr id="9" name="Graphic 8" descr="Azure Arc icon">
            <a:extLst>
              <a:ext uri="{FF2B5EF4-FFF2-40B4-BE49-F238E27FC236}">
                <a16:creationId xmlns:a16="http://schemas.microsoft.com/office/drawing/2014/main" id="{50CEDF9D-2E6A-587B-7283-2384979B67F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549964" y="5233232"/>
            <a:ext cx="515093" cy="515093"/>
          </a:xfrm>
          <a:prstGeom prst="rect">
            <a:avLst/>
          </a:prstGeom>
        </p:spPr>
      </p:pic>
      <p:sp>
        <p:nvSpPr>
          <p:cNvPr id="80" name="TextBox 79">
            <a:extLst>
              <a:ext uri="{FF2B5EF4-FFF2-40B4-BE49-F238E27FC236}">
                <a16:creationId xmlns:a16="http://schemas.microsoft.com/office/drawing/2014/main" id="{F21F1A33-F33F-F5DB-0E92-90CA19495B34}"/>
              </a:ext>
            </a:extLst>
          </p:cNvPr>
          <p:cNvSpPr txBox="1"/>
          <p:nvPr/>
        </p:nvSpPr>
        <p:spPr>
          <a:xfrm>
            <a:off x="1121055" y="5852688"/>
            <a:ext cx="13597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Connected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with Arc</a:t>
            </a:r>
          </a:p>
        </p:txBody>
      </p:sp>
      <p:sp>
        <p:nvSpPr>
          <p:cNvPr id="78" name="TextBox 77">
            <a:extLst>
              <a:ext uri="{FF2B5EF4-FFF2-40B4-BE49-F238E27FC236}">
                <a16:creationId xmlns:a16="http://schemas.microsoft.com/office/drawing/2014/main" id="{BFA17D01-C3B9-D061-5073-ADC576845882}"/>
              </a:ext>
            </a:extLst>
          </p:cNvPr>
          <p:cNvSpPr txBox="1"/>
          <p:nvPr/>
        </p:nvSpPr>
        <p:spPr>
          <a:xfrm>
            <a:off x="3736625" y="5852688"/>
            <a:ext cx="78297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Assisted by</a:t>
            </a:r>
            <a:br>
              <a:rPr kumimoji="0" lang="en-US" sz="1200" b="0" i="0" u="none" strike="noStrike" kern="1200" cap="none" spc="0" normalizeH="0" baseline="0" noProof="0">
                <a:ln>
                  <a:noFill/>
                </a:ln>
                <a:effectLst/>
                <a:uLnTx/>
                <a:uFillTx/>
                <a:latin typeface="+mj-lt"/>
                <a:ea typeface="+mn-ea"/>
                <a:cs typeface="+mn-cs"/>
              </a:rPr>
            </a:br>
            <a:r>
              <a:rPr kumimoji="0" lang="en-US" sz="1200" b="0" i="0" u="none" strike="noStrike" kern="1200" cap="none" spc="0" normalizeH="0" baseline="0" noProof="0">
                <a:ln>
                  <a:noFill/>
                </a:ln>
                <a:effectLst/>
                <a:uLnTx/>
                <a:uFillTx/>
                <a:latin typeface="+mj-lt"/>
                <a:ea typeface="+mn-ea"/>
                <a:cs typeface="+mn-cs"/>
              </a:rPr>
              <a:t>Copilots</a:t>
            </a:r>
          </a:p>
        </p:txBody>
      </p:sp>
      <p:sp>
        <p:nvSpPr>
          <p:cNvPr id="92" name="TextBox 91">
            <a:extLst>
              <a:ext uri="{FF2B5EF4-FFF2-40B4-BE49-F238E27FC236}">
                <a16:creationId xmlns:a16="http://schemas.microsoft.com/office/drawing/2014/main" id="{2ED2E9EF-8312-7FFA-2341-CD4D64E7218D}"/>
              </a:ext>
            </a:extLst>
          </p:cNvPr>
          <p:cNvSpPr txBox="1"/>
          <p:nvPr/>
        </p:nvSpPr>
        <p:spPr>
          <a:xfrm>
            <a:off x="5705669" y="5852688"/>
            <a:ext cx="780663"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Benchmark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leader</a:t>
            </a:r>
          </a:p>
        </p:txBody>
      </p:sp>
      <p:sp>
        <p:nvSpPr>
          <p:cNvPr id="27" name="Graphic 121">
            <a:extLst>
              <a:ext uri="{FF2B5EF4-FFF2-40B4-BE49-F238E27FC236}">
                <a16:creationId xmlns:a16="http://schemas.microsoft.com/office/drawing/2014/main" id="{528074E9-84C8-5229-41F1-90B8CF45692F}"/>
              </a:ext>
            </a:extLst>
          </p:cNvPr>
          <p:cNvSpPr/>
          <p:nvPr/>
        </p:nvSpPr>
        <p:spPr>
          <a:xfrm>
            <a:off x="8049898" y="5216143"/>
            <a:ext cx="484503" cy="484503"/>
          </a:xfrm>
          <a:custGeom>
            <a:avLst/>
            <a:gdLst>
              <a:gd name="connsiteX0" fmla="*/ 191075 w 340225"/>
              <a:gd name="connsiteY0" fmla="*/ 117794 h 340225"/>
              <a:gd name="connsiteX1" fmla="*/ 182225 w 340225"/>
              <a:gd name="connsiteY1" fmla="*/ 148850 h 340225"/>
              <a:gd name="connsiteX2" fmla="*/ 214740 w 340225"/>
              <a:gd name="connsiteY2" fmla="*/ 148849 h 340225"/>
              <a:gd name="connsiteX3" fmla="*/ 221274 w 340225"/>
              <a:gd name="connsiteY3" fmla="*/ 162800 h 340225"/>
              <a:gd name="connsiteX4" fmla="*/ 164746 w 340225"/>
              <a:gd name="connsiteY4" fmla="*/ 230635 h 340225"/>
              <a:gd name="connsiteX5" fmla="*/ 149324 w 340225"/>
              <a:gd name="connsiteY5" fmla="*/ 222374 h 340225"/>
              <a:gd name="connsiteX6" fmla="*/ 158534 w 340225"/>
              <a:gd name="connsiteY6" fmla="*/ 191377 h 340225"/>
              <a:gd name="connsiteX7" fmla="*/ 125433 w 340225"/>
              <a:gd name="connsiteY7" fmla="*/ 191377 h 340225"/>
              <a:gd name="connsiteX8" fmla="*/ 118909 w 340225"/>
              <a:gd name="connsiteY8" fmla="*/ 177413 h 340225"/>
              <a:gd name="connsiteX9" fmla="*/ 175635 w 340225"/>
              <a:gd name="connsiteY9" fmla="*/ 109616 h 340225"/>
              <a:gd name="connsiteX10" fmla="*/ 191075 w 340225"/>
              <a:gd name="connsiteY10" fmla="*/ 117794 h 340225"/>
              <a:gd name="connsiteX11" fmla="*/ 127585 w 340225"/>
              <a:gd name="connsiteY11" fmla="*/ 10632 h 340225"/>
              <a:gd name="connsiteX12" fmla="*/ 116953 w 340225"/>
              <a:gd name="connsiteY12" fmla="*/ 0 h 340225"/>
              <a:gd name="connsiteX13" fmla="*/ 106321 w 340225"/>
              <a:gd name="connsiteY13" fmla="*/ 10632 h 340225"/>
              <a:gd name="connsiteX14" fmla="*/ 106321 w 340225"/>
              <a:gd name="connsiteY14" fmla="*/ 42528 h 340225"/>
              <a:gd name="connsiteX15" fmla="*/ 95688 w 340225"/>
              <a:gd name="connsiteY15" fmla="*/ 42528 h 340225"/>
              <a:gd name="connsiteX16" fmla="*/ 42528 w 340225"/>
              <a:gd name="connsiteY16" fmla="*/ 95688 h 340225"/>
              <a:gd name="connsiteX17" fmla="*/ 42528 w 340225"/>
              <a:gd name="connsiteY17" fmla="*/ 106321 h 340225"/>
              <a:gd name="connsiteX18" fmla="*/ 10632 w 340225"/>
              <a:gd name="connsiteY18" fmla="*/ 106321 h 340225"/>
              <a:gd name="connsiteX19" fmla="*/ 0 w 340225"/>
              <a:gd name="connsiteY19" fmla="*/ 116953 h 340225"/>
              <a:gd name="connsiteX20" fmla="*/ 10632 w 340225"/>
              <a:gd name="connsiteY20" fmla="*/ 127585 h 340225"/>
              <a:gd name="connsiteX21" fmla="*/ 42528 w 340225"/>
              <a:gd name="connsiteY21" fmla="*/ 127585 h 340225"/>
              <a:gd name="connsiteX22" fmla="*/ 42528 w 340225"/>
              <a:gd name="connsiteY22" fmla="*/ 159481 h 340225"/>
              <a:gd name="connsiteX23" fmla="*/ 10632 w 340225"/>
              <a:gd name="connsiteY23" fmla="*/ 159481 h 340225"/>
              <a:gd name="connsiteX24" fmla="*/ 0 w 340225"/>
              <a:gd name="connsiteY24" fmla="*/ 170113 h 340225"/>
              <a:gd name="connsiteX25" fmla="*/ 10632 w 340225"/>
              <a:gd name="connsiteY25" fmla="*/ 180745 h 340225"/>
              <a:gd name="connsiteX26" fmla="*/ 42528 w 340225"/>
              <a:gd name="connsiteY26" fmla="*/ 180745 h 340225"/>
              <a:gd name="connsiteX27" fmla="*/ 42528 w 340225"/>
              <a:gd name="connsiteY27" fmla="*/ 212641 h 340225"/>
              <a:gd name="connsiteX28" fmla="*/ 10632 w 340225"/>
              <a:gd name="connsiteY28" fmla="*/ 212641 h 340225"/>
              <a:gd name="connsiteX29" fmla="*/ 0 w 340225"/>
              <a:gd name="connsiteY29" fmla="*/ 223273 h 340225"/>
              <a:gd name="connsiteX30" fmla="*/ 10632 w 340225"/>
              <a:gd name="connsiteY30" fmla="*/ 233905 h 340225"/>
              <a:gd name="connsiteX31" fmla="*/ 42528 w 340225"/>
              <a:gd name="connsiteY31" fmla="*/ 233905 h 340225"/>
              <a:gd name="connsiteX32" fmla="*/ 42528 w 340225"/>
              <a:gd name="connsiteY32" fmla="*/ 244537 h 340225"/>
              <a:gd name="connsiteX33" fmla="*/ 95688 w 340225"/>
              <a:gd name="connsiteY33" fmla="*/ 297697 h 340225"/>
              <a:gd name="connsiteX34" fmla="*/ 106321 w 340225"/>
              <a:gd name="connsiteY34" fmla="*/ 297697 h 340225"/>
              <a:gd name="connsiteX35" fmla="*/ 106321 w 340225"/>
              <a:gd name="connsiteY35" fmla="*/ 329594 h 340225"/>
              <a:gd name="connsiteX36" fmla="*/ 116953 w 340225"/>
              <a:gd name="connsiteY36" fmla="*/ 340226 h 340225"/>
              <a:gd name="connsiteX37" fmla="*/ 127585 w 340225"/>
              <a:gd name="connsiteY37" fmla="*/ 329594 h 340225"/>
              <a:gd name="connsiteX38" fmla="*/ 127585 w 340225"/>
              <a:gd name="connsiteY38" fmla="*/ 297697 h 340225"/>
              <a:gd name="connsiteX39" fmla="*/ 159481 w 340225"/>
              <a:gd name="connsiteY39" fmla="*/ 297697 h 340225"/>
              <a:gd name="connsiteX40" fmla="*/ 159481 w 340225"/>
              <a:gd name="connsiteY40" fmla="*/ 329594 h 340225"/>
              <a:gd name="connsiteX41" fmla="*/ 170113 w 340225"/>
              <a:gd name="connsiteY41" fmla="*/ 340226 h 340225"/>
              <a:gd name="connsiteX42" fmla="*/ 180745 w 340225"/>
              <a:gd name="connsiteY42" fmla="*/ 329594 h 340225"/>
              <a:gd name="connsiteX43" fmla="*/ 180745 w 340225"/>
              <a:gd name="connsiteY43" fmla="*/ 297697 h 340225"/>
              <a:gd name="connsiteX44" fmla="*/ 212641 w 340225"/>
              <a:gd name="connsiteY44" fmla="*/ 297697 h 340225"/>
              <a:gd name="connsiteX45" fmla="*/ 212641 w 340225"/>
              <a:gd name="connsiteY45" fmla="*/ 329594 h 340225"/>
              <a:gd name="connsiteX46" fmla="*/ 223273 w 340225"/>
              <a:gd name="connsiteY46" fmla="*/ 340226 h 340225"/>
              <a:gd name="connsiteX47" fmla="*/ 233905 w 340225"/>
              <a:gd name="connsiteY47" fmla="*/ 329594 h 340225"/>
              <a:gd name="connsiteX48" fmla="*/ 233905 w 340225"/>
              <a:gd name="connsiteY48" fmla="*/ 297697 h 340225"/>
              <a:gd name="connsiteX49" fmla="*/ 244537 w 340225"/>
              <a:gd name="connsiteY49" fmla="*/ 297697 h 340225"/>
              <a:gd name="connsiteX50" fmla="*/ 297697 w 340225"/>
              <a:gd name="connsiteY50" fmla="*/ 244537 h 340225"/>
              <a:gd name="connsiteX51" fmla="*/ 297697 w 340225"/>
              <a:gd name="connsiteY51" fmla="*/ 233905 h 340225"/>
              <a:gd name="connsiteX52" fmla="*/ 329594 w 340225"/>
              <a:gd name="connsiteY52" fmla="*/ 233905 h 340225"/>
              <a:gd name="connsiteX53" fmla="*/ 340226 w 340225"/>
              <a:gd name="connsiteY53" fmla="*/ 223273 h 340225"/>
              <a:gd name="connsiteX54" fmla="*/ 329594 w 340225"/>
              <a:gd name="connsiteY54" fmla="*/ 212641 h 340225"/>
              <a:gd name="connsiteX55" fmla="*/ 297697 w 340225"/>
              <a:gd name="connsiteY55" fmla="*/ 212641 h 340225"/>
              <a:gd name="connsiteX56" fmla="*/ 297697 w 340225"/>
              <a:gd name="connsiteY56" fmla="*/ 180745 h 340225"/>
              <a:gd name="connsiteX57" fmla="*/ 329594 w 340225"/>
              <a:gd name="connsiteY57" fmla="*/ 180745 h 340225"/>
              <a:gd name="connsiteX58" fmla="*/ 340226 w 340225"/>
              <a:gd name="connsiteY58" fmla="*/ 170113 h 340225"/>
              <a:gd name="connsiteX59" fmla="*/ 329594 w 340225"/>
              <a:gd name="connsiteY59" fmla="*/ 159481 h 340225"/>
              <a:gd name="connsiteX60" fmla="*/ 297697 w 340225"/>
              <a:gd name="connsiteY60" fmla="*/ 159481 h 340225"/>
              <a:gd name="connsiteX61" fmla="*/ 297697 w 340225"/>
              <a:gd name="connsiteY61" fmla="*/ 127585 h 340225"/>
              <a:gd name="connsiteX62" fmla="*/ 329594 w 340225"/>
              <a:gd name="connsiteY62" fmla="*/ 127585 h 340225"/>
              <a:gd name="connsiteX63" fmla="*/ 340226 w 340225"/>
              <a:gd name="connsiteY63" fmla="*/ 116953 h 340225"/>
              <a:gd name="connsiteX64" fmla="*/ 329594 w 340225"/>
              <a:gd name="connsiteY64" fmla="*/ 106321 h 340225"/>
              <a:gd name="connsiteX65" fmla="*/ 297697 w 340225"/>
              <a:gd name="connsiteY65" fmla="*/ 106321 h 340225"/>
              <a:gd name="connsiteX66" fmla="*/ 297697 w 340225"/>
              <a:gd name="connsiteY66" fmla="*/ 95688 h 340225"/>
              <a:gd name="connsiteX67" fmla="*/ 244537 w 340225"/>
              <a:gd name="connsiteY67" fmla="*/ 42528 h 340225"/>
              <a:gd name="connsiteX68" fmla="*/ 233905 w 340225"/>
              <a:gd name="connsiteY68" fmla="*/ 42528 h 340225"/>
              <a:gd name="connsiteX69" fmla="*/ 233905 w 340225"/>
              <a:gd name="connsiteY69" fmla="*/ 10632 h 340225"/>
              <a:gd name="connsiteX70" fmla="*/ 223273 w 340225"/>
              <a:gd name="connsiteY70" fmla="*/ 0 h 340225"/>
              <a:gd name="connsiteX71" fmla="*/ 212641 w 340225"/>
              <a:gd name="connsiteY71" fmla="*/ 10632 h 340225"/>
              <a:gd name="connsiteX72" fmla="*/ 212641 w 340225"/>
              <a:gd name="connsiteY72" fmla="*/ 42528 h 340225"/>
              <a:gd name="connsiteX73" fmla="*/ 180745 w 340225"/>
              <a:gd name="connsiteY73" fmla="*/ 42528 h 340225"/>
              <a:gd name="connsiteX74" fmla="*/ 180745 w 340225"/>
              <a:gd name="connsiteY74" fmla="*/ 10632 h 340225"/>
              <a:gd name="connsiteX75" fmla="*/ 170113 w 340225"/>
              <a:gd name="connsiteY75" fmla="*/ 0 h 340225"/>
              <a:gd name="connsiteX76" fmla="*/ 159481 w 340225"/>
              <a:gd name="connsiteY76" fmla="*/ 10632 h 340225"/>
              <a:gd name="connsiteX77" fmla="*/ 159481 w 340225"/>
              <a:gd name="connsiteY77" fmla="*/ 42528 h 340225"/>
              <a:gd name="connsiteX78" fmla="*/ 127585 w 340225"/>
              <a:gd name="connsiteY78" fmla="*/ 42528 h 340225"/>
              <a:gd name="connsiteX79" fmla="*/ 127585 w 340225"/>
              <a:gd name="connsiteY79" fmla="*/ 10632 h 340225"/>
              <a:gd name="connsiteX80" fmla="*/ 244537 w 340225"/>
              <a:gd name="connsiteY80" fmla="*/ 63792 h 340225"/>
              <a:gd name="connsiteX81" fmla="*/ 276433 w 340225"/>
              <a:gd name="connsiteY81" fmla="*/ 95688 h 340225"/>
              <a:gd name="connsiteX82" fmla="*/ 276433 w 340225"/>
              <a:gd name="connsiteY82" fmla="*/ 244537 h 340225"/>
              <a:gd name="connsiteX83" fmla="*/ 244537 w 340225"/>
              <a:gd name="connsiteY83" fmla="*/ 276433 h 340225"/>
              <a:gd name="connsiteX84" fmla="*/ 95688 w 340225"/>
              <a:gd name="connsiteY84" fmla="*/ 276433 h 340225"/>
              <a:gd name="connsiteX85" fmla="*/ 63792 w 340225"/>
              <a:gd name="connsiteY85" fmla="*/ 244537 h 340225"/>
              <a:gd name="connsiteX86" fmla="*/ 63792 w 340225"/>
              <a:gd name="connsiteY86" fmla="*/ 95688 h 340225"/>
              <a:gd name="connsiteX87" fmla="*/ 95688 w 340225"/>
              <a:gd name="connsiteY87" fmla="*/ 63792 h 340225"/>
              <a:gd name="connsiteX88" fmla="*/ 244537 w 340225"/>
              <a:gd name="connsiteY88" fmla="*/ 63792 h 34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40225" h="340225">
                <a:moveTo>
                  <a:pt x="191075" y="117794"/>
                </a:moveTo>
                <a:lnTo>
                  <a:pt x="182225" y="148850"/>
                </a:lnTo>
                <a:lnTo>
                  <a:pt x="214740" y="148849"/>
                </a:lnTo>
                <a:cubicBezTo>
                  <a:pt x="221950" y="148849"/>
                  <a:pt x="225891" y="157260"/>
                  <a:pt x="221274" y="162800"/>
                </a:cubicBezTo>
                <a:lnTo>
                  <a:pt x="164746" y="230635"/>
                </a:lnTo>
                <a:cubicBezTo>
                  <a:pt x="158532" y="238092"/>
                  <a:pt x="146559" y="231677"/>
                  <a:pt x="149324" y="222374"/>
                </a:cubicBezTo>
                <a:lnTo>
                  <a:pt x="158534" y="191377"/>
                </a:lnTo>
                <a:lnTo>
                  <a:pt x="125433" y="191377"/>
                </a:lnTo>
                <a:cubicBezTo>
                  <a:pt x="118214" y="191377"/>
                  <a:pt x="114277" y="182950"/>
                  <a:pt x="118909" y="177413"/>
                </a:cubicBezTo>
                <a:lnTo>
                  <a:pt x="175635" y="109616"/>
                </a:lnTo>
                <a:cubicBezTo>
                  <a:pt x="181823" y="102221"/>
                  <a:pt x="193716" y="108522"/>
                  <a:pt x="191075" y="117794"/>
                </a:cubicBezTo>
                <a:close/>
                <a:moveTo>
                  <a:pt x="127585" y="10632"/>
                </a:moveTo>
                <a:cubicBezTo>
                  <a:pt x="127585" y="4760"/>
                  <a:pt x="122824" y="0"/>
                  <a:pt x="116953" y="0"/>
                </a:cubicBezTo>
                <a:cubicBezTo>
                  <a:pt x="111081" y="0"/>
                  <a:pt x="106321" y="4760"/>
                  <a:pt x="106321" y="10632"/>
                </a:cubicBezTo>
                <a:lnTo>
                  <a:pt x="106321" y="42528"/>
                </a:lnTo>
                <a:lnTo>
                  <a:pt x="95688" y="42528"/>
                </a:lnTo>
                <a:cubicBezTo>
                  <a:pt x="66329" y="42528"/>
                  <a:pt x="42528" y="66329"/>
                  <a:pt x="42528" y="95688"/>
                </a:cubicBezTo>
                <a:lnTo>
                  <a:pt x="42528" y="106321"/>
                </a:lnTo>
                <a:lnTo>
                  <a:pt x="10632" y="106321"/>
                </a:lnTo>
                <a:cubicBezTo>
                  <a:pt x="4760" y="106321"/>
                  <a:pt x="0" y="111081"/>
                  <a:pt x="0" y="116953"/>
                </a:cubicBezTo>
                <a:cubicBezTo>
                  <a:pt x="0" y="122824"/>
                  <a:pt x="4760" y="127585"/>
                  <a:pt x="10632" y="127585"/>
                </a:cubicBezTo>
                <a:lnTo>
                  <a:pt x="42528" y="127585"/>
                </a:lnTo>
                <a:lnTo>
                  <a:pt x="42528" y="159481"/>
                </a:lnTo>
                <a:lnTo>
                  <a:pt x="10632" y="159481"/>
                </a:lnTo>
                <a:cubicBezTo>
                  <a:pt x="4760" y="159481"/>
                  <a:pt x="0" y="164241"/>
                  <a:pt x="0" y="170113"/>
                </a:cubicBezTo>
                <a:cubicBezTo>
                  <a:pt x="0" y="175984"/>
                  <a:pt x="4760" y="180745"/>
                  <a:pt x="10632" y="180745"/>
                </a:cubicBezTo>
                <a:lnTo>
                  <a:pt x="42528" y="180745"/>
                </a:lnTo>
                <a:lnTo>
                  <a:pt x="42528" y="212641"/>
                </a:lnTo>
                <a:lnTo>
                  <a:pt x="10632" y="212641"/>
                </a:lnTo>
                <a:cubicBezTo>
                  <a:pt x="4760" y="212641"/>
                  <a:pt x="0" y="217402"/>
                  <a:pt x="0" y="223273"/>
                </a:cubicBezTo>
                <a:cubicBezTo>
                  <a:pt x="0" y="229144"/>
                  <a:pt x="4760" y="233905"/>
                  <a:pt x="10632" y="233905"/>
                </a:cubicBezTo>
                <a:lnTo>
                  <a:pt x="42528" y="233905"/>
                </a:lnTo>
                <a:lnTo>
                  <a:pt x="42528" y="244537"/>
                </a:lnTo>
                <a:cubicBezTo>
                  <a:pt x="42528" y="273897"/>
                  <a:pt x="66329" y="297697"/>
                  <a:pt x="95688" y="297697"/>
                </a:cubicBezTo>
                <a:lnTo>
                  <a:pt x="106321" y="297697"/>
                </a:lnTo>
                <a:lnTo>
                  <a:pt x="106321" y="329594"/>
                </a:lnTo>
                <a:cubicBezTo>
                  <a:pt x="106321" y="335465"/>
                  <a:pt x="111081" y="340226"/>
                  <a:pt x="116953" y="340226"/>
                </a:cubicBezTo>
                <a:cubicBezTo>
                  <a:pt x="122824" y="340226"/>
                  <a:pt x="127585" y="335465"/>
                  <a:pt x="127585" y="329594"/>
                </a:cubicBezTo>
                <a:lnTo>
                  <a:pt x="127585" y="297697"/>
                </a:lnTo>
                <a:lnTo>
                  <a:pt x="159481" y="297697"/>
                </a:lnTo>
                <a:lnTo>
                  <a:pt x="159481" y="329594"/>
                </a:lnTo>
                <a:cubicBezTo>
                  <a:pt x="159481" y="335465"/>
                  <a:pt x="164241" y="340226"/>
                  <a:pt x="170113" y="340226"/>
                </a:cubicBezTo>
                <a:cubicBezTo>
                  <a:pt x="175984" y="340226"/>
                  <a:pt x="180745" y="335465"/>
                  <a:pt x="180745" y="329594"/>
                </a:cubicBezTo>
                <a:lnTo>
                  <a:pt x="180745" y="297697"/>
                </a:lnTo>
                <a:lnTo>
                  <a:pt x="212641" y="297697"/>
                </a:lnTo>
                <a:lnTo>
                  <a:pt x="212641" y="329594"/>
                </a:lnTo>
                <a:cubicBezTo>
                  <a:pt x="212641" y="335465"/>
                  <a:pt x="217402" y="340226"/>
                  <a:pt x="223273" y="340226"/>
                </a:cubicBezTo>
                <a:cubicBezTo>
                  <a:pt x="229144" y="340226"/>
                  <a:pt x="233905" y="335465"/>
                  <a:pt x="233905" y="329594"/>
                </a:cubicBezTo>
                <a:lnTo>
                  <a:pt x="233905" y="297697"/>
                </a:lnTo>
                <a:lnTo>
                  <a:pt x="244537" y="297697"/>
                </a:lnTo>
                <a:cubicBezTo>
                  <a:pt x="273897" y="297697"/>
                  <a:pt x="297697" y="273897"/>
                  <a:pt x="297697" y="244537"/>
                </a:cubicBezTo>
                <a:lnTo>
                  <a:pt x="297697" y="233905"/>
                </a:lnTo>
                <a:lnTo>
                  <a:pt x="329594" y="233905"/>
                </a:lnTo>
                <a:cubicBezTo>
                  <a:pt x="335465" y="233905"/>
                  <a:pt x="340226" y="229144"/>
                  <a:pt x="340226" y="223273"/>
                </a:cubicBezTo>
                <a:cubicBezTo>
                  <a:pt x="340226" y="217402"/>
                  <a:pt x="335465" y="212641"/>
                  <a:pt x="329594" y="212641"/>
                </a:cubicBezTo>
                <a:lnTo>
                  <a:pt x="297697" y="212641"/>
                </a:lnTo>
                <a:lnTo>
                  <a:pt x="297697" y="180745"/>
                </a:lnTo>
                <a:lnTo>
                  <a:pt x="329594" y="180745"/>
                </a:lnTo>
                <a:cubicBezTo>
                  <a:pt x="335465" y="180745"/>
                  <a:pt x="340226" y="175984"/>
                  <a:pt x="340226" y="170113"/>
                </a:cubicBezTo>
                <a:cubicBezTo>
                  <a:pt x="340226" y="164241"/>
                  <a:pt x="335465" y="159481"/>
                  <a:pt x="329594" y="159481"/>
                </a:cubicBezTo>
                <a:lnTo>
                  <a:pt x="297697" y="159481"/>
                </a:lnTo>
                <a:lnTo>
                  <a:pt x="297697" y="127585"/>
                </a:lnTo>
                <a:lnTo>
                  <a:pt x="329594" y="127585"/>
                </a:lnTo>
                <a:cubicBezTo>
                  <a:pt x="335465" y="127585"/>
                  <a:pt x="340226" y="122824"/>
                  <a:pt x="340226" y="116953"/>
                </a:cubicBezTo>
                <a:cubicBezTo>
                  <a:pt x="340226" y="111081"/>
                  <a:pt x="335465" y="106321"/>
                  <a:pt x="329594" y="106321"/>
                </a:cubicBezTo>
                <a:lnTo>
                  <a:pt x="297697" y="106321"/>
                </a:lnTo>
                <a:lnTo>
                  <a:pt x="297697" y="95688"/>
                </a:lnTo>
                <a:cubicBezTo>
                  <a:pt x="297697" y="66329"/>
                  <a:pt x="273897" y="42528"/>
                  <a:pt x="244537" y="42528"/>
                </a:cubicBezTo>
                <a:lnTo>
                  <a:pt x="233905" y="42528"/>
                </a:lnTo>
                <a:lnTo>
                  <a:pt x="233905" y="10632"/>
                </a:lnTo>
                <a:cubicBezTo>
                  <a:pt x="233905" y="4760"/>
                  <a:pt x="229144" y="0"/>
                  <a:pt x="223273" y="0"/>
                </a:cubicBezTo>
                <a:cubicBezTo>
                  <a:pt x="217402" y="0"/>
                  <a:pt x="212641" y="4760"/>
                  <a:pt x="212641" y="10632"/>
                </a:cubicBezTo>
                <a:lnTo>
                  <a:pt x="212641" y="42528"/>
                </a:lnTo>
                <a:lnTo>
                  <a:pt x="180745" y="42528"/>
                </a:lnTo>
                <a:lnTo>
                  <a:pt x="180745" y="10632"/>
                </a:lnTo>
                <a:cubicBezTo>
                  <a:pt x="180745" y="4760"/>
                  <a:pt x="175984" y="0"/>
                  <a:pt x="170113" y="0"/>
                </a:cubicBezTo>
                <a:cubicBezTo>
                  <a:pt x="164241" y="0"/>
                  <a:pt x="159481" y="4760"/>
                  <a:pt x="159481" y="10632"/>
                </a:cubicBezTo>
                <a:lnTo>
                  <a:pt x="159481" y="42528"/>
                </a:lnTo>
                <a:lnTo>
                  <a:pt x="127585" y="42528"/>
                </a:lnTo>
                <a:lnTo>
                  <a:pt x="127585" y="10632"/>
                </a:lnTo>
                <a:close/>
                <a:moveTo>
                  <a:pt x="244537" y="63792"/>
                </a:moveTo>
                <a:cubicBezTo>
                  <a:pt x="262152" y="63792"/>
                  <a:pt x="276433" y="78073"/>
                  <a:pt x="276433" y="95688"/>
                </a:cubicBezTo>
                <a:lnTo>
                  <a:pt x="276433" y="244537"/>
                </a:lnTo>
                <a:cubicBezTo>
                  <a:pt x="276433" y="262152"/>
                  <a:pt x="262152" y="276433"/>
                  <a:pt x="244537" y="276433"/>
                </a:cubicBezTo>
                <a:lnTo>
                  <a:pt x="95688" y="276433"/>
                </a:lnTo>
                <a:cubicBezTo>
                  <a:pt x="78073" y="276433"/>
                  <a:pt x="63792" y="262152"/>
                  <a:pt x="63792" y="244537"/>
                </a:cubicBezTo>
                <a:lnTo>
                  <a:pt x="63792" y="95688"/>
                </a:lnTo>
                <a:cubicBezTo>
                  <a:pt x="63792" y="78073"/>
                  <a:pt x="78073" y="63792"/>
                  <a:pt x="95688" y="63792"/>
                </a:cubicBezTo>
                <a:lnTo>
                  <a:pt x="244537" y="63792"/>
                </a:lnTo>
                <a:close/>
              </a:path>
            </a:pathLst>
          </a:custGeom>
          <a:solidFill>
            <a:schemeClr val="tx1"/>
          </a:solidFill>
          <a:ln w="20955" cap="flat">
            <a:noFill/>
            <a:prstDash val="solid"/>
            <a:miter/>
          </a:ln>
        </p:spPr>
        <p:txBody>
          <a:bodyPr rtlCol="0" anchor="ctr"/>
          <a:lstStyle/>
          <a:p>
            <a:endParaRPr lang="en-US"/>
          </a:p>
        </p:txBody>
      </p:sp>
      <p:sp>
        <p:nvSpPr>
          <p:cNvPr id="123" name="TextBox 122">
            <a:extLst>
              <a:ext uri="{FF2B5EF4-FFF2-40B4-BE49-F238E27FC236}">
                <a16:creationId xmlns:a16="http://schemas.microsoft.com/office/drawing/2014/main" id="{00819776-9A24-6CB3-F957-16C489F1450D}"/>
              </a:ext>
            </a:extLst>
          </p:cNvPr>
          <p:cNvSpPr txBox="1"/>
          <p:nvPr/>
        </p:nvSpPr>
        <p:spPr>
          <a:xfrm>
            <a:off x="7775160" y="5852688"/>
            <a:ext cx="107523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Optimized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latest hardware</a:t>
            </a:r>
          </a:p>
        </p:txBody>
      </p:sp>
      <p:pic>
        <p:nvPicPr>
          <p:cNvPr id="1040" name="Picture 1039" descr="Image">
            <a:extLst>
              <a:ext uri="{FF2B5EF4-FFF2-40B4-BE49-F238E27FC236}">
                <a16:creationId xmlns:a16="http://schemas.microsoft.com/office/drawing/2014/main" id="{FD8184CB-0D57-DA95-37AB-07D4F65C0598}"/>
              </a:ext>
            </a:extLst>
          </p:cNvPr>
          <p:cNvPicPr>
            <a:picLocks noChangeAspect="1" noChangeArrowheads="1"/>
          </p:cNvPicPr>
          <p:nvPr/>
        </p:nvPicPr>
        <p:blipFill>
          <a:blip r:embed="rId26" cstate="print">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73900" y="5141363"/>
            <a:ext cx="406009" cy="3212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35">
            <a:extLst>
              <a:ext uri="{FF2B5EF4-FFF2-40B4-BE49-F238E27FC236}">
                <a16:creationId xmlns:a16="http://schemas.microsoft.com/office/drawing/2014/main" id="{64BAC4CE-0929-0BE3-4933-E825D8A6CA42}"/>
              </a:ext>
              <a:ext uri="{C183D7F6-B498-43B3-948B-1728B52AA6E4}">
                <adec:decorative xmlns:adec="http://schemas.microsoft.com/office/drawing/2017/decorative" val="1"/>
              </a:ext>
            </a:extLst>
          </p:cNvPr>
          <p:cNvPicPr>
            <a:picLocks noChangeAspect="1"/>
          </p:cNvPicPr>
          <p:nvPr/>
        </p:nvPicPr>
        <p:blipFill>
          <a:blip r:embed="rId27"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9963477" y="5533382"/>
            <a:ext cx="226855" cy="270066"/>
          </a:xfrm>
          <a:prstGeom prst="rect">
            <a:avLst/>
          </a:prstGeom>
        </p:spPr>
      </p:pic>
      <p:pic>
        <p:nvPicPr>
          <p:cNvPr id="1037" name="Picture 1036">
            <a:extLst>
              <a:ext uri="{FF2B5EF4-FFF2-40B4-BE49-F238E27FC236}">
                <a16:creationId xmlns:a16="http://schemas.microsoft.com/office/drawing/2014/main" id="{1F15B05C-95CE-C8E0-DC76-5E068ACCB5C4}"/>
              </a:ext>
              <a:ext uri="{C183D7F6-B498-43B3-948B-1728B52AA6E4}">
                <adec:decorative xmlns:adec="http://schemas.microsoft.com/office/drawing/2017/decorative" val="1"/>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b="21118"/>
          <a:stretch/>
        </p:blipFill>
        <p:spPr>
          <a:xfrm>
            <a:off x="10366698" y="5516948"/>
            <a:ext cx="520824" cy="304985"/>
          </a:xfrm>
          <a:prstGeom prst="rect">
            <a:avLst/>
          </a:prstGeom>
        </p:spPr>
      </p:pic>
      <p:pic>
        <p:nvPicPr>
          <p:cNvPr id="1038" name="Picture 2" descr="See the source image">
            <a:extLst>
              <a:ext uri="{FF2B5EF4-FFF2-40B4-BE49-F238E27FC236}">
                <a16:creationId xmlns:a16="http://schemas.microsoft.com/office/drawing/2014/main" id="{2CFF9737-034E-2A05-48DC-D502E86DEC3C}"/>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1353" t="24336" r="31353" b="24336"/>
          <a:stretch/>
        </p:blipFill>
        <p:spPr bwMode="auto">
          <a:xfrm>
            <a:off x="10483472" y="5131850"/>
            <a:ext cx="287276" cy="289943"/>
          </a:xfrm>
          <a:prstGeom prst="rect">
            <a:avLst/>
          </a:prstGeom>
          <a:noFill/>
          <a:extLst>
            <a:ext uri="{909E8E84-426E-40DD-AFC4-6F175D3DCCD1}">
              <a14:hiddenFill xmlns:a14="http://schemas.microsoft.com/office/drawing/2010/main">
                <a:solidFill>
                  <a:srgbClr val="FFFFFF"/>
                </a:solidFill>
              </a14:hiddenFill>
            </a:ext>
          </a:extLst>
        </p:spPr>
      </p:pic>
      <p:sp>
        <p:nvSpPr>
          <p:cNvPr id="1039" name="TextBox 1038">
            <a:extLst>
              <a:ext uri="{FF2B5EF4-FFF2-40B4-BE49-F238E27FC236}">
                <a16:creationId xmlns:a16="http://schemas.microsoft.com/office/drawing/2014/main" id="{E5D5F0DB-2BAF-707E-6654-8A578E4B67CB}"/>
              </a:ext>
            </a:extLst>
          </p:cNvPr>
          <p:cNvSpPr txBox="1"/>
          <p:nvPr/>
        </p:nvSpPr>
        <p:spPr>
          <a:xfrm>
            <a:off x="9925075" y="5852688"/>
            <a:ext cx="87791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Built for all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platforms</a:t>
            </a:r>
          </a:p>
        </p:txBody>
      </p:sp>
      <p:pic>
        <p:nvPicPr>
          <p:cNvPr id="5" name="Picture 4" descr="A blue and white logo&#10;&#10;Description automatically generated">
            <a:extLst>
              <a:ext uri="{FF2B5EF4-FFF2-40B4-BE49-F238E27FC236}">
                <a16:creationId xmlns:a16="http://schemas.microsoft.com/office/drawing/2014/main" id="{8E5763F6-2BD7-24A5-6DCB-82ACCC097470}"/>
              </a:ext>
            </a:extLst>
          </p:cNvPr>
          <p:cNvPicPr>
            <a:picLocks noChangeAspect="1"/>
          </p:cNvPicPr>
          <p:nvPr/>
        </p:nvPicPr>
        <p:blipFill>
          <a:blip r:embed="rId30"/>
          <a:stretch>
            <a:fillRect/>
          </a:stretch>
        </p:blipFill>
        <p:spPr>
          <a:xfrm>
            <a:off x="3573836" y="4938786"/>
            <a:ext cx="1011577" cy="1011577"/>
          </a:xfrm>
          <a:prstGeom prst="rect">
            <a:avLst/>
          </a:prstGeom>
        </p:spPr>
      </p:pic>
      <p:pic>
        <p:nvPicPr>
          <p:cNvPr id="39" name="Picture 2" descr="Microsoft 365 Copilot Logo, symbol, meaning, history, PNG, brand">
            <a:extLst>
              <a:ext uri="{FF2B5EF4-FFF2-40B4-BE49-F238E27FC236}">
                <a16:creationId xmlns:a16="http://schemas.microsoft.com/office/drawing/2014/main" id="{C82B7B77-044A-F16E-0E97-43A3D668C298}"/>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009996" y="5450190"/>
            <a:ext cx="624845" cy="35147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D9889EC1-45E8-64AE-D7BA-37833129C19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451183" y="3533145"/>
            <a:ext cx="1289634" cy="1289634"/>
          </a:xfrm>
          <a:prstGeom prst="rect">
            <a:avLst/>
          </a:prstGeom>
        </p:spPr>
      </p:pic>
      <p:grpSp>
        <p:nvGrpSpPr>
          <p:cNvPr id="8" name="Group 7">
            <a:extLst>
              <a:ext uri="{FF2B5EF4-FFF2-40B4-BE49-F238E27FC236}">
                <a16:creationId xmlns:a16="http://schemas.microsoft.com/office/drawing/2014/main" id="{7CEE924C-BA35-4E50-17DB-0C9B66D42FE3}"/>
              </a:ext>
            </a:extLst>
          </p:cNvPr>
          <p:cNvGrpSpPr/>
          <p:nvPr/>
        </p:nvGrpSpPr>
        <p:grpSpPr>
          <a:xfrm>
            <a:off x="1640412" y="1579156"/>
            <a:ext cx="2386800" cy="1916008"/>
            <a:chOff x="1640412" y="1579156"/>
            <a:chExt cx="2386800" cy="1916008"/>
          </a:xfrm>
        </p:grpSpPr>
        <p:sp>
          <p:nvSpPr>
            <p:cNvPr id="20" name="Rectangle: Rounded Corners 135">
              <a:extLst>
                <a:ext uri="{FF2B5EF4-FFF2-40B4-BE49-F238E27FC236}">
                  <a16:creationId xmlns:a16="http://schemas.microsoft.com/office/drawing/2014/main" id="{D047D07E-E6B0-FFB3-D774-C8E8A696F3BA}"/>
                </a:ext>
                <a:ext uri="{C183D7F6-B498-43B3-948B-1728B52AA6E4}">
                  <adec:decorative xmlns:adec="http://schemas.microsoft.com/office/drawing/2017/decorative" val="1"/>
                </a:ext>
              </a:extLst>
            </p:cNvPr>
            <p:cNvSpPr>
              <a:spLocks/>
            </p:cNvSpPr>
            <p:nvPr/>
          </p:nvSpPr>
          <p:spPr bwMode="auto">
            <a:xfrm>
              <a:off x="1640412" y="1579156"/>
              <a:ext cx="2386800" cy="1916008"/>
            </a:xfrm>
            <a:prstGeom prst="roundRect">
              <a:avLst>
                <a:gd name="adj" fmla="val 9199"/>
              </a:avLst>
            </a:prstGeom>
            <a:noFill/>
            <a:ln w="12700" cap="rnd">
              <a:solidFill>
                <a:srgbClr val="000000">
                  <a:alpha val="5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 name="Picture 12" descr="OpenAI begins publicly tracking AI model efficiency | VentureBeat">
              <a:extLst>
                <a:ext uri="{FF2B5EF4-FFF2-40B4-BE49-F238E27FC236}">
                  <a16:creationId xmlns:a16="http://schemas.microsoft.com/office/drawing/2014/main" id="{AE3FE67B-90D0-3223-4BAB-DD7FA6319EFF}"/>
                </a:ext>
              </a:extLst>
            </p:cNvPr>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34335" r="34335" b="40681"/>
            <a:stretch/>
          </p:blipFill>
          <p:spPr bwMode="auto">
            <a:xfrm>
              <a:off x="2952920" y="1822475"/>
              <a:ext cx="427772" cy="40496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Llama icon">
              <a:extLst>
                <a:ext uri="{FF2B5EF4-FFF2-40B4-BE49-F238E27FC236}">
                  <a16:creationId xmlns:a16="http://schemas.microsoft.com/office/drawing/2014/main" id="{6B9ED9B7-4506-1A36-CBD1-29B083C0EE0B}"/>
                </a:ext>
              </a:extLst>
            </p:cNvPr>
            <p:cNvPicPr>
              <a:picLocks noChangeAspect="1"/>
            </p:cNvPicPr>
            <p:nvPr/>
          </p:nvPicPr>
          <p:blipFill>
            <a:blip r:embed="rId35"/>
            <a:stretch>
              <a:fillRect/>
            </a:stretch>
          </p:blipFill>
          <p:spPr>
            <a:xfrm>
              <a:off x="1867222" y="2321488"/>
              <a:ext cx="909179" cy="477319"/>
            </a:xfrm>
            <a:prstGeom prst="rect">
              <a:avLst/>
            </a:prstGeom>
          </p:spPr>
        </p:pic>
        <p:sp>
          <p:nvSpPr>
            <p:cNvPr id="48" name="TextBox 47">
              <a:extLst>
                <a:ext uri="{FF2B5EF4-FFF2-40B4-BE49-F238E27FC236}">
                  <a16:creationId xmlns:a16="http://schemas.microsoft.com/office/drawing/2014/main" id="{F9C0A363-2595-FD99-ADD6-5D98389FE546}"/>
                </a:ext>
              </a:extLst>
            </p:cNvPr>
            <p:cNvSpPr txBox="1"/>
            <p:nvPr/>
          </p:nvSpPr>
          <p:spPr>
            <a:xfrm>
              <a:off x="2373365" y="2981098"/>
              <a:ext cx="920894" cy="246221"/>
            </a:xfrm>
            <a:prstGeom prst="rect">
              <a:avLst/>
            </a:prstGeom>
            <a:noFill/>
          </p:spPr>
          <p:txBody>
            <a:bodyPr wrap="non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AI built-in</a:t>
              </a:r>
            </a:p>
          </p:txBody>
        </p:sp>
        <p:pic>
          <p:nvPicPr>
            <p:cNvPr id="13" name="Picture 2" descr="Azure AI Studio - Pricing | Microsoft Azure">
              <a:extLst>
                <a:ext uri="{FF2B5EF4-FFF2-40B4-BE49-F238E27FC236}">
                  <a16:creationId xmlns:a16="http://schemas.microsoft.com/office/drawing/2014/main" id="{5FCFBE95-F034-AEA3-EA5D-D5E04480B71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867222" y="1796810"/>
              <a:ext cx="999388" cy="5246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vidia PNG Images Transparent Free Download | PNGMart.com">
              <a:extLst>
                <a:ext uri="{FF2B5EF4-FFF2-40B4-BE49-F238E27FC236}">
                  <a16:creationId xmlns:a16="http://schemas.microsoft.com/office/drawing/2014/main" id="{9EFE3BD8-AAF5-5B29-59C9-C1DA9CD3432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887689" y="2440740"/>
              <a:ext cx="551411" cy="428722"/>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Picture 9">
            <a:extLst>
              <a:ext uri="{FF2B5EF4-FFF2-40B4-BE49-F238E27FC236}">
                <a16:creationId xmlns:a16="http://schemas.microsoft.com/office/drawing/2014/main" id="{3670C64B-95AF-D19A-C273-754E12AA8384}"/>
              </a:ext>
            </a:extLst>
          </p:cNvPr>
          <p:cNvSpPr/>
          <p:nvPr/>
        </p:nvSpPr>
        <p:spPr>
          <a:xfrm>
            <a:off x="5945671" y="5239512"/>
            <a:ext cx="322607" cy="460903"/>
          </a:xfrm>
          <a:custGeom>
            <a:avLst/>
            <a:gdLst>
              <a:gd name="connsiteX0" fmla="*/ 141557 w 274153"/>
              <a:gd name="connsiteY0" fmla="*/ 71326 h 391678"/>
              <a:gd name="connsiteX1" fmla="*/ 159428 w 274153"/>
              <a:gd name="connsiteY1" fmla="*/ 107605 h 391678"/>
              <a:gd name="connsiteX2" fmla="*/ 199453 w 274153"/>
              <a:gd name="connsiteY2" fmla="*/ 113389 h 391678"/>
              <a:gd name="connsiteX3" fmla="*/ 202224 w 274153"/>
              <a:gd name="connsiteY3" fmla="*/ 121909 h 391678"/>
              <a:gd name="connsiteX4" fmla="*/ 173275 w 274153"/>
              <a:gd name="connsiteY4" fmla="*/ 150117 h 391678"/>
              <a:gd name="connsiteX5" fmla="*/ 180109 w 274153"/>
              <a:gd name="connsiteY5" fmla="*/ 189975 h 391678"/>
              <a:gd name="connsiteX6" fmla="*/ 172860 w 274153"/>
              <a:gd name="connsiteY6" fmla="*/ 195237 h 391678"/>
              <a:gd name="connsiteX7" fmla="*/ 137079 w 274153"/>
              <a:gd name="connsiteY7" fmla="*/ 176391 h 391678"/>
              <a:gd name="connsiteX8" fmla="*/ 101296 w 274153"/>
              <a:gd name="connsiteY8" fmla="*/ 195237 h 391678"/>
              <a:gd name="connsiteX9" fmla="*/ 94048 w 274153"/>
              <a:gd name="connsiteY9" fmla="*/ 189971 h 391678"/>
              <a:gd name="connsiteX10" fmla="*/ 100916 w 274153"/>
              <a:gd name="connsiteY10" fmla="*/ 150117 h 391678"/>
              <a:gd name="connsiteX11" fmla="*/ 71934 w 274153"/>
              <a:gd name="connsiteY11" fmla="*/ 121911 h 391678"/>
              <a:gd name="connsiteX12" fmla="*/ 74703 w 274153"/>
              <a:gd name="connsiteY12" fmla="*/ 113389 h 391678"/>
              <a:gd name="connsiteX13" fmla="*/ 114728 w 274153"/>
              <a:gd name="connsiteY13" fmla="*/ 107605 h 391678"/>
              <a:gd name="connsiteX14" fmla="*/ 132598 w 274153"/>
              <a:gd name="connsiteY14" fmla="*/ 71326 h 391678"/>
              <a:gd name="connsiteX15" fmla="*/ 141557 w 274153"/>
              <a:gd name="connsiteY15" fmla="*/ 71326 h 391678"/>
              <a:gd name="connsiteX16" fmla="*/ 274154 w 274153"/>
              <a:gd name="connsiteY16" fmla="*/ 137077 h 391678"/>
              <a:gd name="connsiteX17" fmla="*/ 137077 w 274153"/>
              <a:gd name="connsiteY17" fmla="*/ 0 h 391678"/>
              <a:gd name="connsiteX18" fmla="*/ 0 w 274153"/>
              <a:gd name="connsiteY18" fmla="*/ 137077 h 391678"/>
              <a:gd name="connsiteX19" fmla="*/ 39153 w 274153"/>
              <a:gd name="connsiteY19" fmla="*/ 232997 h 391678"/>
              <a:gd name="connsiteX20" fmla="*/ 39181 w 274153"/>
              <a:gd name="connsiteY20" fmla="*/ 376965 h 391678"/>
              <a:gd name="connsiteX21" fmla="*/ 39316 w 274153"/>
              <a:gd name="connsiteY21" fmla="*/ 379012 h 391678"/>
              <a:gd name="connsiteX22" fmla="*/ 62324 w 274153"/>
              <a:gd name="connsiteY22" fmla="*/ 388973 h 391678"/>
              <a:gd name="connsiteX23" fmla="*/ 137059 w 274153"/>
              <a:gd name="connsiteY23" fmla="*/ 336342 h 391678"/>
              <a:gd name="connsiteX24" fmla="*/ 211833 w 274153"/>
              <a:gd name="connsiteY24" fmla="*/ 388975 h 391678"/>
              <a:gd name="connsiteX25" fmla="*/ 213585 w 274153"/>
              <a:gd name="connsiteY25" fmla="*/ 390043 h 391678"/>
              <a:gd name="connsiteX26" fmla="*/ 234973 w 274153"/>
              <a:gd name="connsiteY26" fmla="*/ 376965 h 391678"/>
              <a:gd name="connsiteX27" fmla="*/ 235001 w 274153"/>
              <a:gd name="connsiteY27" fmla="*/ 232997 h 391678"/>
              <a:gd name="connsiteX28" fmla="*/ 274154 w 274153"/>
              <a:gd name="connsiteY28" fmla="*/ 137077 h 391678"/>
              <a:gd name="connsiteX29" fmla="*/ 205604 w 274153"/>
              <a:gd name="connsiteY29" fmla="*/ 255823 h 391678"/>
              <a:gd name="connsiteX30" fmla="*/ 205600 w 274153"/>
              <a:gd name="connsiteY30" fmla="*/ 348667 h 391678"/>
              <a:gd name="connsiteX31" fmla="*/ 145509 w 274153"/>
              <a:gd name="connsiteY31" fmla="*/ 306371 h 391678"/>
              <a:gd name="connsiteX32" fmla="*/ 143535 w 274153"/>
              <a:gd name="connsiteY32" fmla="*/ 305198 h 391678"/>
              <a:gd name="connsiteX33" fmla="*/ 128600 w 274153"/>
              <a:gd name="connsiteY33" fmla="*/ 306373 h 391678"/>
              <a:gd name="connsiteX34" fmla="*/ 68554 w 274153"/>
              <a:gd name="connsiteY34" fmla="*/ 348659 h 391678"/>
              <a:gd name="connsiteX35" fmla="*/ 68550 w 274153"/>
              <a:gd name="connsiteY35" fmla="*/ 255823 h 391678"/>
              <a:gd name="connsiteX36" fmla="*/ 137077 w 274153"/>
              <a:gd name="connsiteY36" fmla="*/ 274154 h 391678"/>
              <a:gd name="connsiteX37" fmla="*/ 205604 w 274153"/>
              <a:gd name="connsiteY37" fmla="*/ 255823 h 391678"/>
              <a:gd name="connsiteX38" fmla="*/ 29374 w 274153"/>
              <a:gd name="connsiteY38" fmla="*/ 137077 h 391678"/>
              <a:gd name="connsiteX39" fmla="*/ 137077 w 274153"/>
              <a:gd name="connsiteY39" fmla="*/ 29374 h 391678"/>
              <a:gd name="connsiteX40" fmla="*/ 244780 w 274153"/>
              <a:gd name="connsiteY40" fmla="*/ 137077 h 391678"/>
              <a:gd name="connsiteX41" fmla="*/ 137077 w 274153"/>
              <a:gd name="connsiteY41" fmla="*/ 244780 h 391678"/>
              <a:gd name="connsiteX42" fmla="*/ 29374 w 274153"/>
              <a:gd name="connsiteY42" fmla="*/ 137077 h 3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74153" h="391678">
                <a:moveTo>
                  <a:pt x="141557" y="71326"/>
                </a:moveTo>
                <a:lnTo>
                  <a:pt x="159428" y="107605"/>
                </a:lnTo>
                <a:lnTo>
                  <a:pt x="199453" y="113389"/>
                </a:lnTo>
                <a:cubicBezTo>
                  <a:pt x="203551" y="113981"/>
                  <a:pt x="205190" y="119019"/>
                  <a:pt x="202224" y="121909"/>
                </a:cubicBezTo>
                <a:lnTo>
                  <a:pt x="173275" y="150117"/>
                </a:lnTo>
                <a:lnTo>
                  <a:pt x="180109" y="189975"/>
                </a:lnTo>
                <a:cubicBezTo>
                  <a:pt x="180808" y="194056"/>
                  <a:pt x="176524" y="197168"/>
                  <a:pt x="172860" y="195237"/>
                </a:cubicBezTo>
                <a:lnTo>
                  <a:pt x="137079" y="176391"/>
                </a:lnTo>
                <a:lnTo>
                  <a:pt x="101296" y="195237"/>
                </a:lnTo>
                <a:cubicBezTo>
                  <a:pt x="97631" y="197168"/>
                  <a:pt x="93344" y="194054"/>
                  <a:pt x="94048" y="189971"/>
                </a:cubicBezTo>
                <a:lnTo>
                  <a:pt x="100916" y="150117"/>
                </a:lnTo>
                <a:lnTo>
                  <a:pt x="71934" y="121911"/>
                </a:lnTo>
                <a:cubicBezTo>
                  <a:pt x="68965" y="119022"/>
                  <a:pt x="70602" y="113982"/>
                  <a:pt x="74703" y="113389"/>
                </a:cubicBezTo>
                <a:lnTo>
                  <a:pt x="114728" y="107605"/>
                </a:lnTo>
                <a:lnTo>
                  <a:pt x="132598" y="71326"/>
                </a:lnTo>
                <a:cubicBezTo>
                  <a:pt x="134429" y="67609"/>
                  <a:pt x="139728" y="67609"/>
                  <a:pt x="141557" y="71326"/>
                </a:cubicBezTo>
                <a:close/>
                <a:moveTo>
                  <a:pt x="274154" y="137077"/>
                </a:moveTo>
                <a:cubicBezTo>
                  <a:pt x="274154" y="61371"/>
                  <a:pt x="212783" y="0"/>
                  <a:pt x="137077" y="0"/>
                </a:cubicBezTo>
                <a:cubicBezTo>
                  <a:pt x="61371" y="0"/>
                  <a:pt x="0" y="61371"/>
                  <a:pt x="0" y="137077"/>
                </a:cubicBezTo>
                <a:cubicBezTo>
                  <a:pt x="0" y="174421"/>
                  <a:pt x="14933" y="208277"/>
                  <a:pt x="39153" y="232997"/>
                </a:cubicBezTo>
                <a:lnTo>
                  <a:pt x="39181" y="376965"/>
                </a:lnTo>
                <a:lnTo>
                  <a:pt x="39316" y="379012"/>
                </a:lnTo>
                <a:cubicBezTo>
                  <a:pt x="40746" y="389637"/>
                  <a:pt x="53166" y="395422"/>
                  <a:pt x="62324" y="388973"/>
                </a:cubicBezTo>
                <a:lnTo>
                  <a:pt x="137059" y="336342"/>
                </a:lnTo>
                <a:lnTo>
                  <a:pt x="211833" y="388975"/>
                </a:lnTo>
                <a:lnTo>
                  <a:pt x="213585" y="390043"/>
                </a:lnTo>
                <a:cubicBezTo>
                  <a:pt x="223095" y="394989"/>
                  <a:pt x="234973" y="388165"/>
                  <a:pt x="234973" y="376965"/>
                </a:cubicBezTo>
                <a:lnTo>
                  <a:pt x="235001" y="232997"/>
                </a:lnTo>
                <a:cubicBezTo>
                  <a:pt x="259220" y="208277"/>
                  <a:pt x="274154" y="174421"/>
                  <a:pt x="274154" y="137077"/>
                </a:cubicBezTo>
                <a:close/>
                <a:moveTo>
                  <a:pt x="205604" y="255823"/>
                </a:moveTo>
                <a:lnTo>
                  <a:pt x="205600" y="348667"/>
                </a:lnTo>
                <a:lnTo>
                  <a:pt x="145509" y="306371"/>
                </a:lnTo>
                <a:lnTo>
                  <a:pt x="143535" y="305198"/>
                </a:lnTo>
                <a:cubicBezTo>
                  <a:pt x="138773" y="302856"/>
                  <a:pt x="133037" y="303247"/>
                  <a:pt x="128600" y="306373"/>
                </a:cubicBezTo>
                <a:lnTo>
                  <a:pt x="68554" y="348659"/>
                </a:lnTo>
                <a:lnTo>
                  <a:pt x="68550" y="255823"/>
                </a:lnTo>
                <a:cubicBezTo>
                  <a:pt x="88710" y="267480"/>
                  <a:pt x="112113" y="274154"/>
                  <a:pt x="137077" y="274154"/>
                </a:cubicBezTo>
                <a:cubicBezTo>
                  <a:pt x="162041" y="274154"/>
                  <a:pt x="185444" y="267480"/>
                  <a:pt x="205604" y="255823"/>
                </a:cubicBezTo>
                <a:close/>
                <a:moveTo>
                  <a:pt x="29374" y="137077"/>
                </a:moveTo>
                <a:cubicBezTo>
                  <a:pt x="29374" y="77594"/>
                  <a:pt x="77594" y="29374"/>
                  <a:pt x="137077" y="29374"/>
                </a:cubicBezTo>
                <a:cubicBezTo>
                  <a:pt x="196560" y="29374"/>
                  <a:pt x="244780" y="77594"/>
                  <a:pt x="244780" y="137077"/>
                </a:cubicBezTo>
                <a:cubicBezTo>
                  <a:pt x="244780" y="196560"/>
                  <a:pt x="196560" y="244780"/>
                  <a:pt x="137077" y="244780"/>
                </a:cubicBezTo>
                <a:cubicBezTo>
                  <a:pt x="77594" y="244780"/>
                  <a:pt x="29374" y="196560"/>
                  <a:pt x="29374" y="137077"/>
                </a:cubicBezTo>
                <a:close/>
              </a:path>
            </a:pathLst>
          </a:custGeom>
          <a:solidFill>
            <a:schemeClr val="tx1"/>
          </a:solidFill>
          <a:ln w="19447" cap="flat">
            <a:noFill/>
            <a:prstDash val="solid"/>
            <a:miter/>
          </a:ln>
        </p:spPr>
        <p:txBody>
          <a:bodyPr rtlCol="0" anchor="ctr"/>
          <a:lstStyle/>
          <a:p>
            <a:endParaRPr lang="en-US"/>
          </a:p>
        </p:txBody>
      </p:sp>
      <p:sp>
        <p:nvSpPr>
          <p:cNvPr id="18" name="Graphic 16">
            <a:extLst>
              <a:ext uri="{FF2B5EF4-FFF2-40B4-BE49-F238E27FC236}">
                <a16:creationId xmlns:a16="http://schemas.microsoft.com/office/drawing/2014/main" id="{74E173DA-0101-AB9B-2577-C967F1186899}"/>
              </a:ext>
            </a:extLst>
          </p:cNvPr>
          <p:cNvSpPr/>
          <p:nvPr/>
        </p:nvSpPr>
        <p:spPr>
          <a:xfrm>
            <a:off x="8427058" y="3879013"/>
            <a:ext cx="277151" cy="274603"/>
          </a:xfrm>
          <a:custGeom>
            <a:avLst/>
            <a:gdLst>
              <a:gd name="connsiteX0" fmla="*/ 193074 w 277151"/>
              <a:gd name="connsiteY0" fmla="*/ 0 h 274603"/>
              <a:gd name="connsiteX1" fmla="*/ 119840 w 277151"/>
              <a:gd name="connsiteY1" fmla="*/ 73234 h 274603"/>
              <a:gd name="connsiteX2" fmla="*/ 121866 w 277151"/>
              <a:gd name="connsiteY2" fmla="*/ 90397 h 274603"/>
              <a:gd name="connsiteX3" fmla="*/ 11198 w 277151"/>
              <a:gd name="connsiteY3" fmla="*/ 201065 h 274603"/>
              <a:gd name="connsiteX4" fmla="*/ 11198 w 277151"/>
              <a:gd name="connsiteY4" fmla="*/ 255133 h 274603"/>
              <a:gd name="connsiteX5" fmla="*/ 65267 w 277151"/>
              <a:gd name="connsiteY5" fmla="*/ 255133 h 274603"/>
              <a:gd name="connsiteX6" fmla="*/ 120044 w 277151"/>
              <a:gd name="connsiteY6" fmla="*/ 200357 h 274603"/>
              <a:gd name="connsiteX7" fmla="*/ 206387 w 277151"/>
              <a:gd name="connsiteY7" fmla="*/ 119838 h 274603"/>
              <a:gd name="connsiteX8" fmla="*/ 242183 w 277151"/>
              <a:gd name="connsiteY8" fmla="*/ 127563 h 274603"/>
              <a:gd name="connsiteX9" fmla="*/ 266309 w 277151"/>
              <a:gd name="connsiteY9" fmla="*/ 73234 h 274603"/>
              <a:gd name="connsiteX10" fmla="*/ 262544 w 277151"/>
              <a:gd name="connsiteY10" fmla="*/ 50001 h 274603"/>
              <a:gd name="connsiteX11" fmla="*/ 255363 w 277151"/>
              <a:gd name="connsiteY11" fmla="*/ 43447 h 274603"/>
              <a:gd name="connsiteX12" fmla="*/ 246011 w 277151"/>
              <a:gd name="connsiteY12" fmla="*/ 46106 h 274603"/>
              <a:gd name="connsiteX13" fmla="*/ 213467 w 277151"/>
              <a:gd name="connsiteY13" fmla="*/ 78653 h 274603"/>
              <a:gd name="connsiteX14" fmla="*/ 199345 w 277151"/>
              <a:gd name="connsiteY14" fmla="*/ 78653 h 274603"/>
              <a:gd name="connsiteX15" fmla="*/ 187658 w 277151"/>
              <a:gd name="connsiteY15" fmla="*/ 66967 h 274603"/>
              <a:gd name="connsiteX16" fmla="*/ 187656 w 277151"/>
              <a:gd name="connsiteY16" fmla="*/ 52844 h 274603"/>
              <a:gd name="connsiteX17" fmla="*/ 220202 w 277151"/>
              <a:gd name="connsiteY17" fmla="*/ 20297 h 274603"/>
              <a:gd name="connsiteX18" fmla="*/ 222859 w 277151"/>
              <a:gd name="connsiteY18" fmla="*/ 10945 h 274603"/>
              <a:gd name="connsiteX19" fmla="*/ 216306 w 277151"/>
              <a:gd name="connsiteY19" fmla="*/ 3764 h 274603"/>
              <a:gd name="connsiteX20" fmla="*/ 193074 w 277151"/>
              <a:gd name="connsiteY20" fmla="*/ 0 h 274603"/>
              <a:gd name="connsiteX21" fmla="*/ 163475 w 277151"/>
              <a:gd name="connsiteY21" fmla="*/ 159459 h 274603"/>
              <a:gd name="connsiteX22" fmla="*/ 144285 w 277151"/>
              <a:gd name="connsiteY22" fmla="*/ 192696 h 274603"/>
              <a:gd name="connsiteX23" fmla="*/ 136506 w 277151"/>
              <a:gd name="connsiteY23" fmla="*/ 194622 h 274603"/>
              <a:gd name="connsiteX24" fmla="*/ 135598 w 277151"/>
              <a:gd name="connsiteY24" fmla="*/ 206388 h 274603"/>
              <a:gd name="connsiteX25" fmla="*/ 136591 w 277151"/>
              <a:gd name="connsiteY25" fmla="*/ 218684 h 274603"/>
              <a:gd name="connsiteX26" fmla="*/ 143773 w 277151"/>
              <a:gd name="connsiteY26" fmla="*/ 220413 h 274603"/>
              <a:gd name="connsiteX27" fmla="*/ 163080 w 277151"/>
              <a:gd name="connsiteY27" fmla="*/ 253841 h 274603"/>
              <a:gd name="connsiteX28" fmla="*/ 160600 w 277151"/>
              <a:gd name="connsiteY28" fmla="*/ 262246 h 274603"/>
              <a:gd name="connsiteX29" fmla="*/ 180362 w 277151"/>
              <a:gd name="connsiteY29" fmla="*/ 274517 h 274603"/>
              <a:gd name="connsiteX30" fmla="*/ 186931 w 277151"/>
              <a:gd name="connsiteY30" fmla="*/ 267611 h 274603"/>
              <a:gd name="connsiteX31" fmla="*/ 225533 w 277151"/>
              <a:gd name="connsiteY31" fmla="*/ 267617 h 274603"/>
              <a:gd name="connsiteX32" fmla="*/ 232173 w 277151"/>
              <a:gd name="connsiteY32" fmla="*/ 274604 h 274603"/>
              <a:gd name="connsiteX33" fmla="*/ 251917 w 277151"/>
              <a:gd name="connsiteY33" fmla="*/ 262448 h 274603"/>
              <a:gd name="connsiteX34" fmla="*/ 249281 w 277151"/>
              <a:gd name="connsiteY34" fmla="*/ 253315 h 274603"/>
              <a:gd name="connsiteX35" fmla="*/ 268471 w 277151"/>
              <a:gd name="connsiteY35" fmla="*/ 220078 h 274603"/>
              <a:gd name="connsiteX36" fmla="*/ 276243 w 277151"/>
              <a:gd name="connsiteY36" fmla="*/ 218155 h 274603"/>
              <a:gd name="connsiteX37" fmla="*/ 277151 w 277151"/>
              <a:gd name="connsiteY37" fmla="*/ 206388 h 274603"/>
              <a:gd name="connsiteX38" fmla="*/ 276158 w 277151"/>
              <a:gd name="connsiteY38" fmla="*/ 194089 h 274603"/>
              <a:gd name="connsiteX39" fmla="*/ 268981 w 277151"/>
              <a:gd name="connsiteY39" fmla="*/ 192361 h 274603"/>
              <a:gd name="connsiteX40" fmla="*/ 249675 w 277151"/>
              <a:gd name="connsiteY40" fmla="*/ 158934 h 274603"/>
              <a:gd name="connsiteX41" fmla="*/ 252153 w 277151"/>
              <a:gd name="connsiteY41" fmla="*/ 150533 h 274603"/>
              <a:gd name="connsiteX42" fmla="*/ 232390 w 277151"/>
              <a:gd name="connsiteY42" fmla="*/ 138259 h 274603"/>
              <a:gd name="connsiteX43" fmla="*/ 225825 w 277151"/>
              <a:gd name="connsiteY43" fmla="*/ 145165 h 274603"/>
              <a:gd name="connsiteX44" fmla="*/ 187222 w 277151"/>
              <a:gd name="connsiteY44" fmla="*/ 145158 h 274603"/>
              <a:gd name="connsiteX45" fmla="*/ 180581 w 277151"/>
              <a:gd name="connsiteY45" fmla="*/ 138169 h 274603"/>
              <a:gd name="connsiteX46" fmla="*/ 160837 w 277151"/>
              <a:gd name="connsiteY46" fmla="*/ 150322 h 274603"/>
              <a:gd name="connsiteX47" fmla="*/ 163475 w 277151"/>
              <a:gd name="connsiteY47" fmla="*/ 159459 h 274603"/>
              <a:gd name="connsiteX48" fmla="*/ 206375 w 277151"/>
              <a:gd name="connsiteY48" fmla="*/ 226361 h 274603"/>
              <a:gd name="connsiteX49" fmla="*/ 187072 w 277151"/>
              <a:gd name="connsiteY49" fmla="*/ 206388 h 274603"/>
              <a:gd name="connsiteX50" fmla="*/ 206375 w 277151"/>
              <a:gd name="connsiteY50" fmla="*/ 186415 h 274603"/>
              <a:gd name="connsiteX51" fmla="*/ 225677 w 277151"/>
              <a:gd name="connsiteY51" fmla="*/ 206388 h 274603"/>
              <a:gd name="connsiteX52" fmla="*/ 206375 w 277151"/>
              <a:gd name="connsiteY52" fmla="*/ 226361 h 27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77151" h="274603">
                <a:moveTo>
                  <a:pt x="193074" y="0"/>
                </a:moveTo>
                <a:cubicBezTo>
                  <a:pt x="152629" y="0"/>
                  <a:pt x="119840" y="32788"/>
                  <a:pt x="119840" y="73234"/>
                </a:cubicBezTo>
                <a:cubicBezTo>
                  <a:pt x="119840" y="79136"/>
                  <a:pt x="120541" y="84884"/>
                  <a:pt x="121866" y="90397"/>
                </a:cubicBezTo>
                <a:lnTo>
                  <a:pt x="11198" y="201065"/>
                </a:lnTo>
                <a:cubicBezTo>
                  <a:pt x="-3733" y="215995"/>
                  <a:pt x="-3733" y="240203"/>
                  <a:pt x="11198" y="255133"/>
                </a:cubicBezTo>
                <a:cubicBezTo>
                  <a:pt x="26129" y="270065"/>
                  <a:pt x="50336" y="270065"/>
                  <a:pt x="65267" y="255133"/>
                </a:cubicBezTo>
                <a:lnTo>
                  <a:pt x="120044" y="200357"/>
                </a:lnTo>
                <a:cubicBezTo>
                  <a:pt x="123141" y="155369"/>
                  <a:pt x="160614" y="119838"/>
                  <a:pt x="206387" y="119838"/>
                </a:cubicBezTo>
                <a:cubicBezTo>
                  <a:pt x="219154" y="119838"/>
                  <a:pt x="231273" y="122602"/>
                  <a:pt x="242183" y="127563"/>
                </a:cubicBezTo>
                <a:cubicBezTo>
                  <a:pt x="257000" y="114163"/>
                  <a:pt x="266309" y="94786"/>
                  <a:pt x="266309" y="73234"/>
                </a:cubicBezTo>
                <a:cubicBezTo>
                  <a:pt x="266309" y="65130"/>
                  <a:pt x="264989" y="57314"/>
                  <a:pt x="262544" y="50001"/>
                </a:cubicBezTo>
                <a:cubicBezTo>
                  <a:pt x="261447" y="46720"/>
                  <a:pt x="258731" y="44240"/>
                  <a:pt x="255363" y="43447"/>
                </a:cubicBezTo>
                <a:cubicBezTo>
                  <a:pt x="251996" y="42654"/>
                  <a:pt x="248457" y="43660"/>
                  <a:pt x="246011" y="46106"/>
                </a:cubicBezTo>
                <a:lnTo>
                  <a:pt x="213467" y="78653"/>
                </a:lnTo>
                <a:cubicBezTo>
                  <a:pt x="209568" y="82553"/>
                  <a:pt x="203245" y="82554"/>
                  <a:pt x="199345" y="78653"/>
                </a:cubicBezTo>
                <a:lnTo>
                  <a:pt x="187658" y="66967"/>
                </a:lnTo>
                <a:cubicBezTo>
                  <a:pt x="183758" y="63067"/>
                  <a:pt x="183758" y="56744"/>
                  <a:pt x="187656" y="52844"/>
                </a:cubicBezTo>
                <a:lnTo>
                  <a:pt x="220202" y="20297"/>
                </a:lnTo>
                <a:cubicBezTo>
                  <a:pt x="222648" y="17850"/>
                  <a:pt x="223653" y="14312"/>
                  <a:pt x="222859" y="10945"/>
                </a:cubicBezTo>
                <a:cubicBezTo>
                  <a:pt x="222066" y="7577"/>
                  <a:pt x="219586" y="4861"/>
                  <a:pt x="216306" y="3764"/>
                </a:cubicBezTo>
                <a:cubicBezTo>
                  <a:pt x="208993" y="1320"/>
                  <a:pt x="201178" y="0"/>
                  <a:pt x="193074" y="0"/>
                </a:cubicBezTo>
                <a:close/>
                <a:moveTo>
                  <a:pt x="163475" y="159459"/>
                </a:moveTo>
                <a:cubicBezTo>
                  <a:pt x="167666" y="173976"/>
                  <a:pt x="158953" y="189068"/>
                  <a:pt x="144285" y="192696"/>
                </a:cubicBezTo>
                <a:lnTo>
                  <a:pt x="136506" y="194622"/>
                </a:lnTo>
                <a:cubicBezTo>
                  <a:pt x="135908" y="198452"/>
                  <a:pt x="135598" y="202382"/>
                  <a:pt x="135598" y="206388"/>
                </a:cubicBezTo>
                <a:cubicBezTo>
                  <a:pt x="135598" y="210577"/>
                  <a:pt x="135937" y="214685"/>
                  <a:pt x="136591" y="218684"/>
                </a:cubicBezTo>
                <a:lnTo>
                  <a:pt x="143773" y="220413"/>
                </a:lnTo>
                <a:cubicBezTo>
                  <a:pt x="158588" y="223981"/>
                  <a:pt x="167393" y="239227"/>
                  <a:pt x="163080" y="253841"/>
                </a:cubicBezTo>
                <a:lnTo>
                  <a:pt x="160600" y="262246"/>
                </a:lnTo>
                <a:cubicBezTo>
                  <a:pt x="166448" y="267382"/>
                  <a:pt x="173111" y="271551"/>
                  <a:pt x="180362" y="274517"/>
                </a:cubicBezTo>
                <a:lnTo>
                  <a:pt x="186931" y="267611"/>
                </a:lnTo>
                <a:cubicBezTo>
                  <a:pt x="197430" y="256568"/>
                  <a:pt x="215037" y="256571"/>
                  <a:pt x="225533" y="267617"/>
                </a:cubicBezTo>
                <a:lnTo>
                  <a:pt x="232173" y="274604"/>
                </a:lnTo>
                <a:cubicBezTo>
                  <a:pt x="239410" y="271672"/>
                  <a:pt x="246068" y="267542"/>
                  <a:pt x="251917" y="262448"/>
                </a:cubicBezTo>
                <a:lnTo>
                  <a:pt x="249281" y="253315"/>
                </a:lnTo>
                <a:cubicBezTo>
                  <a:pt x="245089" y="238799"/>
                  <a:pt x="253803" y="223706"/>
                  <a:pt x="268471" y="220078"/>
                </a:cubicBezTo>
                <a:lnTo>
                  <a:pt x="276243" y="218155"/>
                </a:lnTo>
                <a:cubicBezTo>
                  <a:pt x="276841" y="214324"/>
                  <a:pt x="277151" y="210394"/>
                  <a:pt x="277151" y="206388"/>
                </a:cubicBezTo>
                <a:cubicBezTo>
                  <a:pt x="277151" y="202197"/>
                  <a:pt x="276812" y="198088"/>
                  <a:pt x="276158" y="194089"/>
                </a:cubicBezTo>
                <a:lnTo>
                  <a:pt x="268981" y="192361"/>
                </a:lnTo>
                <a:cubicBezTo>
                  <a:pt x="254168" y="188794"/>
                  <a:pt x="245362" y="173548"/>
                  <a:pt x="249675" y="158934"/>
                </a:cubicBezTo>
                <a:lnTo>
                  <a:pt x="252153" y="150533"/>
                </a:lnTo>
                <a:cubicBezTo>
                  <a:pt x="246306" y="145398"/>
                  <a:pt x="239642" y="141227"/>
                  <a:pt x="232390" y="138259"/>
                </a:cubicBezTo>
                <a:lnTo>
                  <a:pt x="225825" y="145165"/>
                </a:lnTo>
                <a:cubicBezTo>
                  <a:pt x="215326" y="156206"/>
                  <a:pt x="197719" y="156203"/>
                  <a:pt x="187222" y="145158"/>
                </a:cubicBezTo>
                <a:lnTo>
                  <a:pt x="180581" y="138169"/>
                </a:lnTo>
                <a:cubicBezTo>
                  <a:pt x="173344" y="141101"/>
                  <a:pt x="166686" y="145231"/>
                  <a:pt x="160837" y="150322"/>
                </a:cubicBezTo>
                <a:lnTo>
                  <a:pt x="163475" y="159459"/>
                </a:lnTo>
                <a:close/>
                <a:moveTo>
                  <a:pt x="206375" y="226361"/>
                </a:moveTo>
                <a:cubicBezTo>
                  <a:pt x="195713" y="226361"/>
                  <a:pt x="187072" y="217419"/>
                  <a:pt x="187072" y="206388"/>
                </a:cubicBezTo>
                <a:cubicBezTo>
                  <a:pt x="187072" y="195357"/>
                  <a:pt x="195713" y="186415"/>
                  <a:pt x="206375" y="186415"/>
                </a:cubicBezTo>
                <a:cubicBezTo>
                  <a:pt x="217035" y="186415"/>
                  <a:pt x="225677" y="195357"/>
                  <a:pt x="225677" y="206388"/>
                </a:cubicBezTo>
                <a:cubicBezTo>
                  <a:pt x="225677" y="217419"/>
                  <a:pt x="217035" y="226361"/>
                  <a:pt x="206375" y="226361"/>
                </a:cubicBezTo>
                <a:close/>
              </a:path>
            </a:pathLst>
          </a:custGeom>
          <a:solidFill>
            <a:schemeClr val="tx1"/>
          </a:solidFill>
          <a:ln w="13097" cap="flat">
            <a:noFill/>
            <a:prstDash val="solid"/>
            <a:miter/>
          </a:ln>
        </p:spPr>
        <p:txBody>
          <a:bodyPr rtlCol="0" anchor="ctr"/>
          <a:lstStyle/>
          <a:p>
            <a:endParaRPr lang="en-US"/>
          </a:p>
        </p:txBody>
      </p:sp>
    </p:spTree>
    <p:extLst>
      <p:ext uri="{BB962C8B-B14F-4D97-AF65-F5344CB8AC3E}">
        <p14:creationId xmlns:p14="http://schemas.microsoft.com/office/powerpoint/2010/main" val="2340218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10"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par>
                                <p:cTn id="26" presetID="10" presetClass="entr" presetSubtype="0" fill="hold"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fade">
                                      <p:cBhvr>
                                        <p:cTn id="48" dur="500"/>
                                        <p:tgtEl>
                                          <p:spTgt spid="9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nodeType="with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500"/>
                                        <p:tgtEl>
                                          <p:spTgt spid="96"/>
                                        </p:tgtEl>
                                      </p:cBhvr>
                                    </p:animEffect>
                                  </p:childTnLst>
                                </p:cTn>
                              </p:par>
                              <p:par>
                                <p:cTn id="55" presetID="10" presetClass="entr" presetSubtype="0" fill="hold" nodeType="withEffect">
                                  <p:stCondLst>
                                    <p:cond delay="0"/>
                                  </p:stCondLst>
                                  <p:childTnLst>
                                    <p:set>
                                      <p:cBhvr>
                                        <p:cTn id="56" dur="1" fill="hold">
                                          <p:stCondLst>
                                            <p:cond delay="0"/>
                                          </p:stCondLst>
                                        </p:cTn>
                                        <p:tgtEl>
                                          <p:spTgt spid="127"/>
                                        </p:tgtEl>
                                        <p:attrNameLst>
                                          <p:attrName>style.visibility</p:attrName>
                                        </p:attrNameLst>
                                      </p:cBhvr>
                                      <p:to>
                                        <p:strVal val="visible"/>
                                      </p:to>
                                    </p:set>
                                    <p:animEffect transition="in" filter="fade">
                                      <p:cBhvr>
                                        <p:cTn id="57" dur="500"/>
                                        <p:tgtEl>
                                          <p:spTgt spid="1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4"/>
                                        </p:tgtEl>
                                        <p:attrNameLst>
                                          <p:attrName>style.visibility</p:attrName>
                                        </p:attrNameLst>
                                      </p:cBhvr>
                                      <p:to>
                                        <p:strVal val="visible"/>
                                      </p:to>
                                    </p:set>
                                    <p:animEffect transition="in" filter="fade">
                                      <p:cBhvr>
                                        <p:cTn id="63" dur="500"/>
                                        <p:tgtEl>
                                          <p:spTgt spid="1034"/>
                                        </p:tgtEl>
                                      </p:cBhvr>
                                    </p:animEffect>
                                  </p:childTnLst>
                                </p:cTn>
                              </p:par>
                              <p:par>
                                <p:cTn id="64" presetID="10" presetClass="entr" presetSubtype="0"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fade">
                                      <p:cBhvr>
                                        <p:cTn id="86" dur="500"/>
                                        <p:tgtEl>
                                          <p:spTgt spid="8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fade">
                                      <p:cBhvr>
                                        <p:cTn id="92" dur="500"/>
                                        <p:tgtEl>
                                          <p:spTgt spid="123"/>
                                        </p:tgtEl>
                                      </p:cBhvr>
                                    </p:animEffect>
                                  </p:childTnLst>
                                </p:cTn>
                              </p:par>
                              <p:par>
                                <p:cTn id="93" presetID="10" presetClass="entr" presetSubtype="0" fill="hold" nodeType="withEffect">
                                  <p:stCondLst>
                                    <p:cond delay="0"/>
                                  </p:stCondLst>
                                  <p:childTnLst>
                                    <p:set>
                                      <p:cBhvr>
                                        <p:cTn id="94" dur="1" fill="hold">
                                          <p:stCondLst>
                                            <p:cond delay="0"/>
                                          </p:stCondLst>
                                        </p:cTn>
                                        <p:tgtEl>
                                          <p:spTgt spid="1036"/>
                                        </p:tgtEl>
                                        <p:attrNameLst>
                                          <p:attrName>style.visibility</p:attrName>
                                        </p:attrNameLst>
                                      </p:cBhvr>
                                      <p:to>
                                        <p:strVal val="visible"/>
                                      </p:to>
                                    </p:set>
                                    <p:animEffect transition="in" filter="fade">
                                      <p:cBhvr>
                                        <p:cTn id="95" dur="500"/>
                                        <p:tgtEl>
                                          <p:spTgt spid="1036"/>
                                        </p:tgtEl>
                                      </p:cBhvr>
                                    </p:animEffect>
                                  </p:childTnLst>
                                </p:cTn>
                              </p:par>
                              <p:par>
                                <p:cTn id="96" presetID="10" presetClass="entr" presetSubtype="0" fill="hold" nodeType="withEffect">
                                  <p:stCondLst>
                                    <p:cond delay="0"/>
                                  </p:stCondLst>
                                  <p:childTnLst>
                                    <p:set>
                                      <p:cBhvr>
                                        <p:cTn id="97" dur="1" fill="hold">
                                          <p:stCondLst>
                                            <p:cond delay="0"/>
                                          </p:stCondLst>
                                        </p:cTn>
                                        <p:tgtEl>
                                          <p:spTgt spid="1037"/>
                                        </p:tgtEl>
                                        <p:attrNameLst>
                                          <p:attrName>style.visibility</p:attrName>
                                        </p:attrNameLst>
                                      </p:cBhvr>
                                      <p:to>
                                        <p:strVal val="visible"/>
                                      </p:to>
                                    </p:set>
                                    <p:animEffect transition="in" filter="fade">
                                      <p:cBhvr>
                                        <p:cTn id="98" dur="500"/>
                                        <p:tgtEl>
                                          <p:spTgt spid="103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39"/>
                                        </p:tgtEl>
                                        <p:attrNameLst>
                                          <p:attrName>style.visibility</p:attrName>
                                        </p:attrNameLst>
                                      </p:cBhvr>
                                      <p:to>
                                        <p:strVal val="visible"/>
                                      </p:to>
                                    </p:set>
                                    <p:animEffect transition="in" filter="fade">
                                      <p:cBhvr>
                                        <p:cTn id="101" dur="500"/>
                                        <p:tgtEl>
                                          <p:spTgt spid="1039"/>
                                        </p:tgtEl>
                                      </p:cBhvr>
                                    </p:animEffect>
                                  </p:childTnLst>
                                </p:cTn>
                              </p:par>
                              <p:par>
                                <p:cTn id="102" presetID="10" presetClass="entr" presetSubtype="0" fill="hold" nodeType="withEffect">
                                  <p:stCondLst>
                                    <p:cond delay="0"/>
                                  </p:stCondLst>
                                  <p:childTnLst>
                                    <p:set>
                                      <p:cBhvr>
                                        <p:cTn id="103" dur="1" fill="hold">
                                          <p:stCondLst>
                                            <p:cond delay="0"/>
                                          </p:stCondLst>
                                        </p:cTn>
                                        <p:tgtEl>
                                          <p:spTgt spid="1038"/>
                                        </p:tgtEl>
                                        <p:attrNameLst>
                                          <p:attrName>style.visibility</p:attrName>
                                        </p:attrNameLst>
                                      </p:cBhvr>
                                      <p:to>
                                        <p:strVal val="visible"/>
                                      </p:to>
                                    </p:set>
                                    <p:animEffect transition="in" filter="fade">
                                      <p:cBhvr>
                                        <p:cTn id="104" dur="500"/>
                                        <p:tgtEl>
                                          <p:spTgt spid="1038"/>
                                        </p:tgtEl>
                                      </p:cBhvr>
                                    </p:animEffect>
                                  </p:childTnLst>
                                </p:cTn>
                              </p:par>
                              <p:par>
                                <p:cTn id="105" presetID="10" presetClass="entr" presetSubtype="0" fill="hold" nodeType="withEffect">
                                  <p:stCondLst>
                                    <p:cond delay="0"/>
                                  </p:stCondLst>
                                  <p:childTnLst>
                                    <p:set>
                                      <p:cBhvr>
                                        <p:cTn id="106" dur="1" fill="hold">
                                          <p:stCondLst>
                                            <p:cond delay="0"/>
                                          </p:stCondLst>
                                        </p:cTn>
                                        <p:tgtEl>
                                          <p:spTgt spid="1040"/>
                                        </p:tgtEl>
                                        <p:attrNameLst>
                                          <p:attrName>style.visibility</p:attrName>
                                        </p:attrNameLst>
                                      </p:cBhvr>
                                      <p:to>
                                        <p:strVal val="visible"/>
                                      </p:to>
                                    </p:set>
                                    <p:animEffect transition="in" filter="fade">
                                      <p:cBhvr>
                                        <p:cTn id="107" dur="500"/>
                                        <p:tgtEl>
                                          <p:spTgt spid="1040"/>
                                        </p:tgtEl>
                                      </p:cBhvr>
                                    </p:animEffect>
                                  </p:childTnLst>
                                </p:cTn>
                              </p:par>
                              <p:par>
                                <p:cTn id="108" presetID="10" presetClass="entr" presetSubtype="0" fill="hold"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fade">
                                      <p:cBhvr>
                                        <p:cTn id="110" dur="500"/>
                                        <p:tgtEl>
                                          <p:spTgt spid="9"/>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animEffect transition="in" filter="fade">
                                      <p:cBhvr>
                                        <p:cTn id="119" dur="500"/>
                                        <p:tgtEl>
                                          <p:spTgt spid="2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fade">
                                      <p:cBhvr>
                                        <p:cTn id="1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6" grpId="0"/>
      <p:bldP spid="22" grpId="0" animBg="1"/>
      <p:bldP spid="64" grpId="0"/>
      <p:bldP spid="23" grpId="0" animBg="1"/>
      <p:bldP spid="85" grpId="0"/>
      <p:bldP spid="24" grpId="0" animBg="1"/>
      <p:bldP spid="1034" grpId="0" animBg="1"/>
      <p:bldP spid="83" grpId="0"/>
      <p:bldP spid="25" grpId="0" animBg="1"/>
      <p:bldP spid="80" grpId="0"/>
      <p:bldP spid="78" grpId="0"/>
      <p:bldP spid="92" grpId="0"/>
      <p:bldP spid="27" grpId="0" animBg="1"/>
      <p:bldP spid="123" grpId="0"/>
      <p:bldP spid="1039" grpId="0"/>
      <p:bldP spid="30" grpId="0" animBg="1"/>
      <p:bldP spid="1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ACE0D-D657-E577-A621-8AE2EAB848E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0EB773-0018-931B-4E4A-FC1AB23D3425}"/>
              </a:ext>
            </a:extLst>
          </p:cNvPr>
          <p:cNvSpPr>
            <a:spLocks noGrp="1"/>
          </p:cNvSpPr>
          <p:nvPr>
            <p:ph type="title"/>
          </p:nvPr>
        </p:nvSpPr>
        <p:spPr/>
        <p:txBody>
          <a:bodyPr/>
          <a:lstStyle/>
          <a:p>
            <a:r>
              <a:rPr lang="en-US"/>
              <a:t>What Is Optimized Locking?</a:t>
            </a:r>
            <a:endParaRPr lang="en-US" dirty="0"/>
          </a:p>
        </p:txBody>
      </p:sp>
      <p:graphicFrame>
        <p:nvGraphicFramePr>
          <p:cNvPr id="2" name="Diagram 1">
            <a:extLst>
              <a:ext uri="{FF2B5EF4-FFF2-40B4-BE49-F238E27FC236}">
                <a16:creationId xmlns:a16="http://schemas.microsoft.com/office/drawing/2014/main" id="{6BC20969-AE19-F4C4-30B4-F8A8E2B9012A}"/>
              </a:ext>
            </a:extLst>
          </p:cNvPr>
          <p:cNvGraphicFramePr/>
          <p:nvPr>
            <p:extLst>
              <p:ext uri="{D42A27DB-BD31-4B8C-83A1-F6EECF244321}">
                <p14:modId xmlns:p14="http://schemas.microsoft.com/office/powerpoint/2010/main" val="3327309913"/>
              </p:ext>
            </p:extLst>
          </p:nvPr>
        </p:nvGraphicFramePr>
        <p:xfrm>
          <a:off x="479188" y="1677740"/>
          <a:ext cx="11233623" cy="3693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365685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EC58F-A579-CFD2-46DD-1B93B37CEE0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85057B-959F-CE6C-F255-4BDD124C38C5}"/>
              </a:ext>
            </a:extLst>
          </p:cNvPr>
          <p:cNvSpPr>
            <a:spLocks noGrp="1"/>
          </p:cNvSpPr>
          <p:nvPr>
            <p:ph type="title"/>
          </p:nvPr>
        </p:nvSpPr>
        <p:spPr>
          <a:xfrm>
            <a:off x="684711" y="297422"/>
            <a:ext cx="10663452" cy="360099"/>
          </a:xfrm>
        </p:spPr>
        <p:txBody>
          <a:bodyPr/>
          <a:lstStyle/>
          <a:p>
            <a:r>
              <a:rPr lang="en-US" dirty="0"/>
              <a:t>How to Enable Optimized Locking</a:t>
            </a:r>
          </a:p>
        </p:txBody>
      </p:sp>
      <p:graphicFrame>
        <p:nvGraphicFramePr>
          <p:cNvPr id="2" name="Diagram 1">
            <a:extLst>
              <a:ext uri="{FF2B5EF4-FFF2-40B4-BE49-F238E27FC236}">
                <a16:creationId xmlns:a16="http://schemas.microsoft.com/office/drawing/2014/main" id="{8BE15D4A-A05A-BF57-E702-33091E36DACD}"/>
              </a:ext>
            </a:extLst>
          </p:cNvPr>
          <p:cNvGraphicFramePr/>
          <p:nvPr>
            <p:extLst>
              <p:ext uri="{D42A27DB-BD31-4B8C-83A1-F6EECF244321}">
                <p14:modId xmlns:p14="http://schemas.microsoft.com/office/powerpoint/2010/main" val="2917627879"/>
              </p:ext>
            </p:extLst>
          </p:nvPr>
        </p:nvGraphicFramePr>
        <p:xfrm>
          <a:off x="479188" y="1372940"/>
          <a:ext cx="11233623" cy="2537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E6D4A5E5-42B2-8E21-95DA-E7BE857D7349}"/>
              </a:ext>
            </a:extLst>
          </p:cNvPr>
          <p:cNvSpPr txBox="1"/>
          <p:nvPr/>
        </p:nvSpPr>
        <p:spPr>
          <a:xfrm>
            <a:off x="1358537" y="4302941"/>
            <a:ext cx="9596846" cy="1569660"/>
          </a:xfrm>
          <a:prstGeom prst="rect">
            <a:avLst/>
          </a:prstGeom>
          <a:solidFill>
            <a:schemeClr val="bg1"/>
          </a:solidFill>
        </p:spPr>
        <p:txBody>
          <a:bodyPr wrap="square">
            <a:spAutoFit/>
          </a:bodyPr>
          <a:lstStyle/>
          <a:p>
            <a:r>
              <a:rPr lang="en-US" sz="1600" dirty="0">
                <a:latin typeface="Cascadia Code" panose="020B0609020000020004" pitchFamily="49" charset="0"/>
                <a:cs typeface="Cascadia Code" panose="020B0609020000020004" pitchFamily="49" charset="0"/>
              </a:rPr>
              <a:t>ALTER DATABASE [</a:t>
            </a:r>
            <a:r>
              <a:rPr lang="en-US" sz="1600" dirty="0" err="1">
                <a:latin typeface="Cascadia Code" panose="020B0609020000020004" pitchFamily="49" charset="0"/>
                <a:cs typeface="Cascadia Code" panose="020B0609020000020004" pitchFamily="49" charset="0"/>
              </a:rPr>
              <a:t>YourDatabase</a:t>
            </a:r>
            <a:r>
              <a:rPr lang="en-US" sz="1600" dirty="0">
                <a:latin typeface="Cascadia Code" panose="020B0609020000020004" pitchFamily="49" charset="0"/>
                <a:cs typeface="Cascadia Code" panose="020B0609020000020004" pitchFamily="49" charset="0"/>
              </a:rPr>
              <a:t>] SET ACCELERATED_DATABASE_RECOVERY = ON;</a:t>
            </a:r>
          </a:p>
          <a:p>
            <a:r>
              <a:rPr lang="en-US" sz="1600" dirty="0">
                <a:latin typeface="Cascadia Code" panose="020B0609020000020004" pitchFamily="49" charset="0"/>
                <a:cs typeface="Cascadia Code" panose="020B0609020000020004" pitchFamily="49" charset="0"/>
              </a:rPr>
              <a:t>ALTER DATABASE [</a:t>
            </a:r>
            <a:r>
              <a:rPr lang="en-US" sz="1600" dirty="0" err="1">
                <a:latin typeface="Cascadia Code" panose="020B0609020000020004" pitchFamily="49" charset="0"/>
                <a:cs typeface="Cascadia Code" panose="020B0609020000020004" pitchFamily="49" charset="0"/>
              </a:rPr>
              <a:t>YourDatabase</a:t>
            </a:r>
            <a:r>
              <a:rPr lang="en-US" sz="1600" dirty="0">
                <a:latin typeface="Cascadia Code" panose="020B0609020000020004" pitchFamily="49" charset="0"/>
                <a:cs typeface="Cascadia Code" panose="020B0609020000020004" pitchFamily="49" charset="0"/>
              </a:rPr>
              <a:t>] SET READ_COMMITTED_SNAPSHOT = ON;</a:t>
            </a:r>
          </a:p>
          <a:p>
            <a:r>
              <a:rPr lang="en-US" sz="1600" dirty="0">
                <a:latin typeface="Cascadia Code" panose="020B0609020000020004" pitchFamily="49" charset="0"/>
                <a:cs typeface="Cascadia Code" panose="020B0609020000020004" pitchFamily="49" charset="0"/>
              </a:rPr>
              <a:t>ALTER DATABASE [</a:t>
            </a:r>
            <a:r>
              <a:rPr lang="en-US" sz="1600" dirty="0" err="1">
                <a:latin typeface="Cascadia Code" panose="020B0609020000020004" pitchFamily="49" charset="0"/>
                <a:cs typeface="Cascadia Code" panose="020B0609020000020004" pitchFamily="49" charset="0"/>
              </a:rPr>
              <a:t>YourDatabase</a:t>
            </a:r>
            <a:r>
              <a:rPr lang="en-US" sz="1600" dirty="0">
                <a:latin typeface="Cascadia Code" panose="020B0609020000020004" pitchFamily="49" charset="0"/>
                <a:cs typeface="Cascadia Code" panose="020B0609020000020004" pitchFamily="49" charset="0"/>
              </a:rPr>
              <a:t>] SET OPTIMIZED_LOCKING = ON;</a:t>
            </a:r>
          </a:p>
          <a:p>
            <a:endParaRPr lang="en-US" sz="1600" dirty="0">
              <a:latin typeface="Cascadia Code" panose="020B0609020000020004" pitchFamily="49" charset="0"/>
              <a:cs typeface="Cascadia Code" panose="020B0609020000020004" pitchFamily="49" charset="0"/>
            </a:endParaRPr>
          </a:p>
          <a:p>
            <a:r>
              <a:rPr lang="en-US" sz="1600" dirty="0">
                <a:latin typeface="Cascadia Code" panose="020B0609020000020004" pitchFamily="49" charset="0"/>
                <a:cs typeface="Cascadia Code" panose="020B0609020000020004" pitchFamily="49" charset="0"/>
              </a:rPr>
              <a:t>SELECT DATABASEPROPERTYEX(DB_NAME(), '</a:t>
            </a:r>
            <a:r>
              <a:rPr lang="en-US" sz="1600" dirty="0" err="1">
                <a:latin typeface="Cascadia Code" panose="020B0609020000020004" pitchFamily="49" charset="0"/>
                <a:cs typeface="Cascadia Code" panose="020B0609020000020004" pitchFamily="49" charset="0"/>
              </a:rPr>
              <a:t>IsOptimizedLockingOn</a:t>
            </a:r>
            <a:r>
              <a:rPr lang="en-US" sz="1600" dirty="0">
                <a:latin typeface="Cascadia Code" panose="020B0609020000020004" pitchFamily="49" charset="0"/>
                <a:cs typeface="Cascadia Code" panose="020B0609020000020004" pitchFamily="49" charset="0"/>
              </a:rPr>
              <a:t>') AS </a:t>
            </a:r>
            <a:r>
              <a:rPr lang="en-US" sz="1600" dirty="0" err="1">
                <a:latin typeface="Cascadia Code" panose="020B0609020000020004" pitchFamily="49" charset="0"/>
                <a:cs typeface="Cascadia Code" panose="020B0609020000020004" pitchFamily="49" charset="0"/>
              </a:rPr>
              <a:t>IsOptimizedLockingOn</a:t>
            </a:r>
            <a:r>
              <a:rPr lang="en-US" sz="16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69608511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BA37-0302-250C-40C1-C8567E619F2D}"/>
              </a:ext>
            </a:extLst>
          </p:cNvPr>
          <p:cNvSpPr>
            <a:spLocks noGrp="1"/>
          </p:cNvSpPr>
          <p:nvPr>
            <p:ph type="title"/>
          </p:nvPr>
        </p:nvSpPr>
        <p:spPr>
          <a:xfrm>
            <a:off x="764274" y="297422"/>
            <a:ext cx="10663452" cy="360099"/>
          </a:xfrm>
        </p:spPr>
        <p:txBody>
          <a:bodyPr/>
          <a:lstStyle/>
          <a:p>
            <a:r>
              <a:rPr lang="en-US" dirty="0"/>
              <a:t>Optimized Locking Performance Insights</a:t>
            </a:r>
          </a:p>
        </p:txBody>
      </p:sp>
      <p:sp>
        <p:nvSpPr>
          <p:cNvPr id="5" name="TextBox 4">
            <a:extLst>
              <a:ext uri="{FF2B5EF4-FFF2-40B4-BE49-F238E27FC236}">
                <a16:creationId xmlns:a16="http://schemas.microsoft.com/office/drawing/2014/main" id="{A07A1634-2BA5-7518-AFDC-DDB7C6350BE2}"/>
              </a:ext>
            </a:extLst>
          </p:cNvPr>
          <p:cNvSpPr txBox="1"/>
          <p:nvPr/>
        </p:nvSpPr>
        <p:spPr>
          <a:xfrm>
            <a:off x="571500" y="1372312"/>
            <a:ext cx="10041637" cy="3970318"/>
          </a:xfrm>
          <a:prstGeom prst="rect">
            <a:avLst/>
          </a:prstGeom>
          <a:noFill/>
        </p:spPr>
        <p:txBody>
          <a:bodyPr wrap="square">
            <a:spAutoFit/>
          </a:bodyPr>
          <a:lstStyle/>
          <a:p>
            <a:r>
              <a:rPr lang="en-US" b="1" dirty="0"/>
              <a:t>Lock Memory Reduction</a:t>
            </a:r>
            <a:r>
              <a:rPr lang="en-US" dirty="0"/>
              <a:t>: Fewer locks are held, and they are released faster.</a:t>
            </a:r>
          </a:p>
          <a:p>
            <a:endParaRPr lang="en-US" dirty="0"/>
          </a:p>
          <a:p>
            <a:r>
              <a:rPr lang="en-US" b="1" dirty="0"/>
              <a:t>Improved Concurrency</a:t>
            </a:r>
            <a:r>
              <a:rPr lang="en-US" dirty="0"/>
              <a:t>: Less blocking between concurrent transactions.</a:t>
            </a:r>
          </a:p>
          <a:p>
            <a:endParaRPr lang="en-US" dirty="0"/>
          </a:p>
          <a:p>
            <a:r>
              <a:rPr lang="en-US" b="1" dirty="0"/>
              <a:t>Reduced Lock Escalation</a:t>
            </a:r>
            <a:r>
              <a:rPr lang="en-US" dirty="0"/>
              <a:t>: Helps avoid performance bottlenecks in high-volume environments.</a:t>
            </a:r>
          </a:p>
          <a:p>
            <a:endParaRPr lang="en-US" dirty="0"/>
          </a:p>
          <a:p>
            <a:r>
              <a:rPr lang="en-US" b="1" dirty="0"/>
              <a:t>Isolation Level Matters</a:t>
            </a:r>
            <a:r>
              <a:rPr lang="en-US" dirty="0"/>
              <a:t>: </a:t>
            </a:r>
          </a:p>
          <a:p>
            <a:r>
              <a:rPr lang="en-US" dirty="0"/>
              <a:t>Optimized locking is most effective under READ_COMMITTED. </a:t>
            </a:r>
          </a:p>
          <a:p>
            <a:endParaRPr lang="en-US" dirty="0"/>
          </a:p>
          <a:p>
            <a:r>
              <a:rPr lang="en-US" dirty="0"/>
              <a:t>Under SERIALIZABLE, the benefits diminish due to stricter locking requirements.</a:t>
            </a:r>
          </a:p>
          <a:p>
            <a:endParaRPr lang="en-US" dirty="0"/>
          </a:p>
          <a:p>
            <a:r>
              <a:rPr lang="en-US" dirty="0"/>
              <a:t>Not Applicable to Schema Locks: It does not affect schema-level or object-level locks.</a:t>
            </a:r>
          </a:p>
          <a:p>
            <a:endParaRPr lang="en-US" dirty="0"/>
          </a:p>
          <a:p>
            <a:r>
              <a:rPr lang="en-US" dirty="0">
                <a:hlinkClick r:id="rId3"/>
              </a:rPr>
              <a:t>Optimized Locking - SQL Server | Microsoft Learn</a:t>
            </a:r>
            <a:endParaRPr lang="en-US" dirty="0"/>
          </a:p>
        </p:txBody>
      </p:sp>
    </p:spTree>
    <p:extLst>
      <p:ext uri="{BB962C8B-B14F-4D97-AF65-F5344CB8AC3E}">
        <p14:creationId xmlns:p14="http://schemas.microsoft.com/office/powerpoint/2010/main" val="2786651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518D-03E6-A80A-27FD-36C04F92500C}"/>
              </a:ext>
            </a:extLst>
          </p:cNvPr>
          <p:cNvSpPr>
            <a:spLocks noGrp="1"/>
          </p:cNvSpPr>
          <p:nvPr>
            <p:ph type="title"/>
          </p:nvPr>
        </p:nvSpPr>
        <p:spPr/>
        <p:txBody>
          <a:bodyPr/>
          <a:lstStyle/>
          <a:p>
            <a:r>
              <a:rPr lang="en-US"/>
              <a:t>Demo: </a:t>
            </a:r>
            <a:br>
              <a:rPr lang="en-US"/>
            </a:br>
            <a:r>
              <a:rPr lang="en-US"/>
              <a:t>Improving Application Concurrency</a:t>
            </a:r>
          </a:p>
        </p:txBody>
      </p:sp>
    </p:spTree>
    <p:extLst>
      <p:ext uri="{BB962C8B-B14F-4D97-AF65-F5344CB8AC3E}">
        <p14:creationId xmlns:p14="http://schemas.microsoft.com/office/powerpoint/2010/main" val="25917994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68B4F-8FE0-93BD-B780-22C9D8462B3F}"/>
              </a:ext>
            </a:extLst>
          </p:cNvPr>
          <p:cNvSpPr>
            <a:spLocks noGrp="1"/>
          </p:cNvSpPr>
          <p:nvPr>
            <p:ph type="title"/>
          </p:nvPr>
        </p:nvSpPr>
        <p:spPr>
          <a:xfrm>
            <a:off x="1081087" y="282840"/>
            <a:ext cx="10153864" cy="720197"/>
          </a:xfrm>
        </p:spPr>
        <p:txBody>
          <a:bodyPr/>
          <a:lstStyle/>
          <a:p>
            <a:r>
              <a:rPr lang="en-US" dirty="0"/>
              <a:t>TempDB Improvements</a:t>
            </a:r>
            <a:br>
              <a:rPr lang="en-US" dirty="0"/>
            </a:br>
            <a:endParaRPr lang="en-US" dirty="0"/>
          </a:p>
        </p:txBody>
      </p:sp>
      <p:graphicFrame>
        <p:nvGraphicFramePr>
          <p:cNvPr id="2" name="Diagram 1">
            <a:extLst>
              <a:ext uri="{FF2B5EF4-FFF2-40B4-BE49-F238E27FC236}">
                <a16:creationId xmlns:a16="http://schemas.microsoft.com/office/drawing/2014/main" id="{EDCDF5AC-2207-8D06-5953-E5755E09A991}"/>
              </a:ext>
            </a:extLst>
          </p:cNvPr>
          <p:cNvGraphicFramePr/>
          <p:nvPr>
            <p:extLst>
              <p:ext uri="{D42A27DB-BD31-4B8C-83A1-F6EECF244321}">
                <p14:modId xmlns:p14="http://schemas.microsoft.com/office/powerpoint/2010/main" val="235615929"/>
              </p:ext>
            </p:extLst>
          </p:nvPr>
        </p:nvGraphicFramePr>
        <p:xfrm>
          <a:off x="231648" y="1252274"/>
          <a:ext cx="11728704" cy="5148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487055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432F3-006A-C068-352A-2964F7A9D2F8}"/>
            </a:ext>
          </a:extLst>
        </p:cNvPr>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56F3F71-53B9-99F9-71D6-CBBAB6E60052}"/>
              </a:ext>
            </a:extLst>
          </p:cNvPr>
          <p:cNvGraphicFramePr/>
          <p:nvPr>
            <p:extLst>
              <p:ext uri="{D42A27DB-BD31-4B8C-83A1-F6EECF244321}">
                <p14:modId xmlns:p14="http://schemas.microsoft.com/office/powerpoint/2010/main" val="522883311"/>
              </p:ext>
            </p:extLst>
          </p:nvPr>
        </p:nvGraphicFramePr>
        <p:xfrm>
          <a:off x="928334" y="1339360"/>
          <a:ext cx="10662775" cy="4356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34514379-8088-F65E-4727-0E7CD3E9E944}"/>
              </a:ext>
            </a:extLst>
          </p:cNvPr>
          <p:cNvSpPr txBox="1">
            <a:spLocks/>
          </p:cNvSpPr>
          <p:nvPr/>
        </p:nvSpPr>
        <p:spPr>
          <a:xfrm>
            <a:off x="1124630" y="356541"/>
            <a:ext cx="10153864" cy="360099"/>
          </a:xfrm>
          <a:prstGeom prst="rect">
            <a:avLst/>
          </a:prstGeom>
        </p:spPr>
        <p:txBody>
          <a:bodyPr vert="horz" wrap="square" lIns="0" tIns="0" rIns="0" bIns="0" rtlCol="0" anchor="ctr">
            <a:spAutoFit/>
          </a:bodyPr>
          <a:lstStyle>
            <a:lvl1pPr algn="l" defTabSz="932563" rtl="0" eaLnBrk="1" latinLnBrk="0" hangingPunct="1">
              <a:lnSpc>
                <a:spcPct val="90000"/>
              </a:lnSpc>
              <a:spcBef>
                <a:spcPct val="0"/>
              </a:spcBef>
              <a:buNone/>
              <a:defRPr lang="en-US" sz="2600" b="0" kern="1200" cap="none" spc="-50" baseline="0">
                <a:ln w="3175">
                  <a:noFill/>
                </a:ln>
                <a:solidFill>
                  <a:schemeClr val="bg1"/>
                </a:solidFill>
                <a:effectLst/>
                <a:latin typeface="+mj-lt"/>
                <a:ea typeface="+mn-ea"/>
                <a:cs typeface="Segoe UI" pitchFamily="34" charset="0"/>
              </a:defRPr>
            </a:lvl1pPr>
          </a:lstStyle>
          <a:p>
            <a:r>
              <a:rPr lang="en-US" dirty="0"/>
              <a:t>What Are Persisted Statistics for Readable Secondaries?</a:t>
            </a:r>
          </a:p>
        </p:txBody>
      </p:sp>
      <p:sp>
        <p:nvSpPr>
          <p:cNvPr id="10" name="TextBox 9">
            <a:extLst>
              <a:ext uri="{FF2B5EF4-FFF2-40B4-BE49-F238E27FC236}">
                <a16:creationId xmlns:a16="http://schemas.microsoft.com/office/drawing/2014/main" id="{DB8C14AC-562F-7B89-A429-8D02780A7286}"/>
              </a:ext>
            </a:extLst>
          </p:cNvPr>
          <p:cNvSpPr txBox="1"/>
          <p:nvPr/>
        </p:nvSpPr>
        <p:spPr>
          <a:xfrm>
            <a:off x="928334" y="5855128"/>
            <a:ext cx="10662775" cy="369332"/>
          </a:xfrm>
          <a:prstGeom prst="rect">
            <a:avLst/>
          </a:prstGeom>
          <a:noFill/>
        </p:spPr>
        <p:txBody>
          <a:bodyPr wrap="square">
            <a:spAutoFit/>
          </a:bodyPr>
          <a:lstStyle/>
          <a:p>
            <a:pPr algn="ctr"/>
            <a:r>
              <a:rPr lang="en-US" dirty="0">
                <a:hlinkClick r:id="rId8"/>
              </a:rPr>
              <a:t>Persisted Statistics for Readable Secondary Replicas - SQL Server | Microsoft Learn</a:t>
            </a:r>
            <a:endParaRPr lang="en-US" dirty="0"/>
          </a:p>
        </p:txBody>
      </p:sp>
    </p:spTree>
    <p:extLst>
      <p:ext uri="{BB962C8B-B14F-4D97-AF65-F5344CB8AC3E}">
        <p14:creationId xmlns:p14="http://schemas.microsoft.com/office/powerpoint/2010/main" val="70792011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F8C5F-969E-E44D-EFCE-A07A11F429CC}"/>
              </a:ext>
            </a:extLst>
          </p:cNvPr>
          <p:cNvSpPr>
            <a:spLocks noGrp="1"/>
          </p:cNvSpPr>
          <p:nvPr>
            <p:ph type="title"/>
          </p:nvPr>
        </p:nvSpPr>
        <p:spPr/>
        <p:txBody>
          <a:bodyPr/>
          <a:lstStyle/>
          <a:p>
            <a:r>
              <a:rPr lang="en-US" dirty="0"/>
              <a:t>Persisted statistics for readable secondaries </a:t>
            </a:r>
          </a:p>
        </p:txBody>
      </p:sp>
      <p:graphicFrame>
        <p:nvGraphicFramePr>
          <p:cNvPr id="3" name="Diagram 2">
            <a:extLst>
              <a:ext uri="{FF2B5EF4-FFF2-40B4-BE49-F238E27FC236}">
                <a16:creationId xmlns:a16="http://schemas.microsoft.com/office/drawing/2014/main" id="{1DEC0740-BC24-B54E-FD7A-32DF7582D52A}"/>
              </a:ext>
            </a:extLst>
          </p:cNvPr>
          <p:cNvGraphicFramePr/>
          <p:nvPr>
            <p:extLst>
              <p:ext uri="{D42A27DB-BD31-4B8C-83A1-F6EECF244321}">
                <p14:modId xmlns:p14="http://schemas.microsoft.com/office/powerpoint/2010/main" val="218768969"/>
              </p:ext>
            </p:extLst>
          </p:nvPr>
        </p:nvGraphicFramePr>
        <p:xfrm>
          <a:off x="409302" y="1306285"/>
          <a:ext cx="11373396" cy="5146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239770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02BB09C-73A1-3A74-237E-774F98C24081}"/>
              </a:ext>
            </a:extLst>
          </p:cNvPr>
          <p:cNvGraphicFramePr/>
          <p:nvPr>
            <p:extLst>
              <p:ext uri="{D42A27DB-BD31-4B8C-83A1-F6EECF244321}">
                <p14:modId xmlns:p14="http://schemas.microsoft.com/office/powerpoint/2010/main" val="1728760554"/>
              </p:ext>
            </p:extLst>
          </p:nvPr>
        </p:nvGraphicFramePr>
        <p:xfrm>
          <a:off x="134619" y="-432611"/>
          <a:ext cx="11922762" cy="7064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606334" y="208286"/>
            <a:ext cx="10663452" cy="443198"/>
          </a:xfrm>
        </p:spPr>
        <p:txBody>
          <a:bodyPr/>
          <a:lstStyle/>
          <a:p>
            <a:r>
              <a:rPr lang="en-US" sz="3200" dirty="0"/>
              <a:t>Intelligent Query Processing </a:t>
            </a:r>
          </a:p>
        </p:txBody>
      </p:sp>
      <p:sp>
        <p:nvSpPr>
          <p:cNvPr id="4" name="Rectangle: Rounded Corners 3">
            <a:extLst>
              <a:ext uri="{FF2B5EF4-FFF2-40B4-BE49-F238E27FC236}">
                <a16:creationId xmlns:a16="http://schemas.microsoft.com/office/drawing/2014/main" id="{5C33F813-B821-8738-1C54-C07BA8626E20}"/>
              </a:ext>
            </a:extLst>
          </p:cNvPr>
          <p:cNvSpPr/>
          <p:nvPr/>
        </p:nvSpPr>
        <p:spPr>
          <a:xfrm>
            <a:off x="5467855" y="5723460"/>
            <a:ext cx="1412842" cy="479426"/>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5303057" y="5782846"/>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6705135" y="5059886"/>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5467854" y="5179633"/>
            <a:ext cx="5982635"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7002499" y="5723460"/>
            <a:ext cx="1412842" cy="479426"/>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6837701" y="5782137"/>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8562285" y="5723460"/>
            <a:ext cx="1412842" cy="479426"/>
          </a:xfrm>
          <a:prstGeom prst="roundRect">
            <a:avLst/>
          </a:prstGeom>
          <a:solidFill>
            <a:srgbClr val="8661C5"/>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8400286" y="5772777"/>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2022</a:t>
            </a:r>
          </a:p>
        </p:txBody>
      </p:sp>
      <p:sp>
        <p:nvSpPr>
          <p:cNvPr id="3" name="TextBox 2">
            <a:extLst>
              <a:ext uri="{FF2B5EF4-FFF2-40B4-BE49-F238E27FC236}">
                <a16:creationId xmlns:a16="http://schemas.microsoft.com/office/drawing/2014/main" id="{F011AF54-7195-DD23-30C5-4AA450656D19}"/>
              </a:ext>
            </a:extLst>
          </p:cNvPr>
          <p:cNvSpPr txBox="1"/>
          <p:nvPr/>
        </p:nvSpPr>
        <p:spPr>
          <a:xfrm>
            <a:off x="362765" y="5744851"/>
            <a:ext cx="27978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http://aka.ms/IQP</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5E772EE8-71C2-4541-1A4B-BF6CB1943984}"/>
              </a:ext>
            </a:extLst>
          </p:cNvPr>
          <p:cNvSpPr/>
          <p:nvPr/>
        </p:nvSpPr>
        <p:spPr>
          <a:xfrm>
            <a:off x="10037648" y="5727090"/>
            <a:ext cx="1412842" cy="479426"/>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16D7116E-30A1-6244-FBB1-E8F87038CB4D}"/>
              </a:ext>
            </a:extLst>
          </p:cNvPr>
          <p:cNvSpPr txBox="1"/>
          <p:nvPr/>
        </p:nvSpPr>
        <p:spPr>
          <a:xfrm>
            <a:off x="9908927" y="5772777"/>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2025</a:t>
            </a:r>
          </a:p>
        </p:txBody>
      </p:sp>
    </p:spTree>
    <p:extLst>
      <p:ext uri="{BB962C8B-B14F-4D97-AF65-F5344CB8AC3E}">
        <p14:creationId xmlns:p14="http://schemas.microsoft.com/office/powerpoint/2010/main" val="454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6AB66-B9B5-90CF-9027-5D29B50897F6}"/>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What is CE Feedback for Expressions?</a:t>
            </a:r>
          </a:p>
        </p:txBody>
      </p:sp>
      <p:graphicFrame>
        <p:nvGraphicFramePr>
          <p:cNvPr id="10" name="TextBox 7">
            <a:extLst>
              <a:ext uri="{FF2B5EF4-FFF2-40B4-BE49-F238E27FC236}">
                <a16:creationId xmlns:a16="http://schemas.microsoft.com/office/drawing/2014/main" id="{1850E52D-977E-F2AA-2AE4-BD35ADEFFBF9}"/>
              </a:ext>
            </a:extLst>
          </p:cNvPr>
          <p:cNvGraphicFramePr/>
          <p:nvPr>
            <p:extLst>
              <p:ext uri="{D42A27DB-BD31-4B8C-83A1-F6EECF244321}">
                <p14:modId xmlns:p14="http://schemas.microsoft.com/office/powerpoint/2010/main" val="266892799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233200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E999A-8D4D-511C-31A5-CC46646D30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002A97-E372-ADC8-BB27-9289077D1826}"/>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How Does CE Feedback for Expressions Work?</a:t>
            </a:r>
          </a:p>
        </p:txBody>
      </p:sp>
      <p:graphicFrame>
        <p:nvGraphicFramePr>
          <p:cNvPr id="10" name="TextBox 7">
            <a:extLst>
              <a:ext uri="{FF2B5EF4-FFF2-40B4-BE49-F238E27FC236}">
                <a16:creationId xmlns:a16="http://schemas.microsoft.com/office/drawing/2014/main" id="{67062EA8-F6B9-D7C7-335F-476CBADE9D95}"/>
              </a:ext>
            </a:extLst>
          </p:cNvPr>
          <p:cNvGraphicFramePr/>
          <p:nvPr>
            <p:extLst>
              <p:ext uri="{D42A27DB-BD31-4B8C-83A1-F6EECF244321}">
                <p14:modId xmlns:p14="http://schemas.microsoft.com/office/powerpoint/2010/main" val="146377014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40462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1A87-BA6E-4249-21DB-3EC4F3B2AEAF}"/>
              </a:ext>
            </a:extLst>
          </p:cNvPr>
          <p:cNvSpPr>
            <a:spLocks noGrp="1"/>
          </p:cNvSpPr>
          <p:nvPr>
            <p:ph type="title"/>
          </p:nvPr>
        </p:nvSpPr>
        <p:spPr/>
        <p:txBody>
          <a:bodyPr/>
          <a:lstStyle/>
          <a:p>
            <a:pPr algn="ctr"/>
            <a:r>
              <a:rPr lang="en-US" dirty="0"/>
              <a:t>SSMS 21</a:t>
            </a:r>
          </a:p>
        </p:txBody>
      </p:sp>
      <p:sp>
        <p:nvSpPr>
          <p:cNvPr id="18" name="TextBox 17">
            <a:extLst>
              <a:ext uri="{FF2B5EF4-FFF2-40B4-BE49-F238E27FC236}">
                <a16:creationId xmlns:a16="http://schemas.microsoft.com/office/drawing/2014/main" id="{1385F4B9-77B9-7AAB-3F18-1A803710A939}"/>
              </a:ext>
            </a:extLst>
          </p:cNvPr>
          <p:cNvSpPr txBox="1"/>
          <p:nvPr/>
        </p:nvSpPr>
        <p:spPr>
          <a:xfrm>
            <a:off x="4498408" y="1060919"/>
            <a:ext cx="3197792" cy="506885"/>
          </a:xfrm>
          <a:prstGeom prst="roundRect">
            <a:avLst>
              <a:gd name="adj" fmla="val 28094"/>
            </a:avLst>
          </a:prstGeom>
          <a:solidFill>
            <a:schemeClr val="accent2"/>
          </a:solidFill>
        </p:spPr>
        <p:txBody>
          <a:bodyPr wrap="square" lIns="91440" tIns="18288" rIns="91440" bIns="36576" rtlCol="0" anchor="ctr" anchorCtr="0">
            <a:spAutoFit/>
          </a:bodyPr>
          <a:lstStyle>
            <a:defPPr>
              <a:defRPr lang="en-US"/>
            </a:defPPr>
            <a:lvl1pPr algn="ctr" defTabSz="914437" fontAlgn="base">
              <a:spcBef>
                <a:spcPct val="0"/>
              </a:spcBef>
              <a:spcAft>
                <a:spcPct val="0"/>
              </a:spcAft>
              <a:tabLst>
                <a:tab pos="1487158" algn="l"/>
              </a:tabLst>
              <a:defRPr sz="1400" b="1">
                <a:ln w="3175">
                  <a:noFill/>
                </a:ln>
                <a:gradFill>
                  <a:gsLst>
                    <a:gs pos="46602">
                      <a:srgbClr val="000000"/>
                    </a:gs>
                    <a:gs pos="80000">
                      <a:srgbClr val="000000"/>
                    </a:gs>
                  </a:gsLst>
                  <a:path path="circle">
                    <a:fillToRect l="100000" t="100000"/>
                  </a:path>
                </a:gradFill>
                <a:latin typeface="Segoe UI Variable Display Semib" pitchFamily="2" charset="0"/>
                <a:cs typeface="Segoe UI" pitchFamily="34" charset="0"/>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r>
              <a:rPr lang="en-US" sz="2400" dirty="0">
                <a:solidFill>
                  <a:schemeClr val="bg1"/>
                </a:solidFill>
              </a:rPr>
              <a:t>Generally Available </a:t>
            </a:r>
          </a:p>
        </p:txBody>
      </p:sp>
      <p:pic>
        <p:nvPicPr>
          <p:cNvPr id="8" name="Picture 7" descr="A blue and white logo&#10;&#10;Description automatically generated">
            <a:extLst>
              <a:ext uri="{FF2B5EF4-FFF2-40B4-BE49-F238E27FC236}">
                <a16:creationId xmlns:a16="http://schemas.microsoft.com/office/drawing/2014/main" id="{60FFBFC1-4BCA-8299-A3D0-A9625E10EB65}"/>
              </a:ext>
            </a:extLst>
          </p:cNvPr>
          <p:cNvPicPr>
            <a:picLocks noChangeAspect="1"/>
          </p:cNvPicPr>
          <p:nvPr/>
        </p:nvPicPr>
        <p:blipFill>
          <a:blip r:embed="rId3"/>
          <a:stretch>
            <a:fillRect/>
          </a:stretch>
        </p:blipFill>
        <p:spPr>
          <a:xfrm>
            <a:off x="10714679" y="294267"/>
            <a:ext cx="1245600" cy="1245600"/>
          </a:xfrm>
          <a:prstGeom prst="rect">
            <a:avLst/>
          </a:prstGeom>
        </p:spPr>
      </p:pic>
      <p:sp>
        <p:nvSpPr>
          <p:cNvPr id="9" name="TextBox 8">
            <a:extLst>
              <a:ext uri="{FF2B5EF4-FFF2-40B4-BE49-F238E27FC236}">
                <a16:creationId xmlns:a16="http://schemas.microsoft.com/office/drawing/2014/main" id="{5F8E3126-8C5D-2780-D133-328C8FD6EBAB}"/>
              </a:ext>
            </a:extLst>
          </p:cNvPr>
          <p:cNvSpPr txBox="1"/>
          <p:nvPr/>
        </p:nvSpPr>
        <p:spPr>
          <a:xfrm>
            <a:off x="2739747" y="1605116"/>
            <a:ext cx="6811896" cy="246221"/>
          </a:xfrm>
          <a:prstGeom prst="rect">
            <a:avLst/>
          </a:prstGeom>
          <a:noFill/>
        </p:spPr>
        <p:txBody>
          <a:bodyPr wrap="square" lIns="0" tIns="0" rIns="0" bIns="0" anchor="t">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u="none" strike="noStrike" cap="none" spc="0" normalizeH="0" baseline="0">
                <a:ln>
                  <a:noFill/>
                </a:ln>
                <a:gradFill>
                  <a:gsLst>
                    <a:gs pos="83908">
                      <a:srgbClr val="000000"/>
                    </a:gs>
                    <a:gs pos="61000">
                      <a:srgbClr val="000000"/>
                    </a:gs>
                  </a:gsLst>
                  <a:lin ang="5400000" scaled="1"/>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a:ln w="3175">
                  <a:noFill/>
                </a:ln>
                <a:gradFill flip="none">
                  <a:gsLst>
                    <a:gs pos="0">
                      <a:srgbClr val="73262F"/>
                    </a:gs>
                    <a:gs pos="72000">
                      <a:srgbClr val="2A446F"/>
                    </a:gs>
                  </a:gsLst>
                  <a:path path="circle">
                    <a:fillToRect l="100000" t="100000"/>
                  </a:path>
                  <a:tileRect r="-100000" b="-100000"/>
                </a:gradFill>
                <a:effectLst/>
                <a:uLnTx/>
                <a:uFillTx/>
                <a:latin typeface="Segoe UI Semibold"/>
                <a:ea typeface="+mn-ea"/>
                <a:cs typeface="Segoe UI"/>
              </a:rPr>
              <a:t>aka.ms/ssms21</a:t>
            </a:r>
          </a:p>
        </p:txBody>
      </p:sp>
      <p:grpSp>
        <p:nvGrpSpPr>
          <p:cNvPr id="6" name="Group 5">
            <a:extLst>
              <a:ext uri="{FF2B5EF4-FFF2-40B4-BE49-F238E27FC236}">
                <a16:creationId xmlns:a16="http://schemas.microsoft.com/office/drawing/2014/main" id="{3DA80D06-009F-9426-47C0-ACD2C556BC64}"/>
              </a:ext>
            </a:extLst>
          </p:cNvPr>
          <p:cNvGrpSpPr/>
          <p:nvPr/>
        </p:nvGrpSpPr>
        <p:grpSpPr>
          <a:xfrm>
            <a:off x="585216" y="1976632"/>
            <a:ext cx="11024171" cy="4331178"/>
            <a:chOff x="585216" y="1976632"/>
            <a:chExt cx="11024171" cy="4331178"/>
          </a:xfrm>
        </p:grpSpPr>
        <p:sp>
          <p:nvSpPr>
            <p:cNvPr id="22" name="Rectangle: Rounded Corners 21">
              <a:extLst>
                <a:ext uri="{FF2B5EF4-FFF2-40B4-BE49-F238E27FC236}">
                  <a16:creationId xmlns:a16="http://schemas.microsoft.com/office/drawing/2014/main" id="{EB1F1D56-ACA5-0B0B-E45A-71F985D6E284}"/>
                </a:ext>
                <a:ext uri="{C183D7F6-B498-43B3-948B-1728B52AA6E4}">
                  <adec:decorative xmlns:adec="http://schemas.microsoft.com/office/drawing/2017/decorative" val="1"/>
                </a:ext>
              </a:extLst>
            </p:cNvPr>
            <p:cNvSpPr/>
            <p:nvPr/>
          </p:nvSpPr>
          <p:spPr bwMode="auto">
            <a:xfrm>
              <a:off x="585216" y="1976632"/>
              <a:ext cx="11024171" cy="4331178"/>
            </a:xfrm>
            <a:prstGeom prst="roundRect">
              <a:avLst>
                <a:gd name="adj" fmla="val 4072"/>
              </a:avLst>
            </a:prstGeom>
            <a:ln w="12700" cap="rnd">
              <a:solidFill>
                <a:srgbClr val="000000">
                  <a:alpha val="5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descr="A purple logo on a black background&#10;&#10;Description automatically generated">
              <a:extLst>
                <a:ext uri="{FF2B5EF4-FFF2-40B4-BE49-F238E27FC236}">
                  <a16:creationId xmlns:a16="http://schemas.microsoft.com/office/drawing/2014/main" id="{ECDFEA18-C9C5-71B3-1007-B232BB573392}"/>
                </a:ext>
              </a:extLst>
            </p:cNvPr>
            <p:cNvPicPr>
              <a:picLocks noChangeAspect="1"/>
            </p:cNvPicPr>
            <p:nvPr/>
          </p:nvPicPr>
          <p:blipFill>
            <a:blip r:embed="rId4"/>
            <a:srcRect l="18224" t="14482" r="16868" b="33147"/>
            <a:stretch/>
          </p:blipFill>
          <p:spPr>
            <a:xfrm>
              <a:off x="2331806" y="1994376"/>
              <a:ext cx="1001704" cy="808226"/>
            </a:xfrm>
            <a:prstGeom prst="rect">
              <a:avLst/>
            </a:prstGeom>
          </p:spPr>
        </p:pic>
        <p:sp>
          <p:nvSpPr>
            <p:cNvPr id="11" name="TextBox 10">
              <a:extLst>
                <a:ext uri="{FF2B5EF4-FFF2-40B4-BE49-F238E27FC236}">
                  <a16:creationId xmlns:a16="http://schemas.microsoft.com/office/drawing/2014/main" id="{0C58E533-227C-8591-8DBB-B1348A3B9C4D}"/>
                </a:ext>
              </a:extLst>
            </p:cNvPr>
            <p:cNvSpPr txBox="1"/>
            <p:nvPr/>
          </p:nvSpPr>
          <p:spPr>
            <a:xfrm>
              <a:off x="1610416" y="2901836"/>
              <a:ext cx="2444482"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Based on Visual Studio 2022 (64-bit)</a:t>
              </a:r>
              <a:endParaRPr kumimoji="0" lang="en-AU"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4" name="Picture 3" descr="A purple and white logo&#10;&#10;Description automatically generated">
              <a:extLst>
                <a:ext uri="{FF2B5EF4-FFF2-40B4-BE49-F238E27FC236}">
                  <a16:creationId xmlns:a16="http://schemas.microsoft.com/office/drawing/2014/main" id="{B5863D8A-4854-07AC-1EB2-8395D22F3F23}"/>
                </a:ext>
              </a:extLst>
            </p:cNvPr>
            <p:cNvPicPr>
              <a:picLocks noChangeAspect="1"/>
            </p:cNvPicPr>
            <p:nvPr/>
          </p:nvPicPr>
          <p:blipFill>
            <a:blip r:embed="rId5"/>
            <a:srcRect l="19094" t="21808" r="15997" b="25820"/>
            <a:stretch/>
          </p:blipFill>
          <p:spPr>
            <a:xfrm>
              <a:off x="5592381" y="2132400"/>
              <a:ext cx="1001704" cy="808228"/>
            </a:xfrm>
            <a:prstGeom prst="rect">
              <a:avLst/>
            </a:prstGeom>
          </p:spPr>
        </p:pic>
        <p:sp>
          <p:nvSpPr>
            <p:cNvPr id="12" name="TextBox 11">
              <a:extLst>
                <a:ext uri="{FF2B5EF4-FFF2-40B4-BE49-F238E27FC236}">
                  <a16:creationId xmlns:a16="http://schemas.microsoft.com/office/drawing/2014/main" id="{2071FC9D-DBCB-3CDC-EBB9-5D693B47E727}"/>
                </a:ext>
              </a:extLst>
            </p:cNvPr>
            <p:cNvSpPr txBox="1"/>
            <p:nvPr/>
          </p:nvSpPr>
          <p:spPr>
            <a:xfrm>
              <a:off x="5083115" y="2901836"/>
              <a:ext cx="202023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Visual Studio Installer</a:t>
              </a:r>
              <a:endParaRPr kumimoji="0" lang="en-AU"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7" name="Picture 4" descr="Git Icon Logo PNG Transparent &amp; SVG Vector - Freebie Supply">
              <a:extLst>
                <a:ext uri="{FF2B5EF4-FFF2-40B4-BE49-F238E27FC236}">
                  <a16:creationId xmlns:a16="http://schemas.microsoft.com/office/drawing/2014/main" id="{D6035B2D-5663-075E-40B6-864A67646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3785" y="3707742"/>
              <a:ext cx="577746" cy="5777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5D08467-9552-008C-91C6-591A35C83995}"/>
                </a:ext>
              </a:extLst>
            </p:cNvPr>
            <p:cNvSpPr txBox="1"/>
            <p:nvPr/>
          </p:nvSpPr>
          <p:spPr>
            <a:xfrm>
              <a:off x="1822540" y="4441870"/>
              <a:ext cx="202023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Git and TFS</a:t>
              </a:r>
              <a:endParaRPr kumimoji="0" lang="en-AU"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10" name="Graphic 9">
              <a:extLst>
                <a:ext uri="{FF2B5EF4-FFF2-40B4-BE49-F238E27FC236}">
                  <a16:creationId xmlns:a16="http://schemas.microsoft.com/office/drawing/2014/main" id="{B6819628-0F83-4064-10F1-D4D01BDC2E13}"/>
                </a:ext>
              </a:extLst>
            </p:cNvPr>
            <p:cNvPicPr>
              <a:picLocks noChangeAspect="1"/>
            </p:cNvPicPr>
            <p:nvPr/>
          </p:nvPicPr>
          <p:blipFill>
            <a:blip r:embed="rId7"/>
            <a:srcRect/>
            <a:stretch/>
          </p:blipFill>
          <p:spPr>
            <a:xfrm>
              <a:off x="5790111" y="5038753"/>
              <a:ext cx="606242" cy="606242"/>
            </a:xfrm>
            <a:prstGeom prst="rect">
              <a:avLst/>
            </a:prstGeom>
          </p:spPr>
        </p:pic>
        <p:sp>
          <p:nvSpPr>
            <p:cNvPr id="16" name="TextBox 15">
              <a:extLst>
                <a:ext uri="{FF2B5EF4-FFF2-40B4-BE49-F238E27FC236}">
                  <a16:creationId xmlns:a16="http://schemas.microsoft.com/office/drawing/2014/main" id="{7CF13E59-9D42-27AB-8503-A4896E2F183E}"/>
                </a:ext>
              </a:extLst>
            </p:cNvPr>
            <p:cNvSpPr txBox="1"/>
            <p:nvPr/>
          </p:nvSpPr>
          <p:spPr>
            <a:xfrm>
              <a:off x="5018154" y="5699347"/>
              <a:ext cx="2150157"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Query Editor improvements</a:t>
              </a:r>
              <a:endParaRPr kumimoji="0" lang="en-AU"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24" name="Picture 23">
              <a:extLst>
                <a:ext uri="{FF2B5EF4-FFF2-40B4-BE49-F238E27FC236}">
                  <a16:creationId xmlns:a16="http://schemas.microsoft.com/office/drawing/2014/main" id="{DB75BE31-F2A6-7662-04CA-081042978802}"/>
                </a:ext>
              </a:extLst>
            </p:cNvPr>
            <p:cNvPicPr>
              <a:picLocks noChangeAspect="1"/>
            </p:cNvPicPr>
            <p:nvPr/>
          </p:nvPicPr>
          <p:blipFill>
            <a:blip r:embed="rId8"/>
            <a:srcRect/>
            <a:stretch/>
          </p:blipFill>
          <p:spPr>
            <a:xfrm>
              <a:off x="8770857" y="5053002"/>
              <a:ext cx="577746" cy="577746"/>
            </a:xfrm>
            <a:prstGeom prst="rect">
              <a:avLst/>
            </a:prstGeom>
          </p:spPr>
        </p:pic>
        <p:sp>
          <p:nvSpPr>
            <p:cNvPr id="25" name="TextBox 24">
              <a:extLst>
                <a:ext uri="{FF2B5EF4-FFF2-40B4-BE49-F238E27FC236}">
                  <a16:creationId xmlns:a16="http://schemas.microsoft.com/office/drawing/2014/main" id="{CC7831F7-B373-9D46-6FBC-C24F232F23D5}"/>
                </a:ext>
              </a:extLst>
            </p:cNvPr>
            <p:cNvSpPr txBox="1"/>
            <p:nvPr/>
          </p:nvSpPr>
          <p:spPr>
            <a:xfrm>
              <a:off x="7984651" y="5699347"/>
              <a:ext cx="2150157"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Always Encrypted Assessment</a:t>
              </a:r>
              <a:endParaRPr kumimoji="0" lang="en-AU"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15" name="Graphic 14">
              <a:extLst>
                <a:ext uri="{FF2B5EF4-FFF2-40B4-BE49-F238E27FC236}">
                  <a16:creationId xmlns:a16="http://schemas.microsoft.com/office/drawing/2014/main" id="{248891EE-54EE-8660-3040-8625D77D7C64}"/>
                </a:ext>
              </a:extLst>
            </p:cNvPr>
            <p:cNvPicPr>
              <a:picLocks noChangeAspect="1"/>
            </p:cNvPicPr>
            <p:nvPr/>
          </p:nvPicPr>
          <p:blipFill>
            <a:blip r:embed="rId9"/>
            <a:srcRect/>
            <a:stretch/>
          </p:blipFill>
          <p:spPr>
            <a:xfrm>
              <a:off x="2543785" y="5053002"/>
              <a:ext cx="577746" cy="577746"/>
            </a:xfrm>
            <a:prstGeom prst="rect">
              <a:avLst/>
            </a:prstGeom>
          </p:spPr>
        </p:pic>
        <p:sp>
          <p:nvSpPr>
            <p:cNvPr id="17" name="TextBox 16">
              <a:extLst>
                <a:ext uri="{FF2B5EF4-FFF2-40B4-BE49-F238E27FC236}">
                  <a16:creationId xmlns:a16="http://schemas.microsoft.com/office/drawing/2014/main" id="{BE601872-48F7-28DD-2EFD-D575894181A4}"/>
                </a:ext>
              </a:extLst>
            </p:cNvPr>
            <p:cNvSpPr txBox="1"/>
            <p:nvPr/>
          </p:nvSpPr>
          <p:spPr>
            <a:xfrm>
              <a:off x="1610416" y="5699347"/>
              <a:ext cx="2444483"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New Connection experience</a:t>
              </a:r>
              <a:endParaRPr kumimoji="0" lang="en-AU"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19" name="Graphic 18">
              <a:extLst>
                <a:ext uri="{FF2B5EF4-FFF2-40B4-BE49-F238E27FC236}">
                  <a16:creationId xmlns:a16="http://schemas.microsoft.com/office/drawing/2014/main" id="{087133E4-0C02-A6CD-16F4-2F4BBD7A85AF}"/>
                </a:ext>
              </a:extLst>
            </p:cNvPr>
            <p:cNvPicPr>
              <a:picLocks noChangeAspect="1"/>
            </p:cNvPicPr>
            <p:nvPr/>
          </p:nvPicPr>
          <p:blipFill>
            <a:blip r:embed="rId10"/>
            <a:srcRect/>
            <a:stretch/>
          </p:blipFill>
          <p:spPr>
            <a:xfrm>
              <a:off x="8662493" y="3832662"/>
              <a:ext cx="794474" cy="544160"/>
            </a:xfrm>
            <a:prstGeom prst="rect">
              <a:avLst/>
            </a:prstGeom>
          </p:spPr>
        </p:pic>
        <p:sp>
          <p:nvSpPr>
            <p:cNvPr id="20" name="TextBox 19">
              <a:extLst>
                <a:ext uri="{FF2B5EF4-FFF2-40B4-BE49-F238E27FC236}">
                  <a16:creationId xmlns:a16="http://schemas.microsoft.com/office/drawing/2014/main" id="{820D989F-EC9A-A5F1-0D8D-2FDA6EAD56F1}"/>
                </a:ext>
              </a:extLst>
            </p:cNvPr>
            <p:cNvSpPr txBox="1"/>
            <p:nvPr/>
          </p:nvSpPr>
          <p:spPr>
            <a:xfrm>
              <a:off x="7837488" y="4441870"/>
              <a:ext cx="244448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Dark theme</a:t>
              </a:r>
              <a:endParaRPr kumimoji="0" lang="en-AU"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21" name="Picture 20" descr="Copilot logo">
              <a:extLst>
                <a:ext uri="{FF2B5EF4-FFF2-40B4-BE49-F238E27FC236}">
                  <a16:creationId xmlns:a16="http://schemas.microsoft.com/office/drawing/2014/main" id="{73AE0E5F-95CC-727B-7769-B8AE1BE36543}"/>
                </a:ext>
              </a:extLst>
            </p:cNvPr>
            <p:cNvPicPr>
              <a:picLocks noChangeAspect="1"/>
            </p:cNvPicPr>
            <p:nvPr/>
          </p:nvPicPr>
          <p:blipFill>
            <a:blip r:embed="rId11"/>
            <a:stretch>
              <a:fillRect/>
            </a:stretch>
          </p:blipFill>
          <p:spPr>
            <a:xfrm>
              <a:off x="8778633" y="2177767"/>
              <a:ext cx="562194" cy="562194"/>
            </a:xfrm>
            <a:prstGeom prst="rect">
              <a:avLst/>
            </a:prstGeom>
          </p:spPr>
        </p:pic>
        <p:sp>
          <p:nvSpPr>
            <p:cNvPr id="23" name="TextBox 22">
              <a:extLst>
                <a:ext uri="{FF2B5EF4-FFF2-40B4-BE49-F238E27FC236}">
                  <a16:creationId xmlns:a16="http://schemas.microsoft.com/office/drawing/2014/main" id="{845766C1-C4E6-E1E8-CEAD-43F1E5C72112}"/>
                </a:ext>
              </a:extLst>
            </p:cNvPr>
            <p:cNvSpPr txBox="1"/>
            <p:nvPr/>
          </p:nvSpPr>
          <p:spPr>
            <a:xfrm>
              <a:off x="7837488" y="2901836"/>
              <a:ext cx="2444483"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Copilot</a:t>
              </a: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Public Preview</a:t>
              </a:r>
              <a:endParaRPr kumimoji="0" lang="en-AU"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3" name="TextBox 2">
              <a:extLst>
                <a:ext uri="{FF2B5EF4-FFF2-40B4-BE49-F238E27FC236}">
                  <a16:creationId xmlns:a16="http://schemas.microsoft.com/office/drawing/2014/main" id="{9DB7C1F5-FFCB-7BD7-CCAC-B68A4648D520}"/>
                </a:ext>
              </a:extLst>
            </p:cNvPr>
            <p:cNvSpPr txBox="1"/>
            <p:nvPr/>
          </p:nvSpPr>
          <p:spPr>
            <a:xfrm>
              <a:off x="4911290" y="4441870"/>
              <a:ext cx="2363885"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Migration Assistant</a:t>
              </a:r>
              <a:endParaRPr kumimoji="0" lang="en-AU" sz="16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13" name="Graphic 12">
              <a:extLst>
                <a:ext uri="{FF2B5EF4-FFF2-40B4-BE49-F238E27FC236}">
                  <a16:creationId xmlns:a16="http://schemas.microsoft.com/office/drawing/2014/main" id="{75149E14-531A-DA54-7925-2D7C770A7BF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4161" y="3689798"/>
              <a:ext cx="718144" cy="718144"/>
            </a:xfrm>
            <a:prstGeom prst="rect">
              <a:avLst/>
            </a:prstGeom>
          </p:spPr>
        </p:pic>
        <p:cxnSp>
          <p:nvCxnSpPr>
            <p:cNvPr id="32" name="Straight Connector 31">
              <a:extLst>
                <a:ext uri="{FF2B5EF4-FFF2-40B4-BE49-F238E27FC236}">
                  <a16:creationId xmlns:a16="http://schemas.microsoft.com/office/drawing/2014/main" id="{F04D82E8-5A36-BC26-D904-C3EA42D7F07E}"/>
                </a:ext>
              </a:extLst>
            </p:cNvPr>
            <p:cNvCxnSpPr>
              <a:cxnSpLocks/>
            </p:cNvCxnSpPr>
            <p:nvPr/>
          </p:nvCxnSpPr>
          <p:spPr>
            <a:xfrm>
              <a:off x="1268278" y="3518116"/>
              <a:ext cx="9655444" cy="0"/>
            </a:xfrm>
            <a:prstGeom prst="line">
              <a:avLst/>
            </a:prstGeom>
            <a:ln w="12700">
              <a:solidFill>
                <a:schemeClr val="tx1">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5D448A-A390-0EC1-C624-8E0A0794F0EF}"/>
                </a:ext>
              </a:extLst>
            </p:cNvPr>
            <p:cNvCxnSpPr>
              <a:cxnSpLocks/>
            </p:cNvCxnSpPr>
            <p:nvPr/>
          </p:nvCxnSpPr>
          <p:spPr>
            <a:xfrm>
              <a:off x="1268278" y="4919421"/>
              <a:ext cx="9655444" cy="0"/>
            </a:xfrm>
            <a:prstGeom prst="line">
              <a:avLst/>
            </a:prstGeom>
            <a:ln w="12700">
              <a:solidFill>
                <a:schemeClr val="tx1">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9491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00"/>
                                  </p:stCondLst>
                                  <p:childTnLst>
                                    <p:animMotion origin="layout" path="M 2.70833E-6 2.22222E-6 L 2.70833E-6 0.03541 " pathEditMode="relative" rAng="0" ptsTypes="AA">
                                      <p:cBhvr>
                                        <p:cTn id="9" dur="700" spd="-100000" fill="hold"/>
                                        <p:tgtEl>
                                          <p:spTgt spid="6"/>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E8CD-2B28-2BC2-3918-D6C99EC62EEF}"/>
              </a:ext>
            </a:extLst>
          </p:cNvPr>
          <p:cNvSpPr>
            <a:spLocks noGrp="1"/>
          </p:cNvSpPr>
          <p:nvPr>
            <p:ph type="title"/>
          </p:nvPr>
        </p:nvSpPr>
        <p:spPr>
          <a:xfrm>
            <a:off x="761893" y="228863"/>
            <a:ext cx="10663452" cy="360099"/>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Key Benefits</a:t>
            </a:r>
          </a:p>
        </p:txBody>
      </p:sp>
      <p:graphicFrame>
        <p:nvGraphicFramePr>
          <p:cNvPr id="6" name="TextBox 3">
            <a:extLst>
              <a:ext uri="{FF2B5EF4-FFF2-40B4-BE49-F238E27FC236}">
                <a16:creationId xmlns:a16="http://schemas.microsoft.com/office/drawing/2014/main" id="{467A9B11-0D7A-2C41-7ED7-912395BFCA5F}"/>
              </a:ext>
            </a:extLst>
          </p:cNvPr>
          <p:cNvGraphicFramePr/>
          <p:nvPr>
            <p:extLst>
              <p:ext uri="{D42A27DB-BD31-4B8C-83A1-F6EECF244321}">
                <p14:modId xmlns:p14="http://schemas.microsoft.com/office/powerpoint/2010/main" val="310505361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018598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4BF1-86AC-ED35-83C8-A958278352F9}"/>
              </a:ext>
            </a:extLst>
          </p:cNvPr>
          <p:cNvSpPr>
            <a:spLocks noGrp="1"/>
          </p:cNvSpPr>
          <p:nvPr>
            <p:ph type="title"/>
          </p:nvPr>
        </p:nvSpPr>
        <p:spPr>
          <a:xfrm>
            <a:off x="281177" y="2553012"/>
            <a:ext cx="2919914" cy="1477328"/>
          </a:xfrm>
        </p:spPr>
        <p:txBody>
          <a:bodyPr vert="horz" wrap="square" lIns="0" tIns="0" rIns="0" bIns="0" rtlCol="0" anchor="t">
            <a:normAutofit fontScale="90000"/>
          </a:bodyPr>
          <a:lstStyle/>
          <a:p>
            <a:r>
              <a:rPr lang="en-US" b="0" kern="1200" cap="none" spc="-50" baseline="0" dirty="0">
                <a:ln w="3175">
                  <a:noFill/>
                </a:ln>
                <a:effectLst/>
                <a:latin typeface="+mj-lt"/>
                <a:ea typeface="+mn-ea"/>
                <a:cs typeface="Segoe UI" pitchFamily="34" charset="0"/>
              </a:rPr>
              <a:t>What Is Optional Parameter Plans Optimization?</a:t>
            </a:r>
          </a:p>
        </p:txBody>
      </p:sp>
      <p:sp>
        <p:nvSpPr>
          <p:cNvPr id="6" name="TextBox 5">
            <a:extLst>
              <a:ext uri="{FF2B5EF4-FFF2-40B4-BE49-F238E27FC236}">
                <a16:creationId xmlns:a16="http://schemas.microsoft.com/office/drawing/2014/main" id="{0C5ABC76-AECA-4077-7725-DD2D2C8EBB67}"/>
              </a:ext>
            </a:extLst>
          </p:cNvPr>
          <p:cNvSpPr txBox="1"/>
          <p:nvPr/>
        </p:nvSpPr>
        <p:spPr>
          <a:xfrm>
            <a:off x="5087620" y="1012031"/>
            <a:ext cx="5211763" cy="4833938"/>
          </a:xfrm>
          <a:prstGeom prst="rect">
            <a:avLst/>
          </a:prstGeom>
        </p:spPr>
        <p:txBody>
          <a:bodyPr vert="horz" wrap="square" lIns="0" tIns="0" rIns="0" bIns="0" rtlCol="0">
            <a:normAutofit/>
          </a:bodyPr>
          <a:lstStyle/>
          <a:p>
            <a:pPr marL="228556" indent="-228556" defTabSz="932563">
              <a:spcBef>
                <a:spcPts val="600"/>
              </a:spcBef>
              <a:buSzPct val="100000"/>
              <a:buFont typeface="Arial" panose="020B0604020202020204" pitchFamily="34" charset="0"/>
              <a:buChar char="•"/>
            </a:pPr>
            <a:r>
              <a:rPr lang="en-US" sz="1961" b="1" dirty="0"/>
              <a:t>Optional parameter plans optimization</a:t>
            </a:r>
            <a:r>
              <a:rPr lang="en-US" sz="1961" dirty="0"/>
              <a:t> is a new feature in SQL Server 2025 that improves how the query optimizer handles queries with optional parameters—parameters that may or may not be provided (i.e., can be NULL or omitted).</a:t>
            </a:r>
          </a:p>
          <a:p>
            <a:pPr marL="228556" indent="-228556" defTabSz="932563">
              <a:spcBef>
                <a:spcPts val="600"/>
              </a:spcBef>
              <a:buSzPct val="100000"/>
              <a:buFont typeface="Arial" panose="020B0604020202020204" pitchFamily="34" charset="0"/>
              <a:buChar char="•"/>
            </a:pPr>
            <a:endParaRPr lang="en-US" sz="1961" dirty="0"/>
          </a:p>
          <a:p>
            <a:pPr marL="228556" indent="-228556" defTabSz="932563">
              <a:spcBef>
                <a:spcPts val="600"/>
              </a:spcBef>
              <a:buSzPct val="100000"/>
              <a:buFont typeface="Arial" panose="020B0604020202020204" pitchFamily="34" charset="0"/>
              <a:buChar char="•"/>
            </a:pPr>
            <a:r>
              <a:rPr lang="en-US" sz="1961" b="1" dirty="0"/>
              <a:t>Parameter Sniffing Problem:</a:t>
            </a:r>
            <a:r>
              <a:rPr lang="en-US" sz="1961" dirty="0"/>
              <a:t> In previous versions, SQL Server would generate a query plan based on the first set of parameter values it encountered. If a query was executed with a parameter as NULL (or not provided), the plan might be suboptimal for subsequent executions with non-NULL values, or vice versa.</a:t>
            </a:r>
          </a:p>
        </p:txBody>
      </p:sp>
    </p:spTree>
    <p:extLst>
      <p:ext uri="{BB962C8B-B14F-4D97-AF65-F5344CB8AC3E}">
        <p14:creationId xmlns:p14="http://schemas.microsoft.com/office/powerpoint/2010/main" val="287698368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2986-071E-298B-AABD-F4F943B71474}"/>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How Does the Optimization Work (PSOP v2)</a:t>
            </a:r>
          </a:p>
        </p:txBody>
      </p:sp>
      <p:graphicFrame>
        <p:nvGraphicFramePr>
          <p:cNvPr id="6" name="TextBox 3">
            <a:extLst>
              <a:ext uri="{FF2B5EF4-FFF2-40B4-BE49-F238E27FC236}">
                <a16:creationId xmlns:a16="http://schemas.microsoft.com/office/drawing/2014/main" id="{E6F0D2BA-5ED5-5C54-622A-018C8BA7ADA9}"/>
              </a:ext>
            </a:extLst>
          </p:cNvPr>
          <p:cNvGraphicFramePr/>
          <p:nvPr>
            <p:extLst>
              <p:ext uri="{D42A27DB-BD31-4B8C-83A1-F6EECF244321}">
                <p14:modId xmlns:p14="http://schemas.microsoft.com/office/powerpoint/2010/main" val="296431412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423619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DD6C-E3BE-BCCB-BE10-6E22C90CA56B}"/>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Key Benefits</a:t>
            </a:r>
          </a:p>
        </p:txBody>
      </p:sp>
      <p:graphicFrame>
        <p:nvGraphicFramePr>
          <p:cNvPr id="6" name="TextBox 3">
            <a:extLst>
              <a:ext uri="{FF2B5EF4-FFF2-40B4-BE49-F238E27FC236}">
                <a16:creationId xmlns:a16="http://schemas.microsoft.com/office/drawing/2014/main" id="{FE059F31-180E-6608-181E-BEADFD328F50}"/>
              </a:ext>
            </a:extLst>
          </p:cNvPr>
          <p:cNvGraphicFramePr/>
          <p:nvPr>
            <p:extLst>
              <p:ext uri="{D42A27DB-BD31-4B8C-83A1-F6EECF244321}">
                <p14:modId xmlns:p14="http://schemas.microsoft.com/office/powerpoint/2010/main" val="77878792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32930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CFABC-983B-A2EF-B820-3464F82A3C4F}"/>
              </a:ext>
            </a:extLst>
          </p:cNvPr>
          <p:cNvSpPr>
            <a:spLocks noGrp="1"/>
          </p:cNvSpPr>
          <p:nvPr>
            <p:ph type="title"/>
          </p:nvPr>
        </p:nvSpPr>
        <p:spPr/>
        <p:txBody>
          <a:bodyPr/>
          <a:lstStyle/>
          <a:p>
            <a:r>
              <a:rPr lang="en-US" dirty="0"/>
              <a:t>Optional Parameters Optimization Demo</a:t>
            </a:r>
          </a:p>
        </p:txBody>
      </p:sp>
    </p:spTree>
    <p:extLst>
      <p:ext uri="{BB962C8B-B14F-4D97-AF65-F5344CB8AC3E}">
        <p14:creationId xmlns:p14="http://schemas.microsoft.com/office/powerpoint/2010/main" val="411464152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E50F-C3AF-F9D5-9D50-1947D11B5F72}"/>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Batch Mode Optimizations</a:t>
            </a:r>
          </a:p>
        </p:txBody>
      </p:sp>
      <p:graphicFrame>
        <p:nvGraphicFramePr>
          <p:cNvPr id="6" name="TextBox 3">
            <a:extLst>
              <a:ext uri="{FF2B5EF4-FFF2-40B4-BE49-F238E27FC236}">
                <a16:creationId xmlns:a16="http://schemas.microsoft.com/office/drawing/2014/main" id="{FD6505F0-3D67-F8CA-6A43-A4BD21E35AC3}"/>
              </a:ext>
            </a:extLst>
          </p:cNvPr>
          <p:cNvGraphicFramePr/>
          <p:nvPr>
            <p:extLst>
              <p:ext uri="{D42A27DB-BD31-4B8C-83A1-F6EECF244321}">
                <p14:modId xmlns:p14="http://schemas.microsoft.com/office/powerpoint/2010/main" val="3083185768"/>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382695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B4BC61-17C8-3DB2-845E-3F3A14EB3C04}"/>
              </a:ext>
            </a:extLst>
          </p:cNvPr>
          <p:cNvSpPr txBox="1"/>
          <p:nvPr/>
        </p:nvSpPr>
        <p:spPr>
          <a:xfrm>
            <a:off x="269239" y="1189177"/>
            <a:ext cx="11652250" cy="4297362"/>
          </a:xfrm>
          <a:prstGeom prst="rect">
            <a:avLst/>
          </a:prstGeom>
        </p:spPr>
        <p:txBody>
          <a:bodyPr vert="horz" wrap="square" lIns="0" tIns="0" rIns="0" bIns="0" rtlCol="0">
            <a:normAutofit/>
          </a:bodyPr>
          <a:lstStyle/>
          <a:p>
            <a:pPr marL="228556" indent="-228556" defTabSz="932563">
              <a:spcBef>
                <a:spcPts val="600"/>
              </a:spcBef>
              <a:buSzPct val="100000"/>
              <a:buFont typeface="Arial" panose="020B0604020202020204" pitchFamily="34" charset="0"/>
              <a:buChar char="•"/>
            </a:pPr>
            <a:r>
              <a:rPr lang="en-US" sz="3300">
                <a:gradFill>
                  <a:gsLst>
                    <a:gs pos="1250">
                      <a:schemeClr val="tx2"/>
                    </a:gs>
                    <a:gs pos="99000">
                      <a:schemeClr val="tx2"/>
                    </a:gs>
                  </a:gsLst>
                  <a:lin ang="5400000" scaled="0"/>
                </a:gradFill>
              </a:rPr>
              <a:t>The Halloween Problem occurs during update operations when rows that have already been updated are re-evaluated and updated again within the same operation. This can lead to infinite loops or unintended repeated updates, especially when the update criteria depend on indexed columns.</a:t>
            </a:r>
          </a:p>
          <a:p>
            <a:pPr marL="228556" indent="-228556" defTabSz="932563">
              <a:spcBef>
                <a:spcPts val="600"/>
              </a:spcBef>
              <a:buSzPct val="100000"/>
              <a:buFont typeface="Arial" panose="020B0604020202020204" pitchFamily="34" charset="0"/>
              <a:buChar char="•"/>
            </a:pPr>
            <a:endParaRPr lang="en-US" sz="3300">
              <a:gradFill>
                <a:gsLst>
                  <a:gs pos="1250">
                    <a:schemeClr val="tx2"/>
                  </a:gs>
                  <a:gs pos="99000">
                    <a:schemeClr val="tx2"/>
                  </a:gs>
                </a:gsLst>
                <a:lin ang="5400000" scaled="0"/>
              </a:gradFill>
            </a:endParaRPr>
          </a:p>
          <a:p>
            <a:pPr marL="228556" indent="-228556" defTabSz="932563">
              <a:spcBef>
                <a:spcPts val="600"/>
              </a:spcBef>
              <a:buSzPct val="100000"/>
              <a:buFont typeface="Arial" panose="020B0604020202020204" pitchFamily="34" charset="0"/>
              <a:buChar char="•"/>
            </a:pPr>
            <a:r>
              <a:rPr lang="en-US" sz="3300" b="1">
                <a:gradFill>
                  <a:gsLst>
                    <a:gs pos="1250">
                      <a:schemeClr val="tx2"/>
                    </a:gs>
                    <a:gs pos="99000">
                      <a:schemeClr val="tx2"/>
                    </a:gs>
                  </a:gsLst>
                  <a:lin ang="5400000" scaled="0"/>
                </a:gradFill>
              </a:rPr>
              <a:t>Trivia:</a:t>
            </a:r>
            <a:r>
              <a:rPr lang="en-US" sz="3300">
                <a:gradFill>
                  <a:gsLst>
                    <a:gs pos="1250">
                      <a:schemeClr val="tx2"/>
                    </a:gs>
                    <a:gs pos="99000">
                      <a:schemeClr val="tx2"/>
                    </a:gs>
                  </a:gsLst>
                  <a:lin ang="5400000" scaled="0"/>
                </a:gradFill>
              </a:rPr>
              <a:t> This was discovered in Palo Alto in the 1960’s on a Halloween night, hence the name.</a:t>
            </a:r>
            <a:endParaRPr lang="en-US" sz="3300" b="1">
              <a:gradFill>
                <a:gsLst>
                  <a:gs pos="1250">
                    <a:schemeClr val="tx2"/>
                  </a:gs>
                  <a:gs pos="99000">
                    <a:schemeClr val="tx2"/>
                  </a:gs>
                </a:gsLst>
                <a:lin ang="5400000" scaled="0"/>
              </a:gradFill>
            </a:endParaRPr>
          </a:p>
        </p:txBody>
      </p:sp>
      <p:sp>
        <p:nvSpPr>
          <p:cNvPr id="2" name="Title 1">
            <a:extLst>
              <a:ext uri="{FF2B5EF4-FFF2-40B4-BE49-F238E27FC236}">
                <a16:creationId xmlns:a16="http://schemas.microsoft.com/office/drawing/2014/main" id="{7848EF60-99EA-053F-3530-D575BA86F668}"/>
              </a:ext>
            </a:extLst>
          </p:cNvPr>
          <p:cNvSpPr>
            <a:spLocks noGrp="1"/>
          </p:cNvSpPr>
          <p:nvPr>
            <p:ph type="title"/>
          </p:nvPr>
        </p:nvSpPr>
        <p:spPr/>
        <p:txBody>
          <a:bodyPr vert="horz" wrap="square" lIns="0" tIns="0" rIns="0" bIns="0" rtlCol="0" anchor="t">
            <a:normAutofit fontScale="90000"/>
          </a:bodyPr>
          <a:lstStyle/>
          <a:p>
            <a:pPr>
              <a:lnSpc>
                <a:spcPct val="90000"/>
              </a:lnSpc>
            </a:pPr>
            <a:r>
              <a:rPr lang="en-US" sz="1500" b="0" kern="1200" cap="none" spc="-50" baseline="0">
                <a:ln w="3175">
                  <a:noFill/>
                </a:ln>
                <a:effectLst/>
                <a:latin typeface="+mj-lt"/>
                <a:ea typeface="+mn-ea"/>
                <a:cs typeface="Segoe UI" pitchFamily="34" charset="0"/>
              </a:rPr>
              <a:t>What Is the Halloween Problem?</a:t>
            </a:r>
            <a:br>
              <a:rPr lang="en-US" sz="1500" b="0" kern="1200" cap="none" spc="-50" baseline="0">
                <a:ln w="3175">
                  <a:noFill/>
                </a:ln>
                <a:effectLst/>
                <a:latin typeface="+mj-lt"/>
                <a:ea typeface="+mn-ea"/>
                <a:cs typeface="Segoe UI" pitchFamily="34" charset="0"/>
              </a:rPr>
            </a:br>
            <a:endParaRPr lang="en-US" sz="1500" b="0" kern="1200" cap="none" spc="-50" baseline="0">
              <a:ln w="3175">
                <a:noFill/>
              </a:ln>
              <a:effectLst/>
              <a:latin typeface="+mj-lt"/>
              <a:ea typeface="+mn-ea"/>
              <a:cs typeface="Segoe UI" pitchFamily="34" charset="0"/>
            </a:endParaRPr>
          </a:p>
        </p:txBody>
      </p:sp>
    </p:spTree>
    <p:extLst>
      <p:ext uri="{BB962C8B-B14F-4D97-AF65-F5344CB8AC3E}">
        <p14:creationId xmlns:p14="http://schemas.microsoft.com/office/powerpoint/2010/main" val="177155006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6EED-BDDC-195E-A006-B3A3F856959D}"/>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How Has Halloween Protection Been Optimized?</a:t>
            </a:r>
          </a:p>
        </p:txBody>
      </p:sp>
      <p:graphicFrame>
        <p:nvGraphicFramePr>
          <p:cNvPr id="6" name="TextBox 3">
            <a:extLst>
              <a:ext uri="{FF2B5EF4-FFF2-40B4-BE49-F238E27FC236}">
                <a16:creationId xmlns:a16="http://schemas.microsoft.com/office/drawing/2014/main" id="{6AB8DDD3-42CD-F8DF-91F6-0B315AD73099}"/>
              </a:ext>
            </a:extLst>
          </p:cNvPr>
          <p:cNvGraphicFramePr/>
          <p:nvPr>
            <p:extLst>
              <p:ext uri="{D42A27DB-BD31-4B8C-83A1-F6EECF244321}">
                <p14:modId xmlns:p14="http://schemas.microsoft.com/office/powerpoint/2010/main" val="370547997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59483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7916-F033-84BC-E62A-0C81A6E455D1}"/>
              </a:ext>
            </a:extLst>
          </p:cNvPr>
          <p:cNvSpPr>
            <a:spLocks noGrp="1"/>
          </p:cNvSpPr>
          <p:nvPr>
            <p:ph type="title"/>
          </p:nvPr>
        </p:nvSpPr>
        <p:spPr>
          <a:xfrm>
            <a:off x="792480" y="297422"/>
            <a:ext cx="10442472" cy="360099"/>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Optimized sp_executesql</a:t>
            </a:r>
          </a:p>
        </p:txBody>
      </p:sp>
      <p:graphicFrame>
        <p:nvGraphicFramePr>
          <p:cNvPr id="6" name="TextBox 3">
            <a:extLst>
              <a:ext uri="{FF2B5EF4-FFF2-40B4-BE49-F238E27FC236}">
                <a16:creationId xmlns:a16="http://schemas.microsoft.com/office/drawing/2014/main" id="{C95DBBF7-7D3F-072F-AF9F-B652E2A4F844}"/>
              </a:ext>
            </a:extLst>
          </p:cNvPr>
          <p:cNvGraphicFramePr/>
          <p:nvPr>
            <p:extLst>
              <p:ext uri="{D42A27DB-BD31-4B8C-83A1-F6EECF244321}">
                <p14:modId xmlns:p14="http://schemas.microsoft.com/office/powerpoint/2010/main" val="3650313168"/>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661718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AC8E-2CC1-0558-2173-5690FD42D386}"/>
              </a:ext>
            </a:extLst>
          </p:cNvPr>
          <p:cNvSpPr>
            <a:spLocks noGrp="1"/>
          </p:cNvSpPr>
          <p:nvPr>
            <p:ph type="title"/>
          </p:nvPr>
        </p:nvSpPr>
        <p:spPr/>
        <p:txBody>
          <a:bodyPr/>
          <a:lstStyle/>
          <a:p>
            <a:r>
              <a:rPr lang="en-US" dirty="0"/>
              <a:t>Optimized </a:t>
            </a:r>
            <a:r>
              <a:rPr lang="en-US" dirty="0" err="1"/>
              <a:t>sp_executesql</a:t>
            </a:r>
            <a:r>
              <a:rPr lang="en-US" dirty="0"/>
              <a:t> Demo</a:t>
            </a:r>
          </a:p>
        </p:txBody>
      </p:sp>
    </p:spTree>
    <p:extLst>
      <p:ext uri="{BB962C8B-B14F-4D97-AF65-F5344CB8AC3E}">
        <p14:creationId xmlns:p14="http://schemas.microsoft.com/office/powerpoint/2010/main" val="281805422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SA Global Delivery_Blue Theme">
  <a:themeElements>
    <a:clrScheme name="CSA">
      <a:dk1>
        <a:srgbClr val="1A1A1A"/>
      </a:dk1>
      <a:lt1>
        <a:srgbClr val="FFFFFF"/>
      </a:lt1>
      <a:dk2>
        <a:srgbClr val="2A446F"/>
      </a:dk2>
      <a:lt2>
        <a:srgbClr val="F2F2F2"/>
      </a:lt2>
      <a:accent1>
        <a:srgbClr val="D83B02"/>
      </a:accent1>
      <a:accent2>
        <a:srgbClr val="0178D4"/>
      </a:accent2>
      <a:accent3>
        <a:srgbClr val="FE8B00"/>
      </a:accent3>
      <a:accent4>
        <a:srgbClr val="00BCF2"/>
      </a:accent4>
      <a:accent5>
        <a:srgbClr val="463668"/>
      </a:accent5>
      <a:accent6>
        <a:srgbClr val="225B62"/>
      </a:accent6>
      <a:hlink>
        <a:srgbClr val="00BCF2"/>
      </a:hlink>
      <a:folHlink>
        <a:srgbClr val="274B4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lumMod val="10000"/>
            <a:lumOff val="90000"/>
          </a:schemeClr>
        </a:solidFill>
        <a:ln>
          <a:noFill/>
          <a:headEnd type="none" w="med" len="med"/>
          <a:tailEnd type="none" w="med" len="med"/>
        </a:ln>
        <a:effectLst/>
      </a:spPr>
      <a:bodyPr rot="0" spcFirstLastPara="0" vert="horz" wrap="square" lIns="182880" tIns="146304" rIns="182880" bIns="146304" numCol="1" spcCol="0" rtlCol="0" fromWordArt="0" anchor="ctr" anchorCtr="0" forceAA="0" compatLnSpc="1">
        <a:prstTxWarp prst="textNoShape">
          <a:avLst/>
        </a:prstTxWarp>
        <a:noAutofit/>
      </a:bodyPr>
      <a:lstStyle>
        <a:defPPr algn="l" defTabSz="932472" fontAlgn="base">
          <a:spcBef>
            <a:spcPct val="0"/>
          </a:spcBef>
          <a:spcAft>
            <a:spcPts val="600"/>
          </a:spcAft>
          <a:defRPr sz="2000" dirty="0" err="1"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S FY23 PPT Template_NEW_040423_CB" id="{B6CD82E5-222B-406E-BFA6-397BF1477FA4}" vid="{E36DE5A5-929C-40D7-B6C1-A7C792D9ED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1EFAE98A5D2948B38492220CA57B1C" ma:contentTypeVersion="18" ma:contentTypeDescription="Create a new document." ma:contentTypeScope="" ma:versionID="5dda1da39b8a133397ec6e53e2aee8d7">
  <xsd:schema xmlns:xsd="http://www.w3.org/2001/XMLSchema" xmlns:xs="http://www.w3.org/2001/XMLSchema" xmlns:p="http://schemas.microsoft.com/office/2006/metadata/properties" xmlns:ns1="http://schemas.microsoft.com/sharepoint/v3" xmlns:ns2="e7220652-bfa9-47ab-9a05-4b4311ec43ab" xmlns:ns3="22f8fe88-cddc-48d7-9789-40874e65bb32" targetNamespace="http://schemas.microsoft.com/office/2006/metadata/properties" ma:root="true" ma:fieldsID="b32468fc255d6481addad57c005d701d" ns1:_="" ns2:_="" ns3:_="">
    <xsd:import namespace="http://schemas.microsoft.com/sharepoint/v3"/>
    <xsd:import namespace="e7220652-bfa9-47ab-9a05-4b4311ec43ab"/>
    <xsd:import namespace="22f8fe88-cddc-48d7-9789-40874e65bb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1:_ip_UnifiedCompliancePolicyProperties" minOccurs="0"/>
                <xsd:element ref="ns1:_ip_UnifiedCompliancePolicyUIAction" minOccurs="0"/>
                <xsd:element ref="ns2:MediaServiceObjectDetectorVersions" minOccurs="0"/>
                <xsd:element ref="ns2:MediaServiceDateTaken"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220652-bfa9-47ab-9a05-4b4311ec43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element name="MediaServiceLocation" ma:index="24" nillable="true" ma:displayName="Location" ma:indexed="true" ma:internalName="MediaServiceLocation" ma:readOnly="true">
      <xsd:simpleType>
        <xsd:restriction base="dms:Text"/>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2f8fe88-cddc-48d7-9789-40874e65bb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0f752-d6f3-4a85-b400-41675b0148cd}" ma:internalName="TaxCatchAll" ma:showField="CatchAllData" ma:web="22f8fe88-cddc-48d7-9789-40874e65bb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e7220652-bfa9-47ab-9a05-4b4311ec43ab">
      <Terms xmlns="http://schemas.microsoft.com/office/infopath/2007/PartnerControls"/>
    </lcf76f155ced4ddcb4097134ff3c332f>
    <_ip_UnifiedCompliancePolicyProperties xmlns="http://schemas.microsoft.com/sharepoint/v3" xsi:nil="true"/>
    <TaxCatchAll xmlns="22f8fe88-cddc-48d7-9789-40874e65bb3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4A6A56-FEE5-4BEC-90C5-52D422DA7311}">
  <ds:schemaRefs>
    <ds:schemaRef ds:uri="22f8fe88-cddc-48d7-9789-40874e65bb32"/>
    <ds:schemaRef ds:uri="e7220652-bfa9-47ab-9a05-4b4311ec43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3B60BD0-285A-44F8-B994-1166A37EB675}">
  <ds:schemaRefs>
    <ds:schemaRef ds:uri="22f8fe88-cddc-48d7-9789-40874e65bb32"/>
    <ds:schemaRef ds:uri="e7220652-bfa9-47ab-9a05-4b4311ec43a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CB40935-2F33-4D7D-830D-C5C8AA6698D1}">
  <ds:schemaRefs>
    <ds:schemaRef ds:uri="http://schemas.microsoft.com/sharepoint/v3/contenttype/forms"/>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412</TotalTime>
  <Words>12742</Words>
  <Application>Microsoft Office PowerPoint</Application>
  <PresentationFormat>Widescreen</PresentationFormat>
  <Paragraphs>1355</Paragraphs>
  <Slides>128</Slides>
  <Notes>69</Notes>
  <HiddenSlides>0</HiddenSlides>
  <MMClips>2</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128</vt:i4>
      </vt:variant>
    </vt:vector>
  </HeadingPairs>
  <TitlesOfParts>
    <vt:vector size="145" baseType="lpstr">
      <vt:lpstr>Aptos</vt:lpstr>
      <vt:lpstr>Arial</vt:lpstr>
      <vt:lpstr>Calibri</vt:lpstr>
      <vt:lpstr>Cascadia Code</vt:lpstr>
      <vt:lpstr>Segoe Sans Display</vt:lpstr>
      <vt:lpstr>Segoe Sans Display Semibold</vt:lpstr>
      <vt:lpstr>Segoe Sans Text Semibold</vt:lpstr>
      <vt:lpstr>Segoe Sans Text Semilight</vt:lpstr>
      <vt:lpstr>Segoe Script</vt:lpstr>
      <vt:lpstr>Segoe UI</vt:lpstr>
      <vt:lpstr>Segoe UI Black</vt:lpstr>
      <vt:lpstr>Segoe UI Semibold</vt:lpstr>
      <vt:lpstr>Segoe UI Variable Display</vt:lpstr>
      <vt:lpstr>Segoe UI Variable Display Semib</vt:lpstr>
      <vt:lpstr>Segoe UI Variable Display Semibold</vt:lpstr>
      <vt:lpstr>Wingdings</vt:lpstr>
      <vt:lpstr>CSA Global Delivery_Blue Theme</vt:lpstr>
      <vt:lpstr>New Features: SQL Server 2025</vt:lpstr>
      <vt:lpstr>Agenda</vt:lpstr>
      <vt:lpstr>PowerPoint Presentation</vt:lpstr>
      <vt:lpstr>PowerPoint Presentation</vt:lpstr>
      <vt:lpstr>PowerPoint Presentation</vt:lpstr>
      <vt:lpstr>Building on a foundation of innovation</vt:lpstr>
      <vt:lpstr>Microsoft SQL – ground to cloud to fabric The AI-ready enterprise database from ground to cloud</vt:lpstr>
      <vt:lpstr>SQL Server 2025</vt:lpstr>
      <vt:lpstr>SSMS 21</vt:lpstr>
      <vt:lpstr>Frequently Asked Questions (FAQ)</vt:lpstr>
      <vt:lpstr>The AI-ready  enterprise database</vt:lpstr>
      <vt:lpstr>Agenda</vt:lpstr>
      <vt:lpstr>What problems are we trying to solve with AI?</vt:lpstr>
      <vt:lpstr>Vector search with your data</vt:lpstr>
      <vt:lpstr>Building scalable AI applications: Agentic RAG</vt:lpstr>
      <vt:lpstr>Build Enterprise AI-ready applications ground to cloud</vt:lpstr>
      <vt:lpstr>PowerPoint Presentation</vt:lpstr>
      <vt:lpstr>Security, SQL, and AI</vt:lpstr>
      <vt:lpstr>What is a Vector Store in SQL Server 2025?</vt:lpstr>
      <vt:lpstr>Use Cases</vt:lpstr>
      <vt:lpstr>What Are Vector Indexes?</vt:lpstr>
      <vt:lpstr>Vector Metrics</vt:lpstr>
      <vt:lpstr>Three Distance Metrics</vt:lpstr>
      <vt:lpstr>How Vector Search Works</vt:lpstr>
      <vt:lpstr>What Is AI Model Management in SQL Server 2025?</vt:lpstr>
      <vt:lpstr>What Are Embeddings?</vt:lpstr>
      <vt:lpstr>Embeddings in SQL Server 2025</vt:lpstr>
      <vt:lpstr>Practical Use Cases</vt:lpstr>
      <vt:lpstr>Demo:  Intelligent Search in  SQL Server 2025 </vt:lpstr>
      <vt:lpstr>Built for Developers</vt:lpstr>
      <vt:lpstr>Agenda</vt:lpstr>
      <vt:lpstr>Developer Edition</vt:lpstr>
      <vt:lpstr>Built for developers Develop modern data applications</vt:lpstr>
      <vt:lpstr>Demo:  GitHub Copilot for SQL</vt:lpstr>
      <vt:lpstr>JSON Data Types and Indexes</vt:lpstr>
      <vt:lpstr>Demo:  Native JSON</vt:lpstr>
      <vt:lpstr>PowerPoint Presentation</vt:lpstr>
      <vt:lpstr>PowerPoint Presentation</vt:lpstr>
      <vt:lpstr>New T-SQL Functions</vt:lpstr>
      <vt:lpstr>Some T-SQL Love</vt:lpstr>
      <vt:lpstr>Native Regex Functions in SQL Server 2025</vt:lpstr>
      <vt:lpstr>Performance &amp; SARGability</vt:lpstr>
      <vt:lpstr> Regex Functions Demo</vt:lpstr>
      <vt:lpstr>What Is the PRODUCT() Function?</vt:lpstr>
      <vt:lpstr> Product Function Demo</vt:lpstr>
      <vt:lpstr>What Is Base64 Encoding?</vt:lpstr>
      <vt:lpstr>BASE64_ENCODE Function</vt:lpstr>
      <vt:lpstr>BASE64_DECODE Function</vt:lpstr>
      <vt:lpstr> BASE64 Functions Demo</vt:lpstr>
      <vt:lpstr>Built-in Fuzzy Match Functions in SQL Server 2025</vt:lpstr>
      <vt:lpstr> Fuzzy Match Functions Demo</vt:lpstr>
      <vt:lpstr>CURRENT_DATE, UNISTR(), SUBSTRING(), DATEADD() </vt:lpstr>
      <vt:lpstr> Misc functions Demo</vt:lpstr>
      <vt:lpstr>Fabric Mirroring</vt:lpstr>
      <vt:lpstr>Integrated with Microsoft Fabric Integrate your operational data with a unified data platform</vt:lpstr>
      <vt:lpstr>The Mission Critical  Engine</vt:lpstr>
      <vt:lpstr>Agenda</vt:lpstr>
      <vt:lpstr>Security Features Overview</vt:lpstr>
      <vt:lpstr>Enhancing the industry proven engine</vt:lpstr>
      <vt:lpstr>Secure by default Provide the latest security capabilities for your data</vt:lpstr>
      <vt:lpstr>SQL Server 2025 enabled by Azure Arc</vt:lpstr>
      <vt:lpstr>How Does Managed Identity Work?</vt:lpstr>
      <vt:lpstr>Example Scenarios</vt:lpstr>
      <vt:lpstr>Go passwordless with a Managed Identity</vt:lpstr>
      <vt:lpstr>Issue: Nonunique Display Names in Microsoft Entra ID</vt:lpstr>
      <vt:lpstr>Custom Password Policy in SQL Server 2025 on Linux?</vt:lpstr>
      <vt:lpstr>Improved Security Cache </vt:lpstr>
      <vt:lpstr>What Is OAEP Support in SQL Server 2025?</vt:lpstr>
      <vt:lpstr>Where OAEP-256 Is Applied?</vt:lpstr>
      <vt:lpstr>OAEP-256 Configuration and Trace Flags</vt:lpstr>
      <vt:lpstr>PBKDF2 Pasword Hashing</vt:lpstr>
      <vt:lpstr>TDS 8.0/TLS 1.3 support for tools What Are TDS 8.0 and TLS 1.3?  </vt:lpstr>
      <vt:lpstr>Key Benefits</vt:lpstr>
      <vt:lpstr>Supported Tools and Features in SQL Server 2025</vt:lpstr>
      <vt:lpstr>How to Enable and Use TDS 8.0 and TLS 1.3</vt:lpstr>
      <vt:lpstr>Additional Notes</vt:lpstr>
      <vt:lpstr>Performance Features Overview</vt:lpstr>
      <vt:lpstr>Enhancing the industry proven engine</vt:lpstr>
      <vt:lpstr>What Is Optimized Locking?</vt:lpstr>
      <vt:lpstr>What Is Optimized Locking?</vt:lpstr>
      <vt:lpstr>How to Enable Optimized Locking</vt:lpstr>
      <vt:lpstr>Optimized Locking Performance Insights</vt:lpstr>
      <vt:lpstr>Demo:  Improving Application Concurrency</vt:lpstr>
      <vt:lpstr>TempDB Improvements </vt:lpstr>
      <vt:lpstr>PowerPoint Presentation</vt:lpstr>
      <vt:lpstr>Persisted statistics for readable secondaries </vt:lpstr>
      <vt:lpstr>Intelligent Query Processing </vt:lpstr>
      <vt:lpstr>What is CE Feedback for Expressions?</vt:lpstr>
      <vt:lpstr>How Does CE Feedback for Expressions Work?</vt:lpstr>
      <vt:lpstr>Key Benefits</vt:lpstr>
      <vt:lpstr>What Is Optional Parameter Plans Optimization?</vt:lpstr>
      <vt:lpstr>How Does the Optimization Work (PSOP v2)</vt:lpstr>
      <vt:lpstr>Key Benefits</vt:lpstr>
      <vt:lpstr>Optional Parameters Optimization Demo</vt:lpstr>
      <vt:lpstr>Batch Mode Optimizations</vt:lpstr>
      <vt:lpstr>What Is the Halloween Problem? </vt:lpstr>
      <vt:lpstr>How Has Halloween Protection Been Optimized?</vt:lpstr>
      <vt:lpstr>Optimized sp_executesql</vt:lpstr>
      <vt:lpstr>Optimized sp_executesql Demo</vt:lpstr>
      <vt:lpstr>ABORT_QUERY_EXECUTION query hint </vt:lpstr>
      <vt:lpstr>ABORT_QUERY_EXECUTIONhint Demo</vt:lpstr>
      <vt:lpstr>High Availability and Disaster Recovery Features</vt:lpstr>
      <vt:lpstr>Enhancing the industry proven engine</vt:lpstr>
      <vt:lpstr>What Is Fast Failover for Persistent AG Health?</vt:lpstr>
      <vt:lpstr>Benefits of Fast Failover</vt:lpstr>
      <vt:lpstr>How Does Fast Failover Work?</vt:lpstr>
      <vt:lpstr>PowerPoint Presentation</vt:lpstr>
      <vt:lpstr>What Does "Switching to Resolving State" Mean?</vt:lpstr>
      <vt:lpstr>How Is This Improved in SQL Server 2025?</vt:lpstr>
      <vt:lpstr>What Does "Remove Listener IP Address" Mean?</vt:lpstr>
      <vt:lpstr>Removing an IP Listener</vt:lpstr>
      <vt:lpstr>What Does "NONE for Routing" Mean?</vt:lpstr>
      <vt:lpstr>What Is AG Group Commit Waiting?</vt:lpstr>
      <vt:lpstr>Key Features of AG Group Commit Waiting</vt:lpstr>
      <vt:lpstr>Why Is This Important for AG Group Commit Waiting</vt:lpstr>
      <vt:lpstr>What Is Contained AG Support for DAG?</vt:lpstr>
      <vt:lpstr>What’s New in SQL Server 2025? (for Availability Groups)</vt:lpstr>
      <vt:lpstr>What Are DAG Sync Improvements in SQL Server 2025 </vt:lpstr>
      <vt:lpstr>Backups on secondary replicas </vt:lpstr>
      <vt:lpstr>What Is ZSTD Backup Compression?</vt:lpstr>
      <vt:lpstr>Key Features of ZSTD Compression in SQL Server 2025</vt:lpstr>
      <vt:lpstr>How to Use ZSTD Compression</vt:lpstr>
      <vt:lpstr>What Is Backup to Azure Immutable Storage?</vt:lpstr>
      <vt:lpstr>Key Benefits </vt:lpstr>
      <vt:lpstr>The SQL Server 2025 Platform Architecture</vt:lpstr>
      <vt:lpstr>Customer experiences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Sachi Patel</dc:creator>
  <cp:lastModifiedBy>John Deardurff</cp:lastModifiedBy>
  <cp:revision>5</cp:revision>
  <dcterms:created xsi:type="dcterms:W3CDTF">2025-07-15T19:22:54Z</dcterms:created>
  <dcterms:modified xsi:type="dcterms:W3CDTF">2025-10-22T20:12:21Z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0x0101001C1EFAE98A5D2948B38492220CA57B1C</vt:lpwstr>
  </property>
  <property fmtid="{D5CDD505-2E9C-101B-9397-08002B2CF9AE}" pid="3" name="MediaServiceImageTags">
    <vt:lpwstr/>
  </property>
</Properties>
</file>